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9" r:id="rId19"/>
    <p:sldId id="278" r:id="rId20"/>
    <p:sldId id="277" r:id="rId21"/>
    <p:sldId id="280" r:id="rId22"/>
    <p:sldId id="281" r:id="rId23"/>
    <p:sldId id="282" r:id="rId2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8C483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>
        <p:scale>
          <a:sx n="75" d="100"/>
          <a:sy n="75" d="100"/>
        </p:scale>
        <p:origin x="-78" y="-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229B3F-D8F4-4FD8-AEF1-53D1D4E452C0}" type="datetimeFigureOut">
              <a:rPr lang="es-ES" smtClean="0"/>
              <a:pPr/>
              <a:t>29/04/2020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4A28CC-661F-4FDD-89FB-2638626739E0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65351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4A28CC-661F-4FDD-89FB-2638626739E0}" type="slidenum">
              <a:rPr lang="es-ES" smtClean="0"/>
              <a:pPr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891836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73970B1-4F2C-437E-8FFE-83A178E5AD04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83A0B418-274B-4BA1-97CA-B2B13A62358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01FF8F60-1B3A-4E8B-802E-BCA089B16C5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CD19968-158B-456B-87F0-0AC0CA9584B9}" type="datetime1">
              <a:rPr lang="es-ES"/>
              <a:pPr lvl="0"/>
              <a:t>29/04/2020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08312476-D3EF-4D72-8DBD-35115258610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B644DE00-AEE6-4494-A984-41C6BEFDB51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58EC70A-F4A0-43D0-AB17-AD51C91A98FB}" type="slidenum">
              <a:rPr/>
              <a:pPr lvl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42793488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8C47253-8025-41D8-A617-825FF643BB86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A9331F78-93EE-49FF-8EC7-D2A62C6544A3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987CEE77-245A-43C5-B84F-2DC784BFA60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46E1C56-1EE0-4CEA-8F6F-8AE3D6EE2DAD}" type="datetime1">
              <a:rPr lang="es-ES"/>
              <a:pPr lvl="0"/>
              <a:t>29/04/2020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1E61C61D-6876-4E27-8A98-EA807B12AB8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8081C26E-EB67-4B97-A0EB-7DB3DEAEE28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5931BE8-4987-415B-8B64-0580CAFC14C2}" type="slidenum">
              <a:rPr/>
              <a:pPr lvl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522246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86A4A854-C1E5-481D-BA2C-DB1127CAAC37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68932342-915A-4A89-8647-7E812A02FEF5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54024CC9-70A0-4C50-AA2A-9213AEB9331B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FB10CF5-EB8E-4D51-90DD-00DC7FDA411B}" type="datetime1">
              <a:rPr lang="es-ES"/>
              <a:pPr lvl="0"/>
              <a:t>29/04/2020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10410818-C386-4BC2-8E2A-C296E2D738F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A6C36943-5DC7-4987-B74D-D636F093ED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DF24103-C589-4CA5-8F51-E179559956CC}" type="slidenum">
              <a:rPr/>
              <a:pPr lvl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989174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6B126EC-98B9-4ABC-A7D8-F570CE8A6829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96330B02-37F9-4130-BEC5-C054BA37F23A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14BDB519-E140-42CC-8E23-F226C90D43D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CC332DE-B0F2-419C-A4D5-70A4DBC7DBC2}" type="datetime1">
              <a:rPr lang="es-ES"/>
              <a:pPr lvl="0"/>
              <a:t>29/04/2020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BA574757-1941-4E55-B783-C68F8B8F970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D2F7CD7A-3061-4AAD-9590-B5A801F36CB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7BB1F72-B370-4F84-AC22-99E98DBD06F0}" type="slidenum">
              <a:rPr/>
              <a:pPr lvl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60692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27CCF903-3B3E-430A-8033-FDC322FE5F8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004BF4BF-62D2-468A-A7CE-6189A1849AF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11A0BCD0-54DD-4AF4-A1CE-9934CB885391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553A610-A9C3-47E9-9BFE-E855D7F67DDE}" type="datetime1">
              <a:rPr lang="es-ES"/>
              <a:pPr lvl="0"/>
              <a:t>29/04/2020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F9324345-0F1C-4623-91B8-2CD4464C55A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01C8C046-288A-4FC3-B761-FA9C456B59B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CF31CCC-CCEE-4B73-BB36-C9E1EE5E99CB}" type="slidenum">
              <a:rPr/>
              <a:pPr lvl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610832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E10086F-D00F-4326-8A41-1947D15CC03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F28AF794-B129-454B-9275-8A7A665B927D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4DF85C89-BA93-45DD-BB77-F7F6A5380FBC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DA0B4CED-B66F-4DC0-9AF0-8F62FC88765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544FADB-A147-42A1-A017-CD2852CA5E38}" type="datetime1">
              <a:rPr lang="es-ES"/>
              <a:pPr lvl="0"/>
              <a:t>29/04/2020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07D0944F-0A52-41C0-A8F2-DDB438E6089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DE8CD9F3-436A-4BDC-9A2B-AF998D621FD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374DB8C-3B6D-4DBF-A422-123E28E6E8AB}" type="slidenum">
              <a:rPr/>
              <a:pPr lvl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168076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15028E4-9C3A-4697-BBEB-71B7062B374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1666388F-D0BD-4D98-856B-1D8382F92E2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64CCCF90-188E-45E2-9A0D-E9C73F6386A9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0EDDC656-93CB-42D6-A888-6587016D78D8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C42C6BA7-E78C-4F4C-AFC2-10BABA10B028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12CC70AA-3F93-4C30-B6C8-D63CFC31BCD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C521453-F3A8-4B6D-BBE7-565BCE6A70D9}" type="datetime1">
              <a:rPr lang="es-ES"/>
              <a:pPr lvl="0"/>
              <a:t>29/04/2020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694EED82-4C44-44F8-B22A-97534E79D8A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D8924AB7-626D-48BF-83A2-C28C68A9099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88907B4-BD46-46CA-A7B8-8648BA2E2041}" type="slidenum">
              <a:rPr/>
              <a:pPr lvl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708886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1B735B6-B477-4B94-B7AA-A996282DD868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EB000ABE-3C26-4F6C-9623-C404E296245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5874373-7859-4E8F-B872-E7D90686B036}" type="datetime1">
              <a:rPr lang="es-ES"/>
              <a:pPr lvl="0"/>
              <a:t>29/04/2020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069E3CAF-4E94-4BE9-BDDA-90002EAA781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4F537063-BBD4-4FE3-818F-4237723177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20268B54-D66F-4F3A-9B73-BACB8C74E112}" type="slidenum">
              <a:rPr/>
              <a:pPr lvl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619911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1C67ACF3-C5DB-4135-AAFD-106ED97BC5D6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5F662CF-D658-4171-ACA9-A84BA9ED6C2C}" type="datetime1">
              <a:rPr lang="es-ES"/>
              <a:pPr lvl="0"/>
              <a:t>29/04/2020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5D06DFBD-658F-4AE4-BB48-764458941655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FBE1F356-0B2A-4C4C-A8B5-9605827B46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7738061-DCF4-4196-86B9-F377A1DFFDFE}" type="slidenum">
              <a:rPr/>
              <a:pPr lvl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37062858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355340A-78E1-4DB1-A96A-2376FA6ECBD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0DAD0A3B-48B0-4E6C-896F-C4304FD179E0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B9818BEB-BFF4-42A7-A548-A925B0C91EF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A15E8A21-B0E3-434A-A38B-E8C48C4CDF1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4FDB4ED-3FFD-47FB-86FD-B58EFDE53E1C}" type="datetime1">
              <a:rPr lang="es-ES"/>
              <a:pPr lvl="0"/>
              <a:t>29/04/2020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8EA47E5C-915F-4A69-B1AE-319823D89BD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5127246E-E864-4999-ACBC-D7D9D7FB49E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9C649BF-03E4-426F-BD20-4F17EBBB716C}" type="slidenum">
              <a:rPr/>
              <a:pPr lvl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307101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0B63DC99-0B0B-4B93-A8DC-4F418E33FDC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4B3AC5AA-DC64-47F9-B135-0A4A4A80F893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pPr lvl="0"/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91CB9232-87F4-4D8D-BD3E-0DC60E2EE2B2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CE6E04A4-F540-4D60-8B0C-54002A915298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652DC30-D2F3-4D95-BDEC-521B6D97098B}" type="datetime1">
              <a:rPr lang="es-ES"/>
              <a:pPr lvl="0"/>
              <a:t>29/04/2020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CB0697CB-371B-4207-9A64-2E1205984239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725EF08D-2A54-441D-81DD-95BFC3552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979FB04-78C0-400F-B8D6-2A0FD286EFEB}" type="slidenum">
              <a:rPr/>
              <a:pPr lvl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544065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31D1E89A-7910-411B-A70E-A70E5B64087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77480BC7-9313-417A-9538-617FF55852F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4D33B5D7-D064-41A4-A01E-3AC39B1A98B4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s-E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C212773B-0BFD-4DA9-82C1-D9D20709D9F7}" type="datetime1">
              <a:rPr lang="es-ES"/>
              <a:pPr lvl="0"/>
              <a:t>29/04/2020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BAE42D80-F579-4606-9101-97AD85C3EC44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s-E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B265DAA5-9528-4E62-97F1-81AEAE1AE25D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s-ES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26EDE7B6-972C-4B7C-BC43-BB4346602CBC}" type="slidenum">
              <a:rPr/>
              <a:pPr lvl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s-ES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s-E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s-E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s-E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s-E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s-E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slide" Target="slide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4">
            <a:extLst>
              <a:ext uri="{FF2B5EF4-FFF2-40B4-BE49-F238E27FC236}">
                <a16:creationId xmlns:a16="http://schemas.microsoft.com/office/drawing/2014/main" xmlns="" id="{BECE12AD-278C-4D59-890D-F5E7F0BDE097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324572" y="1077530"/>
            <a:ext cx="9542861" cy="5685711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CuadroTexto 6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58D5AE8E-1280-416D-991C-66662C7941BD}"/>
              </a:ext>
            </a:extLst>
          </p:cNvPr>
          <p:cNvSpPr txBox="1"/>
          <p:nvPr/>
        </p:nvSpPr>
        <p:spPr>
          <a:xfrm>
            <a:off x="10459236" y="842631"/>
            <a:ext cx="1390390" cy="523219"/>
          </a:xfrm>
          <a:prstGeom prst="rect">
            <a:avLst/>
          </a:prstGeom>
          <a:solidFill>
            <a:srgbClr val="FFD966"/>
          </a:solidFill>
          <a:ln cap="flat">
            <a:noFill/>
          </a:ln>
          <a:effectLst/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2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  <a:hlinkClick r:id="rId4" action="ppaction://hlinksldjump"/>
              </a:rPr>
              <a:t>INICIAR</a:t>
            </a:r>
            <a:endParaRPr lang="es-ES" sz="28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" name="CuadroTexto 8">
            <a:extLst>
              <a:ext uri="{FF2B5EF4-FFF2-40B4-BE49-F238E27FC236}">
                <a16:creationId xmlns:a16="http://schemas.microsoft.com/office/drawing/2014/main" xmlns="" id="{A2D99B87-BD98-4B08-BD0C-A87042C8B61F}"/>
              </a:ext>
            </a:extLst>
          </p:cNvPr>
          <p:cNvSpPr txBox="1"/>
          <p:nvPr/>
        </p:nvSpPr>
        <p:spPr>
          <a:xfrm>
            <a:off x="342374" y="1077530"/>
            <a:ext cx="4493169" cy="1569659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24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El movimiento del peón es el más sencillo de todos. Solo se puede desplazar hacia delante un cuadro si la casilla está vacía.</a:t>
            </a:r>
          </a:p>
        </p:txBody>
      </p:sp>
      <p:sp>
        <p:nvSpPr>
          <p:cNvPr id="6" name="CuadroTexto 9">
            <a:extLst>
              <a:ext uri="{FF2B5EF4-FFF2-40B4-BE49-F238E27FC236}">
                <a16:creationId xmlns:a16="http://schemas.microsoft.com/office/drawing/2014/main" xmlns="" id="{5E497847-17E1-4626-9621-9DE998534BEF}"/>
              </a:ext>
            </a:extLst>
          </p:cNvPr>
          <p:cNvSpPr txBox="1"/>
          <p:nvPr/>
        </p:nvSpPr>
        <p:spPr>
          <a:xfrm>
            <a:off x="787398" y="203197"/>
            <a:ext cx="2324102" cy="8309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4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EL PEÓN</a:t>
            </a:r>
          </a:p>
        </p:txBody>
      </p:sp>
      <p:pic>
        <p:nvPicPr>
          <p:cNvPr id="7" name="Imagen 12">
            <a:extLst>
              <a:ext uri="{FF2B5EF4-FFF2-40B4-BE49-F238E27FC236}">
                <a16:creationId xmlns:a16="http://schemas.microsoft.com/office/drawing/2014/main" xmlns="" id="{12E69F43-2035-4339-9263-99F394F52688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374343" y="3820879"/>
            <a:ext cx="590629" cy="819265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4">
            <a:extLst>
              <a:ext uri="{FF2B5EF4-FFF2-40B4-BE49-F238E27FC236}">
                <a16:creationId xmlns:a16="http://schemas.microsoft.com/office/drawing/2014/main" xmlns="" id="{74C86378-C098-4E61-ADC4-33872E0B6311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24569" y="956024"/>
            <a:ext cx="9542861" cy="5685711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35550E67-5BA5-4BC1-A667-41CE066BD99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97700" y="3429000"/>
            <a:ext cx="889075" cy="1152631"/>
          </a:xfrm>
          <a:prstGeom prst="rect">
            <a:avLst/>
          </a:prstGeom>
        </p:spPr>
      </p:pic>
      <p:sp>
        <p:nvSpPr>
          <p:cNvPr id="9" name="Diagrama de flujo: conector 8">
            <a:extLst>
              <a:ext uri="{FF2B5EF4-FFF2-40B4-BE49-F238E27FC236}">
                <a16:creationId xmlns:a16="http://schemas.microsoft.com/office/drawing/2014/main" xmlns="" id="{BF9DD018-7BB3-4BC0-B506-49678AB109CD}"/>
              </a:ext>
            </a:extLst>
          </p:cNvPr>
          <p:cNvSpPr/>
          <p:nvPr/>
        </p:nvSpPr>
        <p:spPr>
          <a:xfrm>
            <a:off x="8280400" y="5295900"/>
            <a:ext cx="457200" cy="381000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Diagrama de flujo: conector 9">
            <a:extLst>
              <a:ext uri="{FF2B5EF4-FFF2-40B4-BE49-F238E27FC236}">
                <a16:creationId xmlns:a16="http://schemas.microsoft.com/office/drawing/2014/main" xmlns="" id="{57CDBE7E-62B7-46CB-9798-80C4735BF4E0}"/>
              </a:ext>
            </a:extLst>
          </p:cNvPr>
          <p:cNvSpPr/>
          <p:nvPr/>
        </p:nvSpPr>
        <p:spPr>
          <a:xfrm>
            <a:off x="6273800" y="5288015"/>
            <a:ext cx="457200" cy="381000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CuadroTexto 9">
            <a:extLst>
              <a:ext uri="{FF2B5EF4-FFF2-40B4-BE49-F238E27FC236}">
                <a16:creationId xmlns:a16="http://schemas.microsoft.com/office/drawing/2014/main" xmlns="" id="{972B523B-3CC6-460F-B797-799A91AC62EB}"/>
              </a:ext>
            </a:extLst>
          </p:cNvPr>
          <p:cNvSpPr txBox="1"/>
          <p:nvPr/>
        </p:nvSpPr>
        <p:spPr>
          <a:xfrm>
            <a:off x="495300" y="203197"/>
            <a:ext cx="3200400" cy="8309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4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EL CABALLO</a:t>
            </a:r>
          </a:p>
        </p:txBody>
      </p:sp>
      <p:sp>
        <p:nvSpPr>
          <p:cNvPr id="12" name="CuadroTexto 11"/>
          <p:cNvSpPr txBox="1"/>
          <p:nvPr/>
        </p:nvSpPr>
        <p:spPr>
          <a:xfrm>
            <a:off x="10508343" y="1308362"/>
            <a:ext cx="812800" cy="461665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 smtClean="0"/>
              <a:t>CLIC</a:t>
            </a:r>
            <a:endParaRPr lang="es-ES" sz="2400" dirty="0"/>
          </a:p>
        </p:txBody>
      </p:sp>
      <p:sp>
        <p:nvSpPr>
          <p:cNvPr id="2" name="CuadroTexto 1"/>
          <p:cNvSpPr txBox="1"/>
          <p:nvPr/>
        </p:nvSpPr>
        <p:spPr>
          <a:xfrm>
            <a:off x="10069144" y="1308361"/>
            <a:ext cx="1596572" cy="461665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 smtClean="0"/>
              <a:t>SEGUIMOS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xmlns="" val="1196239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7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22222E-6 L 3.33333E-6 0.08426 C 3.33333E-6 0.12176 0.0233 0.16805 0.04271 0.16805 L 0.08541 0.16805 " pathEditMode="relative" rAng="0" ptsTypes="AAAA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71" y="840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7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22222E-6 L 3.33333E-6 0.08426 C 3.33333E-6 0.12176 0.02369 0.16805 0.04323 0.16805 L 0.08646 0.16805 " pathEditMode="relative" rAng="0" ptsTypes="AAAA">
                                      <p:cBhvr>
                                        <p:cTn id="14" dur="2000" spd="-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323" y="84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22222E-6 L 3.33333E-6 0.08426 C 3.33333E-6 0.12176 -0.02032 0.16805 -0.03646 0.16805 L -0.07292 0.16805 " pathEditMode="relative" rAng="0" ptsTypes="AAAA">
                                      <p:cBhvr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46" y="8403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57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22222E-6 L 3.33333E-6 0.08426 C 3.33333E-6 0.12176 -0.02032 0.16805 -0.03646 0.16805 L -0.07292 0.16805 " pathEditMode="relative" rAng="0" ptsTypes="AAAA">
                                      <p:cBhvr>
                                        <p:cTn id="29" dur="2000" spd="-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46" y="84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2" grpId="1" animBg="1"/>
      <p:bldP spid="12" grpId="2" animBg="1"/>
      <p:bldP spid="12" grpId="3" animBg="1"/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4">
            <a:extLst>
              <a:ext uri="{FF2B5EF4-FFF2-40B4-BE49-F238E27FC236}">
                <a16:creationId xmlns:a16="http://schemas.microsoft.com/office/drawing/2014/main" xmlns="" id="{D8C6C205-8089-449E-82C1-B24A1BB7F273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24569" y="956024"/>
            <a:ext cx="9542861" cy="5685711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CuadroTexto 9">
            <a:extLst>
              <a:ext uri="{FF2B5EF4-FFF2-40B4-BE49-F238E27FC236}">
                <a16:creationId xmlns:a16="http://schemas.microsoft.com/office/drawing/2014/main" xmlns="" id="{00143CC1-B7C2-4EAC-840E-5D183A126113}"/>
              </a:ext>
            </a:extLst>
          </p:cNvPr>
          <p:cNvSpPr txBox="1"/>
          <p:nvPr/>
        </p:nvSpPr>
        <p:spPr>
          <a:xfrm>
            <a:off x="495300" y="203197"/>
            <a:ext cx="3200400" cy="8309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4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LA TORRE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7D7201ED-F930-4974-AF8D-39C35C9D1BF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50200" y="3581400"/>
            <a:ext cx="863600" cy="1046211"/>
          </a:xfrm>
          <a:prstGeom prst="rect">
            <a:avLst/>
          </a:prstGeom>
        </p:spPr>
      </p:pic>
      <p:sp>
        <p:nvSpPr>
          <p:cNvPr id="6" name="CuadroTexto 6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B0C468D0-2CE1-4228-B335-D61636417898}"/>
              </a:ext>
            </a:extLst>
          </p:cNvPr>
          <p:cNvSpPr txBox="1"/>
          <p:nvPr/>
        </p:nvSpPr>
        <p:spPr>
          <a:xfrm>
            <a:off x="10459236" y="842631"/>
            <a:ext cx="1390390" cy="523219"/>
          </a:xfrm>
          <a:prstGeom prst="rect">
            <a:avLst/>
          </a:prstGeom>
          <a:solidFill>
            <a:srgbClr val="FFD966"/>
          </a:solidFill>
          <a:ln cap="flat">
            <a:noFill/>
          </a:ln>
          <a:effectLst/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2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  <a:hlinkClick r:id="" action="ppaction://hlinkshowjump?jump=nextslide"/>
              </a:rPr>
              <a:t>INICIAR</a:t>
            </a:r>
            <a:endParaRPr lang="es-ES" sz="28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" name="CuadroTexto 8">
            <a:extLst>
              <a:ext uri="{FF2B5EF4-FFF2-40B4-BE49-F238E27FC236}">
                <a16:creationId xmlns:a16="http://schemas.microsoft.com/office/drawing/2014/main" xmlns="" id="{E298FB84-4A77-4FD1-9429-C23BFDFB2132}"/>
              </a:ext>
            </a:extLst>
          </p:cNvPr>
          <p:cNvSpPr txBox="1"/>
          <p:nvPr/>
        </p:nvSpPr>
        <p:spPr>
          <a:xfrm>
            <a:off x="342374" y="1077530"/>
            <a:ext cx="4493169" cy="156966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24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Se desplaza en línea recta por filas o columnas hacia delante o hacia atrás </a:t>
            </a:r>
            <a:r>
              <a:rPr lang="es-ES" sz="2400" dirty="0">
                <a:solidFill>
                  <a:srgbClr val="000000"/>
                </a:solidFill>
                <a:latin typeface="Calibri"/>
              </a:rPr>
              <a:t>tantas casillas como quiera siempre que este el camino libre</a:t>
            </a:r>
            <a:r>
              <a:rPr lang="es-ES" sz="24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4617259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4">
            <a:extLst>
              <a:ext uri="{FF2B5EF4-FFF2-40B4-BE49-F238E27FC236}">
                <a16:creationId xmlns:a16="http://schemas.microsoft.com/office/drawing/2014/main" xmlns="" id="{74C0D8B1-3049-4DF8-B24D-C8E9C2E9C0A8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24569" y="956024"/>
            <a:ext cx="9542861" cy="5685711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CuadroTexto 9">
            <a:extLst>
              <a:ext uri="{FF2B5EF4-FFF2-40B4-BE49-F238E27FC236}">
                <a16:creationId xmlns:a16="http://schemas.microsoft.com/office/drawing/2014/main" xmlns="" id="{C0B7F5DD-A22A-45B6-824D-85BC4A12EC3F}"/>
              </a:ext>
            </a:extLst>
          </p:cNvPr>
          <p:cNvSpPr txBox="1"/>
          <p:nvPr/>
        </p:nvSpPr>
        <p:spPr>
          <a:xfrm>
            <a:off x="495300" y="203197"/>
            <a:ext cx="3200400" cy="8309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4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LA TORRE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542D06C9-F161-49A8-8524-7B168659F84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50200" y="3581400"/>
            <a:ext cx="863600" cy="1046211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10508343" y="1308362"/>
            <a:ext cx="812800" cy="461665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 smtClean="0"/>
              <a:t>CLIC</a:t>
            </a:r>
            <a:endParaRPr lang="es-ES" sz="2400" dirty="0"/>
          </a:p>
        </p:txBody>
      </p:sp>
      <p:sp>
        <p:nvSpPr>
          <p:cNvPr id="7" name="CuadroTexto 6">
            <a:hlinkClick r:id="" action="ppaction://hlinkshowjump?jump=nextslide"/>
          </p:cNvPr>
          <p:cNvSpPr txBox="1"/>
          <p:nvPr/>
        </p:nvSpPr>
        <p:spPr>
          <a:xfrm>
            <a:off x="10179887" y="1306964"/>
            <a:ext cx="1712686" cy="461665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 smtClean="0"/>
              <a:t>CONTINUAR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xmlns="" val="4283098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3.7037E-7 L -0.0125 -0.3076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25" y="-15394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25 -0.30764 L 0.00625 0.09421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8" y="20093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" presetClass="entr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25 0.09421 L -0.22604 0.09236 " pathEditMode="relative" rAng="0" ptsTypes="AA"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615" y="-93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1" presetClass="entr" presetSubtype="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2604 0.09236 L 0.08333 0.09236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46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 animBg="1"/>
      <p:bldP spid="5" grpId="2" animBg="1"/>
      <p:bldP spid="5" grpId="3" animBg="1"/>
      <p:bldP spid="5" grpId="4" animBg="1"/>
      <p:bldP spid="5" grpId="5" animBg="1"/>
      <p:bldP spid="5" grpId="6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4">
            <a:extLst>
              <a:ext uri="{FF2B5EF4-FFF2-40B4-BE49-F238E27FC236}">
                <a16:creationId xmlns:a16="http://schemas.microsoft.com/office/drawing/2014/main" xmlns="" id="{81D3209D-DC25-4C8D-81B0-0417DB278BC0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24569" y="956024"/>
            <a:ext cx="9542861" cy="5685711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CuadroTexto 9">
            <a:extLst>
              <a:ext uri="{FF2B5EF4-FFF2-40B4-BE49-F238E27FC236}">
                <a16:creationId xmlns:a16="http://schemas.microsoft.com/office/drawing/2014/main" xmlns="" id="{2AEB7F7C-978F-4C79-B5AB-23A4A9478283}"/>
              </a:ext>
            </a:extLst>
          </p:cNvPr>
          <p:cNvSpPr txBox="1"/>
          <p:nvPr/>
        </p:nvSpPr>
        <p:spPr>
          <a:xfrm>
            <a:off x="495300" y="203197"/>
            <a:ext cx="3200400" cy="8309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4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LA DAMA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42BBDF41-9A70-42C6-A358-20683840993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75097" y="3200400"/>
            <a:ext cx="941459" cy="1446322"/>
          </a:xfrm>
          <a:prstGeom prst="rect">
            <a:avLst/>
          </a:prstGeom>
        </p:spPr>
      </p:pic>
      <p:sp>
        <p:nvSpPr>
          <p:cNvPr id="6" name="CuadroTexto 8">
            <a:extLst>
              <a:ext uri="{FF2B5EF4-FFF2-40B4-BE49-F238E27FC236}">
                <a16:creationId xmlns:a16="http://schemas.microsoft.com/office/drawing/2014/main" xmlns="" id="{04115CFA-E935-4D5B-86C2-38F387C28D4C}"/>
              </a:ext>
            </a:extLst>
          </p:cNvPr>
          <p:cNvSpPr txBox="1"/>
          <p:nvPr/>
        </p:nvSpPr>
        <p:spPr>
          <a:xfrm>
            <a:off x="342374" y="1077530"/>
            <a:ext cx="4493169" cy="1938992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24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Se desplaza en línea recta por filas o columnas o </a:t>
            </a:r>
            <a:r>
              <a:rPr lang="es-ES" sz="2400" dirty="0">
                <a:solidFill>
                  <a:srgbClr val="000000"/>
                </a:solidFill>
                <a:latin typeface="Calibri"/>
              </a:rPr>
              <a:t>en diagonal </a:t>
            </a:r>
            <a:r>
              <a:rPr lang="es-ES" sz="24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hacia delante o hacia atrás </a:t>
            </a:r>
            <a:r>
              <a:rPr lang="es-ES" sz="2400" dirty="0">
                <a:solidFill>
                  <a:srgbClr val="000000"/>
                </a:solidFill>
                <a:latin typeface="Calibri"/>
              </a:rPr>
              <a:t>tantas casillas como quiera siempre que este el camino libre</a:t>
            </a:r>
            <a:r>
              <a:rPr lang="es-ES" sz="24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.</a:t>
            </a:r>
          </a:p>
        </p:txBody>
      </p:sp>
      <p:sp>
        <p:nvSpPr>
          <p:cNvPr id="7" name="CuadroTexto 6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5DE1B8BB-A8C6-4BA4-981F-FEA69FACA584}"/>
              </a:ext>
            </a:extLst>
          </p:cNvPr>
          <p:cNvSpPr txBox="1"/>
          <p:nvPr/>
        </p:nvSpPr>
        <p:spPr>
          <a:xfrm>
            <a:off x="10459236" y="842631"/>
            <a:ext cx="1390390" cy="523219"/>
          </a:xfrm>
          <a:prstGeom prst="rect">
            <a:avLst/>
          </a:prstGeom>
          <a:solidFill>
            <a:srgbClr val="FFD966"/>
          </a:solidFill>
          <a:ln cap="flat">
            <a:noFill/>
          </a:ln>
          <a:effectLst/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2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  <a:hlinkClick r:id="" action="ppaction://hlinkshowjump?jump=nextslide"/>
              </a:rPr>
              <a:t>INICIAR</a:t>
            </a:r>
            <a:endParaRPr lang="es-ES" sz="28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xmlns="" id="{04115CFA-E935-4D5B-86C2-38F387C28D4C}"/>
              </a:ext>
            </a:extLst>
          </p:cNvPr>
          <p:cNvSpPr txBox="1"/>
          <p:nvPr/>
        </p:nvSpPr>
        <p:spPr>
          <a:xfrm>
            <a:off x="342374" y="1077530"/>
            <a:ext cx="4493169" cy="1200329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24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/>
              </a:rPr>
              <a:t>Puede realizar los </a:t>
            </a:r>
            <a:r>
              <a:rPr lang="es-ES" sz="2400" dirty="0" smtClean="0">
                <a:solidFill>
                  <a:srgbClr val="000000"/>
                </a:solidFill>
                <a:latin typeface="Calibri"/>
              </a:rPr>
              <a:t>movimiento de cualquiera de las fichas del tablero excepto el del caballo</a:t>
            </a:r>
            <a:r>
              <a:rPr lang="es-ES" sz="24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/>
              </a:rPr>
              <a:t>.</a:t>
            </a:r>
            <a:endParaRPr lang="es-ES" sz="24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020455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4">
            <a:extLst>
              <a:ext uri="{FF2B5EF4-FFF2-40B4-BE49-F238E27FC236}">
                <a16:creationId xmlns:a16="http://schemas.microsoft.com/office/drawing/2014/main" xmlns="" id="{49DC776E-C24D-4687-A093-172A1C36F649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24569" y="956024"/>
            <a:ext cx="9542861" cy="5685711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CuadroTexto 9">
            <a:extLst>
              <a:ext uri="{FF2B5EF4-FFF2-40B4-BE49-F238E27FC236}">
                <a16:creationId xmlns:a16="http://schemas.microsoft.com/office/drawing/2014/main" xmlns="" id="{1A08B8EF-2962-4471-8591-FBFEA55DA85B}"/>
              </a:ext>
            </a:extLst>
          </p:cNvPr>
          <p:cNvSpPr txBox="1"/>
          <p:nvPr/>
        </p:nvSpPr>
        <p:spPr>
          <a:xfrm>
            <a:off x="495300" y="203197"/>
            <a:ext cx="3200400" cy="8309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4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LA DAMA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67C5F40C-50CF-43F0-9DE9-3CDEAA9C5AE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83341" y="3200400"/>
            <a:ext cx="941459" cy="1446322"/>
          </a:xfrm>
          <a:prstGeom prst="rect">
            <a:avLst/>
          </a:prstGeom>
        </p:spPr>
      </p:pic>
      <p:cxnSp>
        <p:nvCxnSpPr>
          <p:cNvPr id="6" name="Conector recto 5">
            <a:extLst>
              <a:ext uri="{FF2B5EF4-FFF2-40B4-BE49-F238E27FC236}">
                <a16:creationId xmlns:a16="http://schemas.microsoft.com/office/drawing/2014/main" xmlns="" id="{DC91018B-DC05-4BE9-B6E4-661506A38084}"/>
              </a:ext>
            </a:extLst>
          </p:cNvPr>
          <p:cNvCxnSpPr>
            <a:cxnSpLocks/>
          </p:cNvCxnSpPr>
          <p:nvPr/>
        </p:nvCxnSpPr>
        <p:spPr>
          <a:xfrm flipH="1" flipV="1">
            <a:off x="3429000" y="1778000"/>
            <a:ext cx="5880100" cy="3632200"/>
          </a:xfrm>
          <a:prstGeom prst="line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xmlns="" id="{846AD91D-6813-403C-899A-4764C38D2503}"/>
              </a:ext>
            </a:extLst>
          </p:cNvPr>
          <p:cNvCxnSpPr>
            <a:cxnSpLocks/>
          </p:cNvCxnSpPr>
          <p:nvPr/>
        </p:nvCxnSpPr>
        <p:spPr>
          <a:xfrm flipV="1">
            <a:off x="5613400" y="3200400"/>
            <a:ext cx="3505200" cy="22098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xmlns="" id="{0FB46272-9206-4768-943D-4E3E66314835}"/>
              </a:ext>
            </a:extLst>
          </p:cNvPr>
          <p:cNvCxnSpPr>
            <a:cxnSpLocks/>
          </p:cNvCxnSpPr>
          <p:nvPr/>
        </p:nvCxnSpPr>
        <p:spPr>
          <a:xfrm flipH="1" flipV="1">
            <a:off x="7391400" y="1778000"/>
            <a:ext cx="88900" cy="37592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13">
            <a:extLst>
              <a:ext uri="{FF2B5EF4-FFF2-40B4-BE49-F238E27FC236}">
                <a16:creationId xmlns:a16="http://schemas.microsoft.com/office/drawing/2014/main" xmlns="" id="{066C2E0F-62DE-45DB-9B2D-968D22CB1A32}"/>
              </a:ext>
            </a:extLst>
          </p:cNvPr>
          <p:cNvCxnSpPr>
            <a:cxnSpLocks/>
          </p:cNvCxnSpPr>
          <p:nvPr/>
        </p:nvCxnSpPr>
        <p:spPr>
          <a:xfrm>
            <a:off x="3162300" y="4254500"/>
            <a:ext cx="59563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uadroTexto 10"/>
          <p:cNvSpPr txBox="1"/>
          <p:nvPr/>
        </p:nvSpPr>
        <p:spPr>
          <a:xfrm>
            <a:off x="10508343" y="1308362"/>
            <a:ext cx="812800" cy="461665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 smtClean="0"/>
              <a:t>CLIC</a:t>
            </a:r>
            <a:endParaRPr lang="es-ES" sz="2400" dirty="0"/>
          </a:p>
        </p:txBody>
      </p:sp>
      <p:sp>
        <p:nvSpPr>
          <p:cNvPr id="13" name="CuadroTexto 12"/>
          <p:cNvSpPr txBox="1"/>
          <p:nvPr/>
        </p:nvSpPr>
        <p:spPr>
          <a:xfrm>
            <a:off x="10069144" y="1308361"/>
            <a:ext cx="1596572" cy="461665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 smtClean="0"/>
              <a:t>SEGUIMOS</a:t>
            </a:r>
            <a:endParaRPr lang="es-ES" sz="2400" dirty="0"/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xmlns="" id="{04115CFA-E935-4D5B-86C2-38F387C28D4C}"/>
              </a:ext>
            </a:extLst>
          </p:cNvPr>
          <p:cNvSpPr txBox="1"/>
          <p:nvPr/>
        </p:nvSpPr>
        <p:spPr>
          <a:xfrm>
            <a:off x="342374" y="1077530"/>
            <a:ext cx="4493169" cy="1200329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24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/>
              </a:rPr>
              <a:t>Puede realizar los </a:t>
            </a:r>
            <a:r>
              <a:rPr lang="es-ES" sz="2400" dirty="0" smtClean="0">
                <a:solidFill>
                  <a:srgbClr val="000000"/>
                </a:solidFill>
                <a:latin typeface="Calibri"/>
              </a:rPr>
              <a:t>movimiento de cualquiera de las fichas del tablero excepto el del caballo</a:t>
            </a:r>
            <a:r>
              <a:rPr lang="es-ES" sz="24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/>
              </a:rPr>
              <a:t>.</a:t>
            </a:r>
            <a:endParaRPr lang="es-ES" sz="24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02453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500"/>
                            </p:stCondLst>
                            <p:childTnLst>
                              <p:par>
                                <p:cTn id="30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10" presetClass="exit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-7.40741E-7 L -0.00508 -0.29977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0" y="-15000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08 -0.29977 L -0.38034 0.08403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763" y="191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4000"/>
                            </p:stCondLst>
                            <p:childTnLst>
                              <p:par>
                                <p:cTn id="61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8034 0.08403 L -0.075 0.08611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60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6000"/>
                            </p:stCondLst>
                            <p:childTnLst>
                              <p:par>
                                <p:cTn id="64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5 0.08611 L -0.28294 -0.16134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404" y="-1238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8000"/>
                            </p:stCondLst>
                            <p:childTnLst>
                              <p:par>
                                <p:cTn id="67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8294 -0.16134 L 0.13659 -0.1625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977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0"/>
                            </p:stCondLst>
                            <p:childTnLst>
                              <p:par>
                                <p:cTn id="70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659 -0.1625 L 0.17005 0.19213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67" y="177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2000"/>
                            </p:stCondLst>
                            <p:childTnLst>
                              <p:par>
                                <p:cTn id="73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7005 0.19213 L -1.66667E-6 -2.96296E-6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398" y="-97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4000"/>
                            </p:stCondLst>
                            <p:childTnLst>
                              <p:par>
                                <p:cTn id="7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1" grpId="1" animBg="1"/>
      <p:bldP spid="13" grpId="0" animBg="1"/>
      <p:bldP spid="1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4">
            <a:extLst>
              <a:ext uri="{FF2B5EF4-FFF2-40B4-BE49-F238E27FC236}">
                <a16:creationId xmlns:a16="http://schemas.microsoft.com/office/drawing/2014/main" xmlns="" id="{22AAFB44-1F12-4172-A97C-5B1B0E5F401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24569" y="956024"/>
            <a:ext cx="9542861" cy="5685711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CuadroTexto 9">
            <a:extLst>
              <a:ext uri="{FF2B5EF4-FFF2-40B4-BE49-F238E27FC236}">
                <a16:creationId xmlns:a16="http://schemas.microsoft.com/office/drawing/2014/main" xmlns="" id="{719AD9AB-2987-4CE4-B47C-1827CB1DEB31}"/>
              </a:ext>
            </a:extLst>
          </p:cNvPr>
          <p:cNvSpPr txBox="1"/>
          <p:nvPr/>
        </p:nvSpPr>
        <p:spPr>
          <a:xfrm>
            <a:off x="495300" y="203197"/>
            <a:ext cx="3200400" cy="8309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4800" kern="0" dirty="0" smtClean="0">
                <a:solidFill>
                  <a:srgbClr val="000000"/>
                </a:solidFill>
                <a:latin typeface="Calibri"/>
              </a:rPr>
              <a:t>EL</a:t>
            </a:r>
            <a:r>
              <a:rPr lang="es-ES" sz="4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/>
              </a:rPr>
              <a:t> REY</a:t>
            </a:r>
            <a:endParaRPr lang="es-ES" sz="48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95999" y="3018971"/>
            <a:ext cx="914401" cy="1656330"/>
          </a:xfrm>
          <a:prstGeom prst="rect">
            <a:avLst/>
          </a:prstGeom>
        </p:spPr>
      </p:pic>
      <p:sp>
        <p:nvSpPr>
          <p:cNvPr id="5" name="CuadroTexto 8">
            <a:extLst>
              <a:ext uri="{FF2B5EF4-FFF2-40B4-BE49-F238E27FC236}">
                <a16:creationId xmlns:a16="http://schemas.microsoft.com/office/drawing/2014/main" xmlns="" id="{04115CFA-E935-4D5B-86C2-38F387C28D4C}"/>
              </a:ext>
            </a:extLst>
          </p:cNvPr>
          <p:cNvSpPr txBox="1"/>
          <p:nvPr/>
        </p:nvSpPr>
        <p:spPr>
          <a:xfrm>
            <a:off x="342374" y="1077530"/>
            <a:ext cx="4493169" cy="1200329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2400" dirty="0" smtClean="0">
                <a:solidFill>
                  <a:srgbClr val="000000"/>
                </a:solidFill>
                <a:latin typeface="Calibri"/>
              </a:rPr>
              <a:t>Realiza los mismos movimientos que la dama pero avanzando solamente una casilla</a:t>
            </a:r>
            <a:r>
              <a:rPr lang="es-ES" sz="24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/>
              </a:rPr>
              <a:t>.</a:t>
            </a:r>
            <a:endParaRPr lang="es-ES" sz="24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" name="CuadroTexto 5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5DE1B8BB-A8C6-4BA4-981F-FEA69FACA584}"/>
              </a:ext>
            </a:extLst>
          </p:cNvPr>
          <p:cNvSpPr txBox="1"/>
          <p:nvPr/>
        </p:nvSpPr>
        <p:spPr>
          <a:xfrm>
            <a:off x="10459236" y="842631"/>
            <a:ext cx="1390390" cy="523219"/>
          </a:xfrm>
          <a:prstGeom prst="rect">
            <a:avLst/>
          </a:prstGeom>
          <a:solidFill>
            <a:srgbClr val="FFD966"/>
          </a:solidFill>
          <a:ln cap="flat">
            <a:noFill/>
          </a:ln>
          <a:effectLst/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2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  <a:hlinkClick r:id="" action="ppaction://hlinkshowjump?jump=nextslide"/>
              </a:rPr>
              <a:t>INICIAR</a:t>
            </a:r>
            <a:endParaRPr lang="es-ES" sz="28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126805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4">
            <a:extLst>
              <a:ext uri="{FF2B5EF4-FFF2-40B4-BE49-F238E27FC236}">
                <a16:creationId xmlns:a16="http://schemas.microsoft.com/office/drawing/2014/main" xmlns="" id="{60529EE8-FEF5-4DB8-932B-5D762D4E25D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24569" y="956024"/>
            <a:ext cx="9542861" cy="5685711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CuadroTexto 9">
            <a:extLst>
              <a:ext uri="{FF2B5EF4-FFF2-40B4-BE49-F238E27FC236}">
                <a16:creationId xmlns:a16="http://schemas.microsoft.com/office/drawing/2014/main" xmlns="" id="{D39B3306-D452-46DB-9CA1-219281F95C24}"/>
              </a:ext>
            </a:extLst>
          </p:cNvPr>
          <p:cNvSpPr txBox="1"/>
          <p:nvPr/>
        </p:nvSpPr>
        <p:spPr>
          <a:xfrm>
            <a:off x="495300" y="203197"/>
            <a:ext cx="3200400" cy="8309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4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/>
              </a:rPr>
              <a:t>EL REY</a:t>
            </a:r>
            <a:endParaRPr lang="es-ES" sz="48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95999" y="3018971"/>
            <a:ext cx="914401" cy="1656330"/>
          </a:xfrm>
          <a:prstGeom prst="rect">
            <a:avLst/>
          </a:prstGeom>
        </p:spPr>
      </p:pic>
      <p:cxnSp>
        <p:nvCxnSpPr>
          <p:cNvPr id="6" name="Conector recto 5"/>
          <p:cNvCxnSpPr/>
          <p:nvPr/>
        </p:nvCxnSpPr>
        <p:spPr>
          <a:xfrm flipH="1">
            <a:off x="6545943" y="3744686"/>
            <a:ext cx="14514" cy="124822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Conector recto 7"/>
          <p:cNvCxnSpPr/>
          <p:nvPr/>
        </p:nvCxnSpPr>
        <p:spPr>
          <a:xfrm flipV="1">
            <a:off x="5646057" y="4252686"/>
            <a:ext cx="1828800" cy="145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Conector recto 9"/>
          <p:cNvCxnSpPr/>
          <p:nvPr/>
        </p:nvCxnSpPr>
        <p:spPr>
          <a:xfrm flipV="1">
            <a:off x="5600700" y="3721100"/>
            <a:ext cx="1874157" cy="114935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Conector recto 10"/>
          <p:cNvCxnSpPr/>
          <p:nvPr/>
        </p:nvCxnSpPr>
        <p:spPr>
          <a:xfrm>
            <a:off x="5646057" y="3744686"/>
            <a:ext cx="1888218" cy="1158931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Conector recto 14"/>
          <p:cNvCxnSpPr/>
          <p:nvPr/>
        </p:nvCxnSpPr>
        <p:spPr>
          <a:xfrm>
            <a:off x="6552293" y="3751943"/>
            <a:ext cx="2268" cy="515257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5" name="CuadroTexto 24"/>
          <p:cNvSpPr txBox="1"/>
          <p:nvPr/>
        </p:nvSpPr>
        <p:spPr>
          <a:xfrm>
            <a:off x="10508343" y="1308362"/>
            <a:ext cx="812800" cy="461665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 smtClean="0"/>
              <a:t>CLIC</a:t>
            </a:r>
            <a:endParaRPr lang="es-ES" sz="2400" dirty="0"/>
          </a:p>
        </p:txBody>
      </p:sp>
      <p:sp>
        <p:nvSpPr>
          <p:cNvPr id="5" name="CuadroTexto 4"/>
          <p:cNvSpPr txBox="1"/>
          <p:nvPr/>
        </p:nvSpPr>
        <p:spPr>
          <a:xfrm>
            <a:off x="9949218" y="1306284"/>
            <a:ext cx="1747481" cy="461665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400" dirty="0" smtClean="0"/>
              <a:t>CONTINUAR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xmlns="" val="510667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7037E-7 L 0.00065 -0.08495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-4259"/>
                                    </p:animMotion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000"/>
                            </p:stCondLst>
                            <p:childTnLst>
                              <p:par>
                                <p:cTn id="50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5 -0.08495 L 0.00065 -0.16366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2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4000"/>
                            </p:stCondLst>
                            <p:childTnLst>
                              <p:par>
                                <p:cTn id="53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65 -0.16366 L 0.06615 -0.23588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68" y="-36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615 -0.23588 L 0.13906 -0.16644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46" y="34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8000"/>
                            </p:stCondLst>
                            <p:childTnLst>
                              <p:par>
                                <p:cTn id="59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906 -0.16644 L 0.07435 -0.08866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42" y="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0"/>
                            </p:stCondLst>
                            <p:childTnLst>
                              <p:par>
                                <p:cTn id="62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435 -0.08866 L 0.14609 -0.09005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81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2000"/>
                            </p:stCondLst>
                            <p:childTnLst>
                              <p:par>
                                <p:cTn id="65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609 -0.09005 L 0.14935 -0.00255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" y="437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4000"/>
                            </p:stCondLst>
                            <p:childTnLst>
                              <p:par>
                                <p:cTn id="6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5" grpId="1" animBg="1"/>
      <p:bldP spid="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9">
            <a:extLst>
              <a:ext uri="{FF2B5EF4-FFF2-40B4-BE49-F238E27FC236}">
                <a16:creationId xmlns:a16="http://schemas.microsoft.com/office/drawing/2014/main" xmlns="" id="{D39B3306-D452-46DB-9CA1-219281F95C24}"/>
              </a:ext>
            </a:extLst>
          </p:cNvPr>
          <p:cNvSpPr txBox="1"/>
          <p:nvPr/>
        </p:nvSpPr>
        <p:spPr>
          <a:xfrm>
            <a:off x="495299" y="203197"/>
            <a:ext cx="3525157" cy="8309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4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/>
              </a:rPr>
              <a:t>EL ENROQ</a:t>
            </a:r>
            <a:r>
              <a:rPr lang="es-ES" sz="4800" dirty="0" smtClean="0">
                <a:solidFill>
                  <a:srgbClr val="000000"/>
                </a:solidFill>
                <a:latin typeface="Calibri"/>
              </a:rPr>
              <a:t>UE</a:t>
            </a:r>
            <a:endParaRPr lang="es-ES" sz="48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3" name="Imagen 4">
            <a:extLst>
              <a:ext uri="{FF2B5EF4-FFF2-40B4-BE49-F238E27FC236}">
                <a16:creationId xmlns:a16="http://schemas.microsoft.com/office/drawing/2014/main" xmlns="" id="{60529EE8-FEF5-4DB8-932B-5D762D4E25D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24569" y="956024"/>
            <a:ext cx="9542861" cy="5685711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CuadroTexto 8">
            <a:extLst>
              <a:ext uri="{FF2B5EF4-FFF2-40B4-BE49-F238E27FC236}">
                <a16:creationId xmlns:a16="http://schemas.microsoft.com/office/drawing/2014/main" xmlns="" id="{04115CFA-E935-4D5B-86C2-38F387C28D4C}"/>
              </a:ext>
            </a:extLst>
          </p:cNvPr>
          <p:cNvSpPr txBox="1"/>
          <p:nvPr/>
        </p:nvSpPr>
        <p:spPr>
          <a:xfrm>
            <a:off x="342374" y="1077530"/>
            <a:ext cx="4493169" cy="156966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24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/>
              </a:rPr>
              <a:t>Es el único </a:t>
            </a:r>
            <a:r>
              <a:rPr lang="es-ES" sz="2400" dirty="0" smtClean="0">
                <a:solidFill>
                  <a:srgbClr val="000000"/>
                </a:solidFill>
                <a:latin typeface="Calibri"/>
              </a:rPr>
              <a:t>movimiento en el que se pueden desplazar dos piezas diferentes, el Rey y una de las Torres</a:t>
            </a:r>
            <a:r>
              <a:rPr lang="es-ES" sz="24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/>
              </a:rPr>
              <a:t>. </a:t>
            </a:r>
            <a:endParaRPr lang="es-ES" sz="24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52571" y="4194629"/>
            <a:ext cx="959309" cy="1628595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77664" y="4494300"/>
            <a:ext cx="915480" cy="1328923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926781" y="4494300"/>
            <a:ext cx="1013101" cy="1390845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xmlns="" id="{04115CFA-E935-4D5B-86C2-38F387C28D4C}"/>
              </a:ext>
            </a:extLst>
          </p:cNvPr>
          <p:cNvSpPr txBox="1"/>
          <p:nvPr/>
        </p:nvSpPr>
        <p:spPr>
          <a:xfrm>
            <a:off x="335120" y="1099304"/>
            <a:ext cx="4493169" cy="830997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24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/>
              </a:rPr>
              <a:t>Existen dos </a:t>
            </a:r>
            <a:r>
              <a:rPr lang="es-ES" sz="2400" kern="0" dirty="0" smtClean="0">
                <a:solidFill>
                  <a:srgbClr val="000000"/>
                </a:solidFill>
                <a:latin typeface="Calibri"/>
              </a:rPr>
              <a:t>tipos de enroque, el enroque corto y el enroque largo</a:t>
            </a:r>
            <a:r>
              <a:rPr lang="es-ES" sz="24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/>
              </a:rPr>
              <a:t>. </a:t>
            </a:r>
            <a:endParaRPr lang="es-ES" sz="24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" name="CuadroTexto 8">
            <a:extLst>
              <a:ext uri="{FF2B5EF4-FFF2-40B4-BE49-F238E27FC236}">
                <a16:creationId xmlns:a16="http://schemas.microsoft.com/office/drawing/2014/main" xmlns="" id="{04115CFA-E935-4D5B-86C2-38F387C28D4C}"/>
              </a:ext>
            </a:extLst>
          </p:cNvPr>
          <p:cNvSpPr txBox="1"/>
          <p:nvPr/>
        </p:nvSpPr>
        <p:spPr>
          <a:xfrm>
            <a:off x="364148" y="1055761"/>
            <a:ext cx="6283397" cy="156966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24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/>
              </a:rPr>
              <a:t>Para poder hacer este doble movimiento el espacio entre ambas piezas debe estar libre y no se puede haber movido ninguna de las </a:t>
            </a:r>
            <a:r>
              <a:rPr lang="es-ES" sz="2400" b="0" i="0" u="none" strike="noStrike" kern="1200" cap="none" spc="0" dirty="0" smtClean="0">
                <a:solidFill>
                  <a:srgbClr val="000000"/>
                </a:solidFill>
                <a:uFillTx/>
                <a:latin typeface="Calibri"/>
              </a:rPr>
              <a:t>piezas durante la partida</a:t>
            </a:r>
            <a:r>
              <a:rPr lang="es-ES" sz="24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/>
              </a:rPr>
              <a:t>. </a:t>
            </a:r>
            <a:endParaRPr lang="es-ES" sz="24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67367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1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6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9" grpId="2" animBg="1"/>
      <p:bldP spid="11" grpId="0" animBg="1"/>
      <p:bldP spid="11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4">
            <a:extLst>
              <a:ext uri="{FF2B5EF4-FFF2-40B4-BE49-F238E27FC236}">
                <a16:creationId xmlns:a16="http://schemas.microsoft.com/office/drawing/2014/main" xmlns="" id="{60529EE8-FEF5-4DB8-932B-5D762D4E25D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24569" y="956024"/>
            <a:ext cx="9542861" cy="5685711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CuadroTexto 9">
            <a:extLst>
              <a:ext uri="{FF2B5EF4-FFF2-40B4-BE49-F238E27FC236}">
                <a16:creationId xmlns:a16="http://schemas.microsoft.com/office/drawing/2014/main" xmlns="" id="{D39B3306-D452-46DB-9CA1-219281F95C24}"/>
              </a:ext>
            </a:extLst>
          </p:cNvPr>
          <p:cNvSpPr txBox="1"/>
          <p:nvPr/>
        </p:nvSpPr>
        <p:spPr>
          <a:xfrm>
            <a:off x="495299" y="203197"/>
            <a:ext cx="3525157" cy="8309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4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/>
              </a:rPr>
              <a:t>EL ENROQ</a:t>
            </a:r>
            <a:r>
              <a:rPr lang="es-ES" sz="4800" dirty="0" smtClean="0">
                <a:solidFill>
                  <a:srgbClr val="000000"/>
                </a:solidFill>
                <a:latin typeface="Calibri"/>
              </a:rPr>
              <a:t>UE</a:t>
            </a:r>
            <a:endParaRPr lang="es-ES" sz="48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" name="CuadroTexto 4">
            <a:hlinkClick r:id="" action="ppaction://hlinkshowjump?jump=nextslide"/>
          </p:cNvPr>
          <p:cNvSpPr txBox="1"/>
          <p:nvPr/>
        </p:nvSpPr>
        <p:spPr>
          <a:xfrm>
            <a:off x="7590971" y="798286"/>
            <a:ext cx="3276459" cy="584775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44000">
                <a:schemeClr val="accent4">
                  <a:lumMod val="45000"/>
                  <a:lumOff val="55000"/>
                </a:schemeClr>
              </a:gs>
              <a:gs pos="7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75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ES" sz="3200" dirty="0" smtClean="0"/>
              <a:t>ENROQUE CORTO</a:t>
            </a:r>
            <a:endParaRPr lang="es-ES" sz="3200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xmlns="" id="{04115CFA-E935-4D5B-86C2-38F387C28D4C}"/>
              </a:ext>
            </a:extLst>
          </p:cNvPr>
          <p:cNvSpPr txBox="1"/>
          <p:nvPr/>
        </p:nvSpPr>
        <p:spPr>
          <a:xfrm>
            <a:off x="335120" y="1099304"/>
            <a:ext cx="4493169" cy="830997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24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/>
              </a:rPr>
              <a:t>Existen dos </a:t>
            </a:r>
            <a:r>
              <a:rPr lang="es-ES" sz="2400" kern="0" dirty="0" smtClean="0">
                <a:solidFill>
                  <a:srgbClr val="000000"/>
                </a:solidFill>
                <a:latin typeface="Calibri"/>
              </a:rPr>
              <a:t>tipos de enroque, el enroque corto y el enroque largo</a:t>
            </a:r>
            <a:r>
              <a:rPr lang="es-ES" sz="24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/>
              </a:rPr>
              <a:t>. </a:t>
            </a:r>
            <a:endParaRPr lang="es-ES" sz="24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7" name="CuadroTexto 6">
            <a:hlinkClick r:id="rId3" action="ppaction://hlinksldjump"/>
          </p:cNvPr>
          <p:cNvSpPr txBox="1"/>
          <p:nvPr/>
        </p:nvSpPr>
        <p:spPr>
          <a:xfrm>
            <a:off x="7590971" y="1930301"/>
            <a:ext cx="3276459" cy="584775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44000">
                <a:schemeClr val="accent4">
                  <a:lumMod val="45000"/>
                  <a:lumOff val="55000"/>
                </a:schemeClr>
              </a:gs>
              <a:gs pos="7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75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ES" sz="3200" dirty="0" smtClean="0"/>
              <a:t>ENROQUE LARGO</a:t>
            </a:r>
            <a:endParaRPr lang="es-ES" sz="3200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52571" y="4194629"/>
            <a:ext cx="959309" cy="1628595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77664" y="4494300"/>
            <a:ext cx="915480" cy="1328923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926781" y="4494300"/>
            <a:ext cx="1013101" cy="1390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037090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4">
            <a:extLst>
              <a:ext uri="{FF2B5EF4-FFF2-40B4-BE49-F238E27FC236}">
                <a16:creationId xmlns:a16="http://schemas.microsoft.com/office/drawing/2014/main" xmlns="" id="{60529EE8-FEF5-4DB8-932B-5D762D4E25D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24569" y="956024"/>
            <a:ext cx="9542861" cy="5685711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CuadroTexto 9">
            <a:extLst>
              <a:ext uri="{FF2B5EF4-FFF2-40B4-BE49-F238E27FC236}">
                <a16:creationId xmlns:a16="http://schemas.microsoft.com/office/drawing/2014/main" xmlns="" id="{D39B3306-D452-46DB-9CA1-219281F95C24}"/>
              </a:ext>
            </a:extLst>
          </p:cNvPr>
          <p:cNvSpPr txBox="1"/>
          <p:nvPr/>
        </p:nvSpPr>
        <p:spPr>
          <a:xfrm>
            <a:off x="495299" y="203197"/>
            <a:ext cx="3525157" cy="8309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4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/>
              </a:rPr>
              <a:t>EL ENROQ</a:t>
            </a:r>
            <a:r>
              <a:rPr lang="es-ES" sz="4800" dirty="0" smtClean="0">
                <a:solidFill>
                  <a:srgbClr val="000000"/>
                </a:solidFill>
                <a:latin typeface="Calibri"/>
              </a:rPr>
              <a:t>UE</a:t>
            </a:r>
            <a:endParaRPr lang="es-ES" sz="48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7590971" y="798286"/>
            <a:ext cx="3276459" cy="584775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44000">
                <a:schemeClr val="accent4">
                  <a:lumMod val="45000"/>
                  <a:lumOff val="55000"/>
                </a:schemeClr>
              </a:gs>
              <a:gs pos="7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75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ES" sz="3200" dirty="0" smtClean="0"/>
              <a:t>ENROQUE CORTO</a:t>
            </a:r>
            <a:endParaRPr lang="es-ES" sz="3200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52571" y="4194629"/>
            <a:ext cx="959309" cy="1628595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277664" y="4494300"/>
            <a:ext cx="915480" cy="1328923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304800" y="1194587"/>
            <a:ext cx="3570514" cy="1569660"/>
          </a:xfrm>
          <a:prstGeom prst="rect">
            <a:avLst/>
          </a:prstGeom>
          <a:gradFill>
            <a:gsLst>
              <a:gs pos="0">
                <a:schemeClr val="accent4">
                  <a:lumMod val="60000"/>
                  <a:lumOff val="40000"/>
                </a:schemeClr>
              </a:gs>
              <a:gs pos="44000">
                <a:schemeClr val="accent4">
                  <a:lumMod val="45000"/>
                  <a:lumOff val="55000"/>
                </a:schemeClr>
              </a:gs>
              <a:gs pos="7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75000"/>
                </a:schemeClr>
              </a:gs>
            </a:gsLst>
            <a:lin ang="13500000" scaled="1"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 smtClean="0"/>
              <a:t>El rey y la Torre se cruzan, desplazándose en el movimiento dos casillas cada pieza.</a:t>
            </a:r>
            <a:endParaRPr lang="es-ES" sz="2400" dirty="0"/>
          </a:p>
        </p:txBody>
      </p:sp>
      <p:sp>
        <p:nvSpPr>
          <p:cNvPr id="8" name="CuadroTexto 7"/>
          <p:cNvSpPr txBox="1"/>
          <p:nvPr/>
        </p:nvSpPr>
        <p:spPr>
          <a:xfrm>
            <a:off x="6444344" y="2598057"/>
            <a:ext cx="1727200" cy="369332"/>
          </a:xfrm>
          <a:prstGeom prst="rect">
            <a:avLst/>
          </a:prstGeom>
          <a:gradFill>
            <a:gsLst>
              <a:gs pos="0">
                <a:schemeClr val="accent4">
                  <a:lumMod val="60000"/>
                  <a:lumOff val="40000"/>
                </a:schemeClr>
              </a:gs>
              <a:gs pos="44000">
                <a:schemeClr val="accent4">
                  <a:lumMod val="45000"/>
                  <a:lumOff val="55000"/>
                </a:schemeClr>
              </a:gs>
              <a:gs pos="7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75000"/>
                </a:schemeClr>
              </a:gs>
            </a:gsLst>
            <a:lin ang="13500000" scaled="1"/>
          </a:gradFill>
        </p:spPr>
        <p:txBody>
          <a:bodyPr wrap="square" rtlCol="0">
            <a:spAutoFit/>
          </a:bodyPr>
          <a:lstStyle/>
          <a:p>
            <a:r>
              <a:rPr lang="es-ES" dirty="0" smtClean="0"/>
              <a:t>VER DE NUEVO</a:t>
            </a:r>
            <a:endParaRPr lang="es-ES" dirty="0"/>
          </a:p>
        </p:txBody>
      </p:sp>
      <p:sp>
        <p:nvSpPr>
          <p:cNvPr id="9" name="CuadroTexto 8"/>
          <p:cNvSpPr txBox="1"/>
          <p:nvPr/>
        </p:nvSpPr>
        <p:spPr>
          <a:xfrm>
            <a:off x="6444344" y="3125127"/>
            <a:ext cx="1727200" cy="369332"/>
          </a:xfrm>
          <a:prstGeom prst="rect">
            <a:avLst/>
          </a:prstGeom>
          <a:gradFill>
            <a:gsLst>
              <a:gs pos="0">
                <a:schemeClr val="accent4">
                  <a:lumMod val="60000"/>
                  <a:lumOff val="40000"/>
                </a:schemeClr>
              </a:gs>
              <a:gs pos="44000">
                <a:schemeClr val="accent4">
                  <a:lumMod val="45000"/>
                  <a:lumOff val="55000"/>
                </a:schemeClr>
              </a:gs>
              <a:gs pos="7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75000"/>
                </a:schemeClr>
              </a:gs>
            </a:gsLst>
            <a:lin ang="13500000" scaled="1"/>
          </a:gradFill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hlinkClick r:id="" action="ppaction://hlinkshowjump?jump=nextslide"/>
              </a:rPr>
              <a:t>SIGUIENTE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1095313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0.00417 L -0.04219 -0.03912 C -0.05104 -0.04884 -0.06419 -0.05393 -0.078 -0.05393 C -0.09375 -0.05393 -0.10625 -0.04884 -0.1151 -0.03912 L -0.15716 0.00417 " pathEditMode="relative" rAng="0" ptsTypes="AAAAA"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65" y="-2917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37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-0.00069 L 0.04323 0.03982 C 0.05221 0.04885 0.06575 0.05394 0.07995 0.05394 C 0.09609 0.05394 0.10898 0.04885 0.11797 0.03982 L 0.16133 -0.00069 " pathEditMode="relative" rAng="0" ptsTypes="AAAAA"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60" y="27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0.00231 L -0.04128 -0.04074 C -0.04987 -0.0493 -0.06276 -0.05393 -0.0763 -0.05393 C -0.09167 -0.05393 -0.10391 -0.0493 -0.1125 -0.04074 L -0.15365 -0.00231 " pathEditMode="relative" rAng="0" ptsTypes="AAAAA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82" y="-2593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37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0.00139 L 0.04258 0.04028 C 0.05143 0.04908 0.06471 0.05394 0.07878 0.05394 C 0.09466 0.05394 0.10742 0.04908 0.11628 0.04028 L 0.15898 0.00139 " pathEditMode="relative" rAng="0" ptsTypes="AAAAA">
                                      <p:cBhvr>
                                        <p:cTn id="35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943" y="2616"/>
                                    </p:animMotion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8" grpId="1" animBg="1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4">
            <a:extLst>
              <a:ext uri="{FF2B5EF4-FFF2-40B4-BE49-F238E27FC236}">
                <a16:creationId xmlns:a16="http://schemas.microsoft.com/office/drawing/2014/main" xmlns="" id="{AB4873D1-DA63-4F1C-8750-3846F452096D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24572" y="1077530"/>
            <a:ext cx="9542861" cy="5685711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ACD4C32F-3465-4072-B1FB-950CDC40B57D}"/>
              </a:ext>
            </a:extLst>
          </p:cNvPr>
          <p:cNvSpPr txBox="1"/>
          <p:nvPr/>
        </p:nvSpPr>
        <p:spPr>
          <a:xfrm>
            <a:off x="787398" y="203197"/>
            <a:ext cx="2298702" cy="8309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4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EL PEÓN</a:t>
            </a:r>
          </a:p>
        </p:txBody>
      </p:sp>
      <p:pic>
        <p:nvPicPr>
          <p:cNvPr id="11" name="Imagen 12">
            <a:extLst>
              <a:ext uri="{FF2B5EF4-FFF2-40B4-BE49-F238E27FC236}">
                <a16:creationId xmlns:a16="http://schemas.microsoft.com/office/drawing/2014/main" xmlns="" id="{B72ECF6E-27F9-4537-B955-1C61B92C6BF1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74343" y="3820879"/>
            <a:ext cx="590629" cy="81926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12" name="CuadroTexto 11">
            <a:extLst>
              <a:ext uri="{FF2B5EF4-FFF2-40B4-BE49-F238E27FC236}">
                <a16:creationId xmlns:a16="http://schemas.microsoft.com/office/drawing/2014/main" xmlns="" id="{83F6F3EA-8B0C-4CA1-B159-F3856342E291}"/>
              </a:ext>
            </a:extLst>
          </p:cNvPr>
          <p:cNvSpPr txBox="1"/>
          <p:nvPr/>
        </p:nvSpPr>
        <p:spPr>
          <a:xfrm>
            <a:off x="9889589" y="731520"/>
            <a:ext cx="1983544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2800" dirty="0">
                <a:hlinkClick r:id="" action="ppaction://hlinkshowjump?jump=nextslide"/>
              </a:rPr>
              <a:t>CONTINUAR</a:t>
            </a:r>
            <a:endParaRPr lang="es-ES" sz="2800" dirty="0"/>
          </a:p>
        </p:txBody>
      </p:sp>
      <p:sp>
        <p:nvSpPr>
          <p:cNvPr id="7" name="CuadroTexto 8">
            <a:extLst>
              <a:ext uri="{FF2B5EF4-FFF2-40B4-BE49-F238E27FC236}">
                <a16:creationId xmlns:a16="http://schemas.microsoft.com/office/drawing/2014/main" xmlns="" id="{A2D99B87-BD98-4B08-BD0C-A87042C8B61F}"/>
              </a:ext>
            </a:extLst>
          </p:cNvPr>
          <p:cNvSpPr txBox="1"/>
          <p:nvPr/>
        </p:nvSpPr>
        <p:spPr>
          <a:xfrm>
            <a:off x="342374" y="1077530"/>
            <a:ext cx="4493169" cy="1569659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24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El movimiento del peón es el más sencillo de todos. Solo se puede desplazar hacia delante un cuadro si la casilla está vacía.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95833E-6 1.85185E-6 L -0.00013 -0.0851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" y="-42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4">
            <a:extLst>
              <a:ext uri="{FF2B5EF4-FFF2-40B4-BE49-F238E27FC236}">
                <a16:creationId xmlns:a16="http://schemas.microsoft.com/office/drawing/2014/main" xmlns="" id="{60529EE8-FEF5-4DB8-932B-5D762D4E25D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24569" y="956024"/>
            <a:ext cx="9542861" cy="5685711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CuadroTexto 9">
            <a:extLst>
              <a:ext uri="{FF2B5EF4-FFF2-40B4-BE49-F238E27FC236}">
                <a16:creationId xmlns:a16="http://schemas.microsoft.com/office/drawing/2014/main" xmlns="" id="{D39B3306-D452-46DB-9CA1-219281F95C24}"/>
              </a:ext>
            </a:extLst>
          </p:cNvPr>
          <p:cNvSpPr txBox="1"/>
          <p:nvPr/>
        </p:nvSpPr>
        <p:spPr>
          <a:xfrm>
            <a:off x="495299" y="203197"/>
            <a:ext cx="3525157" cy="8309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4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/>
              </a:rPr>
              <a:t>EL ENROQ</a:t>
            </a:r>
            <a:r>
              <a:rPr lang="es-ES" sz="4800" dirty="0" smtClean="0">
                <a:solidFill>
                  <a:srgbClr val="000000"/>
                </a:solidFill>
                <a:latin typeface="Calibri"/>
              </a:rPr>
              <a:t>UE</a:t>
            </a:r>
            <a:endParaRPr lang="es-ES" sz="48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7590971" y="1930301"/>
            <a:ext cx="3276459" cy="584775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0000"/>
                  <a:lumOff val="40000"/>
                </a:schemeClr>
              </a:gs>
              <a:gs pos="44000">
                <a:schemeClr val="accent4">
                  <a:lumMod val="45000"/>
                  <a:lumOff val="55000"/>
                </a:schemeClr>
              </a:gs>
              <a:gs pos="7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75000"/>
                </a:schemeClr>
              </a:gs>
            </a:gsLst>
            <a:lin ang="135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ES" sz="3200" dirty="0" smtClean="0"/>
              <a:t>ENROQUE LARGO</a:t>
            </a:r>
            <a:endParaRPr lang="es-ES" sz="3200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52571" y="4194629"/>
            <a:ext cx="959309" cy="1628595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926781" y="4494300"/>
            <a:ext cx="1013101" cy="1390845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304800" y="1194587"/>
            <a:ext cx="3570514" cy="1569660"/>
          </a:xfrm>
          <a:prstGeom prst="rect">
            <a:avLst/>
          </a:prstGeom>
          <a:gradFill>
            <a:gsLst>
              <a:gs pos="0">
                <a:schemeClr val="accent4">
                  <a:lumMod val="60000"/>
                  <a:lumOff val="40000"/>
                </a:schemeClr>
              </a:gs>
              <a:gs pos="44000">
                <a:schemeClr val="accent4">
                  <a:lumMod val="45000"/>
                  <a:lumOff val="55000"/>
                </a:schemeClr>
              </a:gs>
              <a:gs pos="7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75000"/>
                </a:schemeClr>
              </a:gs>
            </a:gsLst>
            <a:lin ang="13500000" scaled="1"/>
          </a:gra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 smtClean="0"/>
              <a:t>El rey y la Torre se cruzan, desplazándose en el movimiento dos casillas el Rey y tres la Torre.</a:t>
            </a:r>
            <a:endParaRPr lang="es-ES" sz="2400" dirty="0"/>
          </a:p>
        </p:txBody>
      </p:sp>
      <p:sp>
        <p:nvSpPr>
          <p:cNvPr id="9" name="CuadroTexto 8"/>
          <p:cNvSpPr txBox="1"/>
          <p:nvPr/>
        </p:nvSpPr>
        <p:spPr>
          <a:xfrm>
            <a:off x="6444344" y="2598057"/>
            <a:ext cx="1727200" cy="369332"/>
          </a:xfrm>
          <a:prstGeom prst="rect">
            <a:avLst/>
          </a:prstGeom>
          <a:gradFill>
            <a:gsLst>
              <a:gs pos="0">
                <a:schemeClr val="accent4">
                  <a:lumMod val="60000"/>
                  <a:lumOff val="40000"/>
                </a:schemeClr>
              </a:gs>
              <a:gs pos="44000">
                <a:schemeClr val="accent4">
                  <a:lumMod val="45000"/>
                  <a:lumOff val="55000"/>
                </a:schemeClr>
              </a:gs>
              <a:gs pos="7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75000"/>
                </a:schemeClr>
              </a:gs>
            </a:gsLst>
            <a:lin ang="13500000" scaled="1"/>
          </a:gradFill>
        </p:spPr>
        <p:txBody>
          <a:bodyPr wrap="square" rtlCol="0">
            <a:spAutoFit/>
          </a:bodyPr>
          <a:lstStyle/>
          <a:p>
            <a:r>
              <a:rPr lang="es-ES" dirty="0" smtClean="0"/>
              <a:t>VER DE NUEVO</a:t>
            </a:r>
            <a:endParaRPr lang="es-ES" dirty="0"/>
          </a:p>
        </p:txBody>
      </p:sp>
      <p:sp>
        <p:nvSpPr>
          <p:cNvPr id="11" name="CuadroTexto 10"/>
          <p:cNvSpPr txBox="1"/>
          <p:nvPr/>
        </p:nvSpPr>
        <p:spPr>
          <a:xfrm>
            <a:off x="6444344" y="3125127"/>
            <a:ext cx="1727200" cy="369332"/>
          </a:xfrm>
          <a:prstGeom prst="rect">
            <a:avLst/>
          </a:prstGeom>
          <a:gradFill>
            <a:gsLst>
              <a:gs pos="0">
                <a:schemeClr val="accent4">
                  <a:lumMod val="60000"/>
                  <a:lumOff val="40000"/>
                </a:schemeClr>
              </a:gs>
              <a:gs pos="44000">
                <a:schemeClr val="accent4">
                  <a:lumMod val="45000"/>
                  <a:lumOff val="55000"/>
                </a:schemeClr>
              </a:gs>
              <a:gs pos="7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75000"/>
                </a:schemeClr>
              </a:gs>
            </a:gsLst>
            <a:lin ang="13500000" scaled="1"/>
          </a:gradFill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>
                <a:hlinkClick r:id="" action="ppaction://hlinkshowjump?jump=nextslide"/>
              </a:rPr>
              <a:t>SIGUIENTE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773121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0.00186 L 0.04049 -0.03958 C 0.04896 -0.04907 0.06159 -0.05393 0.07487 -0.05393 C 0.08997 -0.05393 0.10208 -0.04907 0.11055 -0.03958 L 0.15117 0.00186 " pathEditMode="relative" rAng="0" ptsTypes="AAAAA"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52" y="-2801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37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7.56773E-17 L -0.0612 0.03843 C -0.07383 0.04745 -0.09284 0.05231 -0.11289 0.05231 C -0.13555 0.05231 -0.15391 0.04745 -0.16641 0.03843 L -0.22735 7.56773E-17 " pathEditMode="relative" rAng="0" ptsTypes="AAAAA">
                                      <p:cBhvr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367" y="26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0.00209 L 0.04049 -0.03958 C 0.04896 -0.04907 0.06172 -0.05393 0.075 -0.05393 C 0.0901 -0.05393 0.10234 -0.04907 0.11081 -0.03958 L 0.15143 0.00209 " pathEditMode="relative" rAng="0" ptsTypes="AAAAA">
                                      <p:cBhvr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65" y="-2801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37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3.33333E-6 L -0.06172 0.04791 C -0.07461 0.05879 -0.09375 0.06504 -0.11393 0.06504 C -0.13698 0.06504 -0.15547 0.05879 -0.16823 0.04791 L -0.22969 3.33333E-6 " pathEditMode="relative" rAng="0" ptsTypes="AAAAA"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84" y="32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rapecio 7"/>
          <p:cNvSpPr/>
          <p:nvPr/>
        </p:nvSpPr>
        <p:spPr>
          <a:xfrm>
            <a:off x="6986589" y="1604964"/>
            <a:ext cx="766762" cy="400050"/>
          </a:xfrm>
          <a:prstGeom prst="trapezoid">
            <a:avLst>
              <a:gd name="adj" fmla="val 0"/>
            </a:avLst>
          </a:prstGeom>
          <a:solidFill>
            <a:srgbClr val="8C483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" name="Imagen 4">
            <a:extLst>
              <a:ext uri="{FF2B5EF4-FFF2-40B4-BE49-F238E27FC236}">
                <a16:creationId xmlns:a16="http://schemas.microsoft.com/office/drawing/2014/main" xmlns="" id="{60529EE8-FEF5-4DB8-932B-5D762D4E25D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24569" y="956024"/>
            <a:ext cx="9542861" cy="5685711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CuadroTexto 9">
            <a:extLst>
              <a:ext uri="{FF2B5EF4-FFF2-40B4-BE49-F238E27FC236}">
                <a16:creationId xmlns:a16="http://schemas.microsoft.com/office/drawing/2014/main" xmlns="" id="{D39B3306-D452-46DB-9CA1-219281F95C24}"/>
              </a:ext>
            </a:extLst>
          </p:cNvPr>
          <p:cNvSpPr txBox="1"/>
          <p:nvPr/>
        </p:nvSpPr>
        <p:spPr>
          <a:xfrm>
            <a:off x="495299" y="203197"/>
            <a:ext cx="4608964" cy="8309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48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/>
              </a:rPr>
              <a:t>LA CORONACIÓN</a:t>
            </a:r>
            <a:endParaRPr lang="es-ES" sz="48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CuadroTexto 8">
            <a:extLst>
              <a:ext uri="{FF2B5EF4-FFF2-40B4-BE49-F238E27FC236}">
                <a16:creationId xmlns:a16="http://schemas.microsoft.com/office/drawing/2014/main" xmlns="" id="{04115CFA-E935-4D5B-86C2-38F387C28D4C}"/>
              </a:ext>
            </a:extLst>
          </p:cNvPr>
          <p:cNvSpPr txBox="1"/>
          <p:nvPr/>
        </p:nvSpPr>
        <p:spPr>
          <a:xfrm>
            <a:off x="342374" y="1077530"/>
            <a:ext cx="4493169" cy="2677656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2400" dirty="0" smtClean="0">
                <a:solidFill>
                  <a:srgbClr val="000000"/>
                </a:solidFill>
                <a:latin typeface="Calibri"/>
              </a:rPr>
              <a:t>Se produce la coronación cuando un peón alcanza el otro extremo del tablero.</a:t>
            </a:r>
          </a:p>
          <a:p>
            <a:pPr lvl="0"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2400" dirty="0">
                <a:solidFill>
                  <a:srgbClr val="000000"/>
                </a:solidFill>
              </a:rPr>
              <a:t>En ese momento el peón se cambia por una pieza del mismo color y de mas valor; Reina, Caballo Alfil o Torre</a:t>
            </a:r>
            <a:endParaRPr lang="es-ES" sz="24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" name="CuadroTexto 5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5DE1B8BB-A8C6-4BA4-981F-FEA69FACA584}"/>
              </a:ext>
            </a:extLst>
          </p:cNvPr>
          <p:cNvSpPr txBox="1"/>
          <p:nvPr/>
        </p:nvSpPr>
        <p:spPr>
          <a:xfrm>
            <a:off x="10459236" y="842631"/>
            <a:ext cx="1390390" cy="523219"/>
          </a:xfrm>
          <a:prstGeom prst="rect">
            <a:avLst/>
          </a:prstGeom>
          <a:solidFill>
            <a:srgbClr val="FFD966"/>
          </a:solidFill>
          <a:ln cap="flat">
            <a:noFill/>
          </a:ln>
          <a:effectLst/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2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  <a:hlinkClick r:id="" action="ppaction://hlinkshowjump?jump=nextslide"/>
              </a:rPr>
              <a:t>INICIAR</a:t>
            </a:r>
            <a:endParaRPr lang="es-ES" sz="28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38631" y="1677694"/>
            <a:ext cx="676969" cy="877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770057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4">
            <a:extLst>
              <a:ext uri="{FF2B5EF4-FFF2-40B4-BE49-F238E27FC236}">
                <a16:creationId xmlns:a16="http://schemas.microsoft.com/office/drawing/2014/main" xmlns="" id="{60529EE8-FEF5-4DB8-932B-5D762D4E25D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24569" y="956024"/>
            <a:ext cx="9542861" cy="5685711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038631" y="1677694"/>
            <a:ext cx="676969" cy="877552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738743" y="7033387"/>
            <a:ext cx="906514" cy="1391118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018526" y="7056036"/>
            <a:ext cx="954268" cy="139671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583344" y="6910865"/>
            <a:ext cx="896251" cy="1581645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328354" y="7159620"/>
            <a:ext cx="943582" cy="1293126"/>
          </a:xfrm>
          <a:prstGeom prst="rect">
            <a:avLst/>
          </a:prstGeom>
        </p:spPr>
      </p:pic>
      <p:sp>
        <p:nvSpPr>
          <p:cNvPr id="8" name="CuadroTexto 7"/>
          <p:cNvSpPr txBox="1"/>
          <p:nvPr/>
        </p:nvSpPr>
        <p:spPr>
          <a:xfrm>
            <a:off x="600501" y="1677694"/>
            <a:ext cx="1078174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s-ES" dirty="0" smtClean="0"/>
              <a:t>YUUHU</a:t>
            </a:r>
            <a:endParaRPr lang="es-ES" dirty="0"/>
          </a:p>
        </p:txBody>
      </p:sp>
      <p:sp>
        <p:nvSpPr>
          <p:cNvPr id="9" name="CuadroTexto 8"/>
          <p:cNvSpPr txBox="1"/>
          <p:nvPr/>
        </p:nvSpPr>
        <p:spPr>
          <a:xfrm>
            <a:off x="10031469" y="2047026"/>
            <a:ext cx="1078174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s-ES" dirty="0" smtClean="0"/>
              <a:t>VOOYYY</a:t>
            </a:r>
            <a:endParaRPr lang="es-ES" dirty="0"/>
          </a:p>
        </p:txBody>
      </p:sp>
      <p:sp>
        <p:nvSpPr>
          <p:cNvPr id="10" name="CuadroTexto 9"/>
          <p:cNvSpPr txBox="1"/>
          <p:nvPr/>
        </p:nvSpPr>
        <p:spPr>
          <a:xfrm>
            <a:off x="10416371" y="947527"/>
            <a:ext cx="1078174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s-ES" dirty="0" smtClean="0"/>
              <a:t>BIENNN</a:t>
            </a:r>
            <a:endParaRPr lang="es-ES" dirty="0"/>
          </a:p>
        </p:txBody>
      </p:sp>
      <p:sp>
        <p:nvSpPr>
          <p:cNvPr id="11" name="CuadroTexto 10"/>
          <p:cNvSpPr txBox="1"/>
          <p:nvPr/>
        </p:nvSpPr>
        <p:spPr>
          <a:xfrm>
            <a:off x="10022851" y="103640"/>
            <a:ext cx="1471693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s-ES" dirty="0" smtClean="0"/>
              <a:t>ESPERADME</a:t>
            </a:r>
            <a:endParaRPr lang="es-ES" dirty="0"/>
          </a:p>
        </p:txBody>
      </p:sp>
      <p:sp>
        <p:nvSpPr>
          <p:cNvPr id="12" name="Llamada ovalada 11"/>
          <p:cNvSpPr/>
          <p:nvPr/>
        </p:nvSpPr>
        <p:spPr>
          <a:xfrm>
            <a:off x="7849060" y="1201708"/>
            <a:ext cx="928048" cy="1214650"/>
          </a:xfrm>
          <a:prstGeom prst="wedgeEllipseCallout">
            <a:avLst>
              <a:gd name="adj1" fmla="val -66997"/>
              <a:gd name="adj2" fmla="val -85815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A mi</a:t>
            </a:r>
          </a:p>
          <a:p>
            <a:pPr algn="ctr"/>
            <a:r>
              <a:rPr lang="es-ES" dirty="0" smtClean="0">
                <a:solidFill>
                  <a:schemeClr val="tx1"/>
                </a:solidFill>
              </a:rPr>
              <a:t>A mi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3" name="Llamada ovalada 12"/>
          <p:cNvSpPr/>
          <p:nvPr/>
        </p:nvSpPr>
        <p:spPr>
          <a:xfrm>
            <a:off x="5542164" y="1370177"/>
            <a:ext cx="1275750" cy="1214650"/>
          </a:xfrm>
          <a:prstGeom prst="wedgeEllipseCallout">
            <a:avLst>
              <a:gd name="adj1" fmla="val 55898"/>
              <a:gd name="adj2" fmla="val -98532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Yo Quiero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4" name="Llamada ovalada 13"/>
          <p:cNvSpPr/>
          <p:nvPr/>
        </p:nvSpPr>
        <p:spPr>
          <a:xfrm>
            <a:off x="3899261" y="288306"/>
            <a:ext cx="1428150" cy="1214650"/>
          </a:xfrm>
          <a:prstGeom prst="wedgeEllipseCallout">
            <a:avLst>
              <a:gd name="adj1" fmla="val 106684"/>
              <a:gd name="adj2" fmla="val -13905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solidFill>
                  <a:schemeClr val="tx1"/>
                </a:solidFill>
              </a:rPr>
              <a:t>Yo llegué Primera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5" name="Llamada ovalada 14"/>
          <p:cNvSpPr/>
          <p:nvPr/>
        </p:nvSpPr>
        <p:spPr>
          <a:xfrm>
            <a:off x="9060696" y="149985"/>
            <a:ext cx="928048" cy="1214650"/>
          </a:xfrm>
          <a:prstGeom prst="wedgeEllipseCallout">
            <a:avLst>
              <a:gd name="adj1" fmla="val -121409"/>
              <a:gd name="adj2" fmla="val -3792"/>
            </a:avLst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err="1" smtClean="0">
                <a:solidFill>
                  <a:schemeClr val="tx1"/>
                </a:solidFill>
              </a:rPr>
              <a:t>Porfi</a:t>
            </a:r>
            <a:r>
              <a:rPr lang="es-ES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es-ES" dirty="0" err="1">
                <a:solidFill>
                  <a:schemeClr val="tx1"/>
                </a:solidFill>
              </a:rPr>
              <a:t>Porfi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7" name="CuadroTexto 16"/>
          <p:cNvSpPr txBox="1"/>
          <p:nvPr/>
        </p:nvSpPr>
        <p:spPr>
          <a:xfrm>
            <a:off x="8652681" y="2906973"/>
            <a:ext cx="2841863" cy="1077218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es-ES" sz="3200" dirty="0" smtClean="0"/>
              <a:t>Y LA PIEZA ELEGIDA ES…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xmlns="" val="3024315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-4.81481E-6 L -0.00065 -0.0796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-39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57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3.33333E-6 L 3.54167E-6 -0.51389 C 3.54167E-6 -0.74422 -0.08737 -1.02732 -0.15795 -1.02732 L -0.31576 -1.02732 " pathEditMode="relative" rAng="0" ptsTypes="AAAA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794" y="-51366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57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80742 -0.03171 L -0.80742 -0.52986 C -0.80742 -0.75324 -0.67175 -1.02731 -0.56224 -1.02731 L -0.31576 -1.02731 " pathEditMode="relative" rAng="0" ptsTypes="AAAA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583" y="-49792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57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44 -0.66898 L 0.0944 -0.84838 C 0.0944 -0.92871 -0.01914 -1.02732 -0.11081 -1.02732 L -0.31576 -1.02732 " pathEditMode="relative" rAng="0" ptsTypes="AAAA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508" y="-17917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4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300" decel="500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00" decel="500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57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918 -1.26018 L -0.1918 -1.14352 C -0.1918 -1.09166 -0.22617 -1.02731 -0.25391 -1.02731 L -0.31576 -1.02731 " pathEditMode="relative" rAng="0" ptsTypes="AAAA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198" y="11644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6" presetClass="emph" presetSubtype="0" repeatCount="indefinite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Scale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3" presetID="6" presetClass="emph" presetSubtype="0" repeatCount="indefinite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Scale>
                                      <p:cBhvr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6" presetClass="emph" presetSubtype="0" repeatCount="indefinite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Scale>
                                      <p:cBhvr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6" presetClass="emph" presetSubtype="0" repeatCount="indefinite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Scale>
                                      <p:cBhvr>
                                        <p:cTn id="48" dur="5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53" presetClass="entr" presetSubtype="16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6000"/>
                            </p:stCondLst>
                            <p:childTnLst>
                              <p:par>
                                <p:cTn id="55" presetID="53" presetClass="entr" presetSubtype="16" repeatCount="indefinite" fill="hold" grpId="0" nodeType="afterEffect">
                                  <p:stCondLst>
                                    <p:cond delay="25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16" repeatCount="indefinite" fill="hold" grpId="0" nodeType="withEffect">
                                  <p:stCondLst>
                                    <p:cond delay="50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repeatCount="indefinite" fill="hold" grpId="0" nodeType="withEffect">
                                  <p:stCondLst>
                                    <p:cond delay="75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7750"/>
                            </p:stCondLst>
                            <p:childTnLst>
                              <p:par>
                                <p:cTn id="7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8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5 -0.07962 L 0.01523 -0.003 L 0.03008 -0.07962 L 0.04609 -0.003 L 0.06198 -0.07962 L 0.07682 -0.003 L 0.09284 -0.07962 L 0.10768 -0.003 L 0.1237 -0.07962 L 0.13958 -0.003 L 0.15443 -0.07962 L 0.17044 -0.003 L 0.18528 -0.07962 L 0.20117 -0.003 L 0.21719 -0.07962 L 0.23203 -0.003 L 0.24805 -0.07962 " pathEditMode="relative" rAng="0" ptsTypes="AAAAAAAAAAAAAAAAA">
                                      <p:cBhvr>
                                        <p:cTn id="8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435" y="38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3" grpId="0" animBg="1"/>
      <p:bldP spid="14" grpId="0" animBg="1"/>
      <p:bldP spid="15" grpId="0" animBg="1"/>
      <p:bldP spid="1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4">
            <a:extLst>
              <a:ext uri="{FF2B5EF4-FFF2-40B4-BE49-F238E27FC236}">
                <a16:creationId xmlns:a16="http://schemas.microsoft.com/office/drawing/2014/main" xmlns="" id="{60529EE8-FEF5-4DB8-932B-5D762D4E25D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24569" y="956024"/>
            <a:ext cx="9542861" cy="5685711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CuadroTexto 3"/>
          <p:cNvSpPr txBox="1"/>
          <p:nvPr/>
        </p:nvSpPr>
        <p:spPr>
          <a:xfrm>
            <a:off x="1704833" y="2849428"/>
            <a:ext cx="8734567" cy="1938992"/>
          </a:xfrm>
          <a:prstGeom prst="rect">
            <a:avLst/>
          </a:prstGeom>
          <a:gradFill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</a:gradFill>
        </p:spPr>
        <p:txBody>
          <a:bodyPr wrap="square" rtlCol="0">
            <a:spAutoFit/>
          </a:bodyPr>
          <a:lstStyle/>
          <a:p>
            <a:r>
              <a:rPr lang="es-ES" sz="4000" dirty="0" smtClean="0"/>
              <a:t>Las condiciones en las que se este produciendo la partida deben ser la clave para elegir una u otra pieza.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1704832" y="907670"/>
            <a:ext cx="8734567" cy="1938992"/>
          </a:xfrm>
          <a:prstGeom prst="rect">
            <a:avLst/>
          </a:prstGeom>
          <a:gradFill>
            <a:gsLst>
              <a:gs pos="0">
                <a:schemeClr val="accent4">
                  <a:lumMod val="67000"/>
                </a:schemeClr>
              </a:gs>
              <a:gs pos="48000">
                <a:schemeClr val="accent4">
                  <a:lumMod val="97000"/>
                  <a:lumOff val="3000"/>
                </a:schemeClr>
              </a:gs>
              <a:gs pos="100000">
                <a:schemeClr val="accent4">
                  <a:lumMod val="60000"/>
                  <a:lumOff val="40000"/>
                </a:schemeClr>
              </a:gs>
            </a:gsLst>
            <a:lin ang="16200000" scaled="1"/>
          </a:gradFill>
        </p:spPr>
        <p:txBody>
          <a:bodyPr wrap="square" rtlCol="0">
            <a:spAutoFit/>
          </a:bodyPr>
          <a:lstStyle/>
          <a:p>
            <a:r>
              <a:rPr lang="es-ES" sz="4000" dirty="0" smtClean="0"/>
              <a:t>Eso solo depende de ti   </a:t>
            </a:r>
          </a:p>
          <a:p>
            <a:endParaRPr lang="es-ES" sz="4000" dirty="0"/>
          </a:p>
          <a:p>
            <a:endParaRPr lang="es-ES" sz="4000" dirty="0" smtClean="0"/>
          </a:p>
        </p:txBody>
      </p:sp>
    </p:spTree>
    <p:extLst>
      <p:ext uri="{BB962C8B-B14F-4D97-AF65-F5344CB8AC3E}">
        <p14:creationId xmlns:p14="http://schemas.microsoft.com/office/powerpoint/2010/main" xmlns="" val="1753715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4">
            <a:extLst>
              <a:ext uri="{FF2B5EF4-FFF2-40B4-BE49-F238E27FC236}">
                <a16:creationId xmlns:a16="http://schemas.microsoft.com/office/drawing/2014/main" xmlns="" id="{C2385D38-F295-4B73-88E8-6369F8B7EA8B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24572" y="1077530"/>
            <a:ext cx="9542861" cy="5685711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xmlns="" id="{4D915024-5FAF-40C3-90AB-DF72FE856E22}"/>
              </a:ext>
            </a:extLst>
          </p:cNvPr>
          <p:cNvSpPr txBox="1"/>
          <p:nvPr/>
        </p:nvSpPr>
        <p:spPr>
          <a:xfrm>
            <a:off x="787398" y="203197"/>
            <a:ext cx="2311402" cy="8309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4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EL PEÓN</a:t>
            </a:r>
          </a:p>
        </p:txBody>
      </p:sp>
      <p:sp>
        <p:nvSpPr>
          <p:cNvPr id="7" name="CuadroTexto 8">
            <a:extLst>
              <a:ext uri="{FF2B5EF4-FFF2-40B4-BE49-F238E27FC236}">
                <a16:creationId xmlns:a16="http://schemas.microsoft.com/office/drawing/2014/main" xmlns="" id="{D4D34C50-FEEC-4515-96D6-83790F79604A}"/>
              </a:ext>
            </a:extLst>
          </p:cNvPr>
          <p:cNvSpPr txBox="1"/>
          <p:nvPr/>
        </p:nvSpPr>
        <p:spPr>
          <a:xfrm>
            <a:off x="342374" y="1077530"/>
            <a:ext cx="4493169" cy="156966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24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En su primer movimiento puede desplazarse dos casillas hacia delante siempre que la casilla </a:t>
            </a:r>
            <a:r>
              <a:rPr lang="es-ES" sz="2400" b="0" i="0" u="none" strike="noStrike" kern="1200" cap="none" spc="0" baseline="0" dirty="0" smtClean="0">
                <a:solidFill>
                  <a:srgbClr val="000000"/>
                </a:solidFill>
                <a:uFillTx/>
                <a:latin typeface="Calibri"/>
              </a:rPr>
              <a:t>esté </a:t>
            </a:r>
            <a:r>
              <a:rPr lang="es-ES" sz="24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vacía.</a:t>
            </a:r>
          </a:p>
        </p:txBody>
      </p:sp>
      <p:pic>
        <p:nvPicPr>
          <p:cNvPr id="8" name="Imagen 12">
            <a:extLst>
              <a:ext uri="{FF2B5EF4-FFF2-40B4-BE49-F238E27FC236}">
                <a16:creationId xmlns:a16="http://schemas.microsoft.com/office/drawing/2014/main" xmlns="" id="{2416A614-BF6E-49A6-94EE-E349F422DB7C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117543" y="4392379"/>
            <a:ext cx="590629" cy="819265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6" name="CuadroTexto 8">
            <a:extLst>
              <a:ext uri="{FF2B5EF4-FFF2-40B4-BE49-F238E27FC236}">
                <a16:creationId xmlns:a16="http://schemas.microsoft.com/office/drawing/2014/main" xmlns="" id="{A2D99B87-BD98-4B08-BD0C-A87042C8B61F}"/>
              </a:ext>
            </a:extLst>
          </p:cNvPr>
          <p:cNvSpPr txBox="1"/>
          <p:nvPr/>
        </p:nvSpPr>
        <p:spPr>
          <a:xfrm>
            <a:off x="329486" y="1106569"/>
            <a:ext cx="4493169" cy="1569659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24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El movimiento del peón es el más sencillo de todos. Solo se puede desplazar hacia delante un cuadro si la casilla está vacía.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xmlns="" id="{83F6F3EA-8B0C-4CA1-B159-F3856342E291}"/>
              </a:ext>
            </a:extLst>
          </p:cNvPr>
          <p:cNvSpPr txBox="1"/>
          <p:nvPr/>
        </p:nvSpPr>
        <p:spPr>
          <a:xfrm>
            <a:off x="9889589" y="731520"/>
            <a:ext cx="1983544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ES" sz="2800" dirty="0">
                <a:hlinkClick r:id="" action="ppaction://hlinkshowjump?jump=nextslide"/>
              </a:rPr>
              <a:t>CONTINUAR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xmlns="" val="2704957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85185E-6 L -0.00664 -0.16875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3" y="-85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6" grpId="1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4">
            <a:extLst>
              <a:ext uri="{FF2B5EF4-FFF2-40B4-BE49-F238E27FC236}">
                <a16:creationId xmlns:a16="http://schemas.microsoft.com/office/drawing/2014/main" xmlns="" id="{6FFEC095-04EC-47BA-B919-DE42F687A99F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24572" y="1077530"/>
            <a:ext cx="9542861" cy="5685711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CuadroTexto 6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10CF8141-A301-4EE8-966E-3FB34D51A916}"/>
              </a:ext>
            </a:extLst>
          </p:cNvPr>
          <p:cNvSpPr txBox="1"/>
          <p:nvPr/>
        </p:nvSpPr>
        <p:spPr>
          <a:xfrm>
            <a:off x="10459236" y="842631"/>
            <a:ext cx="1390390" cy="523219"/>
          </a:xfrm>
          <a:prstGeom prst="rect">
            <a:avLst/>
          </a:prstGeom>
          <a:solidFill>
            <a:srgbClr val="FFD966"/>
          </a:solidFill>
          <a:ln cap="flat">
            <a:noFill/>
          </a:ln>
          <a:effectLst/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2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  <a:hlinkClick r:id="" action="ppaction://hlinkshowjump?jump=nextslide"/>
              </a:rPr>
              <a:t>INICIAR</a:t>
            </a:r>
            <a:endParaRPr lang="es-ES" sz="28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" name="CuadroTexto 9">
            <a:extLst>
              <a:ext uri="{FF2B5EF4-FFF2-40B4-BE49-F238E27FC236}">
                <a16:creationId xmlns:a16="http://schemas.microsoft.com/office/drawing/2014/main" xmlns="" id="{434FAEE5-027B-41F6-9E15-0CC78C08EB47}"/>
              </a:ext>
            </a:extLst>
          </p:cNvPr>
          <p:cNvSpPr txBox="1"/>
          <p:nvPr/>
        </p:nvSpPr>
        <p:spPr>
          <a:xfrm>
            <a:off x="787398" y="203197"/>
            <a:ext cx="2298702" cy="8309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4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EL ALFIL</a:t>
            </a:r>
          </a:p>
        </p:txBody>
      </p:sp>
      <p:sp>
        <p:nvSpPr>
          <p:cNvPr id="6" name="CuadroTexto 8">
            <a:extLst>
              <a:ext uri="{FF2B5EF4-FFF2-40B4-BE49-F238E27FC236}">
                <a16:creationId xmlns:a16="http://schemas.microsoft.com/office/drawing/2014/main" xmlns="" id="{DC666958-645D-4013-A251-2CFE7A57C884}"/>
              </a:ext>
            </a:extLst>
          </p:cNvPr>
          <p:cNvSpPr txBox="1"/>
          <p:nvPr/>
        </p:nvSpPr>
        <p:spPr>
          <a:xfrm>
            <a:off x="342374" y="1077530"/>
            <a:ext cx="4493169" cy="156966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24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Se mueve en diagonal hacia delante y hacia atrás tantas casillas como quiera siempre que la diagonal esté libre.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F0F7B121-BF3B-439B-A36D-49D38AA6356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83225" y="3498848"/>
            <a:ext cx="889075" cy="12542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280239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4">
            <a:extLst>
              <a:ext uri="{FF2B5EF4-FFF2-40B4-BE49-F238E27FC236}">
                <a16:creationId xmlns:a16="http://schemas.microsoft.com/office/drawing/2014/main" xmlns="" id="{6E9D6EB8-0611-4E77-B083-178F0087496C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24572" y="1077530"/>
            <a:ext cx="9542861" cy="5685711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CuadroTexto 9">
            <a:extLst>
              <a:ext uri="{FF2B5EF4-FFF2-40B4-BE49-F238E27FC236}">
                <a16:creationId xmlns:a16="http://schemas.microsoft.com/office/drawing/2014/main" xmlns="" id="{9B854284-5E9C-4054-890C-FFBCFC1DEAF4}"/>
              </a:ext>
            </a:extLst>
          </p:cNvPr>
          <p:cNvSpPr txBox="1"/>
          <p:nvPr/>
        </p:nvSpPr>
        <p:spPr>
          <a:xfrm>
            <a:off x="787398" y="203197"/>
            <a:ext cx="2298702" cy="8309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4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EL ALFIL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xmlns="" id="{5A78596F-3E89-4DD6-8295-CDEC9E2812B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83225" y="3498848"/>
            <a:ext cx="889075" cy="1254231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10508343" y="1308362"/>
            <a:ext cx="812800" cy="461665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 smtClean="0"/>
              <a:t>CLIC</a:t>
            </a:r>
            <a:endParaRPr lang="es-ES" sz="2400" dirty="0"/>
          </a:p>
        </p:txBody>
      </p:sp>
      <p:sp>
        <p:nvSpPr>
          <p:cNvPr id="6" name="CuadroTexto 5">
            <a:hlinkClick r:id="" action="ppaction://hlinkshowjump?jump=nextslide"/>
          </p:cNvPr>
          <p:cNvSpPr txBox="1"/>
          <p:nvPr/>
        </p:nvSpPr>
        <p:spPr>
          <a:xfrm>
            <a:off x="10116457" y="1305532"/>
            <a:ext cx="1712686" cy="461665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 smtClean="0"/>
              <a:t>CONTINUAR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xmlns="" val="207310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7037E-6 L 0.2125 -0.23125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625" y="-11296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500"/>
                            </p:stCondLst>
                            <p:childTnLst>
                              <p:par>
                                <p:cTn id="14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125 -0.23125 L -0.15521 0.17616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385" y="20370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" presetClass="entr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9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3.7037E-7 L 0.16224 0.1794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112" y="8958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" presetClass="entr" presetSubtype="0" fill="hold" grpId="6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224 0.1794 L -0.25925 -0.30324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081" y="-241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5" grpId="2" animBg="1"/>
      <p:bldP spid="5" grpId="3" animBg="1"/>
      <p:bldP spid="5" grpId="4" animBg="1"/>
      <p:bldP spid="5" grpId="5" animBg="1"/>
      <p:bldP spid="5" grpId="6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4">
            <a:extLst>
              <a:ext uri="{FF2B5EF4-FFF2-40B4-BE49-F238E27FC236}">
                <a16:creationId xmlns:a16="http://schemas.microsoft.com/office/drawing/2014/main" xmlns="" id="{EA371991-EA8A-49E8-86D9-D5188E11B332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24569" y="956024"/>
            <a:ext cx="9542861" cy="5685711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CuadroTexto 9">
            <a:extLst>
              <a:ext uri="{FF2B5EF4-FFF2-40B4-BE49-F238E27FC236}">
                <a16:creationId xmlns:a16="http://schemas.microsoft.com/office/drawing/2014/main" xmlns="" id="{4E1BE83E-A529-4F79-858D-EBB75A9EB7B6}"/>
              </a:ext>
            </a:extLst>
          </p:cNvPr>
          <p:cNvSpPr txBox="1"/>
          <p:nvPr/>
        </p:nvSpPr>
        <p:spPr>
          <a:xfrm>
            <a:off x="495300" y="203197"/>
            <a:ext cx="3200400" cy="8309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4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EL CABALLO</a:t>
            </a:r>
          </a:p>
        </p:txBody>
      </p:sp>
      <p:sp>
        <p:nvSpPr>
          <p:cNvPr id="4" name="CuadroTexto 8">
            <a:extLst>
              <a:ext uri="{FF2B5EF4-FFF2-40B4-BE49-F238E27FC236}">
                <a16:creationId xmlns:a16="http://schemas.microsoft.com/office/drawing/2014/main" xmlns="" id="{38135C58-ADE4-4253-A98A-5FD111B96BC6}"/>
              </a:ext>
            </a:extLst>
          </p:cNvPr>
          <p:cNvSpPr txBox="1"/>
          <p:nvPr/>
        </p:nvSpPr>
        <p:spPr>
          <a:xfrm>
            <a:off x="342374" y="1077530"/>
            <a:ext cx="4493169" cy="1938992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24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Se mueve en forma de L hacia delante y hacia atrás </a:t>
            </a:r>
            <a:r>
              <a:rPr lang="es-ES" sz="2400" dirty="0">
                <a:solidFill>
                  <a:srgbClr val="000000"/>
                </a:solidFill>
                <a:latin typeface="Calibri"/>
              </a:rPr>
              <a:t>aunque su trayectoria no esté libre</a:t>
            </a:r>
            <a:r>
              <a:rPr lang="es-ES" sz="24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. La L esta formada por un lado de tres casillas y otro de dos.</a:t>
            </a:r>
          </a:p>
        </p:txBody>
      </p:sp>
      <p:sp>
        <p:nvSpPr>
          <p:cNvPr id="5" name="CuadroTexto 6">
            <a:hlinkClick r:id="" action="ppaction://hlinkshowjump?jump=nextslide"/>
            <a:extLst>
              <a:ext uri="{FF2B5EF4-FFF2-40B4-BE49-F238E27FC236}">
                <a16:creationId xmlns:a16="http://schemas.microsoft.com/office/drawing/2014/main" xmlns="" id="{FEDB1B00-8F99-4F9F-87AC-56143D03064C}"/>
              </a:ext>
            </a:extLst>
          </p:cNvPr>
          <p:cNvSpPr txBox="1"/>
          <p:nvPr/>
        </p:nvSpPr>
        <p:spPr>
          <a:xfrm>
            <a:off x="10459236" y="842631"/>
            <a:ext cx="1390390" cy="523219"/>
          </a:xfrm>
          <a:prstGeom prst="rect">
            <a:avLst/>
          </a:prstGeom>
          <a:solidFill>
            <a:srgbClr val="FFD966"/>
          </a:solidFill>
          <a:ln cap="flat">
            <a:noFill/>
          </a:ln>
          <a:effectLst/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2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  <a:hlinkClick r:id="" action="ppaction://hlinkshowjump?jump=nextslide"/>
              </a:rPr>
              <a:t>INICIAR</a:t>
            </a:r>
            <a:endParaRPr lang="es-ES" sz="2800" b="0" i="0" u="none" strike="noStrike" kern="1200" cap="none" spc="0" baseline="0" dirty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51894ABC-5B78-4190-9D34-6784AE5C5D6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97700" y="3429000"/>
            <a:ext cx="889075" cy="1152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258973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 advClick="0"/>
    </mc:Choice>
    <mc:Fallback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4">
            <a:extLst>
              <a:ext uri="{FF2B5EF4-FFF2-40B4-BE49-F238E27FC236}">
                <a16:creationId xmlns:a16="http://schemas.microsoft.com/office/drawing/2014/main" xmlns="" id="{E3B0AE93-F30C-41AB-9483-57105B6F2F68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24569" y="956024"/>
            <a:ext cx="9542861" cy="5685711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CuadroTexto 9">
            <a:extLst>
              <a:ext uri="{FF2B5EF4-FFF2-40B4-BE49-F238E27FC236}">
                <a16:creationId xmlns:a16="http://schemas.microsoft.com/office/drawing/2014/main" xmlns="" id="{DF387345-AD33-4E7D-9896-20F834F2C3BE}"/>
              </a:ext>
            </a:extLst>
          </p:cNvPr>
          <p:cNvSpPr txBox="1"/>
          <p:nvPr/>
        </p:nvSpPr>
        <p:spPr>
          <a:xfrm>
            <a:off x="495300" y="203197"/>
            <a:ext cx="3200400" cy="8309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4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EL CABALLO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xmlns="" id="{200AA25D-B4FA-4480-9A20-87C3C42D45B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97700" y="3429000"/>
            <a:ext cx="889075" cy="1152631"/>
          </a:xfrm>
          <a:prstGeom prst="rect">
            <a:avLst/>
          </a:prstGeom>
        </p:spPr>
      </p:pic>
      <p:sp>
        <p:nvSpPr>
          <p:cNvPr id="7" name="CuadroTexto 8">
            <a:extLst>
              <a:ext uri="{FF2B5EF4-FFF2-40B4-BE49-F238E27FC236}">
                <a16:creationId xmlns:a16="http://schemas.microsoft.com/office/drawing/2014/main" xmlns="" id="{A5339BE4-C825-40F5-8376-7FA3EC4C1CCB}"/>
              </a:ext>
            </a:extLst>
          </p:cNvPr>
          <p:cNvSpPr txBox="1"/>
          <p:nvPr/>
        </p:nvSpPr>
        <p:spPr>
          <a:xfrm>
            <a:off x="342374" y="1077530"/>
            <a:ext cx="4493169" cy="830997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5000"/>
                  <a:lumOff val="95000"/>
                </a:schemeClr>
              </a:gs>
              <a:gs pos="74000">
                <a:schemeClr val="accent4">
                  <a:lumMod val="45000"/>
                  <a:lumOff val="55000"/>
                </a:schemeClr>
              </a:gs>
              <a:gs pos="83000">
                <a:schemeClr val="accent4">
                  <a:lumMod val="45000"/>
                  <a:lumOff val="55000"/>
                </a:schemeClr>
              </a:gs>
              <a:gs pos="100000">
                <a:schemeClr val="accent4">
                  <a:lumMod val="30000"/>
                  <a:lumOff val="70000"/>
                </a:schemeClr>
              </a:gs>
            </a:gsLst>
            <a:lin ang="5400000" scaled="1"/>
            <a:tileRect/>
          </a:gradFill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24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Puede desplazarse a 8 casillas diferentes.</a:t>
            </a:r>
          </a:p>
        </p:txBody>
      </p:sp>
      <p:sp>
        <p:nvSpPr>
          <p:cNvPr id="8" name="Diagrama de flujo: conector 7">
            <a:extLst>
              <a:ext uri="{FF2B5EF4-FFF2-40B4-BE49-F238E27FC236}">
                <a16:creationId xmlns:a16="http://schemas.microsoft.com/office/drawing/2014/main" xmlns="" id="{4A7359D9-DEA6-4F43-8F14-1A105708AD39}"/>
              </a:ext>
            </a:extLst>
          </p:cNvPr>
          <p:cNvSpPr/>
          <p:nvPr/>
        </p:nvSpPr>
        <p:spPr>
          <a:xfrm>
            <a:off x="8966200" y="3543300"/>
            <a:ext cx="457200" cy="381000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Diagrama de flujo: conector 8">
            <a:extLst>
              <a:ext uri="{FF2B5EF4-FFF2-40B4-BE49-F238E27FC236}">
                <a16:creationId xmlns:a16="http://schemas.microsoft.com/office/drawing/2014/main" xmlns="" id="{00D73296-173D-41D9-8017-9A6266B5F2EF}"/>
              </a:ext>
            </a:extLst>
          </p:cNvPr>
          <p:cNvSpPr/>
          <p:nvPr/>
        </p:nvSpPr>
        <p:spPr>
          <a:xfrm>
            <a:off x="9080500" y="4711517"/>
            <a:ext cx="457200" cy="381000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Diagrama de flujo: conector 9">
            <a:extLst>
              <a:ext uri="{FF2B5EF4-FFF2-40B4-BE49-F238E27FC236}">
                <a16:creationId xmlns:a16="http://schemas.microsoft.com/office/drawing/2014/main" xmlns="" id="{B327C8F2-61E0-451F-A8F7-6E096E4AF44D}"/>
              </a:ext>
            </a:extLst>
          </p:cNvPr>
          <p:cNvSpPr/>
          <p:nvPr/>
        </p:nvSpPr>
        <p:spPr>
          <a:xfrm>
            <a:off x="8051800" y="3024179"/>
            <a:ext cx="457200" cy="381000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Diagrama de flujo: conector 10">
            <a:extLst>
              <a:ext uri="{FF2B5EF4-FFF2-40B4-BE49-F238E27FC236}">
                <a16:creationId xmlns:a16="http://schemas.microsoft.com/office/drawing/2014/main" xmlns="" id="{DA599175-7B53-45C0-A2B2-A17EF9555F23}"/>
              </a:ext>
            </a:extLst>
          </p:cNvPr>
          <p:cNvSpPr/>
          <p:nvPr/>
        </p:nvSpPr>
        <p:spPr>
          <a:xfrm>
            <a:off x="8280400" y="5295900"/>
            <a:ext cx="457200" cy="381000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2" name="Diagrama de flujo: conector 11">
            <a:extLst>
              <a:ext uri="{FF2B5EF4-FFF2-40B4-BE49-F238E27FC236}">
                <a16:creationId xmlns:a16="http://schemas.microsoft.com/office/drawing/2014/main" xmlns="" id="{72A262D9-4855-4BEA-AA0E-799CE296C55C}"/>
              </a:ext>
            </a:extLst>
          </p:cNvPr>
          <p:cNvSpPr/>
          <p:nvPr/>
        </p:nvSpPr>
        <p:spPr>
          <a:xfrm>
            <a:off x="5384800" y="4698817"/>
            <a:ext cx="457200" cy="381000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Diagrama de flujo: conector 12">
            <a:extLst>
              <a:ext uri="{FF2B5EF4-FFF2-40B4-BE49-F238E27FC236}">
                <a16:creationId xmlns:a16="http://schemas.microsoft.com/office/drawing/2014/main" xmlns="" id="{DD76E36E-0208-497A-8D2A-1132F8D79AE8}"/>
              </a:ext>
            </a:extLst>
          </p:cNvPr>
          <p:cNvSpPr/>
          <p:nvPr/>
        </p:nvSpPr>
        <p:spPr>
          <a:xfrm>
            <a:off x="6273800" y="5288015"/>
            <a:ext cx="457200" cy="381000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4" name="Diagrama de flujo: conector 13">
            <a:extLst>
              <a:ext uri="{FF2B5EF4-FFF2-40B4-BE49-F238E27FC236}">
                <a16:creationId xmlns:a16="http://schemas.microsoft.com/office/drawing/2014/main" xmlns="" id="{FC77F6C3-E88C-480D-8E34-FAC106D2BAEB}"/>
              </a:ext>
            </a:extLst>
          </p:cNvPr>
          <p:cNvSpPr/>
          <p:nvPr/>
        </p:nvSpPr>
        <p:spPr>
          <a:xfrm>
            <a:off x="6286500" y="3011479"/>
            <a:ext cx="457200" cy="381000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5" name="Diagrama de flujo: conector 14">
            <a:extLst>
              <a:ext uri="{FF2B5EF4-FFF2-40B4-BE49-F238E27FC236}">
                <a16:creationId xmlns:a16="http://schemas.microsoft.com/office/drawing/2014/main" xmlns="" id="{E768783A-F03E-4222-981D-E9A84BB8F84F}"/>
              </a:ext>
            </a:extLst>
          </p:cNvPr>
          <p:cNvSpPr/>
          <p:nvPr/>
        </p:nvSpPr>
        <p:spPr>
          <a:xfrm>
            <a:off x="5384800" y="3555908"/>
            <a:ext cx="457200" cy="381000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CuadroTexto 2"/>
          <p:cNvSpPr txBox="1"/>
          <p:nvPr/>
        </p:nvSpPr>
        <p:spPr>
          <a:xfrm>
            <a:off x="10508343" y="1308362"/>
            <a:ext cx="812800" cy="461665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 smtClean="0"/>
              <a:t>CLIC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xmlns="" val="2225644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7" presetClass="emph" presetSubtype="0" repeatCount="5000" fill="remove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500" autoRev="1" fill="remove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3" dur="500" autoRev="1" fill="remove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4" dur="500" autoRev="1" fill="remove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500" autoRev="1" fill="remove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7" presetClass="emph" presetSubtype="0" repeatCount="5000" fill="remove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" dur="50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8" dur="50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9" dur="50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autoRev="1" fill="remove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7" presetClass="emph" presetSubtype="0" repeatCount="5000" fill="remove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2" dur="500" autoRev="1" fill="remove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3" dur="500" autoRev="1" fill="remove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4" dur="500" autoRev="1" fill="remove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" dur="500" autoRev="1" fill="remove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27" presetClass="emph" presetSubtype="0" repeatCount="5000" fill="remove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7" dur="500" autoRev="1" fill="remov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28" dur="500" autoRev="1" fill="remove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29" dur="500" autoRev="1" fill="remove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" dur="500" autoRev="1" fill="remove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27" presetClass="emph" presetSubtype="0" repeatCount="5000" fill="remove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500" autoRev="1" fill="remov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3" dur="500" autoRev="1" fill="remove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4" dur="500" autoRev="1" fill="remove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500" autoRev="1" fill="remove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7" presetClass="emph" presetSubtype="0" repeatCount="5000" fill="remove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7" dur="500" autoRev="1" fill="remov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38" dur="500" autoRev="1" fill="remove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39" dur="500" autoRev="1" fill="remove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500" autoRev="1" fill="remove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7" presetClass="emph" presetSubtype="0" repeatCount="5000" fill="remove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50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3" dur="50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4" dur="50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5" dur="500" autoRev="1" fill="remove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7" presetClass="emph" presetSubtype="0" repeatCount="5000" fill="remove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7" dur="500" autoRev="1" fill="remov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48" dur="500" autoRev="1" fill="remove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49" dur="500" autoRev="1" fill="remove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500" autoRev="1" fill="remove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22222E-6 L 3.33333E-6 -0.08403 C 3.33333E-6 -0.12176 0.01888 -0.16806 0.03437 -0.16806 L 0.06875 -0.16806 " pathEditMode="relative" rAng="0" ptsTypes="AAAA">
                                      <p:cBhvr>
                                        <p:cTn id="5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38" y="-8403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57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3.33333E-6 2.22222E-6 L 3.33333E-6 -0.08403 C 3.33333E-6 -0.12176 0.02005 -0.16806 0.03646 -0.16806 L 0.07291 -0.16806 " pathEditMode="relative" rAng="0" ptsTypes="AAAA">
                                      <p:cBhvr>
                                        <p:cTn id="66" dur="2000" spd="-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46" y="-84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500"/>
                            </p:stCondLst>
                            <p:childTnLst>
                              <p:par>
                                <p:cTn id="68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22222E-6 L 3.33333E-6 -0.08403 C 3.33333E-6 -0.12176 -0.02019 -0.16806 -0.03646 -0.16806 L -0.07292 -0.16806 " pathEditMode="relative" rAng="0" ptsTypes="AAAA">
                                      <p:cBhvr>
                                        <p:cTn id="7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46" y="-8403"/>
                                    </p:animMotion>
                                  </p:childTnLst>
                                </p:cTn>
                              </p:par>
                              <p:par>
                                <p:cTn id="74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000"/>
                            </p:stCondLst>
                            <p:childTnLst>
                              <p:par>
                                <p:cTn id="80" presetID="57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22222E-6 L 3.33333E-6 -0.08403 C 3.33333E-6 -0.12176 -0.02019 -0.16806 -0.03646 -0.16806 L -0.07292 -0.16806 " pathEditMode="relative" rAng="0" ptsTypes="AAAA">
                                      <p:cBhvr>
                                        <p:cTn id="81" dur="2000" spd="-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46" y="-84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4000"/>
                            </p:stCondLst>
                            <p:childTnLst>
                              <p:par>
                                <p:cTn id="83" presetID="1" presetClass="entr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0" grpId="1" animBg="1"/>
      <p:bldP spid="11" grpId="0" animBg="1"/>
      <p:bldP spid="12" grpId="0" animBg="1"/>
      <p:bldP spid="13" grpId="0" animBg="1"/>
      <p:bldP spid="14" grpId="0" animBg="1"/>
      <p:bldP spid="14" grpId="1" animBg="1"/>
      <p:bldP spid="15" grpId="0" animBg="1"/>
      <p:bldP spid="3" grpId="0" animBg="1"/>
      <p:bldP spid="3" grpId="1" animBg="1"/>
      <p:bldP spid="3" grpId="2" animBg="1"/>
      <p:bldP spid="3" grpId="3" animBg="1"/>
      <p:bldP spid="3" grpId="4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4">
            <a:extLst>
              <a:ext uri="{FF2B5EF4-FFF2-40B4-BE49-F238E27FC236}">
                <a16:creationId xmlns:a16="http://schemas.microsoft.com/office/drawing/2014/main" xmlns="" id="{0E5EAE28-8A76-4340-A0E6-522DA03176B7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24569" y="956024"/>
            <a:ext cx="9542861" cy="5685711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CuadroTexto 9">
            <a:extLst>
              <a:ext uri="{FF2B5EF4-FFF2-40B4-BE49-F238E27FC236}">
                <a16:creationId xmlns:a16="http://schemas.microsoft.com/office/drawing/2014/main" xmlns="" id="{FFBEBDB0-4874-4033-81B7-6F0BC75695FD}"/>
              </a:ext>
            </a:extLst>
          </p:cNvPr>
          <p:cNvSpPr txBox="1"/>
          <p:nvPr/>
        </p:nvSpPr>
        <p:spPr>
          <a:xfrm>
            <a:off x="495300" y="203197"/>
            <a:ext cx="3200400" cy="8309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4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EL CABALLO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080327B3-0A56-4CB2-8B06-A05505AED07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97700" y="3429000"/>
            <a:ext cx="889075" cy="1152631"/>
          </a:xfrm>
          <a:prstGeom prst="rect">
            <a:avLst/>
          </a:prstGeom>
        </p:spPr>
      </p:pic>
      <p:sp>
        <p:nvSpPr>
          <p:cNvPr id="6" name="Diagrama de flujo: conector 5">
            <a:extLst>
              <a:ext uri="{FF2B5EF4-FFF2-40B4-BE49-F238E27FC236}">
                <a16:creationId xmlns:a16="http://schemas.microsoft.com/office/drawing/2014/main" xmlns="" id="{98046C72-CA3B-4668-9938-B5FFD576CF86}"/>
              </a:ext>
            </a:extLst>
          </p:cNvPr>
          <p:cNvSpPr/>
          <p:nvPr/>
        </p:nvSpPr>
        <p:spPr>
          <a:xfrm>
            <a:off x="9080500" y="4711517"/>
            <a:ext cx="457200" cy="381000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Diagrama de flujo: conector 6">
            <a:extLst>
              <a:ext uri="{FF2B5EF4-FFF2-40B4-BE49-F238E27FC236}">
                <a16:creationId xmlns:a16="http://schemas.microsoft.com/office/drawing/2014/main" xmlns="" id="{C9A146EA-018C-4A41-B3F0-7C3EBF9354FC}"/>
              </a:ext>
            </a:extLst>
          </p:cNvPr>
          <p:cNvSpPr/>
          <p:nvPr/>
        </p:nvSpPr>
        <p:spPr>
          <a:xfrm>
            <a:off x="8280400" y="5295900"/>
            <a:ext cx="457200" cy="381000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Diagrama de flujo: conector 7">
            <a:extLst>
              <a:ext uri="{FF2B5EF4-FFF2-40B4-BE49-F238E27FC236}">
                <a16:creationId xmlns:a16="http://schemas.microsoft.com/office/drawing/2014/main" xmlns="" id="{F7B92387-C041-4C5F-87AB-7659727631F9}"/>
              </a:ext>
            </a:extLst>
          </p:cNvPr>
          <p:cNvSpPr/>
          <p:nvPr/>
        </p:nvSpPr>
        <p:spPr>
          <a:xfrm>
            <a:off x="5384800" y="4698817"/>
            <a:ext cx="457200" cy="381000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Diagrama de flujo: conector 8">
            <a:extLst>
              <a:ext uri="{FF2B5EF4-FFF2-40B4-BE49-F238E27FC236}">
                <a16:creationId xmlns:a16="http://schemas.microsoft.com/office/drawing/2014/main" xmlns="" id="{03C84DDD-2FF0-4BF5-A441-D34B0F2D9DB4}"/>
              </a:ext>
            </a:extLst>
          </p:cNvPr>
          <p:cNvSpPr/>
          <p:nvPr/>
        </p:nvSpPr>
        <p:spPr>
          <a:xfrm>
            <a:off x="6273800" y="5288015"/>
            <a:ext cx="457200" cy="381000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Diagrama de flujo: conector 9">
            <a:extLst>
              <a:ext uri="{FF2B5EF4-FFF2-40B4-BE49-F238E27FC236}">
                <a16:creationId xmlns:a16="http://schemas.microsoft.com/office/drawing/2014/main" xmlns="" id="{A30B5EAB-3E4C-49C7-9BD8-B211C33A99CD}"/>
              </a:ext>
            </a:extLst>
          </p:cNvPr>
          <p:cNvSpPr/>
          <p:nvPr/>
        </p:nvSpPr>
        <p:spPr>
          <a:xfrm>
            <a:off x="5384800" y="3555908"/>
            <a:ext cx="457200" cy="381000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1" name="Diagrama de flujo: conector 10">
            <a:extLst>
              <a:ext uri="{FF2B5EF4-FFF2-40B4-BE49-F238E27FC236}">
                <a16:creationId xmlns:a16="http://schemas.microsoft.com/office/drawing/2014/main" xmlns="" id="{5A7004AD-BBFD-425B-ACCD-94EFBF605231}"/>
              </a:ext>
            </a:extLst>
          </p:cNvPr>
          <p:cNvSpPr/>
          <p:nvPr/>
        </p:nvSpPr>
        <p:spPr>
          <a:xfrm>
            <a:off x="8966200" y="3543300"/>
            <a:ext cx="457200" cy="381000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" name="CuadroTexto 12"/>
          <p:cNvSpPr txBox="1"/>
          <p:nvPr/>
        </p:nvSpPr>
        <p:spPr>
          <a:xfrm>
            <a:off x="10508343" y="1308362"/>
            <a:ext cx="812800" cy="461665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 smtClean="0"/>
              <a:t>CLIC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xmlns="" val="410949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7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22222E-6 L 3.33333E-6 -0.04213 C 3.33333E-6 -0.06088 0.03971 -0.08403 0.07239 -0.08403 L 0.14479 -0.08403 " pathEditMode="relative" rAng="0" ptsTypes="AAAA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240" y="-421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7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3.33333E-6 2.22222E-6 L 3.33333E-6 -0.04213 C 3.33333E-6 -0.06088 0.03919 -0.08403 0.07135 -0.08403 L 0.14271 -0.08403 " pathEditMode="relative" rAng="0" ptsTypes="AAAA">
                                      <p:cBhvr>
                                        <p:cTn id="14" dur="2000" spd="-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135" y="-42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500"/>
                            </p:stCondLst>
                            <p:childTnLst>
                              <p:par>
                                <p:cTn id="16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22222E-6 L 3.33333E-6 -0.04213 C 3.33333E-6 -0.06088 -0.03985 -0.08403 -0.07188 -0.08403 L -0.14375 -0.08403 " pathEditMode="relative" rAng="0" ptsTypes="AAAA"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187" y="-4213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57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3.33333E-6 2.22222E-6 L 3.33333E-6 -0.04213 C 3.33333E-6 -0.06088 -0.03868 -0.08403 -0.06979 -0.08403 L -0.13959 -0.08403 " pathEditMode="relative" rAng="0" ptsTypes="AAAA">
                                      <p:cBhvr>
                                        <p:cTn id="29" dur="2000" spd="-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979" y="-42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500"/>
                            </p:stCondLst>
                            <p:childTnLst>
                              <p:par>
                                <p:cTn id="31" presetID="1" presetClass="entr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3" grpId="1" animBg="1"/>
      <p:bldP spid="13" grpId="2" animBg="1"/>
      <p:bldP spid="13" grpId="3" animBg="1"/>
      <p:bldP spid="13" grpId="4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4">
            <a:extLst>
              <a:ext uri="{FF2B5EF4-FFF2-40B4-BE49-F238E27FC236}">
                <a16:creationId xmlns:a16="http://schemas.microsoft.com/office/drawing/2014/main" xmlns="" id="{96C07FF1-F591-4679-9321-124FE28FE57B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24569" y="956024"/>
            <a:ext cx="9542861" cy="5685711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xmlns="" id="{5C0DD4B8-A66A-4AD2-A89C-66BA61C93BF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97700" y="3429000"/>
            <a:ext cx="889075" cy="1152631"/>
          </a:xfrm>
          <a:prstGeom prst="rect">
            <a:avLst/>
          </a:prstGeom>
        </p:spPr>
      </p:pic>
      <p:sp>
        <p:nvSpPr>
          <p:cNvPr id="4" name="Diagrama de flujo: conector 3">
            <a:extLst>
              <a:ext uri="{FF2B5EF4-FFF2-40B4-BE49-F238E27FC236}">
                <a16:creationId xmlns:a16="http://schemas.microsoft.com/office/drawing/2014/main" xmlns="" id="{36790562-BBBF-44AE-98CA-237F1F1319B0}"/>
              </a:ext>
            </a:extLst>
          </p:cNvPr>
          <p:cNvSpPr/>
          <p:nvPr/>
        </p:nvSpPr>
        <p:spPr>
          <a:xfrm>
            <a:off x="9080500" y="4711517"/>
            <a:ext cx="457200" cy="381000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Diagrama de flujo: conector 4">
            <a:extLst>
              <a:ext uri="{FF2B5EF4-FFF2-40B4-BE49-F238E27FC236}">
                <a16:creationId xmlns:a16="http://schemas.microsoft.com/office/drawing/2014/main" xmlns="" id="{C8600A10-403E-48DF-B196-E73906CC50B0}"/>
              </a:ext>
            </a:extLst>
          </p:cNvPr>
          <p:cNvSpPr/>
          <p:nvPr/>
        </p:nvSpPr>
        <p:spPr>
          <a:xfrm>
            <a:off x="8280400" y="5295900"/>
            <a:ext cx="457200" cy="381000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Diagrama de flujo: conector 5">
            <a:extLst>
              <a:ext uri="{FF2B5EF4-FFF2-40B4-BE49-F238E27FC236}">
                <a16:creationId xmlns:a16="http://schemas.microsoft.com/office/drawing/2014/main" xmlns="" id="{CF812D70-BB2B-44EF-8430-1D5F7F22882C}"/>
              </a:ext>
            </a:extLst>
          </p:cNvPr>
          <p:cNvSpPr/>
          <p:nvPr/>
        </p:nvSpPr>
        <p:spPr>
          <a:xfrm>
            <a:off x="5384800" y="4698817"/>
            <a:ext cx="457200" cy="381000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Diagrama de flujo: conector 6">
            <a:extLst>
              <a:ext uri="{FF2B5EF4-FFF2-40B4-BE49-F238E27FC236}">
                <a16:creationId xmlns:a16="http://schemas.microsoft.com/office/drawing/2014/main" xmlns="" id="{B1130D5A-C9CA-44FA-B06B-32578CE36DB7}"/>
              </a:ext>
            </a:extLst>
          </p:cNvPr>
          <p:cNvSpPr/>
          <p:nvPr/>
        </p:nvSpPr>
        <p:spPr>
          <a:xfrm>
            <a:off x="6273800" y="5288015"/>
            <a:ext cx="457200" cy="381000"/>
          </a:xfrm>
          <a:prstGeom prst="flowChartConnector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uadroTexto 9">
            <a:extLst>
              <a:ext uri="{FF2B5EF4-FFF2-40B4-BE49-F238E27FC236}">
                <a16:creationId xmlns:a16="http://schemas.microsoft.com/office/drawing/2014/main" xmlns="" id="{54711320-C15F-4091-9153-A26324A2B720}"/>
              </a:ext>
            </a:extLst>
          </p:cNvPr>
          <p:cNvSpPr txBox="1"/>
          <p:nvPr/>
        </p:nvSpPr>
        <p:spPr>
          <a:xfrm>
            <a:off x="495300" y="203197"/>
            <a:ext cx="3200400" cy="830997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s-ES" sz="48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rPr>
              <a:t>EL CABALLO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10508343" y="1308362"/>
            <a:ext cx="812800" cy="461665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2400" dirty="0" smtClean="0"/>
              <a:t>CLIC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xmlns="" val="767228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7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22222E-6 L 3.33333E-6 0.04213 C 3.33333E-6 0.06088 0.04192 0.08403 0.07656 0.08403 L 0.15312 0.08403 " pathEditMode="relative" rAng="0" ptsTypes="AA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56" y="419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7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22222E-6 L 3.33333E-6 0.04213 C 3.33333E-6 0.06088 0.04231 0.08403 0.07708 0.08403 L 0.15416 0.08403 " pathEditMode="relative" rAng="0" ptsTypes="AAAA">
                                      <p:cBhvr>
                                        <p:cTn id="14" dur="2000" spd="-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708" y="41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1" presetClass="entr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22222E-6 L 3.33333E-6 0.04213 C 3.33333E-6 0.06088 -0.04193 0.08403 -0.07552 0.08403 L -0.15104 0.08403 " pathEditMode="relative" rAng="0" ptsTypes="AAAA"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52" y="4190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57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22222E-6 L 3.33333E-6 0.04213 C 3.33333E-6 0.06088 -0.04219 0.08403 -0.07604 0.08403 L -0.15209 0.08403 " pathEditMode="relative" rAng="0" ptsTypes="AAAA">
                                      <p:cBhvr>
                                        <p:cTn id="29" dur="2000" spd="-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04" y="41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1" presetClass="entr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9" grpId="1" animBg="1"/>
      <p:bldP spid="9" grpId="2" animBg="1"/>
      <p:bldP spid="9" grpId="3" animBg="1"/>
      <p:bldP spid="9" grpId="4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18672</TotalTime>
  <Words>532</Words>
  <Application>Microsoft Office PowerPoint</Application>
  <PresentationFormat>Personalizado</PresentationFormat>
  <Paragraphs>85</Paragraphs>
  <Slides>23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4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Centor</cp:lastModifiedBy>
  <cp:revision>69</cp:revision>
  <dcterms:created xsi:type="dcterms:W3CDTF">2020-01-16T15:37:12Z</dcterms:created>
  <dcterms:modified xsi:type="dcterms:W3CDTF">2020-04-29T16:32:08Z</dcterms:modified>
</cp:coreProperties>
</file>