
<file path=[Content_Types].xml><?xml version="1.0" encoding="utf-8"?>
<Types xmlns="http://schemas.openxmlformats.org/package/2006/content-types">
  <Default Extension="xml" ContentType="application/xml"/>
  <Default Extension="jpeg" ContentType="image/jpeg"/>
  <Default Extension="mp3" ContentType="audio/unknown"/>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256" r:id="rId3"/>
    <p:sldId id="257" r:id="rId4"/>
    <p:sldId id="261" r:id="rId5"/>
    <p:sldId id="260" r:id="rId6"/>
    <p:sldId id="263" r:id="rId7"/>
    <p:sldId id="264" r:id="rId8"/>
    <p:sldId id="265" r:id="rId9"/>
    <p:sldId id="266" r:id="rId10"/>
    <p:sldId id="267" r:id="rId11"/>
    <p:sldId id="292" r:id="rId12"/>
    <p:sldId id="268" r:id="rId13"/>
    <p:sldId id="293" r:id="rId14"/>
    <p:sldId id="269" r:id="rId15"/>
    <p:sldId id="294" r:id="rId16"/>
    <p:sldId id="270" r:id="rId17"/>
    <p:sldId id="298" r:id="rId18"/>
    <p:sldId id="291" r:id="rId19"/>
    <p:sldId id="271" r:id="rId20"/>
    <p:sldId id="302" r:id="rId21"/>
    <p:sldId id="300" r:id="rId22"/>
    <p:sldId id="272" r:id="rId23"/>
    <p:sldId id="303" r:id="rId24"/>
    <p:sldId id="273" r:id="rId25"/>
    <p:sldId id="275" r:id="rId26"/>
    <p:sldId id="277" r:id="rId27"/>
    <p:sldId id="276" r:id="rId28"/>
    <p:sldId id="278" r:id="rId29"/>
    <p:sldId id="279" r:id="rId30"/>
    <p:sldId id="280" r:id="rId31"/>
    <p:sldId id="281" r:id="rId32"/>
    <p:sldId id="282" r:id="rId33"/>
    <p:sldId id="283"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p:scale>
          <a:sx n="60" d="100"/>
          <a:sy n="60" d="100"/>
        </p:scale>
        <p:origin x="-1056" y="-16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106169-E16E-4210-AE80-DD78C1F9930E}" type="datetimeFigureOut">
              <a:rPr lang="es-ES" smtClean="0"/>
              <a:t>14/6/20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106169-E16E-4210-AE80-DD78C1F9930E}" type="datetimeFigureOut">
              <a:rPr lang="es-ES" smtClean="0"/>
              <a:t>14/6/20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106169-E16E-4210-AE80-DD78C1F9930E}" type="datetimeFigureOut">
              <a:rPr lang="es-ES" smtClean="0"/>
              <a:t>14/6/20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B5106169-E16E-4210-AE80-DD78C1F9930E}" type="datetimeFigureOut">
              <a:rPr lang="es-ES" smtClean="0"/>
              <a:t>14/6/20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106169-E16E-4210-AE80-DD78C1F9930E}" type="datetimeFigureOut">
              <a:rPr lang="es-ES" smtClean="0"/>
              <a:t>14/6/20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5106169-E16E-4210-AE80-DD78C1F9930E}" type="datetimeFigureOut">
              <a:rPr lang="es-ES" smtClean="0"/>
              <a:t>14/6/20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5106169-E16E-4210-AE80-DD78C1F9930E}" type="datetimeFigureOut">
              <a:rPr lang="es-ES" smtClean="0"/>
              <a:t>14/6/20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5106169-E16E-4210-AE80-DD78C1F9930E}" type="datetimeFigureOut">
              <a:rPr lang="es-ES" smtClean="0"/>
              <a:t>14/6/20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06169-E16E-4210-AE80-DD78C1F9930E}" type="datetimeFigureOut">
              <a:rPr lang="es-ES" smtClean="0"/>
              <a:t>14/6/20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106169-E16E-4210-AE80-DD78C1F9930E}" type="datetimeFigureOut">
              <a:rPr lang="es-ES" smtClean="0"/>
              <a:t>14/6/20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E55392-62B7-4561-86F4-EEE150814936}" type="slidenum">
              <a:rPr lang="es-ES" smtClean="0"/>
              <a:t>‹Nr.›</a:t>
            </a:fld>
            <a:endParaRPr lang="es-E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106169-E16E-4210-AE80-DD78C1F9930E}" type="datetimeFigureOut">
              <a:rPr lang="es-ES" smtClean="0"/>
              <a:t>14/6/20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E55392-62B7-4561-86F4-EEE150814936}" type="slidenum">
              <a:rPr lang="es-ES" smtClean="0"/>
              <a:t>‹Nr.›</a:t>
            </a:fld>
            <a:endParaRPr lang="es-E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5106169-E16E-4210-AE80-DD78C1F9930E}" type="datetimeFigureOut">
              <a:rPr lang="es-ES" smtClean="0"/>
              <a:t>14/6/20</a:t>
            </a:fld>
            <a:endParaRPr lang="es-E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BE55392-62B7-4561-86F4-EEE150814936}" type="slidenum">
              <a:rPr lang="es-ES" smtClean="0"/>
              <a:t>‹Nr.›</a:t>
            </a:fld>
            <a:endParaRPr lang="es-E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jpeg"/><Relationship Id="rId5"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5" Type="http://schemas.openxmlformats.org/officeDocument/2006/relationships/image" Target="../media/image18.gif"/><Relationship Id="rId6"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315416"/>
            <a:ext cx="7117180" cy="2736304"/>
          </a:xfrm>
        </p:spPr>
        <p:txBody>
          <a:bodyPr/>
          <a:lstStyle/>
          <a:p>
            <a:pPr algn="ctr"/>
            <a:r>
              <a:rPr lang="es-ES" sz="6000" b="1" dirty="0" smtClean="0"/>
              <a:t>LOS JUEGOS </a:t>
            </a:r>
            <a:br>
              <a:rPr lang="es-ES" sz="6000" b="1" dirty="0" smtClean="0"/>
            </a:br>
            <a:r>
              <a:rPr lang="es-ES" sz="6000" b="1" dirty="0" smtClean="0"/>
              <a:t>OLÍMPICOS</a:t>
            </a:r>
            <a:endParaRPr lang="es-ES" sz="6000" b="1" dirty="0"/>
          </a:p>
        </p:txBody>
      </p:sp>
      <p:pic>
        <p:nvPicPr>
          <p:cNvPr id="4" name="3 Imagen" descr="Juegos olímpicos de la antigua Grecia | Grecia antigua, Juegos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780928"/>
            <a:ext cx="5616624" cy="3603151"/>
          </a:xfrm>
          <a:prstGeom prst="rect">
            <a:avLst/>
          </a:prstGeom>
          <a:noFill/>
          <a:ln>
            <a:noFill/>
          </a:ln>
        </p:spPr>
      </p:pic>
      <p:pic>
        <p:nvPicPr>
          <p:cNvPr id="5" name="videoplayback (2)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8634" y="6248400"/>
            <a:ext cx="609600" cy="609600"/>
          </a:xfrm>
          <a:prstGeom prst="rect">
            <a:avLst/>
          </a:prstGeom>
        </p:spPr>
      </p:pic>
    </p:spTree>
    <p:extLst>
      <p:ext uri="{BB962C8B-B14F-4D97-AF65-F5344CB8AC3E}">
        <p14:creationId xmlns:p14="http://schemas.microsoft.com/office/powerpoint/2010/main" val="402760227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675724"/>
            <a:ext cx="7125113" cy="5273556"/>
          </a:xfrm>
        </p:spPr>
        <p:txBody>
          <a:bodyPr/>
          <a:lstStyle/>
          <a:p>
            <a:pPr lvl="0" algn="ctr"/>
            <a:r>
              <a:rPr lang="es-ES" dirty="0"/>
              <a:t/>
            </a:r>
            <a:br>
              <a:rPr lang="es-ES" dirty="0"/>
            </a:br>
            <a:endParaRPr lang="es-ES" dirty="0"/>
          </a:p>
        </p:txBody>
      </p:sp>
      <p:sp>
        <p:nvSpPr>
          <p:cNvPr id="4" name="3 Rectángulo"/>
          <p:cNvSpPr/>
          <p:nvPr/>
        </p:nvSpPr>
        <p:spPr>
          <a:xfrm>
            <a:off x="971600" y="476672"/>
            <a:ext cx="7272808" cy="4708981"/>
          </a:xfrm>
          <a:prstGeom prst="rect">
            <a:avLst/>
          </a:prstGeom>
        </p:spPr>
        <p:txBody>
          <a:bodyPr wrap="square">
            <a:spAutoFit/>
          </a:bodyPr>
          <a:lstStyle/>
          <a:p>
            <a:pPr lvl="0" algn="ctr"/>
            <a:r>
              <a:rPr lang="es-ES" sz="6000" b="1" u="sng" dirty="0">
                <a:solidFill>
                  <a:schemeClr val="bg1"/>
                </a:solidFill>
              </a:rPr>
              <a:t>Día  3º: </a:t>
            </a:r>
            <a:endParaRPr lang="es-ES" sz="6000" b="1" u="sng" dirty="0" smtClean="0">
              <a:solidFill>
                <a:schemeClr val="bg1"/>
              </a:solidFill>
            </a:endParaRPr>
          </a:p>
          <a:p>
            <a:pPr lvl="0" algn="ctr"/>
            <a:r>
              <a:rPr lang="es-ES" sz="4000" dirty="0" smtClean="0"/>
              <a:t>En </a:t>
            </a:r>
            <a:r>
              <a:rPr lang="es-ES" sz="4000" dirty="0"/>
              <a:t>el hipódromo se realizaban las pruebas hípicas. La más importante era la carrera de cuadrigas (con 4 caballos) conducida por un auriga.</a:t>
            </a:r>
          </a:p>
        </p:txBody>
      </p:sp>
    </p:spTree>
    <p:extLst>
      <p:ext uri="{BB962C8B-B14F-4D97-AF65-F5344CB8AC3E}">
        <p14:creationId xmlns:p14="http://schemas.microsoft.com/office/powerpoint/2010/main" val="267859361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292559"/>
            <a:ext cx="7848872" cy="924475"/>
          </a:xfrm>
        </p:spPr>
        <p:txBody>
          <a:bodyPr/>
          <a:lstStyle/>
          <a:p>
            <a:r>
              <a:rPr lang="es-ES" b="1" dirty="0" smtClean="0">
                <a:solidFill>
                  <a:schemeClr val="bg1"/>
                </a:solidFill>
              </a:rPr>
              <a:t>   </a:t>
            </a:r>
            <a:r>
              <a:rPr lang="es-ES" b="1" i="1" dirty="0" smtClean="0">
                <a:solidFill>
                  <a:schemeClr val="bg1"/>
                </a:solidFill>
              </a:rPr>
              <a:t>Cuadriga                     Auriga</a:t>
            </a:r>
            <a:endParaRPr lang="es-ES" b="1" i="1" dirty="0">
              <a:solidFill>
                <a:schemeClr val="bg1"/>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32657"/>
            <a:ext cx="3672408" cy="4959902"/>
          </a:xfrm>
          <a:prstGeom prst="rect">
            <a:avLst/>
          </a:prstGeom>
        </p:spPr>
      </p:pic>
      <p:pic>
        <p:nvPicPr>
          <p:cNvPr id="2051" name="Picture 3" descr="C:\Users\ISABEL\Downloads\Nueva carpeta\Bajorrelieve-cuadriga-romana-D_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6216"/>
            <a:ext cx="4205269" cy="2158688"/>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873272"/>
            <a:ext cx="4205269" cy="2449015"/>
          </a:xfrm>
          <a:prstGeom prst="rect">
            <a:avLst/>
          </a:prstGeom>
        </p:spPr>
      </p:pic>
    </p:spTree>
    <p:extLst>
      <p:ext uri="{BB962C8B-B14F-4D97-AF65-F5344CB8AC3E}">
        <p14:creationId xmlns:p14="http://schemas.microsoft.com/office/powerpoint/2010/main" val="1774997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068960"/>
            <a:ext cx="7125113" cy="924475"/>
          </a:xfrm>
        </p:spPr>
        <p:txBody>
          <a:bodyPr/>
          <a:lstStyle/>
          <a:p>
            <a:pPr lvl="0" algn="ctr"/>
            <a:r>
              <a:rPr lang="es-ES" sz="6000" b="1" u="sng" dirty="0">
                <a:solidFill>
                  <a:schemeClr val="bg1"/>
                </a:solidFill>
              </a:rPr>
              <a:t>Día  4º: </a:t>
            </a:r>
            <a:r>
              <a:rPr lang="es-ES" dirty="0" smtClean="0"/>
              <a:t/>
            </a:r>
            <a:br>
              <a:rPr lang="es-ES" dirty="0" smtClean="0"/>
            </a:br>
            <a:r>
              <a:rPr lang="es-ES" dirty="0" smtClean="0"/>
              <a:t/>
            </a:r>
            <a:br>
              <a:rPr lang="es-ES" dirty="0" smtClean="0"/>
            </a:br>
            <a:r>
              <a:rPr lang="es-ES" sz="3600" dirty="0" smtClean="0"/>
              <a:t>Gran </a:t>
            </a:r>
            <a:r>
              <a:rPr lang="es-ES" sz="3600" dirty="0"/>
              <a:t>fiesta para el dios Zeus Olímpico, ante su templo donde estaba su estatua crisoelefantina (de oro y marfil), realizada por el escultor </a:t>
            </a:r>
            <a:r>
              <a:rPr lang="es-ES" sz="3600" dirty="0" err="1"/>
              <a:t>Fídias</a:t>
            </a:r>
            <a:r>
              <a:rPr lang="es-ES" sz="3600" dirty="0"/>
              <a:t> y que es considerada una de las 7 maravillas de la antigüedad (hoy desaparecida).</a:t>
            </a:r>
            <a:r>
              <a:rPr lang="es-ES" dirty="0"/>
              <a:t/>
            </a:r>
            <a:br>
              <a:rPr lang="es-ES" dirty="0"/>
            </a:br>
            <a:endParaRPr lang="es-ES" dirty="0"/>
          </a:p>
        </p:txBody>
      </p:sp>
    </p:spTree>
    <p:extLst>
      <p:ext uri="{BB962C8B-B14F-4D97-AF65-F5344CB8AC3E}">
        <p14:creationId xmlns:p14="http://schemas.microsoft.com/office/powerpoint/2010/main" val="145588598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733256"/>
            <a:ext cx="7125113" cy="924475"/>
          </a:xfrm>
        </p:spPr>
        <p:txBody>
          <a:bodyPr/>
          <a:lstStyle/>
          <a:p>
            <a:pPr algn="ctr"/>
            <a:r>
              <a:rPr lang="es-ES" sz="2000" b="1" i="1" dirty="0" smtClean="0">
                <a:solidFill>
                  <a:schemeClr val="bg1"/>
                </a:solidFill>
              </a:rPr>
              <a:t>Reconstrucción de la Estatua </a:t>
            </a:r>
            <a:r>
              <a:rPr lang="es-ES" sz="2000" b="1" i="1" dirty="0">
                <a:solidFill>
                  <a:schemeClr val="bg1"/>
                </a:solidFill>
              </a:rPr>
              <a:t>crisoelefantina (de oro y </a:t>
            </a:r>
            <a:r>
              <a:rPr lang="es-ES" sz="2000" b="1" i="1" dirty="0" smtClean="0">
                <a:solidFill>
                  <a:schemeClr val="bg1"/>
                </a:solidFill>
              </a:rPr>
              <a:t>marfil) del dios Zeus Olímpico</a:t>
            </a:r>
            <a:endParaRPr lang="es-ES" sz="2000" b="1" i="1" dirty="0">
              <a:solidFill>
                <a:schemeClr val="bg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88640"/>
            <a:ext cx="4968552" cy="5472608"/>
          </a:xfrm>
          <a:prstGeom prst="rect">
            <a:avLst/>
          </a:prstGeom>
        </p:spPr>
      </p:pic>
    </p:spTree>
    <p:extLst>
      <p:ext uri="{BB962C8B-B14F-4D97-AF65-F5344CB8AC3E}">
        <p14:creationId xmlns:p14="http://schemas.microsoft.com/office/powerpoint/2010/main" val="3188010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340768"/>
            <a:ext cx="7125113" cy="3761388"/>
          </a:xfrm>
        </p:spPr>
        <p:txBody>
          <a:bodyPr/>
          <a:lstStyle/>
          <a:p>
            <a:pPr lvl="0" algn="ctr"/>
            <a:r>
              <a:rPr lang="es-ES" sz="6000" b="1" u="sng" dirty="0">
                <a:solidFill>
                  <a:schemeClr val="bg1"/>
                </a:solidFill>
              </a:rPr>
              <a:t>Día 5º: </a:t>
            </a:r>
            <a:r>
              <a:rPr lang="es-ES" dirty="0" smtClean="0"/>
              <a:t/>
            </a:r>
            <a:br>
              <a:rPr lang="es-ES" dirty="0" smtClean="0"/>
            </a:br>
            <a:r>
              <a:rPr lang="es-ES" dirty="0" smtClean="0"/>
              <a:t/>
            </a:r>
            <a:br>
              <a:rPr lang="es-ES" dirty="0" smtClean="0"/>
            </a:br>
            <a:r>
              <a:rPr lang="es-ES" sz="3000" dirty="0" smtClean="0"/>
              <a:t>Competiciones </a:t>
            </a:r>
            <a:r>
              <a:rPr lang="es-ES" sz="3000" dirty="0"/>
              <a:t>deportivas para adultos: distintas formas de </a:t>
            </a:r>
            <a:r>
              <a:rPr lang="es-ES" sz="3000" dirty="0" smtClean="0"/>
              <a:t>carreras (de velocidad, de resistencia, de relevos, para las que usaban antorchas, y la carrera de “hoplitas”, que eran soldados que participaban totalmente armados), lucha libre, boxeo, el pancracio (más violento que el boxeo) y la prueba más importante que era el </a:t>
            </a:r>
            <a:r>
              <a:rPr lang="es-ES" sz="3000" b="1" dirty="0" smtClean="0"/>
              <a:t>PENTATLÓN</a:t>
            </a:r>
            <a:endParaRPr lang="es-ES" sz="3000" b="1" dirty="0"/>
          </a:p>
        </p:txBody>
      </p:sp>
    </p:spTree>
    <p:extLst>
      <p:ext uri="{BB962C8B-B14F-4D97-AF65-F5344CB8AC3E}">
        <p14:creationId xmlns:p14="http://schemas.microsoft.com/office/powerpoint/2010/main" val="3503539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764704"/>
            <a:ext cx="3744416" cy="2448272"/>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36840"/>
            <a:ext cx="3326110" cy="5052399"/>
          </a:xfrm>
          <a:prstGeom prst="rect">
            <a:avLst/>
          </a:prstGeom>
        </p:spPr>
      </p:pic>
      <p:sp>
        <p:nvSpPr>
          <p:cNvPr id="6" name="5 CuadroTexto"/>
          <p:cNvSpPr txBox="1"/>
          <p:nvPr/>
        </p:nvSpPr>
        <p:spPr>
          <a:xfrm>
            <a:off x="1069264" y="179706"/>
            <a:ext cx="2306924" cy="430887"/>
          </a:xfrm>
          <a:prstGeom prst="rect">
            <a:avLst/>
          </a:prstGeom>
          <a:noFill/>
        </p:spPr>
        <p:txBody>
          <a:bodyPr wrap="square" rtlCol="0">
            <a:spAutoFit/>
          </a:bodyPr>
          <a:lstStyle/>
          <a:p>
            <a:r>
              <a:rPr lang="es-ES" sz="2200" b="1" dirty="0" smtClean="0">
                <a:solidFill>
                  <a:schemeClr val="bg1"/>
                </a:solidFill>
              </a:rPr>
              <a:t>VELOCIDAD</a:t>
            </a:r>
            <a:endParaRPr lang="es-ES" sz="2200" b="1" dirty="0">
              <a:solidFill>
                <a:schemeClr val="bg1"/>
              </a:solidFill>
            </a:endParaRPr>
          </a:p>
        </p:txBody>
      </p:sp>
      <p:sp>
        <p:nvSpPr>
          <p:cNvPr id="7" name="6 CuadroTexto"/>
          <p:cNvSpPr txBox="1"/>
          <p:nvPr/>
        </p:nvSpPr>
        <p:spPr>
          <a:xfrm>
            <a:off x="5559644" y="5896161"/>
            <a:ext cx="2664296" cy="430887"/>
          </a:xfrm>
          <a:prstGeom prst="rect">
            <a:avLst/>
          </a:prstGeom>
          <a:noFill/>
        </p:spPr>
        <p:txBody>
          <a:bodyPr wrap="square" rtlCol="0">
            <a:spAutoFit/>
          </a:bodyPr>
          <a:lstStyle/>
          <a:p>
            <a:r>
              <a:rPr lang="es-ES" sz="2200" b="1" dirty="0" smtClean="0">
                <a:solidFill>
                  <a:schemeClr val="bg1"/>
                </a:solidFill>
              </a:rPr>
              <a:t>RESISTENCIA</a:t>
            </a:r>
            <a:endParaRPr lang="es-ES" sz="2200" b="1" dirty="0">
              <a:solidFill>
                <a:schemeClr val="bg1"/>
              </a:solidFill>
            </a:endParaRPr>
          </a:p>
        </p:txBody>
      </p:sp>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08" y="4537527"/>
            <a:ext cx="3672408" cy="2103423"/>
          </a:xfrm>
          <a:prstGeom prst="rect">
            <a:avLst/>
          </a:prstGeom>
        </p:spPr>
      </p:pic>
      <p:sp>
        <p:nvSpPr>
          <p:cNvPr id="13" name="12 Rectángulo"/>
          <p:cNvSpPr/>
          <p:nvPr/>
        </p:nvSpPr>
        <p:spPr>
          <a:xfrm>
            <a:off x="179512" y="3703162"/>
            <a:ext cx="4572000" cy="815608"/>
          </a:xfrm>
          <a:prstGeom prst="rect">
            <a:avLst/>
          </a:prstGeom>
        </p:spPr>
        <p:txBody>
          <a:bodyPr>
            <a:spAutoFit/>
          </a:bodyPr>
          <a:lstStyle/>
          <a:p>
            <a:pPr algn="ctr"/>
            <a:r>
              <a:rPr lang="es-ES" sz="2200" b="1" dirty="0">
                <a:solidFill>
                  <a:schemeClr val="bg1"/>
                </a:solidFill>
              </a:rPr>
              <a:t>CARRERA DE HOPLITAS (SOLDADOS</a:t>
            </a:r>
            <a:r>
              <a:rPr lang="es-ES" sz="2500" b="1" dirty="0">
                <a:solidFill>
                  <a:schemeClr val="bg1"/>
                </a:solidFill>
              </a:rPr>
              <a:t>)</a:t>
            </a:r>
            <a:endParaRPr lang="es-ES" sz="2500" b="1" i="1" dirty="0">
              <a:solidFill>
                <a:schemeClr val="bg1"/>
              </a:solidFill>
            </a:endParaRPr>
          </a:p>
        </p:txBody>
      </p:sp>
    </p:spTree>
    <p:extLst>
      <p:ext uri="{BB962C8B-B14F-4D97-AF65-F5344CB8AC3E}">
        <p14:creationId xmlns:p14="http://schemas.microsoft.com/office/powerpoint/2010/main" val="3473302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340768"/>
            <a:ext cx="7125113" cy="4337452"/>
          </a:xfrm>
        </p:spPr>
        <p:txBody>
          <a:bodyPr/>
          <a:lstStyle/>
          <a:p>
            <a:pPr algn="ctr"/>
            <a:r>
              <a:rPr lang="es-ES" dirty="0"/>
              <a:t/>
            </a:r>
            <a:br>
              <a:rPr lang="es-ES" dirty="0"/>
            </a:br>
            <a:r>
              <a:rPr lang="es-ES" sz="5000" b="1" dirty="0" smtClean="0">
                <a:solidFill>
                  <a:schemeClr val="bg1"/>
                </a:solidFill>
              </a:rPr>
              <a:t>PENTATLÓN</a:t>
            </a:r>
            <a:br>
              <a:rPr lang="es-ES" sz="5000" b="1" dirty="0" smtClean="0">
                <a:solidFill>
                  <a:schemeClr val="bg1"/>
                </a:solidFill>
              </a:rPr>
            </a:br>
            <a:r>
              <a:rPr lang="es-ES" dirty="0"/>
              <a:t/>
            </a:r>
            <a:br>
              <a:rPr lang="es-ES" dirty="0"/>
            </a:br>
            <a:r>
              <a:rPr lang="es-ES" dirty="0" smtClean="0"/>
              <a:t>Consistente </a:t>
            </a:r>
            <a:r>
              <a:rPr lang="es-ES" dirty="0"/>
              <a:t>en  </a:t>
            </a:r>
            <a:r>
              <a:rPr lang="es-ES" dirty="0" smtClean="0"/>
              <a:t>cinco </a:t>
            </a:r>
            <a:r>
              <a:rPr lang="es-ES" dirty="0"/>
              <a:t>competiciones: </a:t>
            </a:r>
            <a:r>
              <a:rPr lang="es-ES" dirty="0" smtClean="0"/>
              <a:t/>
            </a:r>
            <a:br>
              <a:rPr lang="es-ES" dirty="0" smtClean="0"/>
            </a:br>
            <a:r>
              <a:rPr lang="es-ES" sz="3800" b="1" dirty="0" smtClean="0">
                <a:solidFill>
                  <a:schemeClr val="bg1"/>
                </a:solidFill>
              </a:rPr>
              <a:t>salto</a:t>
            </a:r>
            <a:r>
              <a:rPr lang="es-ES" sz="3800" b="1" dirty="0">
                <a:solidFill>
                  <a:schemeClr val="bg1"/>
                </a:solidFill>
              </a:rPr>
              <a:t>, carrera, lucha, lanzamiento de disco y  lanzamiento de jabalina.</a:t>
            </a:r>
            <a:br>
              <a:rPr lang="es-ES" sz="3800" b="1" dirty="0">
                <a:solidFill>
                  <a:schemeClr val="bg1"/>
                </a:solidFill>
              </a:rPr>
            </a:br>
            <a:r>
              <a:rPr lang="es-ES" dirty="0" smtClean="0"/>
              <a:t/>
            </a:r>
            <a:br>
              <a:rPr lang="es-ES" dirty="0" smtClean="0"/>
            </a:br>
            <a:endParaRPr lang="es-ES" dirty="0"/>
          </a:p>
        </p:txBody>
      </p:sp>
    </p:spTree>
    <p:extLst>
      <p:ext uri="{BB962C8B-B14F-4D97-AF65-F5344CB8AC3E}">
        <p14:creationId xmlns:p14="http://schemas.microsoft.com/office/powerpoint/2010/main" val="96305766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33345"/>
            <a:ext cx="2016226" cy="2674143"/>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52" y="2994155"/>
            <a:ext cx="2037036" cy="2741898"/>
          </a:xfrm>
          <a:prstGeom prst="rect">
            <a:avLst/>
          </a:prstGeom>
        </p:spPr>
      </p:pic>
      <p:pic>
        <p:nvPicPr>
          <p:cNvPr id="6" name="Picture 2" descr="Salto de longitud (com imagens) | Cerâmica grega, Sal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22" y="856231"/>
            <a:ext cx="2664296" cy="1828373"/>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8929" y="4365104"/>
            <a:ext cx="2882643" cy="1940152"/>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5409" y="332656"/>
            <a:ext cx="2230711" cy="3126252"/>
          </a:xfrm>
          <a:prstGeom prst="rect">
            <a:avLst/>
          </a:prstGeom>
        </p:spPr>
      </p:pic>
      <p:sp>
        <p:nvSpPr>
          <p:cNvPr id="9" name="8 CuadroTexto"/>
          <p:cNvSpPr txBox="1"/>
          <p:nvPr/>
        </p:nvSpPr>
        <p:spPr>
          <a:xfrm>
            <a:off x="1310182" y="332656"/>
            <a:ext cx="1152128" cy="400110"/>
          </a:xfrm>
          <a:prstGeom prst="rect">
            <a:avLst/>
          </a:prstGeom>
          <a:noFill/>
        </p:spPr>
        <p:txBody>
          <a:bodyPr wrap="square" rtlCol="0">
            <a:spAutoFit/>
          </a:bodyPr>
          <a:lstStyle/>
          <a:p>
            <a:r>
              <a:rPr lang="es-ES" sz="2000" b="1" dirty="0" smtClean="0">
                <a:solidFill>
                  <a:srgbClr val="FFFF00"/>
                </a:solidFill>
              </a:rPr>
              <a:t>SALTO</a:t>
            </a:r>
            <a:endParaRPr lang="es-ES" sz="2000" b="1" dirty="0">
              <a:solidFill>
                <a:srgbClr val="FFFF00"/>
              </a:solidFill>
            </a:endParaRPr>
          </a:p>
        </p:txBody>
      </p:sp>
      <p:sp>
        <p:nvSpPr>
          <p:cNvPr id="10" name="9 CuadroTexto"/>
          <p:cNvSpPr txBox="1"/>
          <p:nvPr/>
        </p:nvSpPr>
        <p:spPr>
          <a:xfrm>
            <a:off x="4311776" y="3645024"/>
            <a:ext cx="1724343" cy="400110"/>
          </a:xfrm>
          <a:prstGeom prst="rect">
            <a:avLst/>
          </a:prstGeom>
          <a:noFill/>
        </p:spPr>
        <p:txBody>
          <a:bodyPr wrap="square" rtlCol="0">
            <a:spAutoFit/>
          </a:bodyPr>
          <a:lstStyle/>
          <a:p>
            <a:r>
              <a:rPr lang="es-ES" sz="2000" b="1" dirty="0" smtClean="0">
                <a:solidFill>
                  <a:srgbClr val="FFFF00"/>
                </a:solidFill>
              </a:rPr>
              <a:t>CARRERA</a:t>
            </a:r>
            <a:endParaRPr lang="es-ES" sz="2000" b="1" dirty="0">
              <a:solidFill>
                <a:srgbClr val="FFFF00"/>
              </a:solidFill>
            </a:endParaRPr>
          </a:p>
        </p:txBody>
      </p:sp>
      <p:sp>
        <p:nvSpPr>
          <p:cNvPr id="11" name="10 CuadroTexto"/>
          <p:cNvSpPr txBox="1"/>
          <p:nvPr/>
        </p:nvSpPr>
        <p:spPr>
          <a:xfrm>
            <a:off x="539553" y="5905146"/>
            <a:ext cx="3265856" cy="707886"/>
          </a:xfrm>
          <a:prstGeom prst="rect">
            <a:avLst/>
          </a:prstGeom>
          <a:noFill/>
        </p:spPr>
        <p:txBody>
          <a:bodyPr wrap="square" rtlCol="0">
            <a:spAutoFit/>
          </a:bodyPr>
          <a:lstStyle/>
          <a:p>
            <a:pPr algn="ctr"/>
            <a:r>
              <a:rPr lang="es-ES" sz="2000" b="1" dirty="0" smtClean="0">
                <a:solidFill>
                  <a:srgbClr val="FFFF00"/>
                </a:solidFill>
              </a:rPr>
              <a:t>LANZAMIENTO</a:t>
            </a:r>
          </a:p>
          <a:p>
            <a:pPr algn="ctr"/>
            <a:r>
              <a:rPr lang="es-ES" sz="2000" b="1" dirty="0" smtClean="0">
                <a:solidFill>
                  <a:srgbClr val="FFFF00"/>
                </a:solidFill>
              </a:rPr>
              <a:t>DE DISCO</a:t>
            </a:r>
            <a:endParaRPr lang="es-ES" sz="2000" b="1" dirty="0">
              <a:solidFill>
                <a:srgbClr val="FFFF00"/>
              </a:solidFill>
            </a:endParaRPr>
          </a:p>
        </p:txBody>
      </p:sp>
      <p:sp>
        <p:nvSpPr>
          <p:cNvPr id="12" name="11 CuadroTexto"/>
          <p:cNvSpPr txBox="1"/>
          <p:nvPr/>
        </p:nvSpPr>
        <p:spPr>
          <a:xfrm>
            <a:off x="6660232" y="3383256"/>
            <a:ext cx="2160241" cy="400110"/>
          </a:xfrm>
          <a:prstGeom prst="rect">
            <a:avLst/>
          </a:prstGeom>
          <a:noFill/>
        </p:spPr>
        <p:txBody>
          <a:bodyPr wrap="square" rtlCol="0">
            <a:spAutoFit/>
          </a:bodyPr>
          <a:lstStyle/>
          <a:p>
            <a:r>
              <a:rPr lang="es-ES" sz="2000" b="1" dirty="0" smtClean="0">
                <a:solidFill>
                  <a:srgbClr val="FFFF00"/>
                </a:solidFill>
              </a:rPr>
              <a:t>LUCHA LIBRE</a:t>
            </a:r>
            <a:endParaRPr lang="es-ES" sz="2000" b="1" dirty="0">
              <a:solidFill>
                <a:srgbClr val="FFFF00"/>
              </a:solidFill>
            </a:endParaRPr>
          </a:p>
        </p:txBody>
      </p:sp>
      <p:sp>
        <p:nvSpPr>
          <p:cNvPr id="13" name="12 CuadroTexto"/>
          <p:cNvSpPr txBox="1"/>
          <p:nvPr/>
        </p:nvSpPr>
        <p:spPr>
          <a:xfrm>
            <a:off x="4644008" y="6340187"/>
            <a:ext cx="4392487" cy="400110"/>
          </a:xfrm>
          <a:prstGeom prst="rect">
            <a:avLst/>
          </a:prstGeom>
          <a:noFill/>
        </p:spPr>
        <p:txBody>
          <a:bodyPr wrap="square" rtlCol="0">
            <a:spAutoFit/>
          </a:bodyPr>
          <a:lstStyle/>
          <a:p>
            <a:r>
              <a:rPr lang="es-ES" sz="2000" b="1" dirty="0" smtClean="0">
                <a:solidFill>
                  <a:srgbClr val="FFFF00"/>
                </a:solidFill>
              </a:rPr>
              <a:t>LANZAMIENTO DE JABALINA</a:t>
            </a:r>
            <a:endParaRPr lang="es-ES" sz="2000" b="1" dirty="0">
              <a:solidFill>
                <a:srgbClr val="FFFF00"/>
              </a:solidFill>
            </a:endParaRPr>
          </a:p>
        </p:txBody>
      </p:sp>
    </p:spTree>
    <p:extLst>
      <p:ext uri="{BB962C8B-B14F-4D97-AF65-F5344CB8AC3E}">
        <p14:creationId xmlns:p14="http://schemas.microsoft.com/office/powerpoint/2010/main" val="38957073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2242" y="1340768"/>
            <a:ext cx="8208912" cy="3447098"/>
          </a:xfrm>
          <a:prstGeom prst="rect">
            <a:avLst/>
          </a:prstGeom>
        </p:spPr>
        <p:txBody>
          <a:bodyPr wrap="square">
            <a:spAutoFit/>
          </a:bodyPr>
          <a:lstStyle/>
          <a:p>
            <a:pPr algn="just"/>
            <a:r>
              <a:rPr lang="es-ES" sz="4000" dirty="0"/>
              <a:t>El que ganaba esta prueba era considerado el atleta más completo y, en cierta manera el vencedor de los Juegos Olímpicos.</a:t>
            </a:r>
            <a:r>
              <a:rPr lang="es-ES" dirty="0"/>
              <a:t/>
            </a:r>
            <a:br>
              <a:rPr lang="es-ES" dirty="0"/>
            </a:br>
            <a:endParaRPr lang="es-ES" dirty="0"/>
          </a:p>
        </p:txBody>
      </p:sp>
    </p:spTree>
    <p:extLst>
      <p:ext uri="{BB962C8B-B14F-4D97-AF65-F5344CB8AC3E}">
        <p14:creationId xmlns:p14="http://schemas.microsoft.com/office/powerpoint/2010/main" val="41942657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556792"/>
            <a:ext cx="8424936" cy="924475"/>
          </a:xfrm>
        </p:spPr>
        <p:txBody>
          <a:bodyPr/>
          <a:lstStyle/>
          <a:p>
            <a:pPr algn="ctr"/>
            <a:r>
              <a:rPr lang="es-ES" sz="6000" b="1" u="sng" dirty="0">
                <a:solidFill>
                  <a:schemeClr val="bg1"/>
                </a:solidFill>
              </a:rPr>
              <a:t>6º y último: </a:t>
            </a:r>
            <a:r>
              <a:rPr lang="es-ES" dirty="0" smtClean="0"/>
              <a:t/>
            </a:r>
            <a:br>
              <a:rPr lang="es-ES" dirty="0" smtClean="0"/>
            </a:br>
            <a:r>
              <a:rPr lang="es-ES" dirty="0" smtClean="0"/>
              <a:t/>
            </a:r>
            <a:br>
              <a:rPr lang="es-ES" dirty="0" smtClean="0"/>
            </a:br>
            <a:r>
              <a:rPr lang="es-ES" dirty="0" smtClean="0"/>
              <a:t>A </a:t>
            </a:r>
            <a:r>
              <a:rPr lang="es-ES" dirty="0"/>
              <a:t>los vencedores les ponían, primero una cinta en la cabeza y después, una corona  realizada con ramas   de </a:t>
            </a:r>
            <a:r>
              <a:rPr lang="es-ES" dirty="0" smtClean="0"/>
              <a:t>olivo</a:t>
            </a:r>
            <a:br>
              <a:rPr lang="es-ES" dirty="0" smtClean="0"/>
            </a:br>
            <a:endParaRPr lang="es-ES" dirty="0"/>
          </a:p>
        </p:txBody>
      </p:sp>
      <p:pic>
        <p:nvPicPr>
          <p:cNvPr id="4" name="Picture 2" descr="Juegos Olímpicos Antiguos - Los Premios - Historia y Depor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830305"/>
            <a:ext cx="3703734" cy="2437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ISABEL\Downloads\Corona olivo  natu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812854"/>
            <a:ext cx="3105700" cy="224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404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6"/>
            <a:ext cx="7776864" cy="5904656"/>
          </a:xfrm>
        </p:spPr>
        <p:txBody>
          <a:bodyPr>
            <a:normAutofit/>
          </a:bodyPr>
          <a:lstStyle/>
          <a:p>
            <a:pPr algn="just"/>
            <a:r>
              <a:rPr lang="es-ES" sz="3200" dirty="0">
                <a:effectLst/>
              </a:rPr>
              <a:t>Los Juegos Olímpicos empezaron a celebrarse hace muchos años, en </a:t>
            </a:r>
            <a:r>
              <a:rPr lang="es-ES" sz="3200" b="1" u="sng" dirty="0">
                <a:effectLst/>
              </a:rPr>
              <a:t>la ciudad de Olimpia</a:t>
            </a:r>
            <a:r>
              <a:rPr lang="es-ES" sz="3200" dirty="0">
                <a:effectLst/>
              </a:rPr>
              <a:t>, en Grecia (776 a.C. hasta el 393 d.C., año en que el emperador cristiano Teodosio los prohibió por </a:t>
            </a:r>
            <a:r>
              <a:rPr lang="es-ES" sz="3200" dirty="0" smtClean="0">
                <a:effectLst/>
              </a:rPr>
              <a:t>considerarlos celebraciones </a:t>
            </a:r>
            <a:r>
              <a:rPr lang="es-ES" sz="3200" dirty="0">
                <a:effectLst/>
              </a:rPr>
              <a:t>paganas).</a:t>
            </a:r>
            <a:endParaRPr lang="es-ES" sz="3200"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2656"/>
            <a:ext cx="4673620" cy="2336810"/>
          </a:xfrm>
          <a:prstGeom prst="rect">
            <a:avLst/>
          </a:prstGeom>
        </p:spPr>
      </p:pic>
    </p:spTree>
    <p:extLst>
      <p:ext uri="{BB962C8B-B14F-4D97-AF65-F5344CB8AC3E}">
        <p14:creationId xmlns:p14="http://schemas.microsoft.com/office/powerpoint/2010/main" val="10495508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620688"/>
            <a:ext cx="6408712" cy="4680520"/>
          </a:xfrm>
          <a:prstGeom prst="rect">
            <a:avLst/>
          </a:prstGeom>
        </p:spPr>
      </p:pic>
      <p:sp>
        <p:nvSpPr>
          <p:cNvPr id="5" name="4 CuadroTexto"/>
          <p:cNvSpPr txBox="1"/>
          <p:nvPr/>
        </p:nvSpPr>
        <p:spPr>
          <a:xfrm>
            <a:off x="735942" y="5488102"/>
            <a:ext cx="8064896" cy="769441"/>
          </a:xfrm>
          <a:prstGeom prst="rect">
            <a:avLst/>
          </a:prstGeom>
          <a:noFill/>
        </p:spPr>
        <p:txBody>
          <a:bodyPr wrap="square" rtlCol="0">
            <a:spAutoFit/>
          </a:bodyPr>
          <a:lstStyle/>
          <a:p>
            <a:pPr algn="ctr"/>
            <a:r>
              <a:rPr lang="es-ES" sz="2200" b="1" i="1" dirty="0" smtClean="0">
                <a:solidFill>
                  <a:srgbClr val="FFFF00"/>
                </a:solidFill>
              </a:rPr>
              <a:t>ENTREGA DE LA RAMA DE OLIVO Y FUEGO OLÍMPICO</a:t>
            </a:r>
            <a:endParaRPr lang="es-ES" sz="2200" b="1" i="1" dirty="0">
              <a:solidFill>
                <a:srgbClr val="FFFF00"/>
              </a:solidFill>
            </a:endParaRPr>
          </a:p>
        </p:txBody>
      </p:sp>
    </p:spTree>
    <p:extLst>
      <p:ext uri="{BB962C8B-B14F-4D97-AF65-F5344CB8AC3E}">
        <p14:creationId xmlns:p14="http://schemas.microsoft.com/office/powerpoint/2010/main" val="3907616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88640"/>
            <a:ext cx="8712968" cy="4062651"/>
          </a:xfrm>
          <a:prstGeom prst="rect">
            <a:avLst/>
          </a:prstGeom>
        </p:spPr>
        <p:txBody>
          <a:bodyPr wrap="square">
            <a:spAutoFit/>
          </a:bodyPr>
          <a:lstStyle/>
          <a:p>
            <a:pPr algn="just"/>
            <a:endParaRPr lang="es-ES" sz="2500" dirty="0" smtClean="0"/>
          </a:p>
          <a:p>
            <a:pPr algn="ctr"/>
            <a:r>
              <a:rPr lang="es-ES" sz="4000" b="1" dirty="0" smtClean="0">
                <a:solidFill>
                  <a:schemeClr val="bg1"/>
                </a:solidFill>
              </a:rPr>
              <a:t>LLAMA OLÍMPICA</a:t>
            </a:r>
            <a:endParaRPr lang="es-ES" sz="4000" b="1" dirty="0">
              <a:solidFill>
                <a:schemeClr val="bg1"/>
              </a:solidFill>
            </a:endParaRPr>
          </a:p>
          <a:p>
            <a:pPr algn="just"/>
            <a:endParaRPr lang="es-ES" sz="2500" dirty="0" smtClean="0"/>
          </a:p>
          <a:p>
            <a:pPr algn="just"/>
            <a:r>
              <a:rPr lang="es-ES" sz="2500" dirty="0" smtClean="0"/>
              <a:t>Es un símbolo de los Juegos Olímpicos, conmemora el robo del fuego de los dioses por parte de Prometeo y se mantenía ardiendo en las sedes de celebración. Hoy en día, la llama olímpica parte de Olimpia y desde allí se transporta al país donde se celebrarán los Juegos.</a:t>
            </a:r>
            <a:endParaRPr lang="es-ES" sz="2500" dirty="0"/>
          </a:p>
          <a:p>
            <a:endParaRPr lang="es-ES" dirty="0" smtClean="0"/>
          </a:p>
        </p:txBody>
      </p:sp>
      <p:pic>
        <p:nvPicPr>
          <p:cNvPr id="7" name="Picture 4" descr="Grecia entrega la llama olímpica a Tokio 2020 mientras sigue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77072"/>
            <a:ext cx="4104456" cy="242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476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340768"/>
            <a:ext cx="7125113" cy="924475"/>
          </a:xfrm>
        </p:spPr>
        <p:txBody>
          <a:bodyPr/>
          <a:lstStyle/>
          <a:p>
            <a:r>
              <a:rPr lang="es-ES" sz="4000" dirty="0"/>
              <a:t>Se terminaban los juegos con un  gran banquete. </a:t>
            </a:r>
            <a:r>
              <a:rPr lang="es-ES" dirty="0"/>
              <a:t/>
            </a:r>
            <a:br>
              <a:rPr lang="es-ES" dirty="0"/>
            </a:br>
            <a:endParaRPr lang="es-ES" dirty="0"/>
          </a:p>
        </p:txBody>
      </p:sp>
      <p:pic>
        <p:nvPicPr>
          <p:cNvPr id="7170" name="Picture 2" descr="Brindis al estilo grieg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942" y="2636912"/>
            <a:ext cx="626745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4502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052736"/>
            <a:ext cx="5976664" cy="4335926"/>
          </a:xfrm>
          <a:prstGeom prst="rect">
            <a:avLst/>
          </a:prstGeom>
        </p:spPr>
      </p:pic>
    </p:spTree>
    <p:extLst>
      <p:ext uri="{BB962C8B-B14F-4D97-AF65-F5344CB8AC3E}">
        <p14:creationId xmlns:p14="http://schemas.microsoft.com/office/powerpoint/2010/main" val="272062124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916832"/>
            <a:ext cx="8640960" cy="924475"/>
          </a:xfrm>
        </p:spPr>
        <p:txBody>
          <a:bodyPr/>
          <a:lstStyle/>
          <a:p>
            <a:pPr algn="ctr"/>
            <a:r>
              <a:rPr lang="es-ES" sz="4000" b="1" u="sng" dirty="0" smtClean="0">
                <a:solidFill>
                  <a:schemeClr val="bg1"/>
                </a:solidFill>
              </a:rPr>
              <a:t>Pierre </a:t>
            </a:r>
            <a:r>
              <a:rPr lang="es-ES" sz="4000" b="1" u="sng" dirty="0">
                <a:solidFill>
                  <a:schemeClr val="bg1"/>
                </a:solidFill>
              </a:rPr>
              <a:t>de </a:t>
            </a:r>
            <a:r>
              <a:rPr lang="es-ES" sz="4000" b="1" u="sng" dirty="0" err="1" smtClean="0">
                <a:solidFill>
                  <a:schemeClr val="bg1"/>
                </a:solidFill>
              </a:rPr>
              <a:t>Coubertin</a:t>
            </a:r>
            <a:r>
              <a:rPr lang="es-ES" sz="4000" b="1" u="sng" dirty="0" smtClean="0">
                <a:solidFill>
                  <a:schemeClr val="bg1"/>
                </a:solidFill>
              </a:rPr>
              <a:t>:</a:t>
            </a:r>
            <a:br>
              <a:rPr lang="es-ES" sz="4000" b="1" u="sng" dirty="0" smtClean="0">
                <a:solidFill>
                  <a:schemeClr val="bg1"/>
                </a:solidFill>
              </a:rPr>
            </a:br>
            <a:r>
              <a:rPr lang="es-ES" sz="4000" b="1" u="sng" dirty="0" smtClean="0">
                <a:solidFill>
                  <a:schemeClr val="bg1"/>
                </a:solidFill>
              </a:rPr>
              <a:t/>
            </a:r>
            <a:br>
              <a:rPr lang="es-ES" sz="4000" b="1" u="sng" dirty="0" smtClean="0">
                <a:solidFill>
                  <a:schemeClr val="bg1"/>
                </a:solidFill>
              </a:rPr>
            </a:br>
            <a:r>
              <a:rPr lang="es-ES" sz="2600" dirty="0" smtClean="0"/>
              <a:t>Deportista </a:t>
            </a:r>
            <a:r>
              <a:rPr lang="es-ES" sz="2600" dirty="0"/>
              <a:t>y pedagogo francés, gran admirador de la Grecia clásica, </a:t>
            </a:r>
            <a:r>
              <a:rPr lang="es-ES" sz="2600" b="1" dirty="0" smtClean="0"/>
              <a:t>restauró </a:t>
            </a:r>
            <a:r>
              <a:rPr lang="es-ES" sz="2600" b="1" dirty="0"/>
              <a:t>los Juegos Olímpicos en el 1896 en Atenas</a:t>
            </a:r>
            <a:r>
              <a:rPr lang="es-ES" sz="2600" dirty="0"/>
              <a:t>, </a:t>
            </a:r>
            <a:r>
              <a:rPr lang="es-ES" sz="2600" b="1" dirty="0"/>
              <a:t>creó el Comité Olímpico Internacional </a:t>
            </a:r>
            <a:r>
              <a:rPr lang="es-ES" sz="2600" dirty="0"/>
              <a:t>y la bandera con los círculos entrelazados que simbolizan los continentes  y, popularizó el lema de las Olimpiadas </a:t>
            </a:r>
            <a:r>
              <a:rPr lang="es-ES" sz="2600" dirty="0" smtClean="0"/>
              <a:t>“</a:t>
            </a:r>
            <a:r>
              <a:rPr lang="es-ES" sz="2600" dirty="0" err="1" smtClean="0"/>
              <a:t>Citius</a:t>
            </a:r>
            <a:r>
              <a:rPr lang="es-ES" sz="2600" dirty="0" smtClean="0"/>
              <a:t>, </a:t>
            </a:r>
            <a:r>
              <a:rPr lang="es-ES" sz="2600" dirty="0" err="1" smtClean="0"/>
              <a:t>altitus</a:t>
            </a:r>
            <a:r>
              <a:rPr lang="es-ES" sz="2600" dirty="0" smtClean="0"/>
              <a:t>, </a:t>
            </a:r>
            <a:r>
              <a:rPr lang="es-ES" sz="2600" dirty="0" err="1" smtClean="0"/>
              <a:t>fortius</a:t>
            </a:r>
            <a:r>
              <a:rPr lang="es-ES" sz="2600" smtClean="0"/>
              <a:t>”(más </a:t>
            </a:r>
            <a:r>
              <a:rPr lang="es-ES" sz="2600" dirty="0"/>
              <a:t>rápido, más alto, </a:t>
            </a:r>
            <a:r>
              <a:rPr lang="es-ES" sz="2600"/>
              <a:t>más </a:t>
            </a:r>
            <a:r>
              <a:rPr lang="es-ES" sz="2600" smtClean="0"/>
              <a:t>fuerte).</a:t>
            </a:r>
            <a:r>
              <a:rPr lang="es-ES" sz="3000" dirty="0"/>
              <a:t/>
            </a:r>
            <a:br>
              <a:rPr lang="es-ES" sz="3000" dirty="0"/>
            </a:br>
            <a:endParaRPr lang="es-ES" sz="3000"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509120"/>
            <a:ext cx="2664296" cy="2162175"/>
          </a:xfrm>
          <a:prstGeom prst="rect">
            <a:avLst/>
          </a:prstGeom>
        </p:spPr>
      </p:pic>
    </p:spTree>
    <p:extLst>
      <p:ext uri="{BB962C8B-B14F-4D97-AF65-F5344CB8AC3E}">
        <p14:creationId xmlns:p14="http://schemas.microsoft.com/office/powerpoint/2010/main" val="32657677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068960"/>
            <a:ext cx="7125113" cy="924475"/>
          </a:xfrm>
        </p:spPr>
        <p:txBody>
          <a:bodyPr/>
          <a:lstStyle/>
          <a:p>
            <a:r>
              <a:rPr lang="es-ES" sz="3000" dirty="0" smtClean="0"/>
              <a:t>También fue el barón de </a:t>
            </a:r>
            <a:r>
              <a:rPr lang="es-ES" sz="3000" dirty="0" err="1" smtClean="0"/>
              <a:t>Coubertin</a:t>
            </a:r>
            <a:r>
              <a:rPr lang="es-ES" sz="3000" dirty="0" smtClean="0"/>
              <a:t> quien introdujo como carrera de fondo una prueba  para conmemorar una gran  hazaña. Después de que los griegos vencieran a los persas en la batalla de </a:t>
            </a:r>
            <a:r>
              <a:rPr lang="es-ES" sz="3000" b="1" u="sng" dirty="0" smtClean="0"/>
              <a:t>Maratón</a:t>
            </a:r>
            <a:r>
              <a:rPr lang="es-ES" sz="3000" dirty="0" smtClean="0"/>
              <a:t>, un hoplita llamado </a:t>
            </a:r>
            <a:r>
              <a:rPr lang="es-ES" sz="3000" dirty="0" err="1" smtClean="0"/>
              <a:t>Filípides</a:t>
            </a:r>
            <a:r>
              <a:rPr lang="es-ES" sz="3000" dirty="0" smtClean="0"/>
              <a:t> corrió hasta Atenas, unos 40 Km, para dar la gran noticia, y al llegar, sólo tuvo aliento </a:t>
            </a:r>
            <a:r>
              <a:rPr lang="es-ES" sz="3000" dirty="0"/>
              <a:t>para decir: “hemos vencido”. Después, murió de agotamiento por el gran esfuerzo realizado.</a:t>
            </a:r>
            <a:br>
              <a:rPr lang="es-ES" sz="3000" dirty="0"/>
            </a:br>
            <a:endParaRPr lang="es-ES" sz="3000" dirty="0"/>
          </a:p>
        </p:txBody>
      </p:sp>
    </p:spTree>
    <p:extLst>
      <p:ext uri="{BB962C8B-B14F-4D97-AF65-F5344CB8AC3E}">
        <p14:creationId xmlns:p14="http://schemas.microsoft.com/office/powerpoint/2010/main" val="257648187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sas que no sabías sobre el Maratón | Balones y Muj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5472608" cy="537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9026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420888"/>
            <a:ext cx="7125113" cy="924475"/>
          </a:xfrm>
        </p:spPr>
        <p:txBody>
          <a:bodyPr/>
          <a:lstStyle/>
          <a:p>
            <a:pPr algn="ctr"/>
            <a:r>
              <a:rPr lang="es-ES" sz="4000" dirty="0"/>
              <a:t>Hoy día se sigue utilizando esta palabra,  </a:t>
            </a:r>
            <a:r>
              <a:rPr lang="es-ES" sz="4000" b="1" u="sng" dirty="0" smtClean="0">
                <a:solidFill>
                  <a:schemeClr val="bg1"/>
                </a:solidFill>
              </a:rPr>
              <a:t>MARATÓN </a:t>
            </a:r>
            <a:r>
              <a:rPr lang="es-ES" sz="4000" dirty="0"/>
              <a:t>para referirse a una carrera larga y de  resistencia.</a:t>
            </a:r>
            <a:r>
              <a:rPr lang="es-ES" dirty="0"/>
              <a:t/>
            </a:r>
            <a:br>
              <a:rPr lang="es-ES" dirty="0"/>
            </a:br>
            <a:endParaRPr lang="es-ES" dirty="0"/>
          </a:p>
        </p:txBody>
      </p:sp>
    </p:spTree>
    <p:extLst>
      <p:ext uri="{BB962C8B-B14F-4D97-AF65-F5344CB8AC3E}">
        <p14:creationId xmlns:p14="http://schemas.microsoft.com/office/powerpoint/2010/main" val="6491269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75724"/>
            <a:ext cx="8352928" cy="4193436"/>
          </a:xfrm>
        </p:spPr>
        <p:txBody>
          <a:bodyPr/>
          <a:lstStyle/>
          <a:p>
            <a:pPr algn="just"/>
            <a:r>
              <a:rPr lang="es-ES" sz="4000" b="1" u="sng" dirty="0" smtClean="0">
                <a:solidFill>
                  <a:schemeClr val="bg1"/>
                </a:solidFill>
              </a:rPr>
              <a:t>DIOSA DE LA VICTORIA</a:t>
            </a:r>
            <a:br>
              <a:rPr lang="es-ES" sz="4000" b="1" u="sng" dirty="0" smtClean="0">
                <a:solidFill>
                  <a:schemeClr val="bg1"/>
                </a:solidFill>
              </a:rPr>
            </a:br>
            <a:r>
              <a:rPr lang="es-ES" sz="4000" b="1" u="sng" dirty="0">
                <a:solidFill>
                  <a:schemeClr val="bg1"/>
                </a:solidFill>
              </a:rPr>
              <a:t/>
            </a:r>
            <a:br>
              <a:rPr lang="es-ES" sz="4000" b="1" u="sng" dirty="0">
                <a:solidFill>
                  <a:schemeClr val="bg1"/>
                </a:solidFill>
              </a:rPr>
            </a:br>
            <a:r>
              <a:rPr lang="es-ES" sz="3000" dirty="0" smtClean="0"/>
              <a:t>En griego es </a:t>
            </a:r>
            <a:r>
              <a:rPr lang="es-ES" sz="3000" i="1" dirty="0" smtClean="0"/>
              <a:t>Niké. Esta diosa tenía alas para poder desplazarse de una ciudad a otra. Una victoria nunca es permanente, hoy está en un lugar y mañana estará en otro.</a:t>
            </a:r>
            <a:br>
              <a:rPr lang="es-ES" sz="3000" i="1" dirty="0" smtClean="0"/>
            </a:br>
            <a:endParaRPr lang="es-ES" sz="4000" b="1" u="sng" dirty="0">
              <a:solidFill>
                <a:schemeClr val="bg1"/>
              </a:solidFill>
            </a:endParaRPr>
          </a:p>
        </p:txBody>
      </p:sp>
    </p:spTree>
    <p:extLst>
      <p:ext uri="{BB962C8B-B14F-4D97-AF65-F5344CB8AC3E}">
        <p14:creationId xmlns:p14="http://schemas.microsoft.com/office/powerpoint/2010/main" val="177905578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igura de la Victoria y el Ángel en el 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34" y="620688"/>
            <a:ext cx="3600400" cy="53769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La diosa Ni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https://serespensantes.com/wp-content/uploads/2018/09/EB404D03-FF5F-4435-A101-E0D30842139E-200x300.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Victoria alada de Samotracia - Wikipedia, la enciclopedia lib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980728"/>
            <a:ext cx="3184611" cy="482203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292080" y="6035914"/>
            <a:ext cx="3024336" cy="646331"/>
          </a:xfrm>
          <a:prstGeom prst="rect">
            <a:avLst/>
          </a:prstGeom>
          <a:noFill/>
        </p:spPr>
        <p:txBody>
          <a:bodyPr wrap="square" rtlCol="0">
            <a:spAutoFit/>
          </a:bodyPr>
          <a:lstStyle/>
          <a:p>
            <a:pPr algn="ctr"/>
            <a:r>
              <a:rPr lang="es-ES" b="1" i="1" dirty="0" smtClean="0">
                <a:solidFill>
                  <a:srgbClr val="FFFF00"/>
                </a:solidFill>
              </a:rPr>
              <a:t>VICTORIA</a:t>
            </a:r>
          </a:p>
          <a:p>
            <a:pPr algn="ctr"/>
            <a:r>
              <a:rPr lang="es-ES" b="1" i="1" dirty="0" smtClean="0">
                <a:solidFill>
                  <a:srgbClr val="FFFF00"/>
                </a:solidFill>
              </a:rPr>
              <a:t> DE SAMOTRACIA</a:t>
            </a:r>
            <a:endParaRPr lang="es-ES" b="1" i="1" dirty="0">
              <a:solidFill>
                <a:srgbClr val="FFFF00"/>
              </a:solidFill>
            </a:endParaRPr>
          </a:p>
        </p:txBody>
      </p:sp>
    </p:spTree>
    <p:extLst>
      <p:ext uri="{BB962C8B-B14F-4D97-AF65-F5344CB8AC3E}">
        <p14:creationId xmlns:p14="http://schemas.microsoft.com/office/powerpoint/2010/main" val="128714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71400"/>
            <a:ext cx="7848872" cy="6065644"/>
          </a:xfrm>
        </p:spPr>
        <p:txBody>
          <a:bodyPr/>
          <a:lstStyle/>
          <a:p>
            <a:pPr algn="just"/>
            <a:r>
              <a:rPr lang="es-ES" sz="3000" dirty="0"/>
              <a:t>Se celebraban </a:t>
            </a:r>
            <a:r>
              <a:rPr lang="es-ES" sz="3000" b="1" u="sng" dirty="0"/>
              <a:t>cada 4 años </a:t>
            </a:r>
            <a:r>
              <a:rPr lang="es-ES" sz="3000" dirty="0"/>
              <a:t>y al período de esos cuatro años entre unos juegos y los siguientes es a lo que llamaban los Griegos </a:t>
            </a:r>
            <a:r>
              <a:rPr lang="es-ES" sz="3000" b="1" dirty="0"/>
              <a:t>“Olimpiada”. </a:t>
            </a:r>
            <a:r>
              <a:rPr lang="es-ES" b="1" dirty="0" smtClean="0"/>
              <a:t/>
            </a:r>
            <a:br>
              <a:rPr lang="es-ES" b="1" dirty="0" smtClean="0"/>
            </a:br>
            <a:r>
              <a:rPr lang="es-ES" b="1" dirty="0"/>
              <a:t/>
            </a:r>
            <a:br>
              <a:rPr lang="es-ES" b="1" dirty="0"/>
            </a:br>
            <a:r>
              <a:rPr lang="es-ES" b="1" dirty="0" smtClean="0"/>
              <a:t/>
            </a:r>
            <a:br>
              <a:rPr lang="es-ES" b="1" dirty="0" smtClean="0"/>
            </a:br>
            <a:r>
              <a:rPr lang="es-ES" b="1" dirty="0"/>
              <a:t/>
            </a:r>
            <a:br>
              <a:rPr lang="es-ES" b="1" dirty="0"/>
            </a:br>
            <a:r>
              <a:rPr lang="es-ES" b="1" dirty="0" smtClean="0"/>
              <a:t/>
            </a:r>
            <a:br>
              <a:rPr lang="es-ES" b="1" dirty="0" smtClean="0"/>
            </a:br>
            <a:endParaRPr lang="es-ES" dirty="0"/>
          </a:p>
        </p:txBody>
      </p:sp>
      <p:pic>
        <p:nvPicPr>
          <p:cNvPr id="1026" name="Picture 2" descr="C:\Users\ISABEL\Downloads\reconstrucción olim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24944"/>
            <a:ext cx="5397657"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850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852936"/>
            <a:ext cx="8280920" cy="924475"/>
          </a:xfrm>
        </p:spPr>
        <p:txBody>
          <a:bodyPr/>
          <a:lstStyle/>
          <a:p>
            <a:pPr algn="just"/>
            <a:r>
              <a:rPr lang="es-ES" dirty="0"/>
              <a:t>En Atenas le hicieron un </a:t>
            </a:r>
            <a:r>
              <a:rPr lang="es-ES" dirty="0" smtClean="0"/>
              <a:t>templo </a:t>
            </a:r>
            <a:r>
              <a:rPr lang="es-ES" dirty="0"/>
              <a:t>en la Acrópolis, pero le quitaron las alas para que no se fuera de la ciudad, por eso le llamaron </a:t>
            </a:r>
            <a:r>
              <a:rPr lang="es-ES" b="1" i="1" dirty="0">
                <a:solidFill>
                  <a:schemeClr val="bg1"/>
                </a:solidFill>
              </a:rPr>
              <a:t>Templo de </a:t>
            </a:r>
            <a:r>
              <a:rPr lang="es-ES" b="1" i="1" dirty="0" smtClean="0">
                <a:solidFill>
                  <a:schemeClr val="bg1"/>
                </a:solidFill>
              </a:rPr>
              <a:t>Niké </a:t>
            </a:r>
            <a:r>
              <a:rPr lang="es-ES" b="1" i="1" dirty="0">
                <a:solidFill>
                  <a:schemeClr val="bg1"/>
                </a:solidFill>
              </a:rPr>
              <a:t>Áptera</a:t>
            </a:r>
            <a:r>
              <a:rPr lang="es-ES" dirty="0"/>
              <a:t>, que significa la </a:t>
            </a:r>
            <a:r>
              <a:rPr lang="es-ES" i="1" dirty="0"/>
              <a:t>Victoria sin Alas</a:t>
            </a:r>
            <a:r>
              <a:rPr lang="es-ES" dirty="0" smtClean="0"/>
              <a:t>.</a:t>
            </a:r>
            <a:br>
              <a:rPr lang="es-ES" dirty="0" smtClean="0"/>
            </a:br>
            <a:r>
              <a:rPr lang="es-ES" dirty="0"/>
              <a:t/>
            </a:r>
            <a:br>
              <a:rPr lang="es-ES" dirty="0"/>
            </a:br>
            <a:r>
              <a:rPr lang="es-ES" dirty="0" smtClean="0"/>
              <a:t> </a:t>
            </a:r>
            <a:endParaRPr lang="es-ES" dirty="0"/>
          </a:p>
        </p:txBody>
      </p:sp>
    </p:spTree>
    <p:extLst>
      <p:ext uri="{BB962C8B-B14F-4D97-AF65-F5344CB8AC3E}">
        <p14:creationId xmlns:p14="http://schemas.microsoft.com/office/powerpoint/2010/main" val="29892699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emplo de Atenea Niké (Grecia, 427-410 aC). Calícrates (Grec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5924550" cy="562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25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060848"/>
            <a:ext cx="7125113" cy="924475"/>
          </a:xfrm>
        </p:spPr>
        <p:txBody>
          <a:bodyPr/>
          <a:lstStyle/>
          <a:p>
            <a:pPr algn="ctr"/>
            <a:r>
              <a:rPr lang="es-ES" sz="3500" dirty="0"/>
              <a:t>Hay una marca deportiva,</a:t>
            </a:r>
            <a:r>
              <a:rPr lang="es-ES" sz="3500" b="1" dirty="0">
                <a:solidFill>
                  <a:schemeClr val="bg1"/>
                </a:solidFill>
              </a:rPr>
              <a:t> </a:t>
            </a:r>
            <a:r>
              <a:rPr lang="es-ES" sz="3500" b="1" dirty="0" smtClean="0">
                <a:solidFill>
                  <a:schemeClr val="bg1"/>
                </a:solidFill>
              </a:rPr>
              <a:t>NIKE</a:t>
            </a:r>
            <a:r>
              <a:rPr lang="es-ES" sz="3500" dirty="0" smtClean="0"/>
              <a:t>; </a:t>
            </a:r>
            <a:r>
              <a:rPr lang="es-ES" sz="3500" dirty="0"/>
              <a:t>que toma el mismo nombre que esta diosa griega  </a:t>
            </a:r>
            <a:r>
              <a:rPr lang="es-ES" sz="3500" dirty="0" smtClean="0"/>
              <a:t>cuyo </a:t>
            </a:r>
            <a:r>
              <a:rPr lang="es-ES" sz="3500" dirty="0"/>
              <a:t>logotipo es una esquematización del ala de la diosa.</a:t>
            </a:r>
            <a:r>
              <a:rPr lang="es-ES" sz="4400" b="1" u="sng" dirty="0">
                <a:solidFill>
                  <a:schemeClr val="bg1"/>
                </a:solidFill>
              </a:rPr>
              <a:t/>
            </a:r>
            <a:br>
              <a:rPr lang="es-ES" sz="4400" b="1" u="sng" dirty="0">
                <a:solidFill>
                  <a:schemeClr val="bg1"/>
                </a:solidFill>
              </a:rPr>
            </a:br>
            <a:endParaRPr lang="es-ES" dirty="0"/>
          </a:p>
        </p:txBody>
      </p:sp>
      <p:pic>
        <p:nvPicPr>
          <p:cNvPr id="6146" name="Picture 2" descr="nike | Revista Imagen | Fondos de pantalla nike, Marca de ro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369888"/>
            <a:ext cx="288032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14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24744"/>
            <a:ext cx="5780924" cy="4104456"/>
          </a:xfrm>
          <a:prstGeom prst="rect">
            <a:avLst/>
          </a:prstGeom>
        </p:spPr>
      </p:pic>
    </p:spTree>
    <p:extLst>
      <p:ext uri="{BB962C8B-B14F-4D97-AF65-F5344CB8AC3E}">
        <p14:creationId xmlns:p14="http://schemas.microsoft.com/office/powerpoint/2010/main" val="145812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7955045" cy="5904656"/>
          </a:xfrm>
        </p:spPr>
        <p:txBody>
          <a:bodyPr>
            <a:noAutofit/>
          </a:bodyPr>
          <a:lstStyle/>
          <a:p>
            <a:pPr marL="0" indent="0" algn="just">
              <a:buNone/>
            </a:pPr>
            <a:r>
              <a:rPr lang="es-ES" sz="3500" dirty="0"/>
              <a:t>Cuando se acercaba la fecha de la celebración de los juegos, en toda Grecia se proclamaba una </a:t>
            </a:r>
            <a:r>
              <a:rPr lang="es-ES" sz="3500" b="1" u="sng" dirty="0"/>
              <a:t>tregua sagrada</a:t>
            </a:r>
            <a:r>
              <a:rPr lang="es-ES" sz="3500" dirty="0" smtClean="0"/>
              <a:t>.</a:t>
            </a:r>
          </a:p>
          <a:p>
            <a:pPr marL="0" indent="0">
              <a:buNone/>
            </a:pPr>
            <a:r>
              <a:rPr lang="es-ES" sz="3500" dirty="0"/>
              <a:t/>
            </a:r>
            <a:br>
              <a:rPr lang="es-ES" sz="3500" dirty="0"/>
            </a:br>
            <a:r>
              <a:rPr lang="es-ES" sz="3500" dirty="0" smtClean="0"/>
              <a:t>En </a:t>
            </a:r>
            <a:r>
              <a:rPr lang="es-ES" sz="3500" dirty="0"/>
              <a:t>ese tiempo todos los participantes y espectadores que iban a Olimpia tenían garantizada su seguridad.</a:t>
            </a:r>
            <a:br>
              <a:rPr lang="es-ES" sz="3500" dirty="0"/>
            </a:br>
            <a:endParaRPr lang="es-ES" sz="3500" dirty="0"/>
          </a:p>
        </p:txBody>
      </p:sp>
    </p:spTree>
    <p:extLst>
      <p:ext uri="{BB962C8B-B14F-4D97-AF65-F5344CB8AC3E}">
        <p14:creationId xmlns:p14="http://schemas.microsoft.com/office/powerpoint/2010/main" val="27117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75724"/>
            <a:ext cx="7992888" cy="5993636"/>
          </a:xfrm>
        </p:spPr>
        <p:txBody>
          <a:bodyPr/>
          <a:lstStyle/>
          <a:p>
            <a:pPr algn="just"/>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También </a:t>
            </a:r>
            <a:r>
              <a:rPr lang="es-ES" dirty="0"/>
              <a:t>iban historiadores, filósofos, oradores, poetas, que daban a conocer sus obras. Acudían comerciantes para hacer negocios, políticos de todas las </a:t>
            </a:r>
            <a:r>
              <a:rPr lang="es-ES" dirty="0" smtClean="0"/>
              <a:t>ciudades, etc</a:t>
            </a:r>
            <a:r>
              <a:rPr lang="es-ES" dirty="0"/>
              <a:t>.</a:t>
            </a:r>
            <a:br>
              <a:rPr lang="es-ES" dirty="0"/>
            </a:b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04664"/>
            <a:ext cx="5832648" cy="3024336"/>
          </a:xfrm>
          <a:prstGeom prst="rect">
            <a:avLst/>
          </a:prstGeom>
        </p:spPr>
      </p:pic>
    </p:spTree>
    <p:extLst>
      <p:ext uri="{BB962C8B-B14F-4D97-AF65-F5344CB8AC3E}">
        <p14:creationId xmlns:p14="http://schemas.microsoft.com/office/powerpoint/2010/main" val="13688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32856"/>
            <a:ext cx="8208912" cy="2033196"/>
          </a:xfrm>
        </p:spPr>
        <p:txBody>
          <a:bodyPr/>
          <a:lstStyle/>
          <a:p>
            <a:pPr algn="just"/>
            <a:r>
              <a:rPr lang="es-ES" sz="3800" dirty="0"/>
              <a:t>La victoria deportiva en ellos significaba para el atleta tener un gran honor personal y también lo era para su ciudad.</a:t>
            </a:r>
            <a:r>
              <a:rPr lang="es-ES" dirty="0"/>
              <a:t/>
            </a:r>
            <a:br>
              <a:rPr lang="es-ES" dirty="0"/>
            </a:br>
            <a:endParaRPr lang="es-ES" dirty="0"/>
          </a:p>
        </p:txBody>
      </p:sp>
    </p:spTree>
    <p:extLst>
      <p:ext uri="{BB962C8B-B14F-4D97-AF65-F5344CB8AC3E}">
        <p14:creationId xmlns:p14="http://schemas.microsoft.com/office/powerpoint/2010/main" val="3442299158"/>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352928" cy="2033196"/>
          </a:xfrm>
        </p:spPr>
        <p:txBody>
          <a:bodyPr/>
          <a:lstStyle/>
          <a:p>
            <a:pPr algn="just"/>
            <a:r>
              <a:rPr lang="es-ES" dirty="0" smtClean="0"/>
              <a:t>Las celebraciones tenían una </a:t>
            </a:r>
            <a:r>
              <a:rPr lang="es-ES" b="1" u="sng" dirty="0" smtClean="0">
                <a:solidFill>
                  <a:schemeClr val="bg1"/>
                </a:solidFill>
              </a:rPr>
              <a:t>duración de 6 días</a:t>
            </a:r>
            <a:r>
              <a:rPr lang="es-ES" dirty="0" smtClean="0"/>
              <a:t>, pero sólo 3 de esos días eran para las celebraciones deportivas:</a:t>
            </a:r>
            <a:r>
              <a:rPr lang="es-ES" dirty="0"/>
              <a:t/>
            </a:r>
            <a:br>
              <a:rPr lang="es-ES" dirty="0"/>
            </a:br>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64904"/>
            <a:ext cx="6624736" cy="3589756"/>
          </a:xfrm>
          <a:prstGeom prst="rect">
            <a:avLst/>
          </a:prstGeom>
        </p:spPr>
      </p:pic>
      <p:sp>
        <p:nvSpPr>
          <p:cNvPr id="4" name="3 CuadroTexto"/>
          <p:cNvSpPr txBox="1"/>
          <p:nvPr/>
        </p:nvSpPr>
        <p:spPr>
          <a:xfrm>
            <a:off x="2843808" y="6172046"/>
            <a:ext cx="4320480" cy="430887"/>
          </a:xfrm>
          <a:prstGeom prst="rect">
            <a:avLst/>
          </a:prstGeom>
          <a:noFill/>
        </p:spPr>
        <p:txBody>
          <a:bodyPr wrap="square" rtlCol="0">
            <a:spAutoFit/>
          </a:bodyPr>
          <a:lstStyle/>
          <a:p>
            <a:r>
              <a:rPr lang="es-ES" sz="2200" b="1" dirty="0" smtClean="0">
                <a:solidFill>
                  <a:srgbClr val="FFFF00"/>
                </a:solidFill>
              </a:rPr>
              <a:t>INTERIOR DEL ESTADIO</a:t>
            </a:r>
            <a:endParaRPr lang="es-ES" sz="2200" b="1" dirty="0">
              <a:solidFill>
                <a:srgbClr val="FFFF00"/>
              </a:solidFill>
            </a:endParaRPr>
          </a:p>
        </p:txBody>
      </p:sp>
    </p:spTree>
    <p:extLst>
      <p:ext uri="{BB962C8B-B14F-4D97-AF65-F5344CB8AC3E}">
        <p14:creationId xmlns:p14="http://schemas.microsoft.com/office/powerpoint/2010/main" val="285030553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332656"/>
            <a:ext cx="7125113" cy="5400600"/>
          </a:xfrm>
        </p:spPr>
        <p:txBody>
          <a:bodyPr/>
          <a:lstStyle/>
          <a:p>
            <a:pPr algn="ctr"/>
            <a:r>
              <a:rPr lang="es-ES" dirty="0"/>
              <a:t> </a:t>
            </a:r>
            <a:br>
              <a:rPr lang="es-ES" dirty="0"/>
            </a:br>
            <a:r>
              <a:rPr lang="es-ES" sz="6000" b="1" u="sng" dirty="0">
                <a:solidFill>
                  <a:schemeClr val="bg1"/>
                </a:solidFill>
              </a:rPr>
              <a:t>Día 1º</a:t>
            </a:r>
            <a:r>
              <a:rPr lang="es-ES" sz="6000" b="1" dirty="0">
                <a:solidFill>
                  <a:schemeClr val="bg1"/>
                </a:solidFill>
              </a:rPr>
              <a:t>: </a:t>
            </a:r>
            <a:r>
              <a:rPr lang="es-ES" sz="6000" b="1" dirty="0" smtClean="0">
                <a:solidFill>
                  <a:schemeClr val="bg1"/>
                </a:solidFill>
              </a:rPr>
              <a:t/>
            </a:r>
            <a:br>
              <a:rPr lang="es-ES" sz="6000" b="1" dirty="0" smtClean="0">
                <a:solidFill>
                  <a:schemeClr val="bg1"/>
                </a:solidFill>
              </a:rPr>
            </a:br>
            <a:r>
              <a:rPr lang="es-ES" dirty="0" smtClean="0"/>
              <a:t/>
            </a:r>
            <a:br>
              <a:rPr lang="es-ES" dirty="0" smtClean="0"/>
            </a:br>
            <a:r>
              <a:rPr lang="es-ES" sz="4000" dirty="0" smtClean="0"/>
              <a:t>Había </a:t>
            </a:r>
            <a:r>
              <a:rPr lang="es-ES" sz="4000" dirty="0"/>
              <a:t>concurso de “heraldos”, para ver quién tenía más potencia de voz, y de “trompeteros”.</a:t>
            </a:r>
            <a:br>
              <a:rPr lang="es-ES" sz="4000" dirty="0"/>
            </a:br>
            <a:endParaRPr lang="es-ES" sz="4000" dirty="0"/>
          </a:p>
        </p:txBody>
      </p:sp>
    </p:spTree>
    <p:extLst>
      <p:ext uri="{BB962C8B-B14F-4D97-AF65-F5344CB8AC3E}">
        <p14:creationId xmlns:p14="http://schemas.microsoft.com/office/powerpoint/2010/main" val="141925303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75456"/>
            <a:ext cx="8424936" cy="4625484"/>
          </a:xfrm>
        </p:spPr>
        <p:txBody>
          <a:bodyPr/>
          <a:lstStyle/>
          <a:p>
            <a:pPr algn="ctr"/>
            <a:r>
              <a:rPr lang="es-ES" sz="6000" b="1" u="sng" dirty="0">
                <a:solidFill>
                  <a:schemeClr val="bg1"/>
                </a:solidFill>
              </a:rPr>
              <a:t>Día   2º : </a:t>
            </a:r>
            <a:r>
              <a:rPr lang="es-ES" dirty="0"/>
              <a:t/>
            </a:r>
            <a:br>
              <a:rPr lang="es-ES" dirty="0"/>
            </a:br>
            <a:r>
              <a:rPr lang="es-ES" dirty="0"/>
              <a:t/>
            </a:r>
            <a:br>
              <a:rPr lang="es-ES" dirty="0"/>
            </a:br>
            <a:r>
              <a:rPr lang="es-ES" sz="3800" dirty="0"/>
              <a:t>Competiciones deportivas para los más jóvenes.</a:t>
            </a:r>
          </a:p>
        </p:txBody>
      </p:sp>
      <p:pic>
        <p:nvPicPr>
          <p:cNvPr id="3"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3212976"/>
            <a:ext cx="5403850" cy="2684736"/>
          </a:xfrm>
        </p:spPr>
      </p:pic>
      <p:sp>
        <p:nvSpPr>
          <p:cNvPr id="4" name="3 CuadroTexto"/>
          <p:cNvSpPr txBox="1"/>
          <p:nvPr/>
        </p:nvSpPr>
        <p:spPr>
          <a:xfrm>
            <a:off x="3950827" y="6198529"/>
            <a:ext cx="2088232" cy="477054"/>
          </a:xfrm>
          <a:prstGeom prst="rect">
            <a:avLst/>
          </a:prstGeom>
          <a:noFill/>
        </p:spPr>
        <p:txBody>
          <a:bodyPr wrap="square" rtlCol="0">
            <a:spAutoFit/>
          </a:bodyPr>
          <a:lstStyle/>
          <a:p>
            <a:r>
              <a:rPr lang="es-ES" sz="2500" b="1" dirty="0" smtClean="0">
                <a:solidFill>
                  <a:srgbClr val="FFFF00"/>
                </a:solidFill>
              </a:rPr>
              <a:t>PALESTRA</a:t>
            </a:r>
            <a:endParaRPr lang="es-ES" sz="2500" b="1" dirty="0">
              <a:solidFill>
                <a:srgbClr val="FFFF00"/>
              </a:solidFill>
            </a:endParaRPr>
          </a:p>
        </p:txBody>
      </p:sp>
    </p:spTree>
    <p:extLst>
      <p:ext uri="{BB962C8B-B14F-4D97-AF65-F5344CB8AC3E}">
        <p14:creationId xmlns:p14="http://schemas.microsoft.com/office/powerpoint/2010/main" val="381560100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Verano">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ano">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TM01972873[[fn=Verano]]</Template>
  <TotalTime>1451</TotalTime>
  <Words>494</Words>
  <Application>Microsoft Macintosh PowerPoint</Application>
  <PresentationFormat>Presentación en pantalla (4:3)</PresentationFormat>
  <Paragraphs>45</Paragraphs>
  <Slides>33</Slides>
  <Notes>0</Notes>
  <HiddenSlides>0</HiddenSlides>
  <MMClips>1</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Verano</vt:lpstr>
      <vt:lpstr>LOS JUEGOS  OLÍMPICOS</vt:lpstr>
      <vt:lpstr>Los Juegos Olímpicos empezaron a celebrarse hace muchos años, en la ciudad de Olimpia, en Grecia (776 a.C. hasta el 393 d.C., año en que el emperador cristiano Teodosio los prohibió por considerarlos celebraciones paganas).</vt:lpstr>
      <vt:lpstr>Se celebraban cada 4 años y al período de esos cuatro años entre unos juegos y los siguientes es a lo que llamaban los Griegos “Olimpiada”.      </vt:lpstr>
      <vt:lpstr>Presentación de PowerPoint</vt:lpstr>
      <vt:lpstr>      También iban historiadores, filósofos, oradores, poetas, que daban a conocer sus obras. Acudían comerciantes para hacer negocios, políticos de todas las ciudades, etc. </vt:lpstr>
      <vt:lpstr>La victoria deportiva en ellos significaba para el atleta tener un gran honor personal y también lo era para su ciudad. </vt:lpstr>
      <vt:lpstr>Las celebraciones tenían una duración de 6 días, pero sólo 3 de esos días eran para las celebraciones deportivas: </vt:lpstr>
      <vt:lpstr>  Día 1º:   Había concurso de “heraldos”, para ver quién tenía más potencia de voz, y de “trompeteros”. </vt:lpstr>
      <vt:lpstr>Día   2º :   Competiciones deportivas para los más jóvenes.</vt:lpstr>
      <vt:lpstr> </vt:lpstr>
      <vt:lpstr>   Cuadriga                     Auriga</vt:lpstr>
      <vt:lpstr>Día  4º:   Gran fiesta para el dios Zeus Olímpico, ante su templo donde estaba su estatua crisoelefantina (de oro y marfil), realizada por el escultor Fídias y que es considerada una de las 7 maravillas de la antigüedad (hoy desaparecida). </vt:lpstr>
      <vt:lpstr>Reconstrucción de la Estatua crisoelefantina (de oro y marfil) del dios Zeus Olímpico</vt:lpstr>
      <vt:lpstr>Día 5º:   Competiciones deportivas para adultos: distintas formas de carreras (de velocidad, de resistencia, de relevos, para las que usaban antorchas, y la carrera de “hoplitas”, que eran soldados que participaban totalmente armados), lucha libre, boxeo, el pancracio (más violento que el boxeo) y la prueba más importante que era el PENTATLÓN</vt:lpstr>
      <vt:lpstr>Presentación de PowerPoint</vt:lpstr>
      <vt:lpstr> PENTATLÓN  Consistente en  cinco competiciones:  salto, carrera, lucha, lanzamiento de disco y  lanzamiento de jabalina.  </vt:lpstr>
      <vt:lpstr>Presentación de PowerPoint</vt:lpstr>
      <vt:lpstr>Presentación de PowerPoint</vt:lpstr>
      <vt:lpstr>6º y último:   A los vencedores les ponían, primero una cinta en la cabeza y después, una corona  realizada con ramas   de olivo </vt:lpstr>
      <vt:lpstr>Presentación de PowerPoint</vt:lpstr>
      <vt:lpstr>Presentación de PowerPoint</vt:lpstr>
      <vt:lpstr>Se terminaban los juegos con un  gran banquete.  </vt:lpstr>
      <vt:lpstr>Presentación de PowerPoint</vt:lpstr>
      <vt:lpstr>Pierre de Coubertin:  Deportista y pedagogo francés, gran admirador de la Grecia clásica, restauró los Juegos Olímpicos en el 1896 en Atenas, creó el Comité Olímpico Internacional y la bandera con los círculos entrelazados que simbolizan los continentes  y, popularizó el lema de las Olimpiadas “Citius, altitus, fortius”(más rápido, más alto, más fuerte). </vt:lpstr>
      <vt:lpstr>También fue el barón de Coubertin quien introdujo como carrera de fondo una prueba  para conmemorar una gran  hazaña. Después de que los griegos vencieran a los persas en la batalla de Maratón, un hoplita llamado Filípides corrió hasta Atenas, unos 40 Km, para dar la gran noticia, y al llegar, sólo tuvo aliento para decir: “hemos vencido”. Después, murió de agotamiento por el gran esfuerzo realizado. </vt:lpstr>
      <vt:lpstr>Presentación de PowerPoint</vt:lpstr>
      <vt:lpstr>Hoy día se sigue utilizando esta palabra,  MARATÓN para referirse a una carrera larga y de  resistencia. </vt:lpstr>
      <vt:lpstr>DIOSA DE LA VICTORIA  En griego es Niké. Esta diosa tenía alas para poder desplazarse de una ciudad a otra. Una victoria nunca es permanente, hoy está en un lugar y mañana estará en otro. </vt:lpstr>
      <vt:lpstr>Presentación de PowerPoint</vt:lpstr>
      <vt:lpstr>En Atenas le hicieron un templo en la Acrópolis, pero le quitaron las alas para que no se fuera de la ciudad, por eso le llamaron Templo de Niké Áptera, que significa la Victoria sin Alas.   </vt:lpstr>
      <vt:lpstr>Presentación de PowerPoint</vt:lpstr>
      <vt:lpstr>Hay una marca deportiva, NIKE; que toma el mismo nombre que esta diosa griega  cuyo logotipo es una esquematización del ala de la diosa.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JUEGOS  OLÍMPICOS</dc:title>
  <dc:creator>ISABEL SEVILLA</dc:creator>
  <cp:lastModifiedBy>custodio</cp:lastModifiedBy>
  <cp:revision>22</cp:revision>
  <dcterms:created xsi:type="dcterms:W3CDTF">2020-06-02T17:30:31Z</dcterms:created>
  <dcterms:modified xsi:type="dcterms:W3CDTF">2020-06-14T07:29:33Z</dcterms:modified>
</cp:coreProperties>
</file>