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5" r:id="rId1"/>
  </p:sldMasterIdLst>
  <p:sldIdLst>
    <p:sldId id="256" r:id="rId2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94C0B1A-1DDA-4A58-8845-425E9685A81F}" v="773" dt="2024-01-28T15:48:45.19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20" autoAdjust="0"/>
    <p:restoredTop sz="94660"/>
  </p:normalViewPr>
  <p:slideViewPr>
    <p:cSldViewPr snapToGrid="0">
      <p:cViewPr varScale="1">
        <p:scale>
          <a:sx n="73" d="100"/>
          <a:sy n="73" d="100"/>
        </p:scale>
        <p:origin x="72" y="3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B674CB-3709-4ACF-BB61-29ADEA3D41B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033272"/>
            <a:ext cx="9144000" cy="2478024"/>
          </a:xfrm>
        </p:spPr>
        <p:txBody>
          <a:bodyPr lIns="0" tIns="0" rIns="0" bIns="0" anchor="b">
            <a:noAutofit/>
          </a:bodyPr>
          <a:lstStyle>
            <a:lvl1pPr algn="ctr">
              <a:defRPr sz="4000" spc="750" baseline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06DA6BE-9B64-48FC-92D1-EF0D426A397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822192"/>
            <a:ext cx="9144000" cy="1435608"/>
          </a:xfrm>
        </p:spPr>
        <p:txBody>
          <a:bodyPr lIns="0" tIns="0" rIns="0" bIns="0">
            <a:normAutofit/>
          </a:bodyPr>
          <a:lstStyle>
            <a:lvl1pPr marL="0" indent="0" algn="ctr">
              <a:lnSpc>
                <a:spcPct val="150000"/>
              </a:lnSpc>
              <a:buNone/>
              <a:defRPr sz="1600" cap="all" spc="60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083AE59-8E21-449F-86DA-5BE2970108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5A5808-3B61-48CC-92EF-85AC2E0DFA56}" type="datetime2">
              <a:rPr lang="en-US" smtClean="0"/>
              <a:t>Sunday, January 28, 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E8CCD60-9970-49FD-8254-21154BAA1E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CC0A488-07A7-42F9-B1DF-68545B7541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389E6-C847-4AD0-B56D-D205B2EAB1E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87535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CCF2F3BB-127D-44BC-A8EF-A8BB5F5911CA}"/>
              </a:ext>
            </a:extLst>
          </p:cNvPr>
          <p:cNvSpPr/>
          <p:nvPr/>
        </p:nvSpPr>
        <p:spPr>
          <a:xfrm rot="10800000" flipH="1">
            <a:off x="0" y="6401226"/>
            <a:ext cx="12192000" cy="456773"/>
          </a:xfrm>
          <a:prstGeom prst="rect">
            <a:avLst/>
          </a:prstGeom>
          <a:gradFill>
            <a:gsLst>
              <a:gs pos="14000">
                <a:schemeClr val="accent4">
                  <a:alpha val="28000"/>
                </a:schemeClr>
              </a:gs>
              <a:gs pos="100000">
                <a:schemeClr val="accent5">
                  <a:alpha val="85000"/>
                </a:schemeClr>
              </a:gs>
            </a:gsLst>
            <a:lin ang="6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010D1F30-F118-4A1F-A48F-7E5706959F64}"/>
              </a:ext>
            </a:extLst>
          </p:cNvPr>
          <p:cNvSpPr/>
          <p:nvPr/>
        </p:nvSpPr>
        <p:spPr>
          <a:xfrm flipH="1">
            <a:off x="4038602" y="6401228"/>
            <a:ext cx="8153398" cy="456772"/>
          </a:xfrm>
          <a:prstGeom prst="rect">
            <a:avLst/>
          </a:prstGeom>
          <a:gradFill>
            <a:gsLst>
              <a:gs pos="9000">
                <a:schemeClr val="accent2">
                  <a:lumMod val="60000"/>
                  <a:lumOff val="40000"/>
                  <a:alpha val="55000"/>
                </a:schemeClr>
              </a:gs>
              <a:gs pos="99000">
                <a:schemeClr val="accent2"/>
              </a:gs>
            </a:gsLst>
            <a:lin ang="14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7AE890C-17CE-44C0-BDED-BA68F92A84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795528"/>
            <a:ext cx="10241280" cy="1234440"/>
          </a:xfrm>
          <a:prstGeom prst="rect">
            <a:avLst/>
          </a:prstGeom>
        </p:spPr>
        <p:txBody>
          <a:bodyPr vert="horz" lIns="0" tIns="0" rIns="0" bIns="0" rtlCol="0" anchor="b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7910A6E-46D1-42CF-996C-2207737FB8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371600" y="2112264"/>
            <a:ext cx="10241280" cy="3959352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5B5247-D236-462B-BCE0-2A24DF75B08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7909560" y="6409944"/>
            <a:ext cx="3703320" cy="44805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 cap="all" spc="300" baseline="0">
                <a:solidFill>
                  <a:srgbClr val="FFFFFF"/>
                </a:solidFill>
              </a:defRPr>
            </a:lvl1pPr>
          </a:lstStyle>
          <a:p>
            <a:fld id="{AE0C963C-C1DB-4AFD-9DDC-0691666BF49B}" type="datetime2">
              <a:rPr lang="en-US" smtClean="0"/>
              <a:pPr/>
              <a:t>Sunday, January 28, 2024</a:t>
            </a:fld>
            <a:endParaRPr lang="en-US" cap="all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9155C58-7DDF-4CD4-96AD-F9CC844D84C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 rot="5400000">
            <a:off x="-1828800" y="1911096"/>
            <a:ext cx="41148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b="1">
                <a:solidFill>
                  <a:schemeClr val="tx1"/>
                </a:solidFill>
                <a:latin typeface="+mj-lt"/>
              </a:defRPr>
            </a:lvl1pPr>
          </a:lstStyle>
          <a:p>
            <a:pPr algn="l"/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F495647-A849-45D9-BC71-46A12E6DE47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667744" y="6409944"/>
            <a:ext cx="438912" cy="44805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rgbClr val="FFFFFF"/>
                </a:solidFill>
              </a:defRPr>
            </a:lvl1pPr>
          </a:lstStyle>
          <a:p>
            <a:fld id="{C01389E6-C847-4AD0-B56D-D205B2EAB1EE}" type="slidenum">
              <a:rPr lang="en-US" smtClean="0"/>
              <a:pPr/>
              <a:t>‹Nº›</a:t>
            </a:fld>
            <a:endParaRPr lang="en-US" sz="800" dirty="0"/>
          </a:p>
        </p:txBody>
      </p:sp>
    </p:spTree>
    <p:extLst>
      <p:ext uri="{BB962C8B-B14F-4D97-AF65-F5344CB8AC3E}">
        <p14:creationId xmlns:p14="http://schemas.microsoft.com/office/powerpoint/2010/main" val="18314071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10" r:id="rId1"/>
  </p:sldLayoutIdLst>
  <p:hf sldNum="0"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3600" b="1" i="0" kern="1200" cap="all" spc="7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5" name="Rectangle 14">
            <a:extLst>
              <a:ext uri="{FF2B5EF4-FFF2-40B4-BE49-F238E27FC236}">
                <a16:creationId xmlns:a16="http://schemas.microsoft.com/office/drawing/2014/main" id="{36F292AA-C8DB-4CAA-97C9-456CF85406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Imagen 3" descr="Plumeria rubra">
            <a:extLst>
              <a:ext uri="{FF2B5EF4-FFF2-40B4-BE49-F238E27FC236}">
                <a16:creationId xmlns:a16="http://schemas.microsoft.com/office/drawing/2014/main" id="{7EEA419C-4B65-99FE-6C55-0FA4A7BB7F3C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6459" r="18886" b="-1"/>
          <a:stretch/>
        </p:blipFill>
        <p:spPr>
          <a:xfrm>
            <a:off x="14376" y="10"/>
            <a:ext cx="4587901" cy="6857990"/>
          </a:xfrm>
          <a:prstGeom prst="rect">
            <a:avLst/>
          </a:prstGeom>
        </p:spPr>
      </p:pic>
      <p:sp>
        <p:nvSpPr>
          <p:cNvPr id="17" name="Rectangle 16">
            <a:extLst>
              <a:ext uri="{FF2B5EF4-FFF2-40B4-BE49-F238E27FC236}">
                <a16:creationId xmlns:a16="http://schemas.microsoft.com/office/drawing/2014/main" id="{AA065953-3D69-4CD4-80C3-DF10DEB4C7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87902" y="-429"/>
            <a:ext cx="7604097" cy="6857571"/>
          </a:xfrm>
          <a:prstGeom prst="rect">
            <a:avLst/>
          </a:prstGeom>
          <a:gradFill>
            <a:gsLst>
              <a:gs pos="0">
                <a:schemeClr val="accent6">
                  <a:lumMod val="75000"/>
                  <a:alpha val="73000"/>
                </a:schemeClr>
              </a:gs>
              <a:gs pos="100000">
                <a:schemeClr val="accent2"/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2AB36DB5-F10D-4EDB-87E2-ECB9301FFC6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87901" y="0"/>
            <a:ext cx="7604097" cy="6858000"/>
          </a:xfrm>
          <a:prstGeom prst="rect">
            <a:avLst/>
          </a:prstGeom>
          <a:gradFill>
            <a:gsLst>
              <a:gs pos="0">
                <a:schemeClr val="accent5">
                  <a:alpha val="37000"/>
                </a:schemeClr>
              </a:gs>
              <a:gs pos="98000">
                <a:schemeClr val="accent2">
                  <a:alpha val="66000"/>
                </a:schemeClr>
              </a:gs>
            </a:gsLst>
            <a:lin ang="12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446F195D-95DC-419E-BBC1-E2B601A6067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4599847" y="4355164"/>
            <a:ext cx="7592151" cy="2502836"/>
          </a:xfrm>
          <a:prstGeom prst="rect">
            <a:avLst/>
          </a:prstGeom>
          <a:gradFill>
            <a:gsLst>
              <a:gs pos="22000">
                <a:schemeClr val="accent6">
                  <a:alpha val="39000"/>
                </a:schemeClr>
              </a:gs>
              <a:gs pos="82000">
                <a:schemeClr val="accent5">
                  <a:alpha val="19000"/>
                </a:schemeClr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2256CF5B-1DAD-4912-86B9-FCA733692F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3704304">
            <a:off x="6080918" y="830588"/>
            <a:ext cx="4998441" cy="4998441"/>
          </a:xfrm>
          <a:prstGeom prst="ellipse">
            <a:avLst/>
          </a:prstGeom>
          <a:gradFill>
            <a:gsLst>
              <a:gs pos="39000">
                <a:schemeClr val="accent4">
                  <a:lumMod val="20000"/>
                  <a:lumOff val="80000"/>
                  <a:alpha val="0"/>
                </a:schemeClr>
              </a:gs>
              <a:gs pos="100000">
                <a:schemeClr val="accent6">
                  <a:alpha val="18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054CB52B-DDF4-BBFB-CF26-50916DEE6ACD}"/>
              </a:ext>
            </a:extLst>
          </p:cNvPr>
          <p:cNvSpPr txBox="1"/>
          <p:nvPr/>
        </p:nvSpPr>
        <p:spPr>
          <a:xfrm>
            <a:off x="4828397" y="372017"/>
            <a:ext cx="7085161" cy="83099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s-ES" sz="2400" b="1" dirty="0">
                <a:solidFill>
                  <a:schemeClr val="bg1">
                    <a:lumMod val="95000"/>
                  </a:schemeClr>
                </a:solidFill>
                <a:latin typeface="Trade Gothic Next Light"/>
              </a:rPr>
              <a:t>INSTRUCCIONES       PARA       REALIZAR         LAS</a:t>
            </a:r>
            <a:endParaRPr lang="es-ES" b="1">
              <a:solidFill>
                <a:schemeClr val="bg1">
                  <a:lumMod val="95000"/>
                </a:schemeClr>
              </a:solidFill>
            </a:endParaRPr>
          </a:p>
          <a:p>
            <a:r>
              <a:rPr lang="es-ES" sz="2400" b="1" dirty="0">
                <a:solidFill>
                  <a:schemeClr val="bg1">
                    <a:lumMod val="95000"/>
                  </a:schemeClr>
                </a:solidFill>
                <a:latin typeface="Trade Gothic Next Light"/>
              </a:rPr>
              <a:t>                                ACTIVIDADES</a:t>
            </a:r>
            <a:endParaRPr lang="es-ES" b="1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12" name="Título 11">
            <a:extLst>
              <a:ext uri="{FF2B5EF4-FFF2-40B4-BE49-F238E27FC236}">
                <a16:creationId xmlns:a16="http://schemas.microsoft.com/office/drawing/2014/main" id="{54D8B4E8-33A2-4CA2-DB6B-E6FFA45DA77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046453" y="1378329"/>
            <a:ext cx="6872376" cy="4864668"/>
          </a:xfrm>
        </p:spPr>
        <p:txBody>
          <a:bodyPr/>
          <a:lstStyle/>
          <a:p>
            <a:pPr algn="l"/>
            <a:br>
              <a:rPr lang="es-ES" sz="1700" dirty="0">
                <a:solidFill>
                  <a:schemeClr val="bg1">
                    <a:lumMod val="95000"/>
                  </a:schemeClr>
                </a:solidFill>
                <a:latin typeface="Trade Gothic Next Cond"/>
              </a:rPr>
            </a:br>
            <a:r>
              <a:rPr lang="es-ES" sz="1700" dirty="0">
                <a:solidFill>
                  <a:schemeClr val="bg1">
                    <a:lumMod val="95000"/>
                  </a:schemeClr>
                </a:solidFill>
                <a:latin typeface="Trade Gothic Next Cond"/>
              </a:rPr>
              <a:t>1. Las órdenes deben ser claras para su comprensión.</a:t>
            </a:r>
            <a:br>
              <a:rPr lang="es-ES" sz="1700" dirty="0">
                <a:solidFill>
                  <a:schemeClr val="bg1">
                    <a:lumMod val="95000"/>
                  </a:schemeClr>
                </a:solidFill>
                <a:latin typeface="Trade Gothic Next Cond"/>
              </a:rPr>
            </a:br>
            <a:br>
              <a:rPr lang="es-ES" sz="1700" dirty="0">
                <a:latin typeface="Trade Gothic Next Cond"/>
              </a:rPr>
            </a:br>
            <a:r>
              <a:rPr lang="es-ES" sz="1700" dirty="0">
                <a:solidFill>
                  <a:schemeClr val="bg1">
                    <a:lumMod val="95000"/>
                  </a:schemeClr>
                </a:solidFill>
                <a:latin typeface="Trade Gothic Next Cond"/>
              </a:rPr>
              <a:t>2.todos deben llegar hasta la actividad número 3.</a:t>
            </a:r>
            <a:br>
              <a:rPr lang="es-ES" sz="1700" dirty="0">
                <a:solidFill>
                  <a:schemeClr val="bg1">
                    <a:lumMod val="95000"/>
                  </a:schemeClr>
                </a:solidFill>
                <a:latin typeface="Trade Gothic Next Cond"/>
              </a:rPr>
            </a:br>
            <a:br>
              <a:rPr lang="es-ES" sz="1700" dirty="0">
                <a:latin typeface="Trade Gothic Next Cond"/>
              </a:rPr>
            </a:br>
            <a:r>
              <a:rPr lang="es-ES" sz="1700" dirty="0">
                <a:solidFill>
                  <a:schemeClr val="bg1">
                    <a:lumMod val="95000"/>
                  </a:schemeClr>
                </a:solidFill>
                <a:latin typeface="Trade Gothic Next Cond"/>
              </a:rPr>
              <a:t>3.Es importante prestar ayuda y revisar el proceso de la actividad de forma constante.</a:t>
            </a:r>
            <a:br>
              <a:rPr lang="es-ES" sz="1700" dirty="0">
                <a:solidFill>
                  <a:schemeClr val="bg1">
                    <a:lumMod val="95000"/>
                  </a:schemeClr>
                </a:solidFill>
                <a:latin typeface="Trade Gothic Next Cond"/>
              </a:rPr>
            </a:br>
            <a:br>
              <a:rPr lang="es-ES" sz="1700" dirty="0">
                <a:latin typeface="Trade Gothic Next Cond"/>
              </a:rPr>
            </a:br>
            <a:r>
              <a:rPr lang="es-ES" sz="1700" dirty="0">
                <a:solidFill>
                  <a:schemeClr val="bg1">
                    <a:lumMod val="95000"/>
                  </a:schemeClr>
                </a:solidFill>
                <a:latin typeface="Trade Gothic Next Cond"/>
              </a:rPr>
              <a:t>4. Se irá corrigiendo durante el proceso y ofreciendo diferentes recursos que le ayude a ejecutarla.</a:t>
            </a:r>
            <a:br>
              <a:rPr lang="es-ES" sz="1700" dirty="0">
                <a:solidFill>
                  <a:schemeClr val="bg1">
                    <a:lumMod val="95000"/>
                  </a:schemeClr>
                </a:solidFill>
                <a:latin typeface="Trade Gothic Next Cond"/>
              </a:rPr>
            </a:br>
            <a:br>
              <a:rPr lang="es-ES" sz="1700" dirty="0">
                <a:latin typeface="Trade Gothic Next Cond"/>
              </a:rPr>
            </a:br>
            <a:r>
              <a:rPr lang="es-ES" sz="1700" dirty="0">
                <a:solidFill>
                  <a:schemeClr val="bg1">
                    <a:lumMod val="95000"/>
                  </a:schemeClr>
                </a:solidFill>
                <a:latin typeface="Trade Gothic Next Cond"/>
              </a:rPr>
              <a:t>5. Lo importante es su participación y el desarrollo de las actividad</a:t>
            </a:r>
            <a:r>
              <a:rPr lang="es-ES" sz="1600" dirty="0">
                <a:solidFill>
                  <a:schemeClr val="bg1">
                    <a:lumMod val="95000"/>
                  </a:schemeClr>
                </a:solidFill>
                <a:latin typeface="Trade Gothic Next Cond"/>
              </a:rPr>
              <a:t>es , no el resultado final.</a:t>
            </a:r>
          </a:p>
        </p:txBody>
      </p:sp>
      <p:sp>
        <p:nvSpPr>
          <p:cNvPr id="18" name="CuadroTexto 17">
            <a:extLst>
              <a:ext uri="{FF2B5EF4-FFF2-40B4-BE49-F238E27FC236}">
                <a16:creationId xmlns:a16="http://schemas.microsoft.com/office/drawing/2014/main" id="{696DEFC9-C462-CB9E-A98E-451D81F15133}"/>
              </a:ext>
            </a:extLst>
          </p:cNvPr>
          <p:cNvSpPr txBox="1"/>
          <p:nvPr/>
        </p:nvSpPr>
        <p:spPr>
          <a:xfrm>
            <a:off x="1392711" y="5294651"/>
            <a:ext cx="2743200" cy="36576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s-ES" dirty="0"/>
              <a:t>1º Educación Infantil.</a:t>
            </a:r>
          </a:p>
        </p:txBody>
      </p:sp>
      <p:sp>
        <p:nvSpPr>
          <p:cNvPr id="20" name="CuadroTexto 19">
            <a:extLst>
              <a:ext uri="{FF2B5EF4-FFF2-40B4-BE49-F238E27FC236}">
                <a16:creationId xmlns:a16="http://schemas.microsoft.com/office/drawing/2014/main" id="{1881B485-A06C-5768-9AE1-89AD92144A3A}"/>
              </a:ext>
            </a:extLst>
          </p:cNvPr>
          <p:cNvSpPr txBox="1"/>
          <p:nvPr/>
        </p:nvSpPr>
        <p:spPr>
          <a:xfrm>
            <a:off x="8927583" y="6461866"/>
            <a:ext cx="3922143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s-ES" dirty="0"/>
              <a:t>                      Susana </a:t>
            </a:r>
            <a:r>
              <a:rPr lang="es-ES" dirty="0" err="1"/>
              <a:t>Azorí</a:t>
            </a:r>
            <a:r>
              <a:rPr lang="es-E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406273178"/>
      </p:ext>
    </p:extLst>
  </p:cSld>
  <p:clrMapOvr>
    <a:masterClrMapping/>
  </p:clrMapOvr>
</p:sld>
</file>

<file path=ppt/theme/theme1.xml><?xml version="1.0" encoding="utf-8"?>
<a:theme xmlns:a="http://schemas.openxmlformats.org/drawingml/2006/main" name="GradientRiseVTI">
  <a:themeElements>
    <a:clrScheme name="GradientRise">
      <a:dk1>
        <a:sysClr val="windowText" lastClr="000000"/>
      </a:dk1>
      <a:lt1>
        <a:srgbClr val="FFFFFF"/>
      </a:lt1>
      <a:dk2>
        <a:srgbClr val="3C0F3A"/>
      </a:dk2>
      <a:lt2>
        <a:srgbClr val="F1F2F2"/>
      </a:lt2>
      <a:accent1>
        <a:srgbClr val="A6025C"/>
      </a:accent1>
      <a:accent2>
        <a:srgbClr val="92248E"/>
      </a:accent2>
      <a:accent3>
        <a:srgbClr val="DE95C4"/>
      </a:accent3>
      <a:accent4>
        <a:srgbClr val="FE4A00"/>
      </a:accent4>
      <a:accent5>
        <a:srgbClr val="DA002F"/>
      </a:accent5>
      <a:accent6>
        <a:srgbClr val="FF907A"/>
      </a:accent6>
      <a:hlink>
        <a:srgbClr val="CA71E4"/>
      </a:hlink>
      <a:folHlink>
        <a:srgbClr val="E45E49"/>
      </a:folHlink>
    </a:clrScheme>
    <a:fontScheme name="Avenir">
      <a:majorFont>
        <a:latin typeface="Avenir Next LT Pro"/>
        <a:ea typeface=""/>
        <a:cs typeface=""/>
      </a:majorFont>
      <a:minorFont>
        <a:latin typeface="Avenir Next L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radientRiseVTI" id="{C2FC082F-B444-4222-AF20-78444CCB5722}" vid="{39F213E4-0CBC-40CB-B3F6-8C5562B6B99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Panorámica</PresentationFormat>
  <Paragraphs>0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GradientRiseVTI</vt:lpstr>
      <vt:lpstr> 1. Las órdenes deben ser claras para su comprensión.  2.todos deben llegar hasta la actividad número 3.  3.Es importante prestar ayuda y revisar el proceso de la actividad de forma constante.  4. Se irá corrigiendo durante el proceso y ofreciendo diferentes recursos que le ayude a ejecutarla.  5. Lo importante es su participación y el desarrollo de las actividades , no el resultado final.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/>
  <cp:lastModifiedBy/>
  <cp:revision>230</cp:revision>
  <dcterms:created xsi:type="dcterms:W3CDTF">2024-01-28T15:02:38Z</dcterms:created>
  <dcterms:modified xsi:type="dcterms:W3CDTF">2024-01-28T15:51:55Z</dcterms:modified>
</cp:coreProperties>
</file>