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8" r:id="rId15"/>
    <p:sldId id="273" r:id="rId16"/>
    <p:sldId id="274" r:id="rId17"/>
    <p:sldId id="275" r:id="rId18"/>
    <p:sldId id="277" r:id="rId19"/>
    <p:sldId id="279" r:id="rId20"/>
    <p:sldId id="280" r:id="rId21"/>
    <p:sldId id="281" r:id="rId22"/>
    <p:sldId id="282" r:id="rId23"/>
    <p:sldId id="283" r:id="rId24"/>
    <p:sldId id="284" r:id="rId25"/>
    <p:sldId id="286" r:id="rId26"/>
    <p:sldId id="285" r:id="rId27"/>
    <p:sldId id="287" r:id="rId28"/>
    <p:sldId id="288" r:id="rId29"/>
    <p:sldId id="289" r:id="rId30"/>
    <p:sldId id="292" r:id="rId31"/>
    <p:sldId id="293" r:id="rId32"/>
    <p:sldId id="295" r:id="rId3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3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EA2BBF-7B37-4161-B884-3E3C9228F6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11E5D42-797F-4692-9FC4-1741922BD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8A50203-87E5-49C0-824D-34EA0A985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112151-9AF4-4A00-978D-3D0F7DA46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9C922A3-A10A-4678-AB84-655C2189E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85437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780B30-A670-4A4D-86A4-FD2BAB2D3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2A4F9149-EEA5-461B-9D40-FC8D892CE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A8B1CF9-AE51-452E-8EF6-F318EA2B7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2E77738-BF09-497A-8E70-8C2A9C13A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3893D09-F10A-42B3-BF53-DDED4A6A4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888241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17661DD-F8AF-4A6A-B0C7-73AFA5AAD3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6DE9E74F-3B3C-4EAB-BF7C-04236950E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BA9A587-F615-453E-8A96-48692FE16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9FC090D5-0583-4197-A11A-34D4AC5AA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7A66A5B-D0ED-4DCC-8633-6F485F2BD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35043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CAC8FEB-919B-429B-AAF9-18A993E7F4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0FF4535-8F07-47C8-918A-10B09EBE3E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28C6B25-61C8-4A61-89D9-82CAF2EB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E92052B8-1D19-4B02-A321-028C75876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318F441-6D72-4B45-859A-27A00AD5A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022465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42DFFD-FF56-4521-9995-D46C82B6E5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EE643FFE-FD40-4A6C-9F17-7B8C94AB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24B0A00-5CB2-463D-A91E-88E2B0A36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6222944-8739-4187-9549-65FA09184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D336115-72E6-488F-94D2-74B3C2EB0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78897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AB0D16A-6B15-4121-A7B9-0DCDF8859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2C8427C-128E-4D64-B360-00C419B248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66FF3E31-AF56-4660-9E3F-B24BD1CE7F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6FB90E9D-6031-4F6C-94CC-1E96E7A8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85BBEE8-4E36-4EDF-B70C-B6F379742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E54555F-4BC6-4A4E-82EA-059CD9342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5611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980E37F-A6A8-4933-86BC-632C983FB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018EB5D-5BE2-4D38-B7CB-0AFC4806B3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6811D13-63DC-4367-AC3C-0A9B659634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017F5D97-BA41-4448-B383-E482A8C775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A905713-0F9D-464E-8066-88A06501E7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F23B4448-462B-4D46-AD04-D2B2727A5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E89F8EF2-5CF4-4548-A630-2B8AE5E94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4E5F55F5-881A-4159-A710-A3EACA10E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1370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B7EAEBD-B179-4BAA-B9D3-BB333135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816DD8EE-5990-4DBA-B16A-A156CA7D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E855B5A5-2162-41D2-B624-F063B1306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6A336EB4-C249-44D6-970B-CB9C59461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069941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AD6870DD-9AD4-4B6D-B78C-0D79F2115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FA689825-F547-4449-8E4B-1EB00280B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CAECE77A-1D84-495E-B10C-C848E2579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324839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EEFACF-49F5-4062-8371-876291F50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4FA5A52-B51B-4D12-BFB9-23CAB9B8B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4CEB1B5-5DBA-40AD-BC91-92E62E4578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E897F5F-2B9A-4BC2-83B7-DBD63DB7D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1ACE25E2-C7B0-442E-A352-174072BD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B199FE7-785D-48B0-B974-7A1ADDBC6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9938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6858FA7-B0B8-4016-BAF1-04D85388D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3410E5BE-0C7A-4419-BF4E-DB69E9B59F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7E520A1-C296-4D97-AA9D-0696BC5145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C35E916-572B-40D4-842D-F51078D1B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4C25483-7450-4A41-B364-9A144EF0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7D50C670-E326-4450-A772-B1642B8A0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81661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88383D88-895E-4E9F-ACD8-F4805EBA4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CAC7874-E4C0-4970-8377-4EB84956F5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8DA9E6B-EB5B-40CD-B2E6-274594EEA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F23F9D-8C60-4BD0-A9DC-248E25FD4ABF}" type="datetimeFigureOut">
              <a:rPr lang="es-ES" smtClean="0"/>
              <a:pPr/>
              <a:t>27/11/2019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0D7C146-3D46-4060-8588-867397C26F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7CFCA10-A43E-4379-BDB0-CACD575A22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39F816-B6A0-4B9C-AA8C-C0FC2188F95D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33869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P8Bvymudiyg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_Ir0Mc6Qil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2AirWHoRlSc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41982C-F0BB-45DC-9D86-B3C45B9E06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69255" y="264234"/>
            <a:ext cx="9144000" cy="1156603"/>
          </a:xfrm>
        </p:spPr>
        <p:txBody>
          <a:bodyPr/>
          <a:lstStyle/>
          <a:p>
            <a:r>
              <a:rPr lang="es-ES" b="1" dirty="0"/>
              <a:t>ERASMUS +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90F67046-A6BD-4D8A-87A3-39F34B5DE7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9254" y="2110153"/>
            <a:ext cx="10166253" cy="4234376"/>
          </a:xfrm>
        </p:spPr>
        <p:txBody>
          <a:bodyPr>
            <a:normAutofit/>
          </a:bodyPr>
          <a:lstStyle/>
          <a:p>
            <a:r>
              <a:rPr lang="es-ES" sz="5400" dirty="0"/>
              <a:t>K1:</a:t>
            </a:r>
            <a:r>
              <a:rPr lang="es-ES" dirty="0"/>
              <a:t> </a:t>
            </a:r>
            <a:r>
              <a:rPr lang="es-ES" sz="5400" dirty="0"/>
              <a:t>Profesores  </a:t>
            </a:r>
            <a:r>
              <a:rPr lang="es-ES" dirty="0"/>
              <a:t>               </a:t>
            </a:r>
            <a:r>
              <a:rPr lang="es-ES" sz="4400" dirty="0"/>
              <a:t>Formación</a:t>
            </a:r>
          </a:p>
          <a:p>
            <a:r>
              <a:rPr lang="es-ES" dirty="0"/>
              <a:t>                                                                                  </a:t>
            </a:r>
            <a:r>
              <a:rPr lang="es-ES" sz="4400" dirty="0"/>
              <a:t>Observación</a:t>
            </a:r>
          </a:p>
          <a:p>
            <a:pPr algn="l"/>
            <a:r>
              <a:rPr lang="es-ES" dirty="0"/>
              <a:t>                  </a:t>
            </a:r>
            <a:r>
              <a:rPr lang="es-ES" sz="5400" dirty="0"/>
              <a:t>K2: Niños </a:t>
            </a:r>
          </a:p>
        </p:txBody>
      </p: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xmlns="" id="{E2436B9D-3130-4B1D-B923-10E1ED183DE7}"/>
              </a:ext>
            </a:extLst>
          </p:cNvPr>
          <p:cNvCxnSpPr>
            <a:cxnSpLocks/>
          </p:cNvCxnSpPr>
          <p:nvPr/>
        </p:nvCxnSpPr>
        <p:spPr>
          <a:xfrm>
            <a:off x="6693873" y="2572287"/>
            <a:ext cx="107149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xmlns="" id="{27A14104-5F58-41AF-9311-1A0A2BC720E9}"/>
              </a:ext>
            </a:extLst>
          </p:cNvPr>
          <p:cNvCxnSpPr>
            <a:cxnSpLocks/>
          </p:cNvCxnSpPr>
          <p:nvPr/>
        </p:nvCxnSpPr>
        <p:spPr>
          <a:xfrm>
            <a:off x="6693873" y="2572287"/>
            <a:ext cx="1071493" cy="689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0" name="Picture 2" descr="Licencia de Creative Comm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8758" y="5767081"/>
            <a:ext cx="2093849" cy="7376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2462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2F3159-8285-439E-8F78-E3F7EE327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+mn-lt"/>
              </a:rPr>
              <a:t>LOS MATERIALES SON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ACB93C4-4E50-4FD8-A51F-E2F1E2615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DE DISEÑO ATRACTIVO</a:t>
            </a:r>
          </a:p>
          <a:p>
            <a:r>
              <a:rPr lang="es-ES" dirty="0"/>
              <a:t>INGENIOSOS</a:t>
            </a:r>
          </a:p>
          <a:p>
            <a:r>
              <a:rPr lang="es-ES" dirty="0"/>
              <a:t>INVITAN A LA ACTIVIDAD</a:t>
            </a:r>
          </a:p>
          <a:p>
            <a:r>
              <a:rPr lang="es-ES" dirty="0"/>
              <a:t>“CRECEN” CON EL NIÑO</a:t>
            </a:r>
          </a:p>
          <a:p>
            <a:r>
              <a:rPr lang="es-ES" dirty="0"/>
              <a:t>INVITAN AL DESCUBRIMIENTO</a:t>
            </a:r>
          </a:p>
        </p:txBody>
      </p:sp>
    </p:spTree>
    <p:extLst>
      <p:ext uri="{BB962C8B-B14F-4D97-AF65-F5344CB8AC3E}">
        <p14:creationId xmlns:p14="http://schemas.microsoft.com/office/powerpoint/2010/main" xmlns="" val="1406604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5E3503-6F15-444C-8715-E28462C62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¿ CÓMO ES UN COLEGIO MONTESSORI 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2F30C38-E0DA-4CC2-88BD-54B104F27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Grupos mixtos de edad (3-6) (7-10) (11-14)</a:t>
            </a:r>
          </a:p>
          <a:p>
            <a:r>
              <a:rPr lang="es-ES" dirty="0"/>
              <a:t>Libre elección de actividades ( regulado )</a:t>
            </a:r>
          </a:p>
          <a:p>
            <a:r>
              <a:rPr lang="es-ES" dirty="0"/>
              <a:t>Periodos de tiempo de trabajo ininterrumpido ( 3 horas más o menos)</a:t>
            </a:r>
          </a:p>
          <a:p>
            <a:r>
              <a:rPr lang="es-ES" dirty="0"/>
              <a:t>Visión global de la educación</a:t>
            </a:r>
          </a:p>
          <a:p>
            <a:r>
              <a:rPr lang="es-ES" dirty="0"/>
              <a:t>Materiales autocorrectivos</a:t>
            </a:r>
          </a:p>
          <a:p>
            <a:r>
              <a:rPr lang="es-ES" dirty="0"/>
              <a:t>Observación científica en un ambiente preparado para ello</a:t>
            </a:r>
          </a:p>
          <a:p>
            <a:r>
              <a:rPr lang="es-ES" dirty="0"/>
              <a:t>Vida social </a:t>
            </a:r>
          </a:p>
        </p:txBody>
      </p:sp>
    </p:spTree>
    <p:extLst>
      <p:ext uri="{BB962C8B-B14F-4D97-AF65-F5344CB8AC3E}">
        <p14:creationId xmlns:p14="http://schemas.microsoft.com/office/powerpoint/2010/main" xmlns="" val="210655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FDCB4C4-23E6-488D-968E-72DD2F09F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/>
              <a:t>COLEGIO MONTESSORI</a:t>
            </a:r>
            <a:br>
              <a:rPr lang="es-ES" dirty="0"/>
            </a:br>
            <a:r>
              <a:rPr lang="es-ES" dirty="0">
                <a:hlinkClick r:id="rId2"/>
              </a:rPr>
              <a:t>https://www.youtube.com/watch?v=P8Bvymudiyg</a:t>
            </a:r>
            <a:endParaRPr lang="es-ES" dirty="0"/>
          </a:p>
        </p:txBody>
      </p:sp>
      <p:pic>
        <p:nvPicPr>
          <p:cNvPr id="4" name="Marcador de contenido 3">
            <a:hlinkClick r:id="rId2"/>
            <a:extLst>
              <a:ext uri="{FF2B5EF4-FFF2-40B4-BE49-F238E27FC236}">
                <a16:creationId xmlns:a16="http://schemas.microsoft.com/office/drawing/2014/main" xmlns="" id="{5093575F-C49C-41B7-BC6E-6D6A2C3D3D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98077" y="1901703"/>
            <a:ext cx="7795846" cy="476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6873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6A5F43-8EBA-46DF-B3D6-0C9CCCC43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LAS 6 CARACTERÍSTICAS DE MONTESSORI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2E68D16-E691-4674-8EA2-795A777FB8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1. Cabeza, corazón y manos</a:t>
            </a:r>
          </a:p>
          <a:p>
            <a:r>
              <a:rPr lang="es-ES" dirty="0"/>
              <a:t>2. Aprendizaje por elección</a:t>
            </a:r>
          </a:p>
          <a:p>
            <a:r>
              <a:rPr lang="es-ES" dirty="0"/>
              <a:t>3. Reflexión – Concentración</a:t>
            </a:r>
          </a:p>
          <a:p>
            <a:r>
              <a:rPr lang="es-ES" dirty="0"/>
              <a:t>4. Aprendizaje social</a:t>
            </a:r>
          </a:p>
          <a:p>
            <a:r>
              <a:rPr lang="es-ES" dirty="0"/>
              <a:t>5. Aprendizaje integrado</a:t>
            </a:r>
          </a:p>
          <a:p>
            <a:r>
              <a:rPr lang="es-ES" dirty="0"/>
              <a:t>6. Aprendizaje para dentro y fuera de le escuela</a:t>
            </a:r>
          </a:p>
        </p:txBody>
      </p:sp>
    </p:spTree>
    <p:extLst>
      <p:ext uri="{BB962C8B-B14F-4D97-AF65-F5344CB8AC3E}">
        <p14:creationId xmlns:p14="http://schemas.microsoft.com/office/powerpoint/2010/main" xmlns="" val="3724064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C0C0B35-4B81-4A25-B6A5-A47D813ED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843503"/>
          </a:xfrm>
        </p:spPr>
        <p:txBody>
          <a:bodyPr>
            <a:normAutofit/>
          </a:bodyPr>
          <a:lstStyle/>
          <a:p>
            <a:pPr algn="ctr"/>
            <a:r>
              <a:rPr lang="es-ES" dirty="0"/>
              <a:t/>
            </a:r>
            <a:br>
              <a:rPr lang="es-ES" dirty="0"/>
            </a:br>
            <a:r>
              <a:rPr lang="es-ES" sz="4000" b="1" dirty="0">
                <a:latin typeface="Comic Sans MS" panose="030F0702030302020204" pitchFamily="66" charset="0"/>
              </a:rPr>
              <a:t>¿ CÓMO ENSEÑAR SEGÚN EL MÉTODO MONTESSORI 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35D79A2-ECD4-427A-949C-3108B6C69C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503"/>
            <a:ext cx="10515600" cy="4599500"/>
          </a:xfrm>
        </p:spPr>
        <p:txBody>
          <a:bodyPr>
            <a:normAutofit/>
          </a:bodyPr>
          <a:lstStyle/>
          <a:p>
            <a:pPr algn="ctr"/>
            <a:r>
              <a:rPr lang="es-ES" sz="3600" dirty="0"/>
              <a:t>THE THIRD PERIOD LESSON</a:t>
            </a:r>
          </a:p>
          <a:p>
            <a:pPr marL="0" lvl="0" indent="0">
              <a:buNone/>
            </a:pPr>
            <a:r>
              <a:rPr lang="es-ES" dirty="0">
                <a:solidFill>
                  <a:prstClr val="black"/>
                </a:solidFill>
              </a:rPr>
              <a:t>Puesto que el aprendizaje de la lengua consiste ( muy básicamente ) en la asociación entre un nombre y su objeto ( o idea ) este objeto y su nombre deben golpear el entendimiento del niño al mismo tiempo y siempre se debe presentar y pronunciar de la misma forma</a:t>
            </a:r>
          </a:p>
          <a:p>
            <a:pPr marL="0" lvl="0" indent="0">
              <a:buNone/>
            </a:pPr>
            <a:r>
              <a:rPr lang="es-ES" sz="4400" dirty="0">
                <a:solidFill>
                  <a:prstClr val="black"/>
                </a:solidFill>
              </a:rPr>
              <a:t>             </a:t>
            </a:r>
          </a:p>
          <a:p>
            <a:pPr marL="0" lvl="0" indent="0">
              <a:buNone/>
            </a:pPr>
            <a:r>
              <a:rPr lang="es-ES" sz="4400" dirty="0">
                <a:solidFill>
                  <a:prstClr val="black"/>
                </a:solidFill>
              </a:rPr>
              <a:t>                   </a:t>
            </a:r>
            <a:r>
              <a:rPr lang="es-ES" sz="4400" dirty="0" err="1">
                <a:solidFill>
                  <a:prstClr val="black"/>
                </a:solidFill>
              </a:rPr>
              <a:t>d</a:t>
            </a:r>
            <a:r>
              <a:rPr lang="es-ES" sz="4400" dirty="0" err="1"/>
              <a:t>og</a:t>
            </a:r>
            <a:r>
              <a:rPr lang="es-ES" sz="4400" dirty="0"/>
              <a:t>                 </a:t>
            </a:r>
          </a:p>
          <a:p>
            <a:pPr marL="0" lvl="0" indent="0">
              <a:buNone/>
            </a:pPr>
            <a:r>
              <a:rPr lang="es-ES" sz="4400" dirty="0"/>
              <a:t>                                                 </a:t>
            </a:r>
          </a:p>
          <a:p>
            <a:pPr algn="ctr"/>
            <a:endParaRPr lang="es-ES" sz="4400" dirty="0"/>
          </a:p>
          <a:p>
            <a:pPr algn="ctr"/>
            <a:endParaRPr lang="es-ES" sz="44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BBF66A5-B1AA-42C3-A40D-4883365EA6B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9953" y="4143253"/>
            <a:ext cx="3552093" cy="18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80322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9520F17-11AA-4C39-97D6-49BF07AE2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u="sng" dirty="0"/>
              <a:t>PRIMERA PARTE: </a:t>
            </a:r>
            <a:r>
              <a:rPr lang="es-ES" sz="2800" b="1" u="sng" dirty="0"/>
              <a:t>presentar el nombre del material. “</a:t>
            </a:r>
            <a:r>
              <a:rPr lang="es-ES" sz="2800" b="1" u="sng" dirty="0" err="1"/>
              <a:t>This</a:t>
            </a:r>
            <a:r>
              <a:rPr lang="es-ES" sz="2800" b="1" u="sng" dirty="0"/>
              <a:t> </a:t>
            </a:r>
            <a:r>
              <a:rPr lang="es-ES" sz="2800" b="1" u="sng" dirty="0" err="1"/>
              <a:t>is</a:t>
            </a:r>
            <a:r>
              <a:rPr lang="es-ES" sz="2800" b="1" u="sng" dirty="0"/>
              <a:t> a </a:t>
            </a:r>
            <a:r>
              <a:rPr lang="es-ES" sz="2800" b="1" u="sng" dirty="0" err="1"/>
              <a:t>dog</a:t>
            </a:r>
            <a:r>
              <a:rPr lang="es-ES" sz="2800" b="1" u="sng" dirty="0"/>
              <a:t>”..</a:t>
            </a:r>
            <a:endParaRPr lang="es-ES" b="1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01F6DB9-BAFE-4628-9848-804D66E85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“ </a:t>
            </a:r>
            <a:r>
              <a:rPr lang="es-ES" dirty="0" err="1"/>
              <a:t>This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a </a:t>
            </a:r>
            <a:r>
              <a:rPr lang="es-ES" dirty="0" err="1"/>
              <a:t>dog</a:t>
            </a:r>
            <a:r>
              <a:rPr lang="es-ES" dirty="0"/>
              <a:t>.</a:t>
            </a:r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  <a:p>
            <a:r>
              <a:rPr lang="es-ES" dirty="0"/>
              <a:t>- Estadio absorbente</a:t>
            </a:r>
          </a:p>
          <a:p>
            <a:r>
              <a:rPr lang="es-ES" dirty="0"/>
              <a:t>- Corto periodo de tiempo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D44162A0-5C05-4CBF-ADD3-38C84DCAD13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74797" y="1825625"/>
            <a:ext cx="3548180" cy="181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84157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43960A6-AE35-48BF-90DE-09449F8FC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 fontScale="90000"/>
          </a:bodyPr>
          <a:lstStyle/>
          <a:p>
            <a:pPr lvl="0">
              <a:spcBef>
                <a:spcPts val="1000"/>
              </a:spcBef>
            </a:pPr>
            <a:r>
              <a:rPr lang="es-ES" b="1" u="sng" dirty="0"/>
              <a:t>SEGUNDA PARTE: </a:t>
            </a:r>
            <a:r>
              <a:rPr lang="es-ES" sz="3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ayudar para reconocer los diferentes objetos. “</a:t>
            </a:r>
            <a:r>
              <a:rPr lang="es-ES" sz="31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Where</a:t>
            </a:r>
            <a:r>
              <a:rPr lang="es-ES" sz="3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sz="31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is</a:t>
            </a:r>
            <a:r>
              <a:rPr lang="es-ES" sz="3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”, “Point”, “</a:t>
            </a:r>
            <a:r>
              <a:rPr lang="es-ES" sz="31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Give</a:t>
            </a:r>
            <a:r>
              <a:rPr lang="es-ES" sz="31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me”, “Show me”…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/>
            </a:r>
            <a:b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s-ES" b="1" u="sng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C7FC8-627B-4C61-8295-A0182BA68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endParaRPr lang="es-ES" dirty="0"/>
          </a:p>
          <a:p>
            <a:r>
              <a:rPr lang="es-ES" dirty="0"/>
              <a:t>“</a:t>
            </a:r>
            <a:r>
              <a:rPr lang="es-ES" dirty="0" err="1"/>
              <a:t>Where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dog</a:t>
            </a:r>
            <a:r>
              <a:rPr lang="es-ES" dirty="0"/>
              <a:t>?”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Clasificación</a:t>
            </a:r>
          </a:p>
          <a:p>
            <a:r>
              <a:rPr lang="es-ES" dirty="0"/>
              <a:t>Categorización</a:t>
            </a:r>
          </a:p>
          <a:p>
            <a:r>
              <a:rPr lang="es-ES" dirty="0"/>
              <a:t>Asociación</a:t>
            </a:r>
          </a:p>
          <a:p>
            <a:r>
              <a:rPr lang="es-ES" dirty="0"/>
              <a:t>Mayor periodo de tiempo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63A444E-6466-49BE-B516-B19603EC59A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716841" y="1698999"/>
            <a:ext cx="2466976" cy="173000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56E7B23-DBC9-467C-864C-A86827356CC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2844" y="1703388"/>
            <a:ext cx="2466975" cy="18478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B322896-B370-4C10-9E45-7A538E8B3CE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62844" y="3831503"/>
            <a:ext cx="2095500" cy="20955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26FE0D1-6620-4B17-8AAF-DBB876CDC90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335842" y="3998119"/>
            <a:ext cx="2847975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3471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3E3DFBE-6870-4E37-963C-CCF751D0F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/>
              <a:t>TERCERA PARTE: 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verificación y producción fonética. “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What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is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this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?”, “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What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do 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you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 </a:t>
            </a:r>
            <a:r>
              <a:rPr lang="es-ES" sz="2800" dirty="0" err="1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say</a:t>
            </a:r>
            <a:r>
              <a:rPr lang="es-ES" sz="280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?”</a:t>
            </a:r>
            <a:endParaRPr lang="es-ES" b="1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F2D912D-B68F-4D1A-865B-D0127F8B0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dirty="0"/>
          </a:p>
          <a:p>
            <a:r>
              <a:rPr lang="es-ES" dirty="0"/>
              <a:t>“</a:t>
            </a:r>
            <a:r>
              <a:rPr lang="es-ES" dirty="0" err="1"/>
              <a:t>What</a:t>
            </a:r>
            <a:r>
              <a:rPr lang="es-ES" dirty="0"/>
              <a:t> </a:t>
            </a:r>
            <a:r>
              <a:rPr lang="es-ES" dirty="0" err="1"/>
              <a:t>is</a:t>
            </a:r>
            <a:r>
              <a:rPr lang="es-ES" dirty="0"/>
              <a:t> </a:t>
            </a:r>
            <a:r>
              <a:rPr lang="es-ES" dirty="0" err="1"/>
              <a:t>it</a:t>
            </a:r>
            <a:r>
              <a:rPr lang="es-ES" dirty="0"/>
              <a:t>?                                       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Recordar</a:t>
            </a:r>
          </a:p>
          <a:p>
            <a:r>
              <a:rPr lang="es-ES" dirty="0"/>
              <a:t>Corto periodo de tiempo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F218DC5-1B0D-4967-9463-B8253844640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30111" y="4886911"/>
            <a:ext cx="2423689" cy="169579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4AC1E717-1E59-4824-B2AD-3480698641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79488" y="3035398"/>
            <a:ext cx="2750820" cy="3703027"/>
          </a:xfrm>
          <a:prstGeom prst="rect">
            <a:avLst/>
          </a:prstGeom>
        </p:spPr>
      </p:pic>
      <p:sp>
        <p:nvSpPr>
          <p:cNvPr id="8" name="Bocadillo: ovalado 7">
            <a:extLst>
              <a:ext uri="{FF2B5EF4-FFF2-40B4-BE49-F238E27FC236}">
                <a16:creationId xmlns:a16="http://schemas.microsoft.com/office/drawing/2014/main" xmlns="" id="{B2C92C95-D06D-4EB8-BC15-0D776A1B141D}"/>
              </a:ext>
            </a:extLst>
          </p:cNvPr>
          <p:cNvSpPr/>
          <p:nvPr/>
        </p:nvSpPr>
        <p:spPr>
          <a:xfrm>
            <a:off x="8806375" y="1811977"/>
            <a:ext cx="3221502" cy="1544291"/>
          </a:xfrm>
          <a:prstGeom prst="wedgeEllipseCallout">
            <a:avLst>
              <a:gd name="adj1" fmla="val -103270"/>
              <a:gd name="adj2" fmla="val 842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dirty="0" err="1"/>
              <a:t>This</a:t>
            </a:r>
            <a:r>
              <a:rPr lang="es-ES" sz="2800" dirty="0"/>
              <a:t> </a:t>
            </a:r>
            <a:r>
              <a:rPr lang="es-ES" sz="2800" dirty="0" err="1"/>
              <a:t>is</a:t>
            </a:r>
            <a:r>
              <a:rPr lang="es-ES" sz="2800" dirty="0"/>
              <a:t> a </a:t>
            </a:r>
            <a:r>
              <a:rPr lang="es-ES" sz="2800" dirty="0" err="1"/>
              <a:t>dog</a:t>
            </a:r>
            <a:r>
              <a:rPr lang="es-E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xmlns="" val="40298547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653A72B-479A-44DE-B4A5-54CF581AC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s-ES" b="1" dirty="0"/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5BD9AACD-EEC3-44A6-A890-94740F71B8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6000" b="1" dirty="0"/>
              <a:t>EJEMPLOS DE MATERIALES </a:t>
            </a:r>
          </a:p>
          <a:p>
            <a:pPr marL="0" indent="0" algn="ctr">
              <a:buNone/>
            </a:pPr>
            <a:r>
              <a:rPr lang="es-ES" sz="6000" b="1" dirty="0"/>
              <a:t>Y</a:t>
            </a:r>
          </a:p>
          <a:p>
            <a:pPr marL="0" indent="0" algn="ctr">
              <a:buNone/>
            </a:pPr>
            <a:r>
              <a:rPr lang="es-ES" sz="6000" b="1" dirty="0"/>
              <a:t>ACTIVIDADES</a:t>
            </a:r>
          </a:p>
        </p:txBody>
      </p:sp>
    </p:spTree>
    <p:extLst>
      <p:ext uri="{BB962C8B-B14F-4D97-AF65-F5344CB8AC3E}">
        <p14:creationId xmlns:p14="http://schemas.microsoft.com/office/powerpoint/2010/main" xmlns="" val="3314899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B0FBD4-A252-45CE-B003-8BCF62662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43503"/>
          </a:xfrm>
        </p:spPr>
        <p:txBody>
          <a:bodyPr>
            <a:normAutofit/>
          </a:bodyPr>
          <a:lstStyle/>
          <a:p>
            <a:pPr algn="ctr"/>
            <a:r>
              <a:rPr lang="es-ES" b="1" dirty="0" err="1"/>
              <a:t>Activity</a:t>
            </a:r>
            <a:r>
              <a:rPr lang="es-ES" b="1" dirty="0"/>
              <a:t> 1</a:t>
            </a:r>
            <a:r>
              <a:rPr lang="es-ES" dirty="0"/>
              <a:t/>
            </a:r>
            <a:br>
              <a:rPr lang="es-ES" dirty="0"/>
            </a:br>
            <a:r>
              <a:rPr lang="es-ES" dirty="0"/>
              <a:t>Age: </a:t>
            </a:r>
            <a:r>
              <a:rPr lang="es-ES" dirty="0" err="1"/>
              <a:t>from</a:t>
            </a:r>
            <a:r>
              <a:rPr lang="es-ES" dirty="0"/>
              <a:t> 5 </a:t>
            </a:r>
            <a:r>
              <a:rPr lang="es-ES" dirty="0" err="1"/>
              <a:t>to</a:t>
            </a:r>
            <a:r>
              <a:rPr lang="es-ES" dirty="0"/>
              <a:t> 8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11A97480-CEEE-445E-BA59-B098016C2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182" y="2006600"/>
            <a:ext cx="10692618" cy="4486275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r>
              <a:rPr lang="es-ES" dirty="0" err="1"/>
              <a:t>Song</a:t>
            </a:r>
            <a:r>
              <a:rPr lang="es-ES" dirty="0"/>
              <a:t>: Can </a:t>
            </a:r>
            <a:r>
              <a:rPr lang="es-ES" dirty="0" err="1"/>
              <a:t>you</a:t>
            </a:r>
            <a:r>
              <a:rPr lang="es-ES" dirty="0"/>
              <a:t> </a:t>
            </a:r>
            <a:r>
              <a:rPr lang="es-ES" dirty="0" err="1"/>
              <a:t>fly</a:t>
            </a:r>
            <a:endParaRPr lang="es-ES" dirty="0"/>
          </a:p>
          <a:p>
            <a:r>
              <a:rPr lang="es-ES" dirty="0">
                <a:hlinkClick r:id="rId2"/>
              </a:rPr>
              <a:t>https://www.youtube.com/watch?v=_Ir0Mc6Qilo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172191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D886201-B526-4982-A66B-4410E11B2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/>
              <a:t>PASOS A SEGUIR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CC554FC-BA10-4D6B-B764-A6E95BC87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1. </a:t>
            </a:r>
            <a:r>
              <a:rPr lang="es-ES" u="sng" dirty="0"/>
              <a:t>Presentar un proyecto </a:t>
            </a:r>
            <a:r>
              <a:rPr lang="es-ES" dirty="0"/>
              <a:t>en base a las necesidades del centro, inquietud de los profesores, motivaciones ……</a:t>
            </a:r>
          </a:p>
          <a:p>
            <a:endParaRPr lang="es-ES" dirty="0"/>
          </a:p>
          <a:p>
            <a:r>
              <a:rPr lang="es-ES" dirty="0"/>
              <a:t>2</a:t>
            </a:r>
            <a:r>
              <a:rPr lang="es-ES" u="sng" dirty="0"/>
              <a:t>. Buscar </a:t>
            </a:r>
            <a:r>
              <a:rPr lang="es-ES" dirty="0"/>
              <a:t>centros educativos y contactos para visitar ( </a:t>
            </a:r>
            <a:r>
              <a:rPr lang="es-ES" dirty="0" err="1"/>
              <a:t>Etwinning</a:t>
            </a:r>
            <a:r>
              <a:rPr lang="es-ES" dirty="0"/>
              <a:t> )</a:t>
            </a:r>
          </a:p>
          <a:p>
            <a:endParaRPr lang="es-ES" dirty="0"/>
          </a:p>
          <a:p>
            <a:r>
              <a:rPr lang="es-ES" dirty="0"/>
              <a:t>3. </a:t>
            </a:r>
            <a:r>
              <a:rPr lang="es-ES" u="sng" dirty="0"/>
              <a:t>Emprender</a:t>
            </a:r>
            <a:r>
              <a:rPr lang="es-ES" dirty="0"/>
              <a:t> el proyecto </a:t>
            </a:r>
          </a:p>
          <a:p>
            <a:endParaRPr lang="es-ES" dirty="0"/>
          </a:p>
          <a:p>
            <a:r>
              <a:rPr lang="es-ES" dirty="0"/>
              <a:t>4. </a:t>
            </a:r>
            <a:r>
              <a:rPr lang="es-ES" u="sng" dirty="0"/>
              <a:t>Divulgar el proyecto                           Aula Virtual 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DFD01C76-BDAD-4121-9298-A7F2E8599E5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6083" y="4886325"/>
            <a:ext cx="1981200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60611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0DF24E-7240-47B1-8FAF-99415C639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1D076FF9-6200-4251-9C49-39491DA72F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45" y="168812"/>
            <a:ext cx="11929403" cy="668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92467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888C1E-8114-44C0-99F8-5AD9633E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8179"/>
            <a:ext cx="10515600" cy="999440"/>
          </a:xfrm>
        </p:spPr>
        <p:txBody>
          <a:bodyPr/>
          <a:lstStyle/>
          <a:p>
            <a:pPr algn="ctr"/>
            <a:r>
              <a:rPr lang="es-ES" b="1" dirty="0"/>
              <a:t>1ª PARTE: </a:t>
            </a:r>
            <a:r>
              <a:rPr lang="es-ES" b="1" dirty="0" err="1"/>
              <a:t>This</a:t>
            </a:r>
            <a:r>
              <a:rPr lang="es-ES" b="1" dirty="0"/>
              <a:t> </a:t>
            </a:r>
            <a:r>
              <a:rPr lang="es-ES" b="1" dirty="0" err="1"/>
              <a:t>is</a:t>
            </a:r>
            <a:r>
              <a:rPr lang="es-ES" b="1" dirty="0"/>
              <a:t>…..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14048D28-0AC5-42FD-AB25-895E7F6FB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609" y="1037833"/>
            <a:ext cx="11802794" cy="565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2744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056597-A3E1-4441-82B9-A196A02C1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107160"/>
          </a:xfrm>
        </p:spPr>
        <p:txBody>
          <a:bodyPr/>
          <a:lstStyle/>
          <a:p>
            <a:pPr algn="ctr"/>
            <a:r>
              <a:rPr lang="es-ES" b="1" dirty="0"/>
              <a:t>2ª PARTE: “</a:t>
            </a:r>
            <a:r>
              <a:rPr lang="es-ES" b="1" dirty="0" err="1"/>
              <a:t>Where</a:t>
            </a:r>
            <a:r>
              <a:rPr lang="es-ES" b="1" dirty="0"/>
              <a:t> </a:t>
            </a:r>
            <a:r>
              <a:rPr lang="es-ES" b="1" dirty="0" err="1"/>
              <a:t>is</a:t>
            </a:r>
            <a:r>
              <a:rPr lang="es-ES" b="1" dirty="0"/>
              <a:t>”?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5FE40F38-5A2E-48E6-8157-47F000B12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" y="925292"/>
            <a:ext cx="11873132" cy="591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03439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8C3E5DC-6F29-4B42-8997-30C34E801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1036822"/>
          </a:xfrm>
        </p:spPr>
        <p:txBody>
          <a:bodyPr/>
          <a:lstStyle/>
          <a:p>
            <a:pPr algn="ctr"/>
            <a:r>
              <a:rPr lang="es-ES" b="1" dirty="0"/>
              <a:t>3ª PARTE: “</a:t>
            </a:r>
            <a:r>
              <a:rPr lang="es-ES" b="1" dirty="0" err="1"/>
              <a:t>What</a:t>
            </a:r>
            <a:r>
              <a:rPr lang="es-ES" b="1" dirty="0"/>
              <a:t> </a:t>
            </a:r>
            <a:r>
              <a:rPr lang="es-ES" b="1" dirty="0" err="1"/>
              <a:t>it</a:t>
            </a:r>
            <a:r>
              <a:rPr lang="es-ES" b="1" dirty="0"/>
              <a:t> </a:t>
            </a:r>
            <a:r>
              <a:rPr lang="es-ES" b="1" dirty="0" err="1"/>
              <a:t>is</a:t>
            </a:r>
            <a:r>
              <a:rPr lang="es-ES" b="1" dirty="0"/>
              <a:t>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00E30A2E-81B5-49DE-B893-26A6E543EC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2880" y="798684"/>
            <a:ext cx="11788726" cy="6041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229258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C07B32-C51E-49BB-911D-74FB52D90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68CDD57D-AB5A-45BC-B3F1-409F0DA1FC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8640" y="365126"/>
            <a:ext cx="10805160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3514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9D2664-ABAA-44E3-B798-37F781EDC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FF0000"/>
                </a:solidFill>
              </a:rPr>
              <a:t>ACTIVITY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E324275-EF24-40F5-86C5-F2AA6D37F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4800" dirty="0"/>
              <a:t>Age: 8-14</a:t>
            </a:r>
          </a:p>
          <a:p>
            <a:endParaRPr lang="es-ES" dirty="0"/>
          </a:p>
          <a:p>
            <a:r>
              <a:rPr lang="es-ES" dirty="0"/>
              <a:t>“</a:t>
            </a:r>
            <a:r>
              <a:rPr lang="es-ES" sz="4400" dirty="0"/>
              <a:t>London </a:t>
            </a:r>
            <a:r>
              <a:rPr lang="es-ES" sz="4400" dirty="0">
                <a:hlinkClick r:id="rId2"/>
              </a:rPr>
              <a:t>Rap</a:t>
            </a:r>
            <a:r>
              <a:rPr lang="es-ES" sz="4400" dirty="0"/>
              <a:t> Big Ben”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38710174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7DA5C4-38B2-40DC-91B9-D6638CB66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EF4E9793-6E94-4BE9-AF74-1C59801FF2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365125"/>
            <a:ext cx="10767646" cy="634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95336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D78D704-BE3F-4C47-BB83-21C957608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645F2094-F0C1-4DB0-9068-F60D33C2BB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57" y="475127"/>
            <a:ext cx="11521440" cy="601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497159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A8BD92-D756-4E91-819A-A62EC046B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C6CA53E7-846B-4492-9D85-BA04E4E204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471912"/>
            <a:ext cx="10515600" cy="602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22499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1BCA0C-8C0A-45F9-8E62-B1F88289A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5F706003-AD7B-4926-B411-ECB1E647A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3045" y="559533"/>
            <a:ext cx="10916529" cy="605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29161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1B67D-A1DD-4007-92EA-27F764E549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2968"/>
          </a:xfrm>
        </p:spPr>
        <p:txBody>
          <a:bodyPr>
            <a:normAutofit/>
          </a:bodyPr>
          <a:lstStyle/>
          <a:p>
            <a:pPr algn="ctr"/>
            <a:r>
              <a:rPr lang="es-ES" sz="2400" b="1" i="1" u="sng" dirty="0"/>
              <a:t>TEACHING A FOREIGN LANGUAGE THROUGH MONTESSSORI METODOLOGY</a:t>
            </a:r>
            <a:r>
              <a:rPr lang="es-ES" sz="1600" i="1" u="sng" dirty="0"/>
              <a:t/>
            </a:r>
            <a:br>
              <a:rPr lang="es-ES" sz="1600" i="1" u="sng" dirty="0"/>
            </a:br>
            <a:endParaRPr lang="es-ES" sz="1600" i="1" u="sng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214FCC9-F21B-4880-98DC-83FC902E5B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r>
              <a:rPr lang="es-ES" dirty="0"/>
              <a:t>¿DÓNDE?         </a:t>
            </a:r>
            <a:r>
              <a:rPr lang="es-ES" dirty="0" err="1"/>
              <a:t>Citta</a:t>
            </a:r>
            <a:r>
              <a:rPr lang="es-ES" dirty="0"/>
              <a:t> di Castello</a:t>
            </a:r>
          </a:p>
          <a:p>
            <a:r>
              <a:rPr lang="es-ES" dirty="0"/>
              <a:t>¿CUÁNDO?       1 al 7 julio</a:t>
            </a:r>
          </a:p>
          <a:p>
            <a:r>
              <a:rPr lang="es-ES" dirty="0"/>
              <a:t>¿CÓMO?        </a:t>
            </a:r>
          </a:p>
          <a:p>
            <a:pPr marL="0" indent="0">
              <a:buNone/>
            </a:pPr>
            <a:r>
              <a:rPr lang="es-ES" dirty="0"/>
              <a:t>-Grupo multicultural</a:t>
            </a:r>
          </a:p>
          <a:p>
            <a:pPr marL="0" indent="0">
              <a:buNone/>
            </a:pPr>
            <a:r>
              <a:rPr lang="es-ES" dirty="0"/>
              <a:t>-Sesiones de mañana y tarde</a:t>
            </a:r>
          </a:p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52E3AB6-8759-468A-9B1D-F83DBF932C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20509" y="1021860"/>
            <a:ext cx="3928402" cy="226998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51C1EBF-BAFD-4B93-9142-0F02F2E3AA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90338" y="3429000"/>
            <a:ext cx="4501662" cy="3259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972835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C1DCBC-ADAB-4ABC-A121-0A6A576C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+mn-lt"/>
              </a:rPr>
              <a:t>THE APPLE IS RED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48AD7CA4-64A8-421E-BA24-8ECB6E504F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4012" y="2430130"/>
            <a:ext cx="3643077" cy="332983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664673D2-0A40-41EF-A4AD-28D8AE3D39F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48552" y="2430130"/>
            <a:ext cx="3566585" cy="332983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66564F51-FBF5-4E0E-B7E0-A3807F27B27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543778" y="2430130"/>
            <a:ext cx="3427828" cy="3329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133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CE4F3B-C197-401E-B4A8-4EAEAC607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DBD4E6FD-A3EA-4E73-B393-DB6943915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4216" y="854955"/>
            <a:ext cx="5331199" cy="4772122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0293E7D-E504-4B6A-B3F0-47CD3137DB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0579" y="661181"/>
            <a:ext cx="6213232" cy="513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368969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BF5CC04-EED6-4335-9E50-918BE3864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E5ECF06C-8983-40E8-B58C-9B3ADD543A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00665" y="365125"/>
            <a:ext cx="8834510" cy="6127749"/>
          </a:xfrm>
          <a:prstGeom prst="rect">
            <a:avLst/>
          </a:prstGeom>
          <a:solidFill>
            <a:schemeClr val="bg2"/>
          </a:solidFill>
        </p:spPr>
      </p:pic>
    </p:spTree>
    <p:extLst>
      <p:ext uri="{BB962C8B-B14F-4D97-AF65-F5344CB8AC3E}">
        <p14:creationId xmlns:p14="http://schemas.microsoft.com/office/powerpoint/2010/main" xmlns="" val="2032972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3C1167-82E1-466E-A70C-69FB6BDC1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7577"/>
          </a:xfrm>
        </p:spPr>
        <p:txBody>
          <a:bodyPr>
            <a:normAutofit/>
          </a:bodyPr>
          <a:lstStyle/>
          <a:p>
            <a:pPr algn="ctr"/>
            <a:r>
              <a:rPr lang="es-ES" b="1" dirty="0">
                <a:latin typeface="Comic Sans MS" panose="030F0702030302020204" pitchFamily="66" charset="0"/>
              </a:rPr>
              <a:t>MARIA MONTESSORI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9F662C3-F020-434F-B475-EE8C69FF25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622" y="1825624"/>
            <a:ext cx="8975186" cy="4828393"/>
          </a:xfrm>
        </p:spPr>
        <p:txBody>
          <a:bodyPr/>
          <a:lstStyle/>
          <a:p>
            <a:pPr algn="r"/>
            <a:r>
              <a:rPr lang="es-ES" dirty="0">
                <a:latin typeface="Comic Sans MS" panose="030F0702030302020204" pitchFamily="66" charset="0"/>
              </a:rPr>
              <a:t>MUJER INNOVADORA QUE ROMPE PATRONES </a:t>
            </a:r>
          </a:p>
          <a:p>
            <a:pPr algn="r"/>
            <a:endParaRPr lang="es-ES" dirty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es-ES" dirty="0">
                <a:latin typeface="Comic Sans MS" panose="030F0702030302020204" pitchFamily="66" charset="0"/>
              </a:rPr>
              <a:t>    SOCIALES </a:t>
            </a:r>
          </a:p>
          <a:p>
            <a:pPr marL="0" indent="0" algn="ctr">
              <a:buNone/>
            </a:pPr>
            <a:r>
              <a:rPr lang="es-ES" dirty="0">
                <a:latin typeface="Comic Sans MS" panose="030F0702030302020204" pitchFamily="66" charset="0"/>
              </a:rPr>
              <a:t>      Y</a:t>
            </a:r>
          </a:p>
          <a:p>
            <a:pPr marL="0" indent="0" algn="ctr">
              <a:buNone/>
            </a:pPr>
            <a:r>
              <a:rPr lang="es-ES" dirty="0">
                <a:latin typeface="Comic Sans MS" panose="030F0702030302020204" pitchFamily="66" charset="0"/>
              </a:rPr>
              <a:t>          PEDAGÓGICOS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3B53A51D-E834-4DE5-9F02-B23E8DC76B3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192" y="1526980"/>
            <a:ext cx="3465340" cy="496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2729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F4131FF-A585-4860-8065-92CD9A419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PATRONES SOCIALES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690FCA1-4B6C-4B44-A1E9-FA2F477E9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 Primera mujer en graduarse en medicina en Italia en 1896</a:t>
            </a:r>
          </a:p>
          <a:p>
            <a:r>
              <a:rPr lang="es-ES" dirty="0"/>
              <a:t>Mujer política y socialmente activa</a:t>
            </a:r>
          </a:p>
          <a:p>
            <a:r>
              <a:rPr lang="es-ES" dirty="0"/>
              <a:t>Madre soltera, por decisión propia</a:t>
            </a:r>
          </a:p>
          <a:p>
            <a:r>
              <a:rPr lang="es-ES" dirty="0"/>
              <a:t>Comenzó trabajando con niños con necesidades (</a:t>
            </a:r>
            <a:r>
              <a:rPr lang="es-ES" dirty="0" err="1"/>
              <a:t>Acnees</a:t>
            </a:r>
            <a:r>
              <a:rPr lang="es-ES" dirty="0"/>
              <a:t>)</a:t>
            </a:r>
          </a:p>
          <a:p>
            <a:endParaRPr lang="es-ES" dirty="0"/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ACF02826-EF65-4BA3-AB91-309B87F2E0E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43822" y="4001294"/>
            <a:ext cx="5391150" cy="24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6365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7D0EDC-F34A-4031-A1B4-0D3873192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PATRONES PEDAGÓGICOS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466C4F81-F44E-4F1D-8B10-627879095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Pedagogía basada en la </a:t>
            </a:r>
            <a:r>
              <a:rPr lang="es-ES" b="1" dirty="0"/>
              <a:t>libertad</a:t>
            </a:r>
          </a:p>
          <a:p>
            <a:r>
              <a:rPr lang="es-ES" dirty="0"/>
              <a:t>Alto respeto al </a:t>
            </a:r>
            <a:r>
              <a:rPr lang="es-ES" b="1" dirty="0"/>
              <a:t>periodo de aprendizaje </a:t>
            </a:r>
            <a:r>
              <a:rPr lang="es-ES" dirty="0"/>
              <a:t>de cada niño/a.</a:t>
            </a:r>
          </a:p>
          <a:p>
            <a:r>
              <a:rPr lang="es-ES" dirty="0"/>
              <a:t>Aplicación a través de </a:t>
            </a:r>
            <a:r>
              <a:rPr lang="es-ES" b="1" dirty="0"/>
              <a:t>materiales científicos.</a:t>
            </a:r>
          </a:p>
          <a:p>
            <a:r>
              <a:rPr lang="es-ES" dirty="0"/>
              <a:t>Centración en el </a:t>
            </a:r>
            <a:r>
              <a:rPr lang="es-ES" b="1" dirty="0"/>
              <a:t>proceso de aprendizaje </a:t>
            </a:r>
            <a:r>
              <a:rPr lang="es-ES" dirty="0"/>
              <a:t>en lugar de el resultado.</a:t>
            </a:r>
          </a:p>
        </p:txBody>
      </p:sp>
    </p:spTree>
    <p:extLst>
      <p:ext uri="{BB962C8B-B14F-4D97-AF65-F5344CB8AC3E}">
        <p14:creationId xmlns:p14="http://schemas.microsoft.com/office/powerpoint/2010/main" xmlns="" val="3865348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A95E667-A5CE-4E71-9C3C-B5A383168E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+mn-lt"/>
              </a:rPr>
              <a:t>THE ENVIRONMENT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2567F0-DFA6-4725-B136-A4B61FC088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ÉXITO EN EL APRENDIZAJE SI SE PREPARA ADECUADAMENTE EL AMBIENTE</a:t>
            </a:r>
          </a:p>
          <a:p>
            <a:r>
              <a:rPr lang="es-ES" dirty="0"/>
              <a:t>-Debe ser “accesible” a los niños. Es “su” ambiente</a:t>
            </a:r>
          </a:p>
          <a:p>
            <a:r>
              <a:rPr lang="es-ES" dirty="0"/>
              <a:t>-Todos los materiales tienen que estar bien colocados y deben ser accesibles</a:t>
            </a:r>
          </a:p>
          <a:p>
            <a:r>
              <a:rPr lang="es-ES" dirty="0"/>
              <a:t>- Los niños tienen que aprender a trabajar por sí mismos</a:t>
            </a:r>
          </a:p>
          <a:p>
            <a:r>
              <a:rPr lang="es-ES" dirty="0"/>
              <a:t>- En el ambiente del cole los niños viven y trabajan con otros, al igual que lo harán en la sociedad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1466588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92952C-BAAC-46AF-BEF5-E53ADFBE2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+mn-lt"/>
              </a:rPr>
              <a:t>LA CLASE SE DIVIDE EN ÁREAS BÁSICAS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7E9FA1E-2DD0-41BE-86E2-F036C9D18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Lenguaje</a:t>
            </a:r>
          </a:p>
          <a:p>
            <a:r>
              <a:rPr lang="es-ES" dirty="0"/>
              <a:t>Vida práctica o social</a:t>
            </a:r>
          </a:p>
          <a:p>
            <a:r>
              <a:rPr lang="es-ES" dirty="0"/>
              <a:t>Arte</a:t>
            </a:r>
          </a:p>
          <a:p>
            <a:r>
              <a:rPr lang="es-ES" dirty="0"/>
              <a:t>Motricidad gruesa y fina</a:t>
            </a:r>
          </a:p>
          <a:p>
            <a:r>
              <a:rPr lang="es-ES" dirty="0"/>
              <a:t>Ciencia y matemáticas</a:t>
            </a:r>
          </a:p>
          <a:p>
            <a:endParaRPr lang="es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4EE4F5A6-3924-4E8D-B9D6-9A5E9430996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75385" y="1368889"/>
            <a:ext cx="6555544" cy="480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7915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2BCCEF-B224-435B-96B5-A965175FD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latin typeface="+mn-lt"/>
              </a:rPr>
              <a:t>THE MATERIAL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7C1426F-88BC-4787-A55F-19A48A289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material sensorial de Montessori está diseñado para ayudar a :</a:t>
            </a:r>
          </a:p>
          <a:p>
            <a:endParaRPr lang="es-ES" dirty="0"/>
          </a:p>
          <a:p>
            <a:r>
              <a:rPr lang="es-ES" dirty="0"/>
              <a:t>Desarrollo de la mente</a:t>
            </a:r>
          </a:p>
          <a:p>
            <a:r>
              <a:rPr lang="es-ES" dirty="0"/>
              <a:t>Concentración</a:t>
            </a:r>
          </a:p>
          <a:p>
            <a:r>
              <a:rPr lang="es-ES" dirty="0"/>
              <a:t>Coordinación</a:t>
            </a:r>
          </a:p>
          <a:p>
            <a:r>
              <a:rPr lang="es-ES" dirty="0"/>
              <a:t>Independencia</a:t>
            </a:r>
          </a:p>
          <a:p>
            <a:r>
              <a:rPr lang="es-ES" dirty="0"/>
              <a:t>Socialización</a:t>
            </a:r>
          </a:p>
          <a:p>
            <a:r>
              <a:rPr lang="es-ES" dirty="0"/>
              <a:t>Sentido del orden</a:t>
            </a:r>
          </a:p>
        </p:txBody>
      </p:sp>
    </p:spTree>
    <p:extLst>
      <p:ext uri="{BB962C8B-B14F-4D97-AF65-F5344CB8AC3E}">
        <p14:creationId xmlns:p14="http://schemas.microsoft.com/office/powerpoint/2010/main" xmlns="" val="25375192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621</Words>
  <Application>Microsoft Office PowerPoint</Application>
  <PresentationFormat>Personalizado</PresentationFormat>
  <Paragraphs>126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ERASMUS +</vt:lpstr>
      <vt:lpstr>PASOS A SEGUIR</vt:lpstr>
      <vt:lpstr>TEACHING A FOREIGN LANGUAGE THROUGH MONTESSSORI METODOLOGY </vt:lpstr>
      <vt:lpstr>MARIA MONTESSORI</vt:lpstr>
      <vt:lpstr>PATRONES SOCIALES</vt:lpstr>
      <vt:lpstr>PATRONES PEDAGÓGICOS</vt:lpstr>
      <vt:lpstr>THE ENVIRONMENT </vt:lpstr>
      <vt:lpstr>LA CLASE SE DIVIDE EN ÁREAS BÁSICAS </vt:lpstr>
      <vt:lpstr>THE MATERIAL</vt:lpstr>
      <vt:lpstr>LOS MATERIALES SON</vt:lpstr>
      <vt:lpstr>¿ CÓMO ES UN COLEGIO MONTESSORI ?</vt:lpstr>
      <vt:lpstr>COLEGIO MONTESSORI https://www.youtube.com/watch?v=P8Bvymudiyg</vt:lpstr>
      <vt:lpstr>LAS 6 CARACTERÍSTICAS DE MONTESSORI</vt:lpstr>
      <vt:lpstr> ¿ CÓMO ENSEÑAR SEGÚN EL MÉTODO MONTESSORI ?</vt:lpstr>
      <vt:lpstr>PRIMERA PARTE: presentar el nombre del material. “This is a dog”..</vt:lpstr>
      <vt:lpstr>SEGUNDA PARTE:  ayudar para reconocer los diferentes objetos. “Where is”, “Point”, “Give me”, “Show me”…  </vt:lpstr>
      <vt:lpstr>TERCERA PARTE: verificación y producción fonética. “What is this?”, “What do you say?”</vt:lpstr>
      <vt:lpstr>Diapositiva 18</vt:lpstr>
      <vt:lpstr>Activity 1 Age: from 5 to 8</vt:lpstr>
      <vt:lpstr>Diapositiva 20</vt:lpstr>
      <vt:lpstr>1ª PARTE: This is…..</vt:lpstr>
      <vt:lpstr>2ª PARTE: “Where is”?</vt:lpstr>
      <vt:lpstr>3ª PARTE: “What it is?</vt:lpstr>
      <vt:lpstr>Diapositiva 24</vt:lpstr>
      <vt:lpstr>ACTIVITY 2</vt:lpstr>
      <vt:lpstr>Diapositiva 26</vt:lpstr>
      <vt:lpstr>Diapositiva 27</vt:lpstr>
      <vt:lpstr>Diapositiva 28</vt:lpstr>
      <vt:lpstr>Diapositiva 29</vt:lpstr>
      <vt:lpstr>THE APPLE IS RED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ERASMUS +</dc:title>
  <dc:creator>Inés Sánchez-flor Sánchez</dc:creator>
  <cp:lastModifiedBy>CoordinadorTIC</cp:lastModifiedBy>
  <cp:revision>47</cp:revision>
  <dcterms:created xsi:type="dcterms:W3CDTF">2019-11-07T17:13:46Z</dcterms:created>
  <dcterms:modified xsi:type="dcterms:W3CDTF">2019-11-27T08:10:15Z</dcterms:modified>
</cp:coreProperties>
</file>