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5840"/>
  </p:normalViewPr>
  <p:slideViewPr>
    <p:cSldViewPr snapToGrid="0" snapToObjects="1">
      <p:cViewPr varScale="1">
        <p:scale>
          <a:sx n="112" d="100"/>
          <a:sy n="112" d="100"/>
        </p:scale>
        <p:origin x="5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42FB24-6661-3E46-84C5-693B33A0FC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A6A4471-BADF-5641-9C45-3F818F8DDE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2DFC394-91A0-F94D-BD30-4C0F9928D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D9DED-04C9-D14D-9589-04D31C472B03}" type="datetimeFigureOut">
              <a:rPr lang="es-ES" smtClean="0"/>
              <a:t>13/4/20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45D1C98-62B0-4945-AA81-08E2974D4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F63574D-6FD1-E042-B7F2-E8B7AD16B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F99B9-9922-924B-82EB-8DB17E6037A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82526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FD1B4D-8DE3-914B-AAE1-3376FF58C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971E3DE-FCF1-B54F-A569-0A200F973D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2E9C2CF-B51A-5B45-BC08-742999087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D9DED-04C9-D14D-9589-04D31C472B03}" type="datetimeFigureOut">
              <a:rPr lang="es-ES" smtClean="0"/>
              <a:t>13/4/20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B95D844-D061-6D43-A7B0-F18946D98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794BAE0-DEF1-C242-ADF7-69DAF868E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F99B9-9922-924B-82EB-8DB17E6037A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74675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1FB04E4-543E-D14F-A0B7-18E0A07478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90CF3E7-D3AD-7146-8310-4B1ABFF419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E136C85-9E4E-D04F-8A8E-351C2BE3D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D9DED-04C9-D14D-9589-04D31C472B03}" type="datetimeFigureOut">
              <a:rPr lang="es-ES" smtClean="0"/>
              <a:t>13/4/20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B6AA28D-7244-1943-B9ED-60322AF91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2604C7F-6E91-C54A-8DDC-C20C0730D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F99B9-9922-924B-82EB-8DB17E6037A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66213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97348C-2CA5-8F40-B1A3-83B78B4A7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41671D7-D8FA-DD41-B68D-7B1D65AB12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BEE265F-585D-4142-B40C-6F01E6BA4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D9DED-04C9-D14D-9589-04D31C472B03}" type="datetimeFigureOut">
              <a:rPr lang="es-ES" smtClean="0"/>
              <a:t>13/4/20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C2BB77A-1E44-7A46-B7B3-66C7B757A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C62C410-31A6-354A-BA9A-135E84C21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F99B9-9922-924B-82EB-8DB17E6037A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83201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6F3271-3800-3943-AF17-193940330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C121FBD-0F74-0C42-A776-EED928D2BC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B352B1D-8B87-864C-A4A2-1027B6B23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D9DED-04C9-D14D-9589-04D31C472B03}" type="datetimeFigureOut">
              <a:rPr lang="es-ES" smtClean="0"/>
              <a:t>13/4/20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540B5AB-FB9E-0048-B086-DFBC5F1D8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C320778-1C71-6546-9D12-5364E0250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F99B9-9922-924B-82EB-8DB17E6037A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5564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BEC566-D603-F04C-9C35-6A1B1571F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4A02CC0-8DA3-BD46-B53A-153C38E483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CE59ED1-A5D4-D748-8127-7169659CA1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E91636E-E302-7B4B-BFD3-B4F07FEF6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D9DED-04C9-D14D-9589-04D31C472B03}" type="datetimeFigureOut">
              <a:rPr lang="es-ES" smtClean="0"/>
              <a:t>13/4/20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9D21C92-6C90-0047-B674-3E2F931DE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94F2564-32C6-B54E-A7F7-9C54D1782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F99B9-9922-924B-82EB-8DB17E6037A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46422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E09D98-6CC7-8D4E-A96E-13DEDCDE6D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49AAA4C-DD03-9145-BDD3-D32048A54F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29AA40D-0B0C-6843-8656-6C2DBFEE17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874A2BE-C1E6-7F49-9A44-D58082F134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A8DF549-74DB-EB41-B350-3B9DF69C4C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DD6EC00-782B-0A42-9608-FD2FBEEA7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D9DED-04C9-D14D-9589-04D31C472B03}" type="datetimeFigureOut">
              <a:rPr lang="es-ES" smtClean="0"/>
              <a:t>13/4/20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4A1ABF1-318E-724A-8D5E-DE0D77614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D366B8A-6C38-004E-8374-199315C8A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F99B9-9922-924B-82EB-8DB17E6037A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14939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9394C1-A85D-184B-A0BB-3AAF77245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1CA7D95-A114-0347-B66D-F442621A5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D9DED-04C9-D14D-9589-04D31C472B03}" type="datetimeFigureOut">
              <a:rPr lang="es-ES" smtClean="0"/>
              <a:t>13/4/20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5EDDDAF-1F3C-1045-8F78-AEB811A1A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DACBFE6-6588-7942-94CB-3E62A2F11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F99B9-9922-924B-82EB-8DB17E6037A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43098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9EB6737-024F-FC47-83FF-D6DEB3070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D9DED-04C9-D14D-9589-04D31C472B03}" type="datetimeFigureOut">
              <a:rPr lang="es-ES" smtClean="0"/>
              <a:t>13/4/20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AA6400B-A1F0-0443-9520-003C2BF0B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7773564-54C8-DB4B-82CB-53A76D463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F99B9-9922-924B-82EB-8DB17E6037A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07937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5E8543-7ADA-9B4F-857B-656A63CA3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2F1D7C3-36A7-6547-8783-6360699396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B418869-A310-EE40-B947-24618298CB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178BE03-F08A-3446-90A7-CEF3E9C64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D9DED-04C9-D14D-9589-04D31C472B03}" type="datetimeFigureOut">
              <a:rPr lang="es-ES" smtClean="0"/>
              <a:t>13/4/20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E917574-39C5-114C-9B33-494901580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A565A30-DF7A-6546-8C2A-845C3B82A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F99B9-9922-924B-82EB-8DB17E6037A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4890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B8003C-FBCD-B54B-9DA7-A0B6D1DDB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FEEC4D6-AFA0-0941-B392-FE4639863C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2C80818-E5F0-574E-9ED6-6E40021264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FC48AF7-1897-E24A-B2F0-A1F0BECA5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D9DED-04C9-D14D-9589-04D31C472B03}" type="datetimeFigureOut">
              <a:rPr lang="es-ES" smtClean="0"/>
              <a:t>13/4/20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B426B33-C2FC-9040-823C-F80DB290F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6908BE4-554C-FF41-83DF-1CF0DEF30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F99B9-9922-924B-82EB-8DB17E6037A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43470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2C1691E-63FF-4B41-A27C-B857A4620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F15086B-17CA-4D45-892F-35AB0867E6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4FB5EFB-817F-2B4F-94D8-DFAC77F643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9D9DED-04C9-D14D-9589-04D31C472B03}" type="datetimeFigureOut">
              <a:rPr lang="es-ES" smtClean="0"/>
              <a:t>13/4/20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8392242-5BA7-0147-A855-52172B08C2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D05A36C-449D-D54A-9C7B-CF938653B7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1F99B9-9922-924B-82EB-8DB17E6037A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24480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B65D3A-7E1A-2E46-AEB0-D8B8D4D5D7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es-ES" dirty="0">
                <a:solidFill>
                  <a:srgbClr val="002060"/>
                </a:solidFill>
              </a:rPr>
              <a:t>MONOMIOS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C84638D-E6ED-8544-B16F-EC5F8CB8BB4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  <a:p>
            <a:r>
              <a:rPr lang="es-ES" dirty="0"/>
              <a:t>1º ESO</a:t>
            </a:r>
          </a:p>
        </p:txBody>
      </p:sp>
    </p:spTree>
    <p:extLst>
      <p:ext uri="{BB962C8B-B14F-4D97-AF65-F5344CB8AC3E}">
        <p14:creationId xmlns:p14="http://schemas.microsoft.com/office/powerpoint/2010/main" val="4024808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38F5A9-473E-D746-8410-84F69AB1CB5B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es-ES" altLang="es-ES_tradnl" b="1" dirty="0">
                <a:solidFill>
                  <a:srgbClr val="008000"/>
                </a:solidFill>
                <a:latin typeface="BinnerD" pitchFamily="34" charset="0"/>
              </a:rPr>
            </a:br>
            <a:r>
              <a:rPr lang="es-ES" altLang="es-ES_tradnl" dirty="0">
                <a:solidFill>
                  <a:srgbClr val="002060"/>
                </a:solidFill>
                <a:latin typeface="BinnerD" pitchFamily="34" charset="0"/>
              </a:rPr>
              <a:t>Monomios</a:t>
            </a:r>
            <a:br>
              <a:rPr lang="es-ES" altLang="es-ES_tradnl" b="1" dirty="0">
                <a:solidFill>
                  <a:srgbClr val="008000"/>
                </a:solidFill>
                <a:latin typeface="BinnerD" pitchFamily="34" charset="0"/>
              </a:rPr>
            </a:b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B780601-140D-5D44-9052-2265194B39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80000"/>
              </a:lnSpc>
            </a:pPr>
            <a:r>
              <a:rPr lang="es-ES_tradnl" altLang="es-ES_tradnl" dirty="0"/>
              <a:t>Un monomio es la expresión algebraica más sencilla. Es una expresión algebraica en la que las únicas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dirty="0"/>
              <a:t> operaciones que afectan a las letras son la MULTIPLICACIÓN y la POTENCIACIÓN DE EXPONENTE NATURAL.</a:t>
            </a:r>
          </a:p>
          <a:p>
            <a:pPr>
              <a:lnSpc>
                <a:spcPct val="80000"/>
              </a:lnSpc>
            </a:pPr>
            <a:endParaRPr lang="es-ES_tradnl" altLang="es-ES_tradnl" dirty="0"/>
          </a:p>
          <a:p>
            <a:pPr>
              <a:lnSpc>
                <a:spcPct val="80000"/>
              </a:lnSpc>
            </a:pPr>
            <a:r>
              <a:rPr lang="es-ES_tradnl" altLang="es-ES_tradnl" u="sng" dirty="0">
                <a:solidFill>
                  <a:schemeClr val="accent2"/>
                </a:solidFill>
              </a:rPr>
              <a:t>EJEMPLO</a:t>
            </a:r>
            <a:r>
              <a:rPr lang="es-ES_tradnl" altLang="es-ES_tradnl" dirty="0"/>
              <a:t>         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dirty="0"/>
              <a:t>                                          5x</a:t>
            </a:r>
            <a:r>
              <a:rPr lang="es-ES_tradnl" altLang="es-ES_tradnl" baseline="30000" dirty="0"/>
              <a:t>3</a:t>
            </a:r>
          </a:p>
          <a:p>
            <a:pPr marL="0" indent="0">
              <a:lnSpc>
                <a:spcPct val="80000"/>
              </a:lnSpc>
              <a:buNone/>
            </a:pPr>
            <a:endParaRPr lang="es-ES_tradnl" altLang="es-ES_tradnl" dirty="0"/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dirty="0"/>
              <a:t>    El 5 es el coeficiente numérico.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dirty="0"/>
              <a:t>    La letra x es la variable.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dirty="0"/>
              <a:t>    El 3 es el exponente de la variable, que se llama GRADO del monomio.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dirty="0"/>
              <a:t>    La letra junto con su exponente es la PARTE LITERAL., en este caso x</a:t>
            </a:r>
            <a:r>
              <a:rPr lang="es-ES_tradnl" altLang="es-ES_tradnl" baseline="30000" dirty="0"/>
              <a:t>3</a:t>
            </a:r>
            <a:r>
              <a:rPr lang="es-ES_tradnl" altLang="es-ES_tradnl" dirty="0"/>
              <a:t> es la parte literal.</a:t>
            </a:r>
          </a:p>
          <a:p>
            <a:pPr marL="0" indent="0">
              <a:lnSpc>
                <a:spcPct val="80000"/>
              </a:lnSpc>
              <a:buNone/>
            </a:pPr>
            <a:endParaRPr lang="es-ES_tradnl" altLang="es-ES_tradnl" b="1" u="sng" dirty="0">
              <a:solidFill>
                <a:srgbClr val="FF3300"/>
              </a:solidFill>
            </a:endParaRPr>
          </a:p>
          <a:p>
            <a:pPr>
              <a:lnSpc>
                <a:spcPct val="80000"/>
              </a:lnSpc>
            </a:pPr>
            <a:r>
              <a:rPr lang="es-ES_tradnl" altLang="es-ES_tradnl" u="sng" dirty="0">
                <a:solidFill>
                  <a:schemeClr val="accent2"/>
                </a:solidFill>
              </a:rPr>
              <a:t>EJEMPLOS DE APLICACIÓN PRÁCTICA </a:t>
            </a:r>
            <a:r>
              <a:rPr lang="es-ES_tradnl" altLang="es-ES_tradnl" dirty="0"/>
              <a:t>          </a:t>
            </a:r>
          </a:p>
          <a:p>
            <a:pPr>
              <a:lnSpc>
                <a:spcPct val="80000"/>
              </a:lnSpc>
            </a:pPr>
            <a:endParaRPr lang="es-ES_tradnl" altLang="es-ES_tradnl" dirty="0"/>
          </a:p>
          <a:p>
            <a:pPr>
              <a:lnSpc>
                <a:spcPct val="80000"/>
              </a:lnSpc>
            </a:pPr>
            <a:r>
              <a:rPr lang="es-ES_tradnl" altLang="es-ES_tradnl" dirty="0"/>
              <a:t>Por  x  representaríamos una longitud desconocida.</a:t>
            </a:r>
          </a:p>
          <a:p>
            <a:pPr>
              <a:lnSpc>
                <a:spcPct val="80000"/>
              </a:lnSpc>
            </a:pPr>
            <a:r>
              <a:rPr lang="es-ES_tradnl" altLang="es-ES_tradnl" dirty="0"/>
              <a:t>Por  x</a:t>
            </a:r>
            <a:r>
              <a:rPr lang="es-ES_tradnl" altLang="es-ES_tradnl" baseline="30000" dirty="0"/>
              <a:t>2</a:t>
            </a:r>
            <a:r>
              <a:rPr lang="es-ES_tradnl" altLang="es-ES_tradnl" dirty="0"/>
              <a:t> representaríamos una superficie cuadrada de lado x.</a:t>
            </a:r>
            <a:endParaRPr lang="es-ES_tradnl" altLang="es-ES_tradnl" baseline="30000" dirty="0"/>
          </a:p>
          <a:p>
            <a:pPr>
              <a:lnSpc>
                <a:spcPct val="80000"/>
              </a:lnSpc>
            </a:pPr>
            <a:r>
              <a:rPr lang="es-ES_tradnl" altLang="es-ES_tradnl" dirty="0"/>
              <a:t>Por  x</a:t>
            </a:r>
            <a:r>
              <a:rPr lang="es-ES_tradnl" altLang="es-ES_tradnl" baseline="30000" dirty="0"/>
              <a:t>3 </a:t>
            </a:r>
            <a:r>
              <a:rPr lang="es-ES_tradnl" altLang="es-ES_tradnl" dirty="0"/>
              <a:t>representaríamos el volumen de un cubo de arista x.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3449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370F17-5901-784D-8D27-CBD19F6A6B5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s-ES" altLang="es-ES_tradnl" dirty="0">
                <a:solidFill>
                  <a:srgbClr val="002060"/>
                </a:solidFill>
              </a:rPr>
              <a:t>Ejemplos de monomios</a:t>
            </a:r>
            <a:endParaRPr lang="es-ES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2B7B964E-CDB7-C84C-8615-8530C567609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55000" lnSpcReduction="20000"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s-ES_tradnl" altLang="es-ES_tradnl" b="1" dirty="0">
                    <a:solidFill>
                      <a:schemeClr val="accent2"/>
                    </a:solidFill>
                  </a:rPr>
                  <a:t>3a</a:t>
                </a:r>
                <a:r>
                  <a:rPr lang="es-ES_tradnl" altLang="es-ES_tradnl" b="1" baseline="30000" dirty="0">
                    <a:solidFill>
                      <a:schemeClr val="accent2"/>
                    </a:solidFill>
                  </a:rPr>
                  <a:t>2 </a:t>
                </a:r>
                <a:r>
                  <a:rPr lang="es-ES_tradnl" altLang="es-ES_tradnl" b="1" dirty="0">
                    <a:solidFill>
                      <a:schemeClr val="accent2"/>
                    </a:solidFill>
                  </a:rPr>
                  <a:t>b</a:t>
                </a:r>
                <a:r>
                  <a:rPr lang="es-ES_tradnl" altLang="es-ES_tradnl" dirty="0"/>
                  <a:t> 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dirty="0"/>
                  <a:t>     El  3  es el coeficiente numérico. 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dirty="0"/>
                  <a:t>     La letra a es una variable y su exponente es 2.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dirty="0"/>
                  <a:t>     La letra b es otra variable y su exponente es 1. 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dirty="0"/>
                  <a:t>       </a:t>
                </a:r>
              </a:p>
              <a:p>
                <a:pPr>
                  <a:lnSpc>
                    <a:spcPct val="80000"/>
                  </a:lnSpc>
                </a:pPr>
                <a:r>
                  <a:rPr lang="es-ES_tradnl" altLang="es-ES_tradnl" b="1" dirty="0">
                    <a:solidFill>
                      <a:schemeClr val="accent2"/>
                    </a:solidFill>
                  </a:rPr>
                  <a:t>-5y</a:t>
                </a:r>
                <a:r>
                  <a:rPr lang="es-ES_tradnl" altLang="es-ES_tradnl" b="1" baseline="30000" dirty="0">
                    <a:solidFill>
                      <a:schemeClr val="accent2"/>
                    </a:solidFill>
                  </a:rPr>
                  <a:t>2</a:t>
                </a:r>
                <a:r>
                  <a:rPr lang="es-ES_tradnl" altLang="es-ES_tradnl" b="1" dirty="0">
                    <a:solidFill>
                      <a:schemeClr val="accent2"/>
                    </a:solidFill>
                  </a:rPr>
                  <a:t>z</a:t>
                </a:r>
                <a:r>
                  <a:rPr lang="es-ES_tradnl" altLang="es-ES_tradnl" b="1" baseline="30000" dirty="0">
                    <a:solidFill>
                      <a:schemeClr val="accent2"/>
                    </a:solidFill>
                  </a:rPr>
                  <a:t>4 </a:t>
                </a:r>
                <a:r>
                  <a:rPr lang="es-ES_tradnl" altLang="es-ES_tradnl" dirty="0"/>
                  <a:t> 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dirty="0"/>
                  <a:t>     El  -5  es el coeficiente numérico. 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dirty="0"/>
                  <a:t>     La letra y es una variable y su exponente es 2.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dirty="0"/>
                  <a:t>     La letra z es otra variable y su exponente es 4. </a:t>
                </a:r>
                <a:endParaRPr lang="es-ES_tradnl" altLang="es-ES_tradnl" b="1" u="sng" dirty="0">
                  <a:solidFill>
                    <a:srgbClr val="FF3300"/>
                  </a:solidFill>
                </a:endParaRPr>
              </a:p>
              <a:p>
                <a:pPr>
                  <a:lnSpc>
                    <a:spcPct val="80000"/>
                  </a:lnSpc>
                </a:pPr>
                <a:endParaRPr lang="es-ES_tradnl" altLang="es-ES_tradnl" dirty="0"/>
              </a:p>
              <a:p>
                <a:pPr>
                  <a:lnSpc>
                    <a:spcPct val="80000"/>
                  </a:lnSpc>
                </a:pPr>
                <a14:m>
                  <m:oMath xmlns:m="http://schemas.openxmlformats.org/officeDocument/2006/math">
                    <m:f>
                      <m:fPr>
                        <m:ctrlPr>
                          <a:rPr lang="es-ES_tradnl" altLang="es-ES_tradnl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altLang="es-ES_tradnl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s-ES" altLang="es-ES_tradnl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s-ES_tradnl" altLang="es-ES_tradnl" b="1" dirty="0">
                    <a:solidFill>
                      <a:schemeClr val="accent2">
                        <a:lumMod val="75000"/>
                      </a:schemeClr>
                    </a:solidFill>
                  </a:rPr>
                  <a:t>a</a:t>
                </a:r>
                <a:r>
                  <a:rPr lang="es-ES_tradnl" altLang="es-ES_tradnl" b="1" baseline="30000" dirty="0">
                    <a:solidFill>
                      <a:schemeClr val="accent2">
                        <a:lumMod val="75000"/>
                      </a:schemeClr>
                    </a:solidFill>
                  </a:rPr>
                  <a:t>3</a:t>
                </a:r>
                <a:r>
                  <a:rPr lang="es-ES_tradnl" altLang="es-ES_tradnl" b="1" dirty="0">
                    <a:solidFill>
                      <a:schemeClr val="accent2">
                        <a:lumMod val="75000"/>
                      </a:schemeClr>
                    </a:solidFill>
                  </a:rPr>
                  <a:t>x</a:t>
                </a:r>
                <a:r>
                  <a:rPr lang="es-ES_tradnl" altLang="es-ES_tradnl" b="1" baseline="30000" dirty="0">
                    <a:solidFill>
                      <a:schemeClr val="accent2">
                        <a:lumMod val="75000"/>
                      </a:schemeClr>
                    </a:solidFill>
                  </a:rPr>
                  <a:t>5</a:t>
                </a:r>
                <a:endParaRPr lang="es-ES_tradnl" altLang="es-ES_tradnl" b="1" dirty="0">
                  <a:solidFill>
                    <a:schemeClr val="accent2">
                      <a:lumMod val="75000"/>
                    </a:schemeClr>
                  </a:solidFill>
                </a:endParaRP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dirty="0"/>
                  <a:t>     El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_tradnl" altLang="es-ES_tradnl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s-ES_tradnl" altLang="es-ES_tradnl" dirty="0"/>
                  <a:t>  es el coeficiente numérico. 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dirty="0"/>
                  <a:t>     La letra a es una variable, y su exponente es 3.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dirty="0"/>
                  <a:t>     La letra x es otra variable, y su exponente es 5.</a:t>
                </a:r>
              </a:p>
              <a:p>
                <a:pPr>
                  <a:lnSpc>
                    <a:spcPct val="80000"/>
                  </a:lnSpc>
                </a:pPr>
                <a:endParaRPr lang="es-ES_tradnl" altLang="es-ES_tradnl" dirty="0"/>
              </a:p>
              <a:p>
                <a:pPr>
                  <a:lnSpc>
                    <a:spcPct val="80000"/>
                  </a:lnSpc>
                </a:pPr>
                <a:r>
                  <a:rPr lang="es-ES_tradnl" altLang="es-ES_tradnl" dirty="0"/>
                  <a:t>Los números pueden dividir a las variables en un monomio, pero las variables no pueden estar dividiendo en un monomio.</a:t>
                </a:r>
                <a:endParaRPr lang="es-ES_tradnl" altLang="es-ES_tradnl" b="1" u="sng" dirty="0">
                  <a:solidFill>
                    <a:srgbClr val="FF3300"/>
                  </a:solidFill>
                </a:endParaRPr>
              </a:p>
              <a:p>
                <a:endParaRPr lang="es-ES" dirty="0"/>
              </a:p>
            </p:txBody>
          </p:sp>
        </mc:Choice>
        <mc:Fallback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2B7B964E-CDB7-C84C-8615-8530C567609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" t="-2339" b="-877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33866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89413A-9594-2E4B-8E16-05200D4F65DD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s-ES" altLang="es-ES_tradnl" dirty="0">
                <a:solidFill>
                  <a:srgbClr val="002060"/>
                </a:solidFill>
              </a:rPr>
              <a:t>Expresiones que no son monomios</a:t>
            </a:r>
            <a:endParaRPr lang="es-ES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CD7B6321-9DA7-2449-8016-8C22436C73C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s-ES_tradnl" altLang="es-ES_tradnl" b="1" u="sng" dirty="0">
                    <a:solidFill>
                      <a:schemeClr val="accent2"/>
                    </a:solidFill>
                  </a:rPr>
                  <a:t>Ejemplos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dirty="0"/>
                  <a:t>       </a:t>
                </a:r>
              </a:p>
              <a:p>
                <a:pPr>
                  <a:lnSpc>
                    <a:spcPct val="80000"/>
                  </a:lnSpc>
                </a:pPr>
                <a:r>
                  <a:rPr lang="es-ES_tradnl" altLang="es-ES_tradnl" b="1" dirty="0">
                    <a:solidFill>
                      <a:schemeClr val="accent2"/>
                    </a:solidFill>
                  </a:rPr>
                  <a:t>- 3x </a:t>
                </a:r>
                <a:r>
                  <a:rPr lang="es-ES_tradnl" altLang="es-ES_tradnl" b="1" baseline="30000" dirty="0">
                    <a:solidFill>
                      <a:schemeClr val="accent2"/>
                    </a:solidFill>
                  </a:rPr>
                  <a:t>- 2</a:t>
                </a:r>
                <a:r>
                  <a:rPr lang="es-ES_tradnl" altLang="es-ES_tradnl" baseline="30000" dirty="0"/>
                  <a:t>      </a:t>
                </a:r>
                <a:r>
                  <a:rPr lang="es-ES_tradnl" altLang="es-ES_tradnl" dirty="0"/>
                  <a:t>no es un monomio, pues el exponente de x es negativo.</a:t>
                </a:r>
              </a:p>
              <a:p>
                <a:pPr>
                  <a:lnSpc>
                    <a:spcPct val="80000"/>
                  </a:lnSpc>
                </a:pPr>
                <a:endParaRPr lang="es-ES_tradnl" altLang="es-ES_tradnl" dirty="0"/>
              </a:p>
              <a:p>
                <a:pPr>
                  <a:lnSpc>
                    <a:spcPct val="80000"/>
                  </a:lnSpc>
                </a:pPr>
                <a:r>
                  <a:rPr lang="es-ES_tradnl" altLang="es-ES_tradnl" b="1" dirty="0">
                    <a:solidFill>
                      <a:schemeClr val="accent2"/>
                    </a:solidFill>
                  </a:rPr>
                  <a:t>5·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_tradnl" altLang="es-ES_tradnl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altLang="es-ES_tradnl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num>
                      <m:den>
                        <m:r>
                          <a:rPr lang="es-ES" altLang="es-ES_tradnl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</m:den>
                    </m:f>
                  </m:oMath>
                </a14:m>
                <a:r>
                  <a:rPr lang="es-ES_tradnl" altLang="es-ES_tradnl" dirty="0"/>
                  <a:t>  no es un monomio, pues la variable y está dividiendo.	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b="1" dirty="0">
                    <a:solidFill>
                      <a:schemeClr val="accent2"/>
                    </a:solidFill>
                  </a:rPr>
                  <a:t>	</a:t>
                </a:r>
              </a:p>
              <a:p>
                <a:r>
                  <a:rPr lang="es-ES_tradnl" altLang="es-ES_tradnl" b="1" dirty="0">
                    <a:solidFill>
                      <a:schemeClr val="accent2"/>
                    </a:solidFill>
                  </a:rPr>
                  <a:t>- 3·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ES_tradnl" altLang="es-ES_tradnl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altLang="es-ES_tradnl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s-ES" altLang="es-ES_tradnl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ad>
                      <m:radPr>
                        <m:degHide m:val="on"/>
                        <m:ctrlPr>
                          <a:rPr lang="es-ES_tradnl" altLang="es-ES_tradnl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s-ES" altLang="es-ES_tradnl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</m:e>
                    </m:rad>
                  </m:oMath>
                </a14:m>
                <a:r>
                  <a:rPr lang="es-ES_tradnl" altLang="es-ES_tradnl" b="1" dirty="0">
                    <a:solidFill>
                      <a:schemeClr val="accent2"/>
                    </a:solidFill>
                    <a:cs typeface="Arial" panose="020B0604020202020204" pitchFamily="34" charset="0"/>
                  </a:rPr>
                  <a:t>  </a:t>
                </a:r>
                <a:r>
                  <a:rPr lang="es-ES_tradnl" altLang="es-ES_tradnl" dirty="0"/>
                  <a:t>no es un monomio, pues la variable y está bajo una raíz.</a:t>
                </a:r>
              </a:p>
              <a:p>
                <a:endParaRPr lang="es-ES" altLang="es-ES_tradnl" dirty="0"/>
              </a:p>
              <a:p>
                <a:r>
                  <a:rPr lang="es-ES_tradnl" altLang="es-ES_tradnl" b="1" dirty="0">
                    <a:solidFill>
                      <a:schemeClr val="accent2"/>
                    </a:solidFill>
                  </a:rPr>
                  <a:t>8x + 3y   </a:t>
                </a:r>
                <a:r>
                  <a:rPr lang="es-ES_tradnl" altLang="es-ES_tradnl" dirty="0"/>
                  <a:t>no es un monomio, pues hay una suma.</a:t>
                </a:r>
              </a:p>
              <a:p>
                <a:endParaRPr lang="es-ES_tradnl" altLang="es-ES_tradnl" dirty="0"/>
              </a:p>
              <a:p>
                <a:r>
                  <a:rPr lang="es-ES_tradnl" altLang="es-ES_tradnl" b="1" dirty="0">
                    <a:solidFill>
                      <a:schemeClr val="accent2"/>
                    </a:solidFill>
                  </a:rPr>
                  <a:t>9 – 8x</a:t>
                </a:r>
                <a:r>
                  <a:rPr lang="es-ES_tradnl" altLang="es-ES_tradnl" b="1" baseline="30000" dirty="0">
                    <a:solidFill>
                      <a:schemeClr val="accent2"/>
                    </a:solidFill>
                  </a:rPr>
                  <a:t>2</a:t>
                </a:r>
                <a:r>
                  <a:rPr lang="es-ES_tradnl" altLang="es-ES_tradnl" b="1" dirty="0">
                    <a:solidFill>
                      <a:schemeClr val="accent2"/>
                    </a:solidFill>
                  </a:rPr>
                  <a:t>   </a:t>
                </a:r>
                <a:r>
                  <a:rPr lang="es-ES_tradnl" altLang="es-ES_tradnl" dirty="0"/>
                  <a:t>no es un monomio, pues hay una diferencia.</a:t>
                </a:r>
                <a:endParaRPr lang="es-ES" altLang="es-ES_tradnl" dirty="0"/>
              </a:p>
              <a:p>
                <a:endParaRPr lang="es-ES" dirty="0"/>
              </a:p>
            </p:txBody>
          </p:sp>
        </mc:Choice>
        <mc:Fallback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CD7B6321-9DA7-2449-8016-8C22436C73C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24" t="-3801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20821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537247-17C8-634E-A612-D1E454DF9E98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es-ES" altLang="es-ES_tradnl" dirty="0">
                <a:solidFill>
                  <a:srgbClr val="002060"/>
                </a:solidFill>
                <a:latin typeface="BinnerD" pitchFamily="34" charset="0"/>
              </a:rPr>
            </a:br>
            <a:r>
              <a:rPr lang="es-ES" altLang="es-ES_tradnl" dirty="0">
                <a:solidFill>
                  <a:srgbClr val="002060"/>
                </a:solidFill>
                <a:latin typeface="BinnerD" pitchFamily="34" charset="0"/>
              </a:rPr>
              <a:t>Monomios semejantes</a:t>
            </a:r>
            <a:br>
              <a:rPr lang="es-ES" altLang="es-ES_tradnl" b="1" dirty="0">
                <a:solidFill>
                  <a:srgbClr val="008000"/>
                </a:solidFill>
                <a:latin typeface="BinnerD" pitchFamily="34" charset="0"/>
              </a:rPr>
            </a:b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7BE82B1-7562-B647-A111-FAA491A94E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80000"/>
              </a:lnSpc>
            </a:pPr>
            <a:r>
              <a:rPr lang="es-ES_tradnl" altLang="es-ES_tradnl" dirty="0"/>
              <a:t>Dos monomios son SEMEJANTES si tienen la misma parte literal.</a:t>
            </a:r>
          </a:p>
          <a:p>
            <a:pPr>
              <a:lnSpc>
                <a:spcPct val="80000"/>
              </a:lnSpc>
            </a:pPr>
            <a:endParaRPr lang="es-ES_tradnl" altLang="es-ES_tradnl" dirty="0"/>
          </a:p>
          <a:p>
            <a:pPr>
              <a:lnSpc>
                <a:spcPct val="80000"/>
              </a:lnSpc>
            </a:pPr>
            <a:r>
              <a:rPr lang="es-ES_tradnl" altLang="es-ES_tradnl" u="sng" dirty="0">
                <a:solidFill>
                  <a:schemeClr val="accent2"/>
                </a:solidFill>
              </a:rPr>
              <a:t>EJEMPLOS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dirty="0"/>
              <a:t>          </a:t>
            </a:r>
          </a:p>
          <a:p>
            <a:pPr>
              <a:lnSpc>
                <a:spcPct val="80000"/>
              </a:lnSpc>
            </a:pPr>
            <a:r>
              <a:rPr lang="es-ES_tradnl" altLang="es-ES_tradnl" dirty="0"/>
              <a:t> -3x</a:t>
            </a:r>
            <a:r>
              <a:rPr lang="es-ES_tradnl" altLang="es-ES_tradnl" baseline="30000" dirty="0"/>
              <a:t>3      </a:t>
            </a:r>
            <a:r>
              <a:rPr lang="es-ES_tradnl" altLang="es-ES_tradnl" dirty="0"/>
              <a:t>,  9x</a:t>
            </a:r>
            <a:r>
              <a:rPr lang="es-ES_tradnl" altLang="es-ES_tradnl" baseline="30000" dirty="0"/>
              <a:t>3     </a:t>
            </a:r>
            <a:r>
              <a:rPr lang="es-ES_tradnl" altLang="es-ES_tradnl" dirty="0"/>
              <a:t>,   -12x</a:t>
            </a:r>
            <a:r>
              <a:rPr lang="es-ES_tradnl" altLang="es-ES_tradnl" baseline="30000" dirty="0"/>
              <a:t>3  </a:t>
            </a:r>
            <a:r>
              <a:rPr lang="es-ES_tradnl" altLang="es-ES_tradnl" dirty="0"/>
              <a:t>   </a:t>
            </a:r>
            <a:r>
              <a:rPr lang="es-ES_tradnl" altLang="es-ES_tradnl" dirty="0">
                <a:sym typeface="Wingdings" pitchFamily="2" charset="2"/>
              </a:rPr>
              <a:t>    Parte literal común:   </a:t>
            </a:r>
            <a:r>
              <a:rPr lang="es-ES_tradnl" altLang="es-ES_tradnl" dirty="0"/>
              <a:t>x</a:t>
            </a:r>
            <a:r>
              <a:rPr lang="es-ES_tradnl" altLang="es-ES_tradnl" baseline="30000" dirty="0"/>
              <a:t>3</a:t>
            </a:r>
          </a:p>
          <a:p>
            <a:pPr marL="0" indent="0">
              <a:lnSpc>
                <a:spcPct val="80000"/>
              </a:lnSpc>
              <a:buNone/>
            </a:pPr>
            <a:endParaRPr lang="es-ES_tradnl" altLang="es-ES_tradnl" baseline="30000" dirty="0"/>
          </a:p>
          <a:p>
            <a:pPr>
              <a:lnSpc>
                <a:spcPct val="80000"/>
              </a:lnSpc>
            </a:pPr>
            <a:r>
              <a:rPr lang="es-ES_tradnl" altLang="es-ES_tradnl" dirty="0"/>
              <a:t> - 5a</a:t>
            </a:r>
            <a:r>
              <a:rPr lang="es-ES_tradnl" altLang="es-ES_tradnl" baseline="30000" dirty="0"/>
              <a:t>5      </a:t>
            </a:r>
            <a:r>
              <a:rPr lang="es-ES_tradnl" altLang="es-ES_tradnl" dirty="0"/>
              <a:t>,  31a</a:t>
            </a:r>
            <a:r>
              <a:rPr lang="es-ES_tradnl" altLang="es-ES_tradnl" baseline="30000" dirty="0"/>
              <a:t>5     </a:t>
            </a:r>
            <a:r>
              <a:rPr lang="es-ES_tradnl" altLang="es-ES_tradnl" dirty="0"/>
              <a:t>,   - 3a</a:t>
            </a:r>
            <a:r>
              <a:rPr lang="es-ES_tradnl" altLang="es-ES_tradnl" baseline="30000" dirty="0"/>
              <a:t>5  </a:t>
            </a:r>
            <a:r>
              <a:rPr lang="es-ES_tradnl" altLang="es-ES_tradnl" dirty="0"/>
              <a:t>   </a:t>
            </a:r>
            <a:r>
              <a:rPr lang="es-ES_tradnl" altLang="es-ES_tradnl" dirty="0">
                <a:sym typeface="Wingdings" pitchFamily="2" charset="2"/>
              </a:rPr>
              <a:t>    Parte literal común:   a</a:t>
            </a:r>
            <a:r>
              <a:rPr lang="es-ES_tradnl" altLang="es-ES_tradnl" baseline="30000" dirty="0"/>
              <a:t>5</a:t>
            </a:r>
          </a:p>
          <a:p>
            <a:pPr>
              <a:lnSpc>
                <a:spcPct val="80000"/>
              </a:lnSpc>
            </a:pPr>
            <a:endParaRPr lang="es-ES_tradnl" altLang="es-ES_tradnl" baseline="30000" dirty="0"/>
          </a:p>
          <a:p>
            <a:pPr>
              <a:lnSpc>
                <a:spcPct val="80000"/>
              </a:lnSpc>
            </a:pPr>
            <a:r>
              <a:rPr lang="es-ES_tradnl" altLang="es-ES_tradnl" dirty="0"/>
              <a:t> xy</a:t>
            </a:r>
            <a:r>
              <a:rPr lang="es-ES_tradnl" altLang="es-ES_tradnl" baseline="30000" dirty="0"/>
              <a:t>3      </a:t>
            </a:r>
            <a:r>
              <a:rPr lang="es-ES_tradnl" altLang="es-ES_tradnl" dirty="0"/>
              <a:t>,  7xy</a:t>
            </a:r>
            <a:r>
              <a:rPr lang="es-ES_tradnl" altLang="es-ES_tradnl" baseline="30000" dirty="0"/>
              <a:t>3     </a:t>
            </a:r>
            <a:r>
              <a:rPr lang="es-ES_tradnl" altLang="es-ES_tradnl" dirty="0"/>
              <a:t>,   - 2xy</a:t>
            </a:r>
            <a:r>
              <a:rPr lang="es-ES_tradnl" altLang="es-ES_tradnl" baseline="30000" dirty="0"/>
              <a:t>3  </a:t>
            </a:r>
            <a:r>
              <a:rPr lang="es-ES_tradnl" altLang="es-ES_tradnl" dirty="0"/>
              <a:t>   </a:t>
            </a:r>
            <a:r>
              <a:rPr lang="es-ES_tradnl" altLang="es-ES_tradnl" dirty="0">
                <a:sym typeface="Wingdings" pitchFamily="2" charset="2"/>
              </a:rPr>
              <a:t>    Parte literal común:   </a:t>
            </a:r>
            <a:r>
              <a:rPr lang="es-ES_tradnl" altLang="es-ES_tradnl" dirty="0"/>
              <a:t>xy</a:t>
            </a:r>
            <a:r>
              <a:rPr lang="es-ES_tradnl" altLang="es-ES_tradnl" baseline="30000" dirty="0"/>
              <a:t>3</a:t>
            </a:r>
          </a:p>
          <a:p>
            <a:pPr>
              <a:lnSpc>
                <a:spcPct val="80000"/>
              </a:lnSpc>
            </a:pPr>
            <a:endParaRPr lang="es-ES_tradnl" altLang="es-ES_tradnl" baseline="30000" dirty="0"/>
          </a:p>
          <a:p>
            <a:pPr>
              <a:lnSpc>
                <a:spcPct val="80000"/>
              </a:lnSpc>
            </a:pPr>
            <a:endParaRPr lang="es-ES_tradnl" altLang="es-ES_tradnl" baseline="30000" dirty="0"/>
          </a:p>
          <a:p>
            <a:pPr>
              <a:lnSpc>
                <a:spcPct val="80000"/>
              </a:lnSpc>
            </a:pPr>
            <a:r>
              <a:rPr lang="es-ES_tradnl" altLang="es-ES_tradnl" dirty="0"/>
              <a:t>Para que dos o más monomios se puedan sumar deben ser semejantes:</a:t>
            </a:r>
          </a:p>
          <a:p>
            <a:pPr>
              <a:lnSpc>
                <a:spcPct val="80000"/>
              </a:lnSpc>
            </a:pPr>
            <a:endParaRPr lang="es-ES_tradnl" altLang="es-ES_tradnl" dirty="0"/>
          </a:p>
          <a:p>
            <a:pPr>
              <a:lnSpc>
                <a:spcPct val="80000"/>
              </a:lnSpc>
            </a:pPr>
            <a:r>
              <a:rPr lang="es-ES_tradnl" altLang="es-ES_tradnl" dirty="0"/>
              <a:t>9x + 5y  no se pueden sumar </a:t>
            </a:r>
          </a:p>
          <a:p>
            <a:pPr>
              <a:lnSpc>
                <a:spcPct val="80000"/>
              </a:lnSpc>
            </a:pPr>
            <a:endParaRPr lang="es-ES_tradnl" altLang="es-ES_tradnl" dirty="0"/>
          </a:p>
          <a:p>
            <a:pPr>
              <a:lnSpc>
                <a:spcPct val="80000"/>
              </a:lnSpc>
            </a:pPr>
            <a:r>
              <a:rPr lang="es-ES_tradnl" altLang="es-ES_tradnl" dirty="0"/>
              <a:t>8x</a:t>
            </a:r>
            <a:r>
              <a:rPr lang="es-ES_tradnl" altLang="es-ES_tradnl" baseline="30000" dirty="0"/>
              <a:t>2</a:t>
            </a:r>
            <a:r>
              <a:rPr lang="es-ES_tradnl" altLang="es-ES_tradnl" dirty="0"/>
              <a:t> + 3x</a:t>
            </a:r>
            <a:r>
              <a:rPr lang="es-ES_tradnl" altLang="es-ES_tradnl" baseline="30000" dirty="0"/>
              <a:t>3    </a:t>
            </a:r>
            <a:r>
              <a:rPr lang="es-ES_tradnl" altLang="es-ES_tradnl" dirty="0"/>
              <a:t>no se pueden sumar </a:t>
            </a: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764540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650107-8372-4742-ADA9-4BCF7C2CB188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es-ES" altLang="es-ES_tradnl" dirty="0">
                <a:solidFill>
                  <a:srgbClr val="002060"/>
                </a:solidFill>
                <a:latin typeface="BinnerD" pitchFamily="34" charset="0"/>
              </a:rPr>
            </a:br>
            <a:r>
              <a:rPr lang="es-ES" altLang="es-ES_tradnl" dirty="0">
                <a:solidFill>
                  <a:srgbClr val="002060"/>
                </a:solidFill>
                <a:latin typeface="BinnerD" pitchFamily="34" charset="0"/>
              </a:rPr>
              <a:t>Suma de monomios</a:t>
            </a:r>
            <a:br>
              <a:rPr lang="es-ES" altLang="es-ES_tradnl" b="1" dirty="0">
                <a:solidFill>
                  <a:srgbClr val="008000"/>
                </a:solidFill>
                <a:latin typeface="BinnerD" pitchFamily="34" charset="0"/>
              </a:rPr>
            </a:b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1BAE888-4410-5943-9344-17A59478D3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lnSpc>
                <a:spcPct val="80000"/>
              </a:lnSpc>
            </a:pPr>
            <a:r>
              <a:rPr lang="es-ES_tradnl" altLang="es-ES_tradnl" dirty="0"/>
              <a:t>La suma ( o diferencia ) de dos monomios semejantes es otro monomio, que tiene como 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es-ES_tradnl" altLang="es-ES_tradnl" dirty="0"/>
              <a:t>    coeficiente la suma ( o diferencia ) de coeficientes y como parte literal la misma que la de los 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es-ES_tradnl" altLang="es-ES_tradnl" dirty="0"/>
              <a:t>    sumandos.</a:t>
            </a:r>
          </a:p>
          <a:p>
            <a:pPr marL="0" indent="0">
              <a:lnSpc>
                <a:spcPct val="80000"/>
              </a:lnSpc>
              <a:buNone/>
            </a:pPr>
            <a:endParaRPr lang="es-ES_tradnl" altLang="es-ES_tradnl" dirty="0"/>
          </a:p>
          <a:p>
            <a:pPr>
              <a:lnSpc>
                <a:spcPct val="80000"/>
              </a:lnSpc>
            </a:pPr>
            <a:r>
              <a:rPr lang="es-ES_tradnl" altLang="es-ES_tradnl" dirty="0"/>
              <a:t>Si los monomios no son semejantes, el resultado es un POLINOMIO y se deja indicado.</a:t>
            </a:r>
          </a:p>
          <a:p>
            <a:pPr>
              <a:lnSpc>
                <a:spcPct val="80000"/>
              </a:lnSpc>
            </a:pPr>
            <a:endParaRPr lang="es-ES_tradnl" altLang="es-ES_tradnl" dirty="0"/>
          </a:p>
          <a:p>
            <a:pPr>
              <a:lnSpc>
                <a:spcPct val="80000"/>
              </a:lnSpc>
            </a:pPr>
            <a:r>
              <a:rPr lang="es-ES_tradnl" altLang="es-ES_tradnl" u="sng" dirty="0">
                <a:solidFill>
                  <a:schemeClr val="accent2"/>
                </a:solidFill>
              </a:rPr>
              <a:t>EJEMPLOS</a:t>
            </a:r>
          </a:p>
          <a:p>
            <a:pPr marL="0" indent="0">
              <a:lnSpc>
                <a:spcPct val="80000"/>
              </a:lnSpc>
              <a:buNone/>
            </a:pPr>
            <a:endParaRPr lang="es-ES_tradnl" altLang="es-ES_tradnl" sz="3200" dirty="0"/>
          </a:p>
          <a:p>
            <a:pPr>
              <a:lnSpc>
                <a:spcPct val="80000"/>
              </a:lnSpc>
            </a:pPr>
            <a:r>
              <a:rPr lang="es-ES_tradnl" altLang="es-ES_tradnl" sz="3200" dirty="0"/>
              <a:t>4x</a:t>
            </a:r>
            <a:r>
              <a:rPr lang="es-ES_tradnl" altLang="es-ES_tradnl" sz="3200" baseline="30000" dirty="0"/>
              <a:t>3 </a:t>
            </a:r>
            <a:r>
              <a:rPr lang="es-ES_tradnl" altLang="es-ES_tradnl" sz="3200" dirty="0"/>
              <a:t>+ 7x</a:t>
            </a:r>
            <a:r>
              <a:rPr lang="es-ES_tradnl" altLang="es-ES_tradnl" sz="3200" baseline="30000" dirty="0"/>
              <a:t>3  </a:t>
            </a:r>
            <a:r>
              <a:rPr lang="es-ES_tradnl" altLang="es-ES_tradnl" sz="3200" dirty="0"/>
              <a:t>- 5x</a:t>
            </a:r>
            <a:r>
              <a:rPr lang="es-ES_tradnl" altLang="es-ES_tradnl" sz="3200" baseline="30000" dirty="0"/>
              <a:t>3    </a:t>
            </a:r>
            <a:r>
              <a:rPr lang="es-ES_tradnl" altLang="es-ES_tradnl" sz="3200" dirty="0"/>
              <a:t>= ( 4 + 7 – 5 )x</a:t>
            </a:r>
            <a:r>
              <a:rPr lang="es-ES_tradnl" altLang="es-ES_tradnl" sz="3200" baseline="30000" dirty="0"/>
              <a:t>3</a:t>
            </a:r>
            <a:r>
              <a:rPr lang="es-ES_tradnl" altLang="es-ES_tradnl" sz="3200" dirty="0"/>
              <a:t> </a:t>
            </a:r>
            <a:r>
              <a:rPr lang="es-ES_tradnl" altLang="es-ES_tradnl" sz="3200" baseline="30000" dirty="0"/>
              <a:t> </a:t>
            </a:r>
            <a:r>
              <a:rPr lang="es-ES_tradnl" altLang="es-ES_tradnl" sz="3200" dirty="0"/>
              <a:t>=  6x</a:t>
            </a:r>
            <a:r>
              <a:rPr lang="es-ES_tradnl" altLang="es-ES_tradnl" sz="3200" baseline="30000" dirty="0"/>
              <a:t>3    </a:t>
            </a:r>
            <a:r>
              <a:rPr lang="es-ES_tradnl" altLang="es-ES_tradnl" sz="3200" dirty="0"/>
              <a:t>  	  </a:t>
            </a:r>
            <a:r>
              <a:rPr lang="es-ES_tradnl" altLang="es-ES_tradnl" sz="3200" dirty="0">
                <a:sym typeface="Wingdings" pitchFamily="2" charset="2"/>
              </a:rPr>
              <a:t>   </a:t>
            </a:r>
            <a:r>
              <a:rPr lang="es-ES_tradnl" altLang="es-ES_tradnl" sz="3200" dirty="0"/>
              <a:t> Monomio</a:t>
            </a:r>
            <a:endParaRPr lang="es-ES_tradnl" altLang="es-ES_tradnl" sz="3200" baseline="30000" dirty="0"/>
          </a:p>
          <a:p>
            <a:pPr>
              <a:lnSpc>
                <a:spcPct val="80000"/>
              </a:lnSpc>
            </a:pPr>
            <a:endParaRPr lang="es-ES_tradnl" altLang="es-ES_tradnl" sz="3200" dirty="0"/>
          </a:p>
          <a:p>
            <a:pPr>
              <a:lnSpc>
                <a:spcPct val="80000"/>
              </a:lnSpc>
            </a:pPr>
            <a:r>
              <a:rPr lang="es-ES_tradnl" altLang="es-ES_tradnl" sz="3200" dirty="0"/>
              <a:t>4x</a:t>
            </a:r>
            <a:r>
              <a:rPr lang="es-ES_tradnl" altLang="es-ES_tradnl" sz="3200" baseline="30000" dirty="0"/>
              <a:t>4 </a:t>
            </a:r>
            <a:r>
              <a:rPr lang="es-ES_tradnl" altLang="es-ES_tradnl" sz="3200" dirty="0"/>
              <a:t>+ 7x</a:t>
            </a:r>
            <a:r>
              <a:rPr lang="es-ES_tradnl" altLang="es-ES_tradnl" sz="3200" baseline="30000" dirty="0"/>
              <a:t>4  </a:t>
            </a:r>
            <a:r>
              <a:rPr lang="es-ES_tradnl" altLang="es-ES_tradnl" sz="3200" dirty="0"/>
              <a:t>- x</a:t>
            </a:r>
            <a:r>
              <a:rPr lang="es-ES_tradnl" altLang="es-ES_tradnl" sz="3200" baseline="30000" dirty="0"/>
              <a:t>4    </a:t>
            </a:r>
            <a:r>
              <a:rPr lang="es-ES_tradnl" altLang="es-ES_tradnl" sz="3200" dirty="0"/>
              <a:t>= ( 4 + 7 – 1 )x</a:t>
            </a:r>
            <a:r>
              <a:rPr lang="es-ES_tradnl" altLang="es-ES_tradnl" sz="3200" baseline="30000" dirty="0"/>
              <a:t>4  </a:t>
            </a:r>
            <a:r>
              <a:rPr lang="es-ES_tradnl" altLang="es-ES_tradnl" sz="3200" dirty="0"/>
              <a:t>=  10x</a:t>
            </a:r>
            <a:r>
              <a:rPr lang="es-ES_tradnl" altLang="es-ES_tradnl" sz="3200" baseline="30000" dirty="0"/>
              <a:t>4                                </a:t>
            </a:r>
            <a:r>
              <a:rPr lang="es-ES_tradnl" altLang="es-ES_tradnl" sz="3200" dirty="0">
                <a:sym typeface="Wingdings" pitchFamily="2" charset="2"/>
              </a:rPr>
              <a:t>   </a:t>
            </a:r>
            <a:r>
              <a:rPr lang="es-ES_tradnl" altLang="es-ES_tradnl" sz="3200" dirty="0"/>
              <a:t> Monomio</a:t>
            </a:r>
            <a:endParaRPr lang="es-ES_tradnl" altLang="es-ES_tradnl" sz="3200" baseline="30000" dirty="0"/>
          </a:p>
          <a:p>
            <a:pPr>
              <a:lnSpc>
                <a:spcPct val="80000"/>
              </a:lnSpc>
            </a:pPr>
            <a:endParaRPr lang="es-ES_tradnl" altLang="es-ES_tradnl" sz="3200" baseline="30000" dirty="0"/>
          </a:p>
          <a:p>
            <a:pPr>
              <a:lnSpc>
                <a:spcPct val="80000"/>
              </a:lnSpc>
            </a:pPr>
            <a:r>
              <a:rPr lang="es-ES_tradnl" altLang="es-ES_tradnl" sz="3200" dirty="0"/>
              <a:t>4x</a:t>
            </a:r>
            <a:r>
              <a:rPr lang="es-ES_tradnl" altLang="es-ES_tradnl" sz="3200" baseline="30000" dirty="0"/>
              <a:t>5 </a:t>
            </a:r>
            <a:r>
              <a:rPr lang="es-ES_tradnl" altLang="es-ES_tradnl" sz="3200" dirty="0"/>
              <a:t>+ 7x</a:t>
            </a:r>
            <a:r>
              <a:rPr lang="es-ES_tradnl" altLang="es-ES_tradnl" sz="3200" baseline="30000" dirty="0"/>
              <a:t>5  </a:t>
            </a:r>
            <a:r>
              <a:rPr lang="es-ES_tradnl" altLang="es-ES_tradnl" sz="3200" dirty="0"/>
              <a:t>- 5x</a:t>
            </a:r>
            <a:r>
              <a:rPr lang="es-ES_tradnl" altLang="es-ES_tradnl" sz="3200" baseline="30000" dirty="0"/>
              <a:t>4    </a:t>
            </a:r>
            <a:r>
              <a:rPr lang="es-ES_tradnl" altLang="es-ES_tradnl" sz="3200" dirty="0"/>
              <a:t>= ( 4 + 7)x</a:t>
            </a:r>
            <a:r>
              <a:rPr lang="es-ES_tradnl" altLang="es-ES_tradnl" sz="3200" baseline="30000" dirty="0"/>
              <a:t>5  </a:t>
            </a:r>
            <a:r>
              <a:rPr lang="es-ES_tradnl" altLang="es-ES_tradnl" sz="3200" dirty="0"/>
              <a:t>- 5x</a:t>
            </a:r>
            <a:r>
              <a:rPr lang="es-ES_tradnl" altLang="es-ES_tradnl" sz="3200" baseline="30000" dirty="0"/>
              <a:t>4</a:t>
            </a:r>
            <a:r>
              <a:rPr lang="es-ES_tradnl" altLang="es-ES_tradnl" sz="3200" dirty="0"/>
              <a:t> = 11x</a:t>
            </a:r>
            <a:r>
              <a:rPr lang="es-ES_tradnl" altLang="es-ES_tradnl" sz="3200" baseline="30000" dirty="0"/>
              <a:t>5  </a:t>
            </a:r>
            <a:r>
              <a:rPr lang="es-ES_tradnl" altLang="es-ES_tradnl" sz="3200" dirty="0"/>
              <a:t>- 5x</a:t>
            </a:r>
            <a:r>
              <a:rPr lang="es-ES_tradnl" altLang="es-ES_tradnl" sz="3200" baseline="30000" dirty="0"/>
              <a:t>4 </a:t>
            </a:r>
            <a:r>
              <a:rPr lang="es-ES_tradnl" altLang="es-ES_tradnl" sz="3200" dirty="0"/>
              <a:t>         </a:t>
            </a:r>
            <a:r>
              <a:rPr lang="es-ES_tradnl" altLang="es-ES_tradnl" sz="3200" dirty="0">
                <a:sym typeface="Wingdings" pitchFamily="2" charset="2"/>
              </a:rPr>
              <a:t>   </a:t>
            </a:r>
            <a:r>
              <a:rPr lang="es-ES_tradnl" altLang="es-ES_tradnl" sz="3200" dirty="0"/>
              <a:t> Polinomio</a:t>
            </a:r>
            <a:r>
              <a:rPr lang="es-ES_tradnl" altLang="es-ES_tradnl" sz="3200" baseline="30000" dirty="0"/>
              <a:t> 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177035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35A995-C6E6-0B41-93B5-B284F4A0401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s-ES" dirty="0">
                <a:solidFill>
                  <a:srgbClr val="002060"/>
                </a:solidFill>
              </a:rPr>
              <a:t>Suma de monomios: Ejemplos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EFC6AE3-012C-7442-ACFB-3020F8921C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s-ES_tradnl" altLang="es-ES_tradnl" u="sng" dirty="0">
                <a:solidFill>
                  <a:schemeClr val="accent2"/>
                </a:solidFill>
              </a:rPr>
              <a:t>EJEMPLOS</a:t>
            </a:r>
          </a:p>
          <a:p>
            <a:pPr>
              <a:lnSpc>
                <a:spcPct val="80000"/>
              </a:lnSpc>
            </a:pPr>
            <a:endParaRPr lang="es-ES_tradnl" altLang="es-ES_tradnl" dirty="0"/>
          </a:p>
          <a:p>
            <a:pPr>
              <a:lnSpc>
                <a:spcPct val="80000"/>
              </a:lnSpc>
            </a:pPr>
            <a:r>
              <a:rPr lang="es-ES_tradnl" altLang="es-ES_tradnl" dirty="0"/>
              <a:t>4x</a:t>
            </a:r>
            <a:r>
              <a:rPr lang="es-ES_tradnl" altLang="es-ES_tradnl" baseline="30000" dirty="0"/>
              <a:t>3 </a:t>
            </a:r>
            <a:r>
              <a:rPr lang="es-ES_tradnl" altLang="es-ES_tradnl" dirty="0"/>
              <a:t> + 5x</a:t>
            </a:r>
            <a:r>
              <a:rPr lang="es-ES_tradnl" altLang="es-ES_tradnl" baseline="30000" dirty="0"/>
              <a:t>3  </a:t>
            </a:r>
            <a:r>
              <a:rPr lang="es-ES_tradnl" altLang="es-ES_tradnl" dirty="0"/>
              <a:t> = (4+5)x</a:t>
            </a:r>
            <a:r>
              <a:rPr lang="es-ES_tradnl" altLang="es-ES_tradnl" baseline="30000" dirty="0"/>
              <a:t>3 </a:t>
            </a:r>
            <a:r>
              <a:rPr lang="es-ES_tradnl" altLang="es-ES_tradnl" dirty="0"/>
              <a:t>= 9x</a:t>
            </a:r>
            <a:r>
              <a:rPr lang="es-ES_tradnl" altLang="es-ES_tradnl" baseline="30000" dirty="0"/>
              <a:t>3  </a:t>
            </a:r>
            <a:r>
              <a:rPr lang="es-ES_tradnl" altLang="es-ES_tradnl" dirty="0"/>
              <a:t> </a:t>
            </a:r>
          </a:p>
          <a:p>
            <a:pPr>
              <a:lnSpc>
                <a:spcPct val="80000"/>
              </a:lnSpc>
            </a:pPr>
            <a:endParaRPr lang="es-ES_tradnl" altLang="es-ES_tradnl" dirty="0"/>
          </a:p>
          <a:p>
            <a:pPr>
              <a:lnSpc>
                <a:spcPct val="80000"/>
              </a:lnSpc>
            </a:pPr>
            <a:r>
              <a:rPr lang="es-ES_tradnl" altLang="es-ES_tradnl" dirty="0"/>
              <a:t>3x</a:t>
            </a:r>
            <a:r>
              <a:rPr lang="es-ES_tradnl" altLang="es-ES_tradnl" baseline="30000" dirty="0"/>
              <a:t>2 </a:t>
            </a:r>
            <a:r>
              <a:rPr lang="es-ES_tradnl" altLang="es-ES_tradnl" dirty="0"/>
              <a:t> –  5x</a:t>
            </a:r>
            <a:r>
              <a:rPr lang="es-ES_tradnl" altLang="es-ES_tradnl" baseline="30000" dirty="0"/>
              <a:t>2  </a:t>
            </a:r>
            <a:r>
              <a:rPr lang="es-ES_tradnl" altLang="es-ES_tradnl" dirty="0"/>
              <a:t> = (3 – 5)x</a:t>
            </a:r>
            <a:r>
              <a:rPr lang="es-ES_tradnl" altLang="es-ES_tradnl" baseline="30000" dirty="0"/>
              <a:t>2 </a:t>
            </a:r>
            <a:r>
              <a:rPr lang="es-ES_tradnl" altLang="es-ES_tradnl" dirty="0"/>
              <a:t>= – 2x</a:t>
            </a:r>
            <a:r>
              <a:rPr lang="es-ES_tradnl" altLang="es-ES_tradnl" baseline="30000" dirty="0"/>
              <a:t>2 </a:t>
            </a:r>
            <a:r>
              <a:rPr lang="es-ES_tradnl" altLang="es-ES_tradnl" dirty="0"/>
              <a:t> </a:t>
            </a:r>
          </a:p>
          <a:p>
            <a:pPr>
              <a:lnSpc>
                <a:spcPct val="80000"/>
              </a:lnSpc>
            </a:pPr>
            <a:endParaRPr lang="es-ES_tradnl" altLang="es-ES_tradnl" dirty="0"/>
          </a:p>
          <a:p>
            <a:pPr>
              <a:lnSpc>
                <a:spcPct val="80000"/>
              </a:lnSpc>
            </a:pPr>
            <a:r>
              <a:rPr lang="es-ES_tradnl" altLang="es-ES_tradnl" dirty="0"/>
              <a:t>2x</a:t>
            </a:r>
            <a:r>
              <a:rPr lang="es-ES_tradnl" altLang="es-ES_tradnl" baseline="30000" dirty="0"/>
              <a:t>4 </a:t>
            </a:r>
            <a:r>
              <a:rPr lang="es-ES_tradnl" altLang="es-ES_tradnl" dirty="0"/>
              <a:t> –  7x</a:t>
            </a:r>
            <a:r>
              <a:rPr lang="es-ES_tradnl" altLang="es-ES_tradnl" baseline="30000" dirty="0"/>
              <a:t>4  </a:t>
            </a:r>
            <a:r>
              <a:rPr lang="es-ES_tradnl" altLang="es-ES_tradnl" dirty="0"/>
              <a:t>+ 8x</a:t>
            </a:r>
            <a:r>
              <a:rPr lang="es-ES_tradnl" altLang="es-ES_tradnl" baseline="30000" dirty="0"/>
              <a:t>4 </a:t>
            </a:r>
            <a:r>
              <a:rPr lang="es-ES_tradnl" altLang="es-ES_tradnl" dirty="0"/>
              <a:t>= (2 – 7 + 8)x</a:t>
            </a:r>
            <a:r>
              <a:rPr lang="es-ES_tradnl" altLang="es-ES_tradnl" baseline="30000" dirty="0"/>
              <a:t>4  </a:t>
            </a:r>
            <a:r>
              <a:rPr lang="es-ES_tradnl" altLang="es-ES_tradnl" dirty="0"/>
              <a:t>= 3x</a:t>
            </a:r>
            <a:r>
              <a:rPr lang="es-ES_tradnl" altLang="es-ES_tradnl" baseline="30000" dirty="0"/>
              <a:t>4</a:t>
            </a:r>
            <a:r>
              <a:rPr lang="es-ES_tradnl" altLang="es-ES_tradnl" dirty="0"/>
              <a:t>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baseline="30000" dirty="0"/>
              <a:t> </a:t>
            </a:r>
            <a:r>
              <a:rPr lang="es-ES_tradnl" altLang="es-ES_tradnl" dirty="0"/>
              <a:t> 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894958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549634-96E7-0F45-A26C-C444E1227DA0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s-ES" dirty="0">
                <a:solidFill>
                  <a:srgbClr val="002060"/>
                </a:solidFill>
              </a:rPr>
              <a:t>Suma de monomios: Ejemplos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88FF871-C750-A840-B21B-AB45CE7993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es-ES_tradnl" altLang="es-ES_tradnl" u="sng" dirty="0">
                <a:solidFill>
                  <a:schemeClr val="accent2"/>
                </a:solidFill>
              </a:rPr>
              <a:t>EJEMPLOS</a:t>
            </a:r>
          </a:p>
          <a:p>
            <a:pPr>
              <a:lnSpc>
                <a:spcPct val="80000"/>
              </a:lnSpc>
            </a:pPr>
            <a:endParaRPr lang="es-ES_tradnl" altLang="es-ES_tradnl" dirty="0"/>
          </a:p>
          <a:p>
            <a:pPr>
              <a:lnSpc>
                <a:spcPct val="80000"/>
              </a:lnSpc>
            </a:pPr>
            <a:r>
              <a:rPr lang="es-ES_tradnl" altLang="es-ES_tradnl" dirty="0"/>
              <a:t>4x</a:t>
            </a:r>
            <a:r>
              <a:rPr lang="es-ES_tradnl" altLang="es-ES_tradnl" baseline="30000" dirty="0"/>
              <a:t>3 </a:t>
            </a:r>
            <a:r>
              <a:rPr lang="es-ES_tradnl" altLang="es-ES_tradnl" dirty="0"/>
              <a:t> + 5x</a:t>
            </a:r>
            <a:r>
              <a:rPr lang="es-ES_tradnl" altLang="es-ES_tradnl" baseline="30000" dirty="0"/>
              <a:t>  </a:t>
            </a:r>
            <a:r>
              <a:rPr lang="es-ES_tradnl" altLang="es-ES_tradnl" dirty="0"/>
              <a:t> = 4x</a:t>
            </a:r>
            <a:r>
              <a:rPr lang="es-ES_tradnl" altLang="es-ES_tradnl" baseline="30000" dirty="0"/>
              <a:t>3 </a:t>
            </a:r>
            <a:r>
              <a:rPr lang="es-ES_tradnl" altLang="es-ES_tradnl" dirty="0"/>
              <a:t>+ 5x</a:t>
            </a:r>
            <a:r>
              <a:rPr lang="es-ES_tradnl" altLang="es-ES_tradnl" baseline="30000" dirty="0"/>
              <a:t>  </a:t>
            </a:r>
            <a:r>
              <a:rPr lang="es-ES_tradnl" altLang="es-ES_tradnl" dirty="0"/>
              <a:t> </a:t>
            </a:r>
          </a:p>
          <a:p>
            <a:pPr>
              <a:lnSpc>
                <a:spcPct val="80000"/>
              </a:lnSpc>
            </a:pPr>
            <a:endParaRPr lang="es-ES_tradnl" altLang="es-ES_tradnl" dirty="0"/>
          </a:p>
          <a:p>
            <a:pPr>
              <a:lnSpc>
                <a:spcPct val="80000"/>
              </a:lnSpc>
            </a:pPr>
            <a:r>
              <a:rPr lang="es-ES_tradnl" altLang="es-ES_tradnl" dirty="0"/>
              <a:t>3x</a:t>
            </a:r>
            <a:r>
              <a:rPr lang="es-ES_tradnl" altLang="es-ES_tradnl" baseline="30000" dirty="0"/>
              <a:t>2 </a:t>
            </a:r>
            <a:r>
              <a:rPr lang="es-ES_tradnl" altLang="es-ES_tradnl" dirty="0"/>
              <a:t> –  5x</a:t>
            </a:r>
            <a:r>
              <a:rPr lang="es-ES_tradnl" altLang="es-ES_tradnl" baseline="30000" dirty="0"/>
              <a:t>2  </a:t>
            </a:r>
            <a:r>
              <a:rPr lang="es-ES_tradnl" altLang="es-ES_tradnl" dirty="0"/>
              <a:t> + 4x = (3 – 5)x</a:t>
            </a:r>
            <a:r>
              <a:rPr lang="es-ES_tradnl" altLang="es-ES_tradnl" baseline="30000" dirty="0"/>
              <a:t>2  </a:t>
            </a:r>
            <a:r>
              <a:rPr lang="es-ES_tradnl" altLang="es-ES_tradnl" dirty="0"/>
              <a:t>+ 4x  = – 2x</a:t>
            </a:r>
            <a:r>
              <a:rPr lang="es-ES_tradnl" altLang="es-ES_tradnl" baseline="30000" dirty="0"/>
              <a:t>2  </a:t>
            </a:r>
            <a:r>
              <a:rPr lang="es-ES_tradnl" altLang="es-ES_tradnl" dirty="0"/>
              <a:t>+ 4x  </a:t>
            </a:r>
          </a:p>
          <a:p>
            <a:pPr>
              <a:lnSpc>
                <a:spcPct val="80000"/>
              </a:lnSpc>
            </a:pPr>
            <a:endParaRPr lang="es-ES_tradnl" altLang="es-ES_tradnl" dirty="0"/>
          </a:p>
          <a:p>
            <a:pPr>
              <a:lnSpc>
                <a:spcPct val="80000"/>
              </a:lnSpc>
            </a:pPr>
            <a:r>
              <a:rPr lang="es-ES_tradnl" altLang="es-ES_tradnl"/>
              <a:t>2x</a:t>
            </a:r>
            <a:r>
              <a:rPr lang="es-ES_tradnl" altLang="es-ES_tradnl" baseline="30000"/>
              <a:t>4 </a:t>
            </a:r>
            <a:r>
              <a:rPr lang="es-ES_tradnl" altLang="es-ES_tradnl"/>
              <a:t> –  7x</a:t>
            </a:r>
            <a:r>
              <a:rPr lang="es-ES_tradnl" altLang="es-ES_tradnl" baseline="30000"/>
              <a:t>3  </a:t>
            </a:r>
            <a:r>
              <a:rPr lang="es-ES_tradnl" altLang="es-ES_tradnl"/>
              <a:t>+ 8x</a:t>
            </a:r>
            <a:r>
              <a:rPr lang="es-ES_tradnl" altLang="es-ES_tradnl" baseline="30000"/>
              <a:t>4 </a:t>
            </a:r>
            <a:r>
              <a:rPr lang="es-ES_tradnl" altLang="es-ES_tradnl" dirty="0"/>
              <a:t>= (2 + </a:t>
            </a:r>
            <a:r>
              <a:rPr lang="es-ES_tradnl" altLang="es-ES_tradnl"/>
              <a:t>8)x</a:t>
            </a:r>
            <a:r>
              <a:rPr lang="es-ES_tradnl" altLang="es-ES_tradnl" baseline="30000"/>
              <a:t>4  </a:t>
            </a:r>
            <a:r>
              <a:rPr lang="es-ES_tradnl" altLang="es-ES_tradnl"/>
              <a:t>– 7x</a:t>
            </a:r>
            <a:r>
              <a:rPr lang="es-ES_tradnl" altLang="es-ES_tradnl" baseline="30000"/>
              <a:t>3 </a:t>
            </a:r>
            <a:r>
              <a:rPr lang="es-ES_tradnl" altLang="es-ES_tradnl"/>
              <a:t>= 10x</a:t>
            </a:r>
            <a:r>
              <a:rPr lang="es-ES_tradnl" altLang="es-ES_tradnl" baseline="30000"/>
              <a:t>4  </a:t>
            </a:r>
            <a:r>
              <a:rPr lang="es-ES_tradnl" altLang="es-ES_tradnl"/>
              <a:t>– 7x</a:t>
            </a:r>
            <a:r>
              <a:rPr lang="es-ES_tradnl" altLang="es-ES_tradnl" baseline="30000"/>
              <a:t>3 </a:t>
            </a:r>
            <a:r>
              <a:rPr lang="es-ES_tradnl" altLang="es-ES_tradnl"/>
              <a:t>  </a:t>
            </a:r>
            <a:endParaRPr lang="es-ES_tradnl" altLang="es-ES_tradnl" dirty="0"/>
          </a:p>
          <a:p>
            <a:pPr marL="0" indent="0">
              <a:lnSpc>
                <a:spcPct val="80000"/>
              </a:lnSpc>
              <a:buNone/>
            </a:pPr>
            <a:endParaRPr lang="es-ES_tradnl" altLang="es-ES_tradnl" baseline="30000" dirty="0"/>
          </a:p>
          <a:p>
            <a:pPr>
              <a:lnSpc>
                <a:spcPct val="80000"/>
              </a:lnSpc>
            </a:pPr>
            <a:endParaRPr lang="es-ES_tradnl" altLang="es-ES_tradnl" dirty="0"/>
          </a:p>
          <a:p>
            <a:pPr>
              <a:lnSpc>
                <a:spcPct val="80000"/>
              </a:lnSpc>
            </a:pPr>
            <a:r>
              <a:rPr lang="es-ES_tradnl" altLang="es-ES_tradnl" dirty="0"/>
              <a:t>Nota: Como se ve la suma o resta de monomios no semejantes es siempre un polinomio.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787435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674</Words>
  <Application>Microsoft Macintosh PowerPoint</Application>
  <PresentationFormat>Panorámica</PresentationFormat>
  <Paragraphs>100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4" baseType="lpstr">
      <vt:lpstr>Arial</vt:lpstr>
      <vt:lpstr>BinnerD</vt:lpstr>
      <vt:lpstr>Calibri</vt:lpstr>
      <vt:lpstr>Calibri Light</vt:lpstr>
      <vt:lpstr>Cambria Math</vt:lpstr>
      <vt:lpstr>Tema de Office</vt:lpstr>
      <vt:lpstr>MONOMIOS</vt:lpstr>
      <vt:lpstr> Monomios </vt:lpstr>
      <vt:lpstr>Ejemplos de monomios</vt:lpstr>
      <vt:lpstr>Expresiones que no son monomios</vt:lpstr>
      <vt:lpstr> Monomios semejantes </vt:lpstr>
      <vt:lpstr> Suma de monomios </vt:lpstr>
      <vt:lpstr>Suma de monomios: Ejemplos</vt:lpstr>
      <vt:lpstr>Suma de monomios: Ejemplos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Microsoft Office User</cp:lastModifiedBy>
  <cp:revision>14</cp:revision>
  <dcterms:created xsi:type="dcterms:W3CDTF">2020-04-13T10:26:45Z</dcterms:created>
  <dcterms:modified xsi:type="dcterms:W3CDTF">2020-04-13T11:08:34Z</dcterms:modified>
</cp:coreProperties>
</file>