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75" r:id="rId3"/>
    <p:sldId id="276" r:id="rId4"/>
    <p:sldId id="277" r:id="rId5"/>
    <p:sldId id="278" r:id="rId6"/>
    <p:sldId id="279" r:id="rId7"/>
    <p:sldId id="280" r:id="rId8"/>
    <p:sldId id="281" r:id="rId9"/>
    <p:sldId id="282" r:id="rId10"/>
    <p:sldId id="283" r:id="rId11"/>
    <p:sldId id="284" r:id="rId12"/>
    <p:sldId id="354" r:id="rId13"/>
    <p:sldId id="285" r:id="rId14"/>
    <p:sldId id="286" r:id="rId15"/>
    <p:sldId id="287" r:id="rId16"/>
    <p:sldId id="288" r:id="rId17"/>
    <p:sldId id="289" r:id="rId18"/>
    <p:sldId id="349" r:id="rId19"/>
    <p:sldId id="290" r:id="rId20"/>
    <p:sldId id="291" r:id="rId21"/>
    <p:sldId id="350" r:id="rId22"/>
    <p:sldId id="351" r:id="rId23"/>
    <p:sldId id="292" r:id="rId24"/>
    <p:sldId id="352" r:id="rId25"/>
    <p:sldId id="293" r:id="rId26"/>
    <p:sldId id="294" r:id="rId27"/>
    <p:sldId id="296" r:id="rId28"/>
    <p:sldId id="295" r:id="rId29"/>
    <p:sldId id="297" r:id="rId30"/>
    <p:sldId id="298" r:id="rId31"/>
    <p:sldId id="353" r:id="rId32"/>
    <p:sldId id="299" r:id="rId33"/>
    <p:sldId id="300" r:id="rId34"/>
    <p:sldId id="355" r:id="rId35"/>
    <p:sldId id="301" r:id="rId36"/>
    <p:sldId id="305" r:id="rId37"/>
    <p:sldId id="307" r:id="rId38"/>
    <p:sldId id="310" r:id="rId39"/>
    <p:sldId id="309" r:id="rId40"/>
    <p:sldId id="308" r:id="rId41"/>
    <p:sldId id="306" r:id="rId42"/>
    <p:sldId id="258" r:id="rId43"/>
    <p:sldId id="359" r:id="rId44"/>
    <p:sldId id="356" r:id="rId45"/>
    <p:sldId id="357" r:id="rId46"/>
    <p:sldId id="358" r:id="rId47"/>
    <p:sldId id="302" r:id="rId48"/>
    <p:sldId id="272" r:id="rId49"/>
    <p:sldId id="271" r:id="rId50"/>
    <p:sldId id="268" r:id="rId51"/>
    <p:sldId id="303" r:id="rId52"/>
    <p:sldId id="304" r:id="rId53"/>
    <p:sldId id="274" r:id="rId54"/>
    <p:sldId id="273" r:id="rId55"/>
    <p:sldId id="270" r:id="rId56"/>
    <p:sldId id="311" r:id="rId57"/>
    <p:sldId id="312" r:id="rId58"/>
    <p:sldId id="325" r:id="rId59"/>
    <p:sldId id="324" r:id="rId60"/>
    <p:sldId id="315" r:id="rId61"/>
    <p:sldId id="319" r:id="rId62"/>
    <p:sldId id="316" r:id="rId63"/>
    <p:sldId id="317" r:id="rId64"/>
    <p:sldId id="318" r:id="rId65"/>
    <p:sldId id="320" r:id="rId66"/>
    <p:sldId id="321" r:id="rId67"/>
    <p:sldId id="313" r:id="rId68"/>
    <p:sldId id="314" r:id="rId69"/>
    <p:sldId id="322" r:id="rId70"/>
    <p:sldId id="327" r:id="rId71"/>
    <p:sldId id="326" r:id="rId72"/>
    <p:sldId id="257" r:id="rId73"/>
    <p:sldId id="328" r:id="rId74"/>
    <p:sldId id="329" r:id="rId75"/>
    <p:sldId id="330" r:id="rId76"/>
    <p:sldId id="331" r:id="rId77"/>
    <p:sldId id="260" r:id="rId78"/>
    <p:sldId id="259" r:id="rId79"/>
    <p:sldId id="332" r:id="rId80"/>
    <p:sldId id="335" r:id="rId81"/>
    <p:sldId id="333" r:id="rId82"/>
    <p:sldId id="334" r:id="rId83"/>
    <p:sldId id="336" r:id="rId84"/>
    <p:sldId id="342" r:id="rId85"/>
    <p:sldId id="264" r:id="rId86"/>
    <p:sldId id="265" r:id="rId87"/>
    <p:sldId id="266" r:id="rId88"/>
    <p:sldId id="340" r:id="rId89"/>
    <p:sldId id="339" r:id="rId90"/>
    <p:sldId id="337" r:id="rId91"/>
    <p:sldId id="341" r:id="rId92"/>
    <p:sldId id="338" r:id="rId93"/>
    <p:sldId id="343" r:id="rId94"/>
    <p:sldId id="344" r:id="rId95"/>
    <p:sldId id="345" r:id="rId96"/>
    <p:sldId id="347" r:id="rId97"/>
    <p:sldId id="348" r:id="rId98"/>
    <p:sldId id="346" r:id="rId9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4D24869-CD4D-4BA3-905A-F525726A8B0F}" type="datetimeFigureOut">
              <a:rPr lang="es-ES" smtClean="0"/>
              <a:t>10/03/2020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62141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468697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705572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31743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823596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64D24869-CD4D-4BA3-905A-F525726A8B0F}" type="datetimeFigureOut">
              <a:rPr lang="es-ES" smtClean="0"/>
              <a:t>10/03/2020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3579153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64D24869-CD4D-4BA3-905A-F525726A8B0F}" type="datetimeFigureOut">
              <a:rPr lang="es-ES" smtClean="0"/>
              <a:t>10/03/2020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61605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D24869-CD4D-4BA3-905A-F525726A8B0F}" type="datetimeFigureOut">
              <a:rPr lang="es-ES" smtClean="0"/>
              <a:t>10/03/2020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803534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D24869-CD4D-4BA3-905A-F525726A8B0F}" type="datetimeFigureOut">
              <a:rPr lang="es-ES" smtClean="0"/>
              <a:t>10/03/2020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53748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D24869-CD4D-4BA3-905A-F525726A8B0F}" type="datetimeFigureOut">
              <a:rPr lang="es-ES" smtClean="0"/>
              <a:t>10/03/2020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7911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4D24869-CD4D-4BA3-905A-F525726A8B0F}" type="datetimeFigureOut">
              <a:rPr lang="es-ES" smtClean="0"/>
              <a:t>10/03/2020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3004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24287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4D24869-CD4D-4BA3-905A-F525726A8B0F}" type="datetimeFigureOut">
              <a:rPr lang="es-ES" smtClean="0"/>
              <a:t>10/03/2020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344390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4D24869-CD4D-4BA3-905A-F525726A8B0F}" type="datetimeFigureOut">
              <a:rPr lang="es-ES" smtClean="0"/>
              <a:t>10/03/2020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428683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24869-CD4D-4BA3-905A-F525726A8B0F}" type="datetimeFigureOut">
              <a:rPr lang="es-ES" smtClean="0"/>
              <a:t>10/03/2020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341892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247842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D24869-CD4D-4BA3-905A-F525726A8B0F}" type="datetimeFigureOut">
              <a:rPr lang="es-ES" smtClean="0"/>
              <a:t>10/03/2020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FAFE3A2-9CA1-47D3-9BB8-586B17990D5F}" type="slidenum">
              <a:rPr lang="es-ES" smtClean="0"/>
              <a:t>‹Nº›</a:t>
            </a:fld>
            <a:endParaRPr lang="es-ES"/>
          </a:p>
        </p:txBody>
      </p:sp>
    </p:spTree>
    <p:extLst>
      <p:ext uri="{BB962C8B-B14F-4D97-AF65-F5344CB8AC3E}">
        <p14:creationId xmlns:p14="http://schemas.microsoft.com/office/powerpoint/2010/main" val="7378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4D24869-CD4D-4BA3-905A-F525726A8B0F}" type="datetimeFigureOut">
              <a:rPr lang="es-ES" smtClean="0"/>
              <a:t>10/03/2020</a:t>
            </a:fld>
            <a:endParaRPr lang="es-E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FAFE3A2-9CA1-47D3-9BB8-586B17990D5F}" type="slidenum">
              <a:rPr lang="es-ES" smtClean="0"/>
              <a:t>‹Nº›</a:t>
            </a:fld>
            <a:endParaRPr lang="es-ES"/>
          </a:p>
        </p:txBody>
      </p:sp>
    </p:spTree>
    <p:extLst>
      <p:ext uri="{BB962C8B-B14F-4D97-AF65-F5344CB8AC3E}">
        <p14:creationId xmlns:p14="http://schemas.microsoft.com/office/powerpoint/2010/main" val="880721307"/>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web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s-ES" dirty="0" smtClean="0"/>
              <a:t>Tema 10. </a:t>
            </a:r>
            <a:br>
              <a:rPr lang="es-ES" dirty="0" smtClean="0"/>
            </a:br>
            <a:r>
              <a:rPr lang="es-ES" dirty="0" smtClean="0"/>
              <a:t>El período de Entreguerras y la Segunda Guerra Mundial</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993870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098" name="Picture 2" descr="https://i0.wp.com/elceo.com/wp-content/uploads/2019/07/2.jpg?resize=600%2C36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2"/>
            <a:ext cx="12192000" cy="731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28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283023" y="-1056166"/>
            <a:ext cx="11081657" cy="8317100"/>
          </a:xfrm>
          <a:prstGeom prst="rect">
            <a:avLst/>
          </a:prstGeom>
        </p:spPr>
      </p:pic>
    </p:spTree>
    <p:extLst>
      <p:ext uri="{BB962C8B-B14F-4D97-AF65-F5344CB8AC3E}">
        <p14:creationId xmlns:p14="http://schemas.microsoft.com/office/powerpoint/2010/main" val="3379167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324600"/>
          </a:xfrm>
        </p:spPr>
      </p:pic>
    </p:spTree>
    <p:extLst>
      <p:ext uri="{BB962C8B-B14F-4D97-AF65-F5344CB8AC3E}">
        <p14:creationId xmlns:p14="http://schemas.microsoft.com/office/powerpoint/2010/main" val="3724672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Período de Crecimiento 1924-29</a:t>
            </a:r>
            <a:endParaRPr lang="es-ES" dirty="0"/>
          </a:p>
        </p:txBody>
      </p:sp>
      <p:sp>
        <p:nvSpPr>
          <p:cNvPr id="3" name="Marcador de contenido 2"/>
          <p:cNvSpPr>
            <a:spLocks noGrp="1"/>
          </p:cNvSpPr>
          <p:nvPr>
            <p:ph idx="1"/>
          </p:nvPr>
        </p:nvSpPr>
        <p:spPr/>
        <p:txBody>
          <a:bodyPr/>
          <a:lstStyle/>
          <a:p>
            <a:r>
              <a:rPr lang="es-ES" dirty="0" smtClean="0"/>
              <a:t>La superación de la crisis de postguerra empezó en 1924 con EEUU liderando el proyecto. Este período de bonanza fue acompañado de un sentimiento de optimismo y consumismo que condujo a acuñar el término “Felices años 20”. </a:t>
            </a:r>
          </a:p>
          <a:p>
            <a:r>
              <a:rPr lang="es-ES" dirty="0" smtClean="0"/>
              <a:t>El Plan </a:t>
            </a:r>
            <a:r>
              <a:rPr lang="es-ES" dirty="0" err="1" smtClean="0"/>
              <a:t>Dawes</a:t>
            </a:r>
            <a:r>
              <a:rPr lang="es-ES" dirty="0" smtClean="0"/>
              <a:t> de 1924 o plan de estabilización económica ayudó a Alemania a superar su crisis al reducir la cantidad que debía pagar, flexibilizar los plazos y daba créditos al gobierno alemán. </a:t>
            </a:r>
            <a:endParaRPr lang="es-ES" dirty="0"/>
          </a:p>
        </p:txBody>
      </p:sp>
    </p:spTree>
    <p:extLst>
      <p:ext uri="{BB962C8B-B14F-4D97-AF65-F5344CB8AC3E}">
        <p14:creationId xmlns:p14="http://schemas.microsoft.com/office/powerpoint/2010/main" val="291233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2. El crack del 29 y  la depresión</a:t>
            </a:r>
            <a:endParaRPr lang="es-ES" dirty="0"/>
          </a:p>
        </p:txBody>
      </p:sp>
      <p:sp>
        <p:nvSpPr>
          <p:cNvPr id="3" name="Marcador de contenido 2"/>
          <p:cNvSpPr>
            <a:spLocks noGrp="1"/>
          </p:cNvSpPr>
          <p:nvPr>
            <p:ph idx="1"/>
          </p:nvPr>
        </p:nvSpPr>
        <p:spPr/>
        <p:txBody>
          <a:bodyPr/>
          <a:lstStyle/>
          <a:p>
            <a:r>
              <a:rPr lang="es-ES" dirty="0" smtClean="0"/>
              <a:t>La quiebra de Wall Street en octubre de 1929 inauguró una época oscura que afectó los años 30 en la economía, la política, la sociedad y la cultura. </a:t>
            </a:r>
          </a:p>
          <a:p>
            <a:r>
              <a:rPr lang="es-ES" dirty="0" smtClean="0"/>
              <a:t>El desplome se fraguó por la sobreproducción industrial, la especulación bursátil, la facilidad de crédito y la dependencia de unas economías con otras. </a:t>
            </a:r>
          </a:p>
          <a:p>
            <a:r>
              <a:rPr lang="es-ES" dirty="0" smtClean="0"/>
              <a:t>Y es que cuando estalló la crisis el presidente </a:t>
            </a:r>
            <a:r>
              <a:rPr lang="es-ES" dirty="0" err="1" smtClean="0"/>
              <a:t>Hoover</a:t>
            </a:r>
            <a:r>
              <a:rPr lang="es-ES" dirty="0" smtClean="0"/>
              <a:t> elevó los aranceles sobre los bienes extranjeros y retiró los créditos en Europa, exportando la crisis a todo el mundo.</a:t>
            </a:r>
            <a:endParaRPr lang="es-ES" dirty="0"/>
          </a:p>
        </p:txBody>
      </p:sp>
    </p:spTree>
    <p:extLst>
      <p:ext uri="{BB962C8B-B14F-4D97-AF65-F5344CB8AC3E}">
        <p14:creationId xmlns:p14="http://schemas.microsoft.com/office/powerpoint/2010/main" val="110100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crack de la bolsa de nueva york</a:t>
            </a:r>
            <a:endParaRPr lang="es-ES" dirty="0"/>
          </a:p>
        </p:txBody>
      </p:sp>
      <p:pic>
        <p:nvPicPr>
          <p:cNvPr id="6146" name="Picture 2" descr="Resultado de imagen de crack del 2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2046" y="1652892"/>
            <a:ext cx="8297257" cy="466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8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Fue el origen de una crisis económica sin precedentes. </a:t>
            </a:r>
          </a:p>
          <a:p>
            <a:r>
              <a:rPr lang="es-ES" dirty="0" smtClean="0"/>
              <a:t>El 24 de octubre recibió el día de “Jueves Negro”,  siendo el día en el que la bolsa se hundió y arruinó a miles de inversores desatando el pánico en todo el sistema al ponerse a la venta 13 millones de acciones sin que nadie las comprase hasta que la Banca Morgan se hizo cargo de las mismas para mantener la confianza. </a:t>
            </a:r>
          </a:p>
          <a:p>
            <a:r>
              <a:rPr lang="es-ES" dirty="0" smtClean="0"/>
              <a:t>Pero el 29 de octubre, martes, fueron 33 millones de acciones las que no encontraron comprador y nadie acudió al rescate. Incluso la policía tuvo que desalojar el edificio de la Bolsa por los disturbios que se estaban produciendo. </a:t>
            </a:r>
            <a:endParaRPr lang="es-ES" dirty="0"/>
          </a:p>
        </p:txBody>
      </p:sp>
    </p:spTree>
    <p:extLst>
      <p:ext uri="{BB962C8B-B14F-4D97-AF65-F5344CB8AC3E}">
        <p14:creationId xmlns:p14="http://schemas.microsoft.com/office/powerpoint/2010/main" val="1738066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effectLst/>
              </a:rPr>
              <a:t>Más de un millón de familias quedó en la más absoluta ruina pues habían invertido sus ahorros, contraído créditos e hipotecado sus casas con la finalidad de adquirir unas acciones que inopinadamente habían perdido la mayor parte de su valor</a:t>
            </a:r>
            <a:r>
              <a:rPr lang="es-ES" dirty="0" smtClean="0">
                <a:effectLst/>
              </a:rPr>
              <a:t>.</a:t>
            </a:r>
          </a:p>
          <a:p>
            <a:r>
              <a:rPr lang="es-ES" dirty="0" smtClean="0">
                <a:effectLst/>
              </a:rPr>
              <a:t>Los bancos quebraron a cientos cuando los ahorradores quisieron retirar su dinero depositado, arrastrando a todo el sistema económico, creando un paro terrible y un frenazo en la actividad industrial enorme. </a:t>
            </a:r>
          </a:p>
          <a:p>
            <a:r>
              <a:rPr lang="es-ES" dirty="0" smtClean="0">
                <a:effectLst/>
              </a:rPr>
              <a:t>La crisis se expandió a todo el planeta.  ¿A todo el planeta? No, en la URSS estaba despegando una economía poderosísima a la que en nada le afectaba esta crisis. </a:t>
            </a:r>
            <a:endParaRPr lang="es-ES" dirty="0">
              <a:effectLst/>
            </a:endParaRPr>
          </a:p>
          <a:p>
            <a:endParaRPr lang="es-ES" dirty="0"/>
          </a:p>
        </p:txBody>
      </p:sp>
    </p:spTree>
    <p:extLst>
      <p:ext uri="{BB962C8B-B14F-4D97-AF65-F5344CB8AC3E}">
        <p14:creationId xmlns:p14="http://schemas.microsoft.com/office/powerpoint/2010/main" val="2563782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6289" y="-4870"/>
            <a:ext cx="8893304" cy="6862870"/>
          </a:xfrm>
        </p:spPr>
      </p:pic>
    </p:spTree>
    <p:extLst>
      <p:ext uri="{BB962C8B-B14F-4D97-AF65-F5344CB8AC3E}">
        <p14:creationId xmlns:p14="http://schemas.microsoft.com/office/powerpoint/2010/main" val="2693044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3. Consecuencias de la crisis del 29</a:t>
            </a:r>
            <a:endParaRPr lang="es-ES" dirty="0"/>
          </a:p>
        </p:txBody>
      </p:sp>
      <p:sp>
        <p:nvSpPr>
          <p:cNvPr id="3" name="Marcador de contenido 2"/>
          <p:cNvSpPr>
            <a:spLocks noGrp="1"/>
          </p:cNvSpPr>
          <p:nvPr>
            <p:ph idx="1"/>
          </p:nvPr>
        </p:nvSpPr>
        <p:spPr/>
        <p:txBody>
          <a:bodyPr/>
          <a:lstStyle/>
          <a:p>
            <a:r>
              <a:rPr lang="es-ES" dirty="0" smtClean="0"/>
              <a:t>En la economía el caos fue terrible. La ruina de los bancos y los créditos exportó la crisis al resto de continentes, reduciendo así el consumo, la liquidez y provocando el cierre de miles y miles de empresas. </a:t>
            </a:r>
          </a:p>
          <a:p>
            <a:r>
              <a:rPr lang="es-ES" dirty="0" smtClean="0"/>
              <a:t>La ausencia de créditos, la bajada de precios y la parálisis condujo a la deflación, lo contrario de la inflación, haciendo que los salarios y la demanda se desplomasen. </a:t>
            </a:r>
          </a:p>
          <a:p>
            <a:r>
              <a:rPr lang="es-ES" dirty="0" smtClean="0"/>
              <a:t>El comercio mundial se paralizó ya que cada país impuso medidas proteccionistas para protegerse y aquellos que se dedicaban a la exportación fueron durísimamente golpeados. </a:t>
            </a:r>
            <a:endParaRPr lang="es-ES" dirty="0"/>
          </a:p>
        </p:txBody>
      </p:sp>
    </p:spTree>
    <p:extLst>
      <p:ext uri="{BB962C8B-B14F-4D97-AF65-F5344CB8AC3E}">
        <p14:creationId xmlns:p14="http://schemas.microsoft.com/office/powerpoint/2010/main" val="1798032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1. El período 1919-1929</a:t>
            </a:r>
            <a:endParaRPr lang="es-ES" dirty="0"/>
          </a:p>
        </p:txBody>
      </p:sp>
      <p:sp>
        <p:nvSpPr>
          <p:cNvPr id="3" name="Marcador de contenido 2"/>
          <p:cNvSpPr>
            <a:spLocks noGrp="1"/>
          </p:cNvSpPr>
          <p:nvPr>
            <p:ph idx="1"/>
          </p:nvPr>
        </p:nvSpPr>
        <p:spPr/>
        <p:txBody>
          <a:bodyPr/>
          <a:lstStyle/>
          <a:p>
            <a:r>
              <a:rPr lang="es-ES" dirty="0" smtClean="0"/>
              <a:t>Acabada la IGM se produjo un período de expansión económica que se quebró bruscamente en 1929. No obstante, pese a ese período alcista, en Europa muchos europeos tuvieron muchísimas penurias para salir adelante. </a:t>
            </a:r>
          </a:p>
          <a:p>
            <a:r>
              <a:rPr lang="es-ES" dirty="0" smtClean="0"/>
              <a:t>No pasó lo mismo en los EEUU, cuyo territorio nunca fue ni atacado ni alcanzado por los alemanes en la IGM. </a:t>
            </a:r>
          </a:p>
          <a:p>
            <a:r>
              <a:rPr lang="es-ES" dirty="0" smtClean="0"/>
              <a:t>La Guerra supuso la quiebra del comercio internacional, la desaparición del liberalismo, una industria totalmente distorsionada dedicada a la producción armamentística y una fuerte inflación.</a:t>
            </a:r>
            <a:endParaRPr lang="es-ES" dirty="0"/>
          </a:p>
        </p:txBody>
      </p:sp>
    </p:spTree>
    <p:extLst>
      <p:ext uri="{BB962C8B-B14F-4D97-AF65-F5344CB8AC3E}">
        <p14:creationId xmlns:p14="http://schemas.microsoft.com/office/powerpoint/2010/main" val="98914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Todos los países vivieron una caída en su PIB (Excepto nuevamente la URSS). El desempleo fue terrible, para 1932 había 6 millones de parados en Alemania. </a:t>
            </a:r>
          </a:p>
          <a:p>
            <a:r>
              <a:rPr lang="es-ES" dirty="0" smtClean="0"/>
              <a:t>Este enorme cataclismo económico hizo que l agente perdiese la confianza en sus gobiernos y en el sistema económico, lo que obligó a que el estado tuviese que intervenir en la economía para regular precios, salarios y condiciones siguiendo las ideas de John Maynard Keynes (Keynesianismo). </a:t>
            </a:r>
            <a:endParaRPr lang="es-ES" dirty="0"/>
          </a:p>
        </p:txBody>
      </p:sp>
    </p:spTree>
    <p:extLst>
      <p:ext uri="{BB962C8B-B14F-4D97-AF65-F5344CB8AC3E}">
        <p14:creationId xmlns:p14="http://schemas.microsoft.com/office/powerpoint/2010/main" val="274993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61499" cy="6100549"/>
          </a:xfrm>
        </p:spPr>
      </p:pic>
    </p:spTree>
    <p:extLst>
      <p:ext uri="{BB962C8B-B14F-4D97-AF65-F5344CB8AC3E}">
        <p14:creationId xmlns:p14="http://schemas.microsoft.com/office/powerpoint/2010/main" val="278414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036" y="0"/>
            <a:ext cx="10413242" cy="6872740"/>
          </a:xfrm>
        </p:spPr>
      </p:pic>
    </p:spTree>
    <p:extLst>
      <p:ext uri="{BB962C8B-B14F-4D97-AF65-F5344CB8AC3E}">
        <p14:creationId xmlns:p14="http://schemas.microsoft.com/office/powerpoint/2010/main" val="1421550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Consecuencias sociales</a:t>
            </a:r>
            <a:endParaRPr lang="es-ES" dirty="0"/>
          </a:p>
        </p:txBody>
      </p:sp>
      <p:sp>
        <p:nvSpPr>
          <p:cNvPr id="3" name="Marcador de contenido 2"/>
          <p:cNvSpPr>
            <a:spLocks noGrp="1"/>
          </p:cNvSpPr>
          <p:nvPr>
            <p:ph idx="1"/>
          </p:nvPr>
        </p:nvSpPr>
        <p:spPr/>
        <p:txBody>
          <a:bodyPr/>
          <a:lstStyle/>
          <a:p>
            <a:r>
              <a:rPr lang="es-ES" dirty="0" smtClean="0"/>
              <a:t>La primera de ella fue el paro. Los niveles de bienestar alcanzados en la década de los 20 se convirtieron en un recuerdo del pasado y la penuria se extendió por el mundo. Europa, y especialmente Alemania, sufrieron un golpe durísimo. </a:t>
            </a:r>
          </a:p>
          <a:p>
            <a:r>
              <a:rPr lang="es-ES" dirty="0" smtClean="0"/>
              <a:t>La estructura social se modificó. Las clases bajas se empobrecieron y las clases medias fueron golpeadas, siendo arrastrados muchos de ellos (funcionarios, pequeños empresarios, abogados o médicos) a la proletarización. Esto en Alemania e Italia tendrá enormes consecuencias. </a:t>
            </a:r>
            <a:endParaRPr lang="es-ES" dirty="0"/>
          </a:p>
        </p:txBody>
      </p:sp>
    </p:spTree>
    <p:extLst>
      <p:ext uri="{BB962C8B-B14F-4D97-AF65-F5344CB8AC3E}">
        <p14:creationId xmlns:p14="http://schemas.microsoft.com/office/powerpoint/2010/main" val="22522197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912" y="185311"/>
            <a:ext cx="7990338" cy="6387691"/>
          </a:xfrm>
        </p:spPr>
      </p:pic>
    </p:spTree>
    <p:extLst>
      <p:ext uri="{BB962C8B-B14F-4D97-AF65-F5344CB8AC3E}">
        <p14:creationId xmlns:p14="http://schemas.microsoft.com/office/powerpoint/2010/main" val="691164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Consecuencias políticas</a:t>
            </a:r>
            <a:endParaRPr lang="es-ES" dirty="0"/>
          </a:p>
        </p:txBody>
      </p:sp>
      <p:sp>
        <p:nvSpPr>
          <p:cNvPr id="3" name="Marcador de contenido 2"/>
          <p:cNvSpPr>
            <a:spLocks noGrp="1"/>
          </p:cNvSpPr>
          <p:nvPr>
            <p:ph idx="1"/>
          </p:nvPr>
        </p:nvSpPr>
        <p:spPr/>
        <p:txBody>
          <a:bodyPr/>
          <a:lstStyle/>
          <a:p>
            <a:r>
              <a:rPr lang="es-ES" dirty="0" smtClean="0"/>
              <a:t>Al acabar la guerra la inmensa mayoría de países europeos adoptaron modelos políticos democráticos, con constituciones que recogían derechos y libertades fundamentales como el sufragio universal. Pues bien, la crisis golpeó y derribó a las democracias europeas. </a:t>
            </a:r>
          </a:p>
          <a:p>
            <a:r>
              <a:rPr lang="es-ES" dirty="0" smtClean="0"/>
              <a:t>En algunos casos las democracias fueron derribadas por dictaduras (Alemania, Italia, Polonia, Austria, Yugoslavia, etcétera) y en todos los países aparecieron tendencias extremistas (Falange en España, Partido Nacionalsocialista Inglés, Guarida de Hierro en Rumanía, Unión Patriótica en Francia). </a:t>
            </a:r>
            <a:endParaRPr lang="es-ES" dirty="0"/>
          </a:p>
        </p:txBody>
      </p:sp>
    </p:spTree>
    <p:extLst>
      <p:ext uri="{BB962C8B-B14F-4D97-AF65-F5344CB8AC3E}">
        <p14:creationId xmlns:p14="http://schemas.microsoft.com/office/powerpoint/2010/main" val="2332204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Frente a esos movimientos de corte militarista y nacionalista, la URSS proclamó la necesidad de que sus partidos satélite en Europa se unieran con los partidos tradicionales y formar así frentes populares, como en España o en Francia. </a:t>
            </a:r>
          </a:p>
          <a:p>
            <a:r>
              <a:rPr lang="es-ES" dirty="0" smtClean="0"/>
              <a:t>Pero el balance fue un fracaso estrepitoso. </a:t>
            </a:r>
            <a:endParaRPr lang="es-ES" dirty="0"/>
          </a:p>
        </p:txBody>
      </p:sp>
    </p:spTree>
    <p:extLst>
      <p:ext uri="{BB962C8B-B14F-4D97-AF65-F5344CB8AC3E}">
        <p14:creationId xmlns:p14="http://schemas.microsoft.com/office/powerpoint/2010/main" val="2069145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7170" name="Picture 2" descr="https://lh3.googleusercontent.com/proxy/F3J_RSoHo6bdH91Kaa__aZikEhBSLCxzYm_XCM5BnDVO6vyEDFefWn1cHsxNBcYVAiwE0ezCXz0W-uhka0wAdDnsDgtJDH9eCNLxJDJT1xtjliOG6APi4nh8zGTiDxni-0-Ro0OU8sA3kq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372" y="0"/>
            <a:ext cx="8991600" cy="684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121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4" y="-653841"/>
            <a:ext cx="10005333" cy="7511841"/>
          </a:xfrm>
          <a:prstGeom prst="rect">
            <a:avLst/>
          </a:prstGeom>
        </p:spPr>
      </p:pic>
    </p:spTree>
    <p:extLst>
      <p:ext uri="{BB962C8B-B14F-4D97-AF65-F5344CB8AC3E}">
        <p14:creationId xmlns:p14="http://schemas.microsoft.com/office/powerpoint/2010/main" val="239247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ascenso del nazismo</a:t>
            </a:r>
            <a:endParaRPr lang="es-ES" dirty="0"/>
          </a:p>
        </p:txBody>
      </p:sp>
      <p:sp>
        <p:nvSpPr>
          <p:cNvPr id="3" name="Marcador de contenido 2"/>
          <p:cNvSpPr>
            <a:spLocks noGrp="1"/>
          </p:cNvSpPr>
          <p:nvPr>
            <p:ph idx="1"/>
          </p:nvPr>
        </p:nvSpPr>
        <p:spPr/>
        <p:txBody>
          <a:bodyPr/>
          <a:lstStyle/>
          <a:p>
            <a:r>
              <a:rPr lang="es-ES" dirty="0" smtClean="0"/>
              <a:t>Derrotada Alemania en la IGM en noviembre del 1918 el Káiser Guillermo II abdica y se proclama una República. Para alejar las connotaciones políticas de Berlín, se impone Weimar como su capital, lo que da nombre a este período. </a:t>
            </a:r>
          </a:p>
          <a:p>
            <a:r>
              <a:rPr lang="es-ES" dirty="0" smtClean="0"/>
              <a:t>Políticamente fue muy inestable desde el comienzo, siendo sacudida por alteraciones de extrema derecha y extrema izquierda (Uno de ellos fue el propio golpe que Hitler dio en 1923 llamado “</a:t>
            </a:r>
            <a:r>
              <a:rPr lang="es-ES" dirty="0" err="1" smtClean="0"/>
              <a:t>Putsch</a:t>
            </a:r>
            <a:r>
              <a:rPr lang="es-ES" dirty="0" smtClean="0"/>
              <a:t> de la Cervecería”).</a:t>
            </a:r>
          </a:p>
          <a:p>
            <a:r>
              <a:rPr lang="es-ES" dirty="0" smtClean="0"/>
              <a:t>En este contexto de agitación se produjeron enormes cambios políticos.  </a:t>
            </a:r>
            <a:endParaRPr lang="es-ES" dirty="0"/>
          </a:p>
        </p:txBody>
      </p:sp>
    </p:spTree>
    <p:extLst>
      <p:ext uri="{BB962C8B-B14F-4D97-AF65-F5344CB8AC3E}">
        <p14:creationId xmlns:p14="http://schemas.microsoft.com/office/powerpoint/2010/main" val="3745462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026" name="Picture 2" descr="https://s5.eestatic.com/2018/11/08/cultura/historia/Primera_Guerra_Mundial-Historia_351728066_105037707_1706x9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3727" cy="686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67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8194" name="Picture 2" descr="https://s4.eestatic.com/2018/11/08/cultura/historia/Primera_Guerra_Mundial-Historia_351728023_105036739_1706x9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6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08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795" y="94289"/>
            <a:ext cx="10072048" cy="6763711"/>
          </a:xfrm>
        </p:spPr>
      </p:pic>
    </p:spTree>
    <p:extLst>
      <p:ext uri="{BB962C8B-B14F-4D97-AF65-F5344CB8AC3E}">
        <p14:creationId xmlns:p14="http://schemas.microsoft.com/office/powerpoint/2010/main" val="1813676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9218" name="Picture 2" descr="Resultado de imagen de putsch de munich 19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 y="0"/>
            <a:ext cx="12197325" cy="697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340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Antes de que Hitler llegase al partido, el NSDAP alemán solo tenía 42 afiliados y 300 votos en las elecciones. Él con su oratoria y su personalidad lo convirtió en un fenómeno de masas que llegó a alcanzar el poder por medios democráticos venciendo en las elecciones.  </a:t>
            </a:r>
          </a:p>
          <a:p>
            <a:r>
              <a:rPr lang="es-ES" dirty="0" smtClean="0"/>
              <a:t>Llegaría a ser primer ministro en 1933 y desde la legalidad convirtió muy rápidamente Alemania en una dictadura. Y es que pese a llegar al poder en una democracia, Hitler las despreciaba por considerarlas débiles y temerosas. </a:t>
            </a:r>
            <a:endParaRPr lang="es-ES" dirty="0"/>
          </a:p>
        </p:txBody>
      </p:sp>
    </p:spTree>
    <p:extLst>
      <p:ext uri="{BB962C8B-B14F-4D97-AF65-F5344CB8AC3E}">
        <p14:creationId xmlns:p14="http://schemas.microsoft.com/office/powerpoint/2010/main" val="7214832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900304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3795" y="609600"/>
            <a:ext cx="10353762" cy="5181600"/>
          </a:xfrm>
        </p:spPr>
        <p:txBody>
          <a:bodyPr/>
          <a:lstStyle/>
          <a:p>
            <a:r>
              <a:rPr lang="es-ES" dirty="0">
                <a:effectLst/>
              </a:rPr>
              <a:t>En las razones del ascenso y conquista del poder por los nazis hay que hacer hincapié en dos cuestiones fundamentales:</a:t>
            </a:r>
          </a:p>
          <a:p>
            <a:pPr lvl="1"/>
            <a:r>
              <a:rPr lang="es-ES" dirty="0">
                <a:effectLst/>
              </a:rPr>
              <a:t>La primera, la situación creada tras la firma del Tratado de Versalles, considerado por la mayoría de los alemanes como una humillación que les hacía víctimas de la rapiña de los vencedores, especialmente, de Francia.</a:t>
            </a:r>
          </a:p>
          <a:p>
            <a:pPr lvl="1"/>
            <a:r>
              <a:rPr lang="es-ES" dirty="0">
                <a:effectLst/>
              </a:rPr>
              <a:t>La segunda, la crisis económica y social abierta en los comienzos de la década que animó a un gran sector de pueblo alemán a "echarse en brazos" de quienes le proponían fórmulas seguras para salir de ella.</a:t>
            </a:r>
          </a:p>
          <a:p>
            <a:r>
              <a:rPr lang="es-ES" dirty="0">
                <a:effectLst/>
              </a:rPr>
              <a:t>La crisis y el desempleo, que afectaba a más de 5 millones de personas en 1932, sirvieron de caldo de cultivo para los postulados del nacional-socialismo. De hecho una gran parte de los adeptos a esta ideología se nutrió de las filas de desempleados, especialmente jóvenes, excombatientes, agricultores y pequeños y medianos empresarios arruinados.</a:t>
            </a:r>
          </a:p>
          <a:p>
            <a:endParaRPr lang="es-ES" dirty="0"/>
          </a:p>
        </p:txBody>
      </p:sp>
    </p:spTree>
    <p:extLst>
      <p:ext uri="{BB962C8B-B14F-4D97-AF65-F5344CB8AC3E}">
        <p14:creationId xmlns:p14="http://schemas.microsoft.com/office/powerpoint/2010/main" val="3293263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0242" name="Imagen 91" descr="Gráf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89" y="0"/>
            <a:ext cx="12371988" cy="6008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892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º</a:t>
            </a:r>
            <a:endParaRPr lang="es-ES" dirty="0"/>
          </a:p>
        </p:txBody>
      </p:sp>
      <p:sp>
        <p:nvSpPr>
          <p:cNvPr id="3" name="Marcador de contenido 2"/>
          <p:cNvSpPr>
            <a:spLocks noGrp="1"/>
          </p:cNvSpPr>
          <p:nvPr>
            <p:ph idx="1"/>
          </p:nvPr>
        </p:nvSpPr>
        <p:spPr/>
        <p:txBody>
          <a:bodyPr/>
          <a:lstStyle/>
          <a:p>
            <a:endParaRPr lang="es-ES"/>
          </a:p>
        </p:txBody>
      </p:sp>
      <p:pic>
        <p:nvPicPr>
          <p:cNvPr id="12290" name="Picture 2" descr="https://www.sefutbol.com/sites/default/files/default_images/publico-hi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291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5362" name="Picture 2" descr="https://editorial01.shutterstock.com/wm-preview-1500/7395103a/cdf8964d/dr-joseph-goebbels-speaking-germany-elections-1936-propaganda-berlin-germany-shutterstock-editorial-739510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4" y="0"/>
            <a:ext cx="9274629" cy="680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419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4338" name="Picture 2" descr="https://www.thefutboltimes.com/wp-content/uploads/2018/03/berli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701431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1.wp.com/media-1.web.britannica.com/eb-media/47/6447-004-A6606B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46"/>
            <a:ext cx="7311164" cy="539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29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Las dificultades para la reconstrucción fueron enormes. En primer lugar los países contendientes sufrieron un enorme proceso de reconstrucción y hasta 1924 no volvería a reactivarse la economía internacional. </a:t>
            </a:r>
          </a:p>
          <a:p>
            <a:r>
              <a:rPr lang="es-ES" dirty="0" smtClean="0"/>
              <a:t>Paralelamente, cuanto peor lo pasaban los europeos más despegaba EEUU en América. </a:t>
            </a:r>
            <a:endParaRPr lang="es-ES" dirty="0"/>
          </a:p>
        </p:txBody>
      </p:sp>
    </p:spTree>
    <p:extLst>
      <p:ext uri="{BB962C8B-B14F-4D97-AF65-F5344CB8AC3E}">
        <p14:creationId xmlns:p14="http://schemas.microsoft.com/office/powerpoint/2010/main" val="193045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3314" name="Picture 2" descr="https://s3.amazonaws.com/arc-wordpress-client-uploads/infobae-wp/wp-content/uploads/2016/08/01101259/berlin-1936-w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12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1266" name="Picture 2" descr="Resultado de imagen de berlin 1936 medall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14" y="-36439"/>
            <a:ext cx="10363200" cy="689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00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229" y="0"/>
            <a:ext cx="9144000" cy="6858000"/>
          </a:xfrm>
          <a:prstGeom prst="rect">
            <a:avLst/>
          </a:prstGeom>
        </p:spPr>
      </p:pic>
    </p:spTree>
    <p:extLst>
      <p:ext uri="{BB962C8B-B14F-4D97-AF65-F5344CB8AC3E}">
        <p14:creationId xmlns:p14="http://schemas.microsoft.com/office/powerpoint/2010/main" val="1592601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098" name="Picture 2" descr="Resultado de imagen de diputados alemania 19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73712"/>
            <a:ext cx="12192000" cy="875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50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1026" name="Picture 2" descr="Resultado de imagen de incendio del reichsta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8665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2050" name="Picture 2" descr="Resultado de imagen de hitler dictad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2440" y="0"/>
            <a:ext cx="4530432" cy="687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34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3074" name="Picture 2" descr="Resultado de imagen de parlamento alemania 19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6386" y="0"/>
            <a:ext cx="8168577" cy="647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95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fascismo en </a:t>
            </a:r>
            <a:r>
              <a:rPr lang="es-ES" dirty="0" err="1" smtClean="0"/>
              <a:t>italia</a:t>
            </a:r>
            <a:endParaRPr lang="es-ES" dirty="0"/>
          </a:p>
        </p:txBody>
      </p:sp>
      <p:sp>
        <p:nvSpPr>
          <p:cNvPr id="3" name="Marcador de contenido 2"/>
          <p:cNvSpPr>
            <a:spLocks noGrp="1"/>
          </p:cNvSpPr>
          <p:nvPr>
            <p:ph idx="1"/>
          </p:nvPr>
        </p:nvSpPr>
        <p:spPr/>
        <p:txBody>
          <a:bodyPr/>
          <a:lstStyle/>
          <a:p>
            <a:r>
              <a:rPr lang="es-ES" dirty="0" smtClean="0"/>
              <a:t>La quiebra social también fue fundamental para desarrollar este movimiento.  Recordemos lo ya visto en las consecuencias del crack del 29 y antes de ello en la destrucción de la postguerra. </a:t>
            </a:r>
          </a:p>
          <a:p>
            <a:r>
              <a:rPr lang="es-ES" dirty="0" smtClean="0"/>
              <a:t>Pese a que Italia estuvo en el bando de los vencedores, no logró sus aspiraciones territoriales. </a:t>
            </a:r>
          </a:p>
          <a:p>
            <a:r>
              <a:rPr lang="es-ES" dirty="0">
                <a:effectLst/>
              </a:rPr>
              <a:t>A lo largo de los años 20 el Estado italiano había ido transformando sus estructuras democrático-liberales en una organización de carácter autoritario. Benito Mussolini, en el poder desde 1922, conformará el Estado fascista.</a:t>
            </a:r>
          </a:p>
          <a:p>
            <a:endParaRPr lang="es-ES" dirty="0"/>
          </a:p>
        </p:txBody>
      </p:sp>
    </p:spTree>
    <p:extLst>
      <p:ext uri="{BB962C8B-B14F-4D97-AF65-F5344CB8AC3E}">
        <p14:creationId xmlns:p14="http://schemas.microsoft.com/office/powerpoint/2010/main" val="486818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7509"/>
            <a:ext cx="12192000" cy="8398933"/>
          </a:xfrm>
          <a:prstGeom prst="rect">
            <a:avLst/>
          </a:prstGeom>
        </p:spPr>
      </p:pic>
    </p:spTree>
    <p:extLst>
      <p:ext uri="{BB962C8B-B14F-4D97-AF65-F5344CB8AC3E}">
        <p14:creationId xmlns:p14="http://schemas.microsoft.com/office/powerpoint/2010/main" val="3771512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29" y="0"/>
            <a:ext cx="9927141" cy="6858000"/>
          </a:xfrm>
          <a:prstGeom prst="rect">
            <a:avLst/>
          </a:prstGeom>
        </p:spPr>
      </p:pic>
    </p:spTree>
    <p:extLst>
      <p:ext uri="{BB962C8B-B14F-4D97-AF65-F5344CB8AC3E}">
        <p14:creationId xmlns:p14="http://schemas.microsoft.com/office/powerpoint/2010/main" val="1618318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Crisis de la postguerra</a:t>
            </a:r>
            <a:endParaRPr lang="es-ES" dirty="0"/>
          </a:p>
        </p:txBody>
      </p:sp>
      <p:sp>
        <p:nvSpPr>
          <p:cNvPr id="3" name="Marcador de contenido 2"/>
          <p:cNvSpPr>
            <a:spLocks noGrp="1"/>
          </p:cNvSpPr>
          <p:nvPr>
            <p:ph idx="1"/>
          </p:nvPr>
        </p:nvSpPr>
        <p:spPr/>
        <p:txBody>
          <a:bodyPr/>
          <a:lstStyle/>
          <a:p>
            <a:r>
              <a:rPr lang="es-ES" dirty="0" smtClean="0"/>
              <a:t>Las secuelas de la guerra condujeron a una recesión en 1920 que duró cuatro años. En primer lugar, Alemania fue condenada como culpable por la IGM y obligada a pagar unas reparaciones de guerra a los vencedores totalmente imposibles de satisfacer. Pero no solo Alemania sufrió una gravísima crisis, los países europeos tuvieron que devolver los créditos con los que se habían endeudado para financiar la guerra, siendo muchos de estos créditos de origen estadounidense. </a:t>
            </a:r>
          </a:p>
          <a:p>
            <a:r>
              <a:rPr lang="es-ES" dirty="0" smtClean="0"/>
              <a:t>El efecto claro de estos factores fue un aumento terrible del paro, de la deuda y de la actividad económica. </a:t>
            </a:r>
            <a:endParaRPr lang="es-ES" dirty="0"/>
          </a:p>
        </p:txBody>
      </p:sp>
    </p:spTree>
    <p:extLst>
      <p:ext uri="{BB962C8B-B14F-4D97-AF65-F5344CB8AC3E}">
        <p14:creationId xmlns:p14="http://schemas.microsoft.com/office/powerpoint/2010/main" val="627344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85" y="-1"/>
            <a:ext cx="9993085" cy="6974341"/>
          </a:xfrm>
          <a:prstGeom prst="rect">
            <a:avLst/>
          </a:prstGeom>
        </p:spPr>
      </p:pic>
    </p:spTree>
    <p:extLst>
      <p:ext uri="{BB962C8B-B14F-4D97-AF65-F5344CB8AC3E}">
        <p14:creationId xmlns:p14="http://schemas.microsoft.com/office/powerpoint/2010/main" val="884951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fascismo en </a:t>
            </a:r>
            <a:r>
              <a:rPr lang="es-ES" dirty="0" err="1" smtClean="0"/>
              <a:t>españa</a:t>
            </a:r>
            <a:endParaRPr lang="es-ES" dirty="0"/>
          </a:p>
        </p:txBody>
      </p:sp>
      <p:sp>
        <p:nvSpPr>
          <p:cNvPr id="3" name="Marcador de contenido 2"/>
          <p:cNvSpPr>
            <a:spLocks noGrp="1"/>
          </p:cNvSpPr>
          <p:nvPr>
            <p:ph idx="1"/>
          </p:nvPr>
        </p:nvSpPr>
        <p:spPr/>
        <p:txBody>
          <a:bodyPr/>
          <a:lstStyle/>
          <a:p>
            <a:r>
              <a:rPr lang="es-ES" dirty="0">
                <a:effectLst/>
              </a:rPr>
              <a:t>Entre 1923 y 1930 la dictadura de Primo de Rivera había seguido un camino sui generis, pues hasta cierto punto respetó la actividad sindical libre. En 1931 se proclamó la II República y España entró en un período de inestabilidad que propició en 1936 la formación del Frente Popular (al estilo francés), que ganaría las elecciones en febrero de ese año.</a:t>
            </a:r>
          </a:p>
          <a:p>
            <a:r>
              <a:rPr lang="es-ES" dirty="0">
                <a:effectLst/>
              </a:rPr>
              <a:t>El descontento de la extrema derecha provocó el golpe de Estado militar del 18 de julio que dio inicio a la guerra civil, conflicto que concluyó en 1939 con la instauración de la dictadura del General Franco, hasta su muerte en 1975.</a:t>
            </a:r>
          </a:p>
          <a:p>
            <a:endParaRPr lang="es-ES" dirty="0"/>
          </a:p>
        </p:txBody>
      </p:sp>
    </p:spTree>
    <p:extLst>
      <p:ext uri="{BB962C8B-B14F-4D97-AF65-F5344CB8AC3E}">
        <p14:creationId xmlns:p14="http://schemas.microsoft.com/office/powerpoint/2010/main" val="2925445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4. La segunda guerra mundial</a:t>
            </a:r>
            <a:endParaRPr lang="es-ES" dirty="0"/>
          </a:p>
        </p:txBody>
      </p:sp>
      <p:sp>
        <p:nvSpPr>
          <p:cNvPr id="3" name="Marcador de contenido 2"/>
          <p:cNvSpPr>
            <a:spLocks noGrp="1"/>
          </p:cNvSpPr>
          <p:nvPr>
            <p:ph idx="1"/>
          </p:nvPr>
        </p:nvSpPr>
        <p:spPr/>
        <p:txBody>
          <a:bodyPr/>
          <a:lstStyle/>
          <a:p>
            <a:r>
              <a:rPr lang="es-ES" dirty="0" smtClean="0"/>
              <a:t>Las causas de la guerra fueron la total humillación a la que sometieron a Alemania los vencedores de la IGM, a la que intentaron aplastar, humillar y desmembrar por afán revanchista. </a:t>
            </a:r>
          </a:p>
          <a:p>
            <a:r>
              <a:rPr lang="es-ES" dirty="0" smtClean="0"/>
              <a:t>A ello hay que sumar la crisis económica (recordemos el caso alemán). </a:t>
            </a:r>
          </a:p>
          <a:p>
            <a:r>
              <a:rPr lang="es-ES" dirty="0" smtClean="0"/>
              <a:t>En la política internacional, las democracias intentaron calmar a las potencias fascistas pero cada concesión que hacían era interpretada por Hitler como un síntoma de debilidad. </a:t>
            </a:r>
            <a:endParaRPr lang="es-ES" dirty="0"/>
          </a:p>
        </p:txBody>
      </p:sp>
    </p:spTree>
    <p:extLst>
      <p:ext uri="{BB962C8B-B14F-4D97-AF65-F5344CB8AC3E}">
        <p14:creationId xmlns:p14="http://schemas.microsoft.com/office/powerpoint/2010/main" val="15520702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823" y="0"/>
            <a:ext cx="7339920" cy="6943168"/>
          </a:xfrm>
          <a:prstGeom prst="rect">
            <a:avLst/>
          </a:prstGeom>
        </p:spPr>
      </p:pic>
    </p:spTree>
    <p:extLst>
      <p:ext uri="{BB962C8B-B14F-4D97-AF65-F5344CB8AC3E}">
        <p14:creationId xmlns:p14="http://schemas.microsoft.com/office/powerpoint/2010/main" val="30118952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17253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363" y="0"/>
            <a:ext cx="5881007" cy="6841880"/>
          </a:xfrm>
          <a:prstGeom prst="rect">
            <a:avLst/>
          </a:prstGeom>
        </p:spPr>
      </p:pic>
    </p:spTree>
    <p:extLst>
      <p:ext uri="{BB962C8B-B14F-4D97-AF65-F5344CB8AC3E}">
        <p14:creationId xmlns:p14="http://schemas.microsoft.com/office/powerpoint/2010/main" val="10070396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Desarrollo de la contienda y bandos</a:t>
            </a:r>
            <a:endParaRPr lang="es-ES" dirty="0"/>
          </a:p>
        </p:txBody>
      </p:sp>
      <p:sp>
        <p:nvSpPr>
          <p:cNvPr id="3" name="Marcador de contenido 2"/>
          <p:cNvSpPr>
            <a:spLocks noGrp="1"/>
          </p:cNvSpPr>
          <p:nvPr>
            <p:ph idx="1"/>
          </p:nvPr>
        </p:nvSpPr>
        <p:spPr/>
        <p:txBody>
          <a:bodyPr>
            <a:normAutofit fontScale="92500" lnSpcReduction="10000"/>
          </a:bodyPr>
          <a:lstStyle/>
          <a:p>
            <a:r>
              <a:rPr lang="es-ES" dirty="0" smtClean="0"/>
              <a:t>Potencias del Eje: Los firmantes del Pacto de Acero, países anticomunistas y satélites de Alemania. Esencialmente son Alemania, Italia, Japón y sus aliados. </a:t>
            </a:r>
          </a:p>
          <a:p>
            <a:r>
              <a:rPr lang="es-ES" dirty="0" smtClean="0"/>
              <a:t>Aliados: Los países democráticos  como Francia y Reino Unido, a los que posteriormente se unirán la URSS y EEUU. </a:t>
            </a:r>
          </a:p>
          <a:p>
            <a:pPr lvl="0"/>
            <a:r>
              <a:rPr lang="es-ES" dirty="0">
                <a:effectLst/>
              </a:rPr>
              <a:t>En esta guerra se luchó en todo el mundo y afectó tanto a soldados como a civiles puesto que se practicó ampliamente la guerra más destructora: la guerra total. Aparecieron nuevas armas que revistieron una capital importancia: tanques, bombarderos, radar, portaaviones, nuevos tipos de bombas, etc... Dentro de la guerra total, la guerra económica tuvo, donde no hubo lucha, nefastas consecuencias también para la población civil. </a:t>
            </a:r>
          </a:p>
        </p:txBody>
      </p:sp>
    </p:spTree>
    <p:extLst>
      <p:ext uri="{BB962C8B-B14F-4D97-AF65-F5344CB8AC3E}">
        <p14:creationId xmlns:p14="http://schemas.microsoft.com/office/powerpoint/2010/main" val="2229423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Primera etapa</a:t>
            </a:r>
            <a:endParaRPr lang="es-ES" dirty="0"/>
          </a:p>
        </p:txBody>
      </p:sp>
      <p:sp>
        <p:nvSpPr>
          <p:cNvPr id="3" name="Marcador de contenido 2"/>
          <p:cNvSpPr>
            <a:spLocks noGrp="1"/>
          </p:cNvSpPr>
          <p:nvPr>
            <p:ph idx="1"/>
          </p:nvPr>
        </p:nvSpPr>
        <p:spPr>
          <a:xfrm>
            <a:off x="913795" y="2096063"/>
            <a:ext cx="10353762" cy="4195879"/>
          </a:xfrm>
        </p:spPr>
        <p:txBody>
          <a:bodyPr>
            <a:normAutofit lnSpcReduction="10000"/>
          </a:bodyPr>
          <a:lstStyle/>
          <a:p>
            <a:r>
              <a:rPr lang="es-ES" dirty="0" smtClean="0"/>
              <a:t>Es la época de las grandes victorias alemanas usando la doctrina de la Guerra Relámpago (</a:t>
            </a:r>
            <a:r>
              <a:rPr lang="es-ES" dirty="0" err="1" smtClean="0"/>
              <a:t>Blitzkrieg</a:t>
            </a:r>
            <a:r>
              <a:rPr lang="es-ES" dirty="0" smtClean="0"/>
              <a:t>) que casi les dio la victoria en la IGM pero mejorada y perfeccionada con el uso masivo de los tanques y la aviación para romper las defensas polacas y francesas. </a:t>
            </a:r>
            <a:endParaRPr lang="es-ES" dirty="0"/>
          </a:p>
          <a:p>
            <a:r>
              <a:rPr lang="es-ES" dirty="0" smtClean="0"/>
              <a:t>El ejército alemán se organizó en divisiones acorazadas o “</a:t>
            </a:r>
            <a:r>
              <a:rPr lang="es-ES" dirty="0" err="1" smtClean="0"/>
              <a:t>Panzerdivisionen</a:t>
            </a:r>
            <a:r>
              <a:rPr lang="es-ES" dirty="0" smtClean="0"/>
              <a:t>” con tanques </a:t>
            </a:r>
            <a:r>
              <a:rPr lang="es-ES" dirty="0" err="1" smtClean="0"/>
              <a:t>Panzer</a:t>
            </a:r>
            <a:r>
              <a:rPr lang="es-ES" dirty="0" smtClean="0"/>
              <a:t> como punta de lanza que debían penetrar en las defensas enemigas para luego ser seguidos por la infantería motorizada y la artillería apoyada por la aviación y los aviones “</a:t>
            </a:r>
            <a:r>
              <a:rPr lang="es-ES" dirty="0" err="1" smtClean="0"/>
              <a:t>Stuka</a:t>
            </a:r>
            <a:r>
              <a:rPr lang="es-ES" dirty="0" smtClean="0"/>
              <a:t>”. </a:t>
            </a:r>
          </a:p>
          <a:p>
            <a:r>
              <a:rPr lang="es-ES" dirty="0" smtClean="0"/>
              <a:t>En muy poco tiempo, en asombrosamente poco tiempo, invaden Polonia, Dinamarca, Noruega, Países Bajos y Francia. Italia, teniendo claro quién iba a ganar, se suma a la guerra apoyando a Alemania. </a:t>
            </a:r>
            <a:endParaRPr lang="es-ES" dirty="0"/>
          </a:p>
        </p:txBody>
      </p:sp>
    </p:spTree>
    <p:extLst>
      <p:ext uri="{BB962C8B-B14F-4D97-AF65-F5344CB8AC3E}">
        <p14:creationId xmlns:p14="http://schemas.microsoft.com/office/powerpoint/2010/main" val="23237365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7650" name="Picture 2" descr="https://i.promecal.es/IMG/2019/1B137FB8-A62D-B5D8-AD7A1754232C2F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8077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6626" name="Picture 2" descr="https://upload.wikimedia.org/wikipedia/commons/thumb/5/5f/CuartaPartici%C3%B3nDePolonia1939.svg/1200px-CuartaPartici%C3%B3nDePolonia1939.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231" y="288758"/>
            <a:ext cx="7640888" cy="626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69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050" name="Imagen 3" descr="http://www.claseshistoria.com/entreguerras/imagenes/-1gmdeuda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578" y="0"/>
            <a:ext cx="8462736" cy="673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951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8434" name="Picture 2" descr="https://www.socialhizo.com/images/edad_contemporanea/segunda_guerra_mundial/alemania_guerra_relampa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660" y="-47084"/>
            <a:ext cx="6941911" cy="69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46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2530" name="Picture 2" descr="https://guerrayhistoria.files.wordpress.com/2014/02/fallgel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22" y="0"/>
            <a:ext cx="7507705" cy="695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9956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9458" name="Picture 2" descr="Resultado de imagen de panzerdivision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03" y="0"/>
            <a:ext cx="11016343" cy="69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836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0482" name="Picture 2" descr="https://ugc.kn3.net/i/760x/http:/s25.postimg.cc/hgvbc4jr3/Kradsch_t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2053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1506" name="Picture 2" descr="https://www.cienciahistorica.com/wp-content/uploads/2017/07/Tropas-alemanas-llegan-a-Par%C3%ADs-la-Invasi%C3%B3n-de-Franc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 y="0"/>
            <a:ext cx="12199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00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3554" name="Picture 2" descr="https://4.bp.blogspot.com/-X51RYcofFwA/VYtR8zZlzII/AAAAAAAAGjY/AnsyqEnXUzI/s1600/Hitler%2Ben%2BPar%25C3%25A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63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528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4578" name="Picture 2" descr="https://lh3.googleusercontent.com/proxy/KdIhnX5cY1W2vUdUtMuSqdNDTg7A2vB7-lcUEBtE4dmL0p_q4kmjdtUcNipoA3VaPytwD7bwmEt-q3tnth13dysWgPIjCAXJwmtMf9t-oHPREsmSBeDLZa9vv9LZ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22" y="0"/>
            <a:ext cx="7964905" cy="756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285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6386" name="Picture 2" descr="https://batallashistoricas.com/wp-content/uploads/2019/04/Guerra-Relampago18-1024x7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875" y="0"/>
            <a:ext cx="9753600"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2860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17410" name="Picture 2" descr="https://i.pinimg.com/originals/a0/07/c0/a007c06c9803d5d862b492bd0d711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95" y="-5281"/>
            <a:ext cx="9554482" cy="686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380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Segunda fase, 1941-43</a:t>
            </a:r>
            <a:endParaRPr lang="es-ES" dirty="0"/>
          </a:p>
        </p:txBody>
      </p:sp>
      <p:sp>
        <p:nvSpPr>
          <p:cNvPr id="3" name="Marcador de contenido 2"/>
          <p:cNvSpPr>
            <a:spLocks noGrp="1"/>
          </p:cNvSpPr>
          <p:nvPr>
            <p:ph idx="1"/>
          </p:nvPr>
        </p:nvSpPr>
        <p:spPr/>
        <p:txBody>
          <a:bodyPr/>
          <a:lstStyle/>
          <a:p>
            <a:r>
              <a:rPr lang="es-ES" dirty="0" smtClean="0"/>
              <a:t>Alemania lanza la Operación </a:t>
            </a:r>
            <a:r>
              <a:rPr lang="es-ES" dirty="0" err="1" smtClean="0"/>
              <a:t>Barbarroja</a:t>
            </a:r>
            <a:r>
              <a:rPr lang="es-ES" dirty="0"/>
              <a:t> </a:t>
            </a:r>
            <a:r>
              <a:rPr lang="es-ES" dirty="0" smtClean="0"/>
              <a:t>o invasión de la URSS sin declaración de guerra previa. Invaden los Balcanes, el norte de África apoyando a Italia y bombardean Reino Unido. </a:t>
            </a:r>
          </a:p>
          <a:p>
            <a:r>
              <a:rPr lang="es-ES" dirty="0" smtClean="0"/>
              <a:t>En diciembre del 41 Japón le declara la guerra a EEUU sin declaración de guerra bombardeando Pearl </a:t>
            </a:r>
            <a:r>
              <a:rPr lang="es-ES" dirty="0" err="1" smtClean="0"/>
              <a:t>Harbour</a:t>
            </a:r>
            <a:r>
              <a:rPr lang="es-ES" dirty="0" smtClean="0"/>
              <a:t>, haciendo que EEUU entre en la guerra con los aliados. </a:t>
            </a:r>
          </a:p>
          <a:p>
            <a:r>
              <a:rPr lang="es-ES" dirty="0" smtClean="0"/>
              <a:t>Esta es la fase de máxima expansión militar alemana. </a:t>
            </a:r>
            <a:endParaRPr lang="es-ES" dirty="0"/>
          </a:p>
        </p:txBody>
      </p:sp>
    </p:spTree>
    <p:extLst>
      <p:ext uri="{BB962C8B-B14F-4D97-AF65-F5344CB8AC3E}">
        <p14:creationId xmlns:p14="http://schemas.microsoft.com/office/powerpoint/2010/main" val="3626421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3795" y="478971"/>
            <a:ext cx="10353762" cy="5312229"/>
          </a:xfrm>
        </p:spPr>
        <p:txBody>
          <a:bodyPr/>
          <a:lstStyle/>
          <a:p>
            <a:r>
              <a:rPr lang="es-ES" dirty="0" smtClean="0"/>
              <a:t>Gran Bretaña fue la intermediaria de estos créditos en Europa y presionó enormemente al resto de países a que pagasen los créditos que les debían a ellos para poder satisfacer sus propias deudas con EEUU. </a:t>
            </a:r>
          </a:p>
          <a:p>
            <a:r>
              <a:rPr lang="es-ES" dirty="0" smtClean="0"/>
              <a:t>Francia tenía unas deudas enormes pero para sus pagos confiaba en la explotación económica de Alemania, a la cual en los tratados de paz se buscó dejar deliberadamente de rodillas en lo económico para no poder recuperarse jamás. </a:t>
            </a:r>
          </a:p>
          <a:p>
            <a:r>
              <a:rPr lang="es-ES" dirty="0" smtClean="0"/>
              <a:t>Alemania se vio obligada al desembolso de enormes cantidades. Su economía no pudo hacer frente a las entregas y para hacer presión Francia ocupó la región industrial del </a:t>
            </a:r>
            <a:r>
              <a:rPr lang="es-ES" dirty="0" err="1" smtClean="0"/>
              <a:t>Rhur</a:t>
            </a:r>
            <a:r>
              <a:rPr lang="es-ES" dirty="0" smtClean="0"/>
              <a:t> en 1923, provocando una terrible y espantosa inflación y paro. </a:t>
            </a:r>
            <a:endParaRPr lang="es-ES" dirty="0"/>
          </a:p>
        </p:txBody>
      </p:sp>
    </p:spTree>
    <p:extLst>
      <p:ext uri="{BB962C8B-B14F-4D97-AF65-F5344CB8AC3E}">
        <p14:creationId xmlns:p14="http://schemas.microsoft.com/office/powerpoint/2010/main" val="3991466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0722" name="Picture 2" descr="Resultado de imagen de operación barbarro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59" y="0"/>
            <a:ext cx="11278205" cy="794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2712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29698" name="Picture 2" descr="https://upload.wikimedia.org/wikipedia/commons/0/09/Operaci%C3%B3n_Barbarroja_19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373" y="-331535"/>
            <a:ext cx="5998806" cy="753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2182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22" name="Marcador de contenido 21"/>
          <p:cNvSpPr>
            <a:spLocks noGrp="1"/>
          </p:cNvSpPr>
          <p:nvPr>
            <p:ph idx="1"/>
          </p:nvPr>
        </p:nvSpPr>
        <p:spPr/>
        <p:txBody>
          <a:bodyPr/>
          <a:lstStyle/>
          <a:p>
            <a:endParaRPr lang="es-ES"/>
          </a:p>
        </p:txBody>
      </p:sp>
      <p:pic>
        <p:nvPicPr>
          <p:cNvPr id="28674" name="Picture 2" descr="https://4.bp.blogspot.com/-B7Z26Wn-Frg/WOIzAAyfwyI/AAAAAAAAAqU/CdPvxgQo6coPPZlCDvPBIR9wnkzwBAxugCEw/s1600/9-OperacinBarbarros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637" y="-1285374"/>
            <a:ext cx="9744075" cy="944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6037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1652611" y="-332295"/>
            <a:ext cx="9247895" cy="7190295"/>
          </a:xfrm>
          <a:prstGeom prst="rect">
            <a:avLst/>
          </a:prstGeom>
        </p:spPr>
      </p:pic>
    </p:spTree>
    <p:extLst>
      <p:ext uri="{BB962C8B-B14F-4D97-AF65-F5344CB8AC3E}">
        <p14:creationId xmlns:p14="http://schemas.microsoft.com/office/powerpoint/2010/main" val="2096397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2770" name="Picture 2" descr="https://media.telemundo47.com/2019/09/pearl-harbor-ataque-aniversaio.jpg?resize=850%2C4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68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3794" name="Picture 2" descr="https://img2.rtve.es/v/571399?w=1600&amp;preview=13221246209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6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12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4818" name="Picture 2" descr="Resultado de imagen de batalla de inglaterra 1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580"/>
            <a:ext cx="12192000" cy="1031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3095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20" y="0"/>
            <a:ext cx="9433560" cy="6858000"/>
          </a:xfrm>
          <a:prstGeom prst="rect">
            <a:avLst/>
          </a:prstGeom>
        </p:spPr>
      </p:pic>
    </p:spTree>
    <p:extLst>
      <p:ext uri="{BB962C8B-B14F-4D97-AF65-F5344CB8AC3E}">
        <p14:creationId xmlns:p14="http://schemas.microsoft.com/office/powerpoint/2010/main" val="39578857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0"/>
            <a:ext cx="11022012" cy="6897646"/>
          </a:xfrm>
          <a:prstGeom prst="rect">
            <a:avLst/>
          </a:prstGeom>
        </p:spPr>
      </p:pic>
    </p:spTree>
    <p:extLst>
      <p:ext uri="{BB962C8B-B14F-4D97-AF65-F5344CB8AC3E}">
        <p14:creationId xmlns:p14="http://schemas.microsoft.com/office/powerpoint/2010/main" val="32946391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5842" name="Picture 2" descr="https://cdn1.despertaferro-ediciones.com/wp-content/uploads/2017/12/romme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04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94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6" y="391886"/>
            <a:ext cx="10353761" cy="1326321"/>
          </a:xfrm>
        </p:spPr>
        <p:txBody>
          <a:bodyPr/>
          <a:lstStyle/>
          <a:p>
            <a:r>
              <a:rPr lang="es-ES" dirty="0" smtClean="0"/>
              <a:t>Hiperinflación de los años 20</a:t>
            </a:r>
            <a:endParaRPr lang="es-ES" dirty="0"/>
          </a:p>
        </p:txBody>
      </p:sp>
      <p:sp>
        <p:nvSpPr>
          <p:cNvPr id="3" name="Marcador de contenido 2"/>
          <p:cNvSpPr>
            <a:spLocks noGrp="1"/>
          </p:cNvSpPr>
          <p:nvPr>
            <p:ph idx="1"/>
          </p:nvPr>
        </p:nvSpPr>
        <p:spPr>
          <a:xfrm>
            <a:off x="913795" y="1718207"/>
            <a:ext cx="10353762" cy="4421336"/>
          </a:xfrm>
        </p:spPr>
        <p:txBody>
          <a:bodyPr>
            <a:normAutofit lnSpcReduction="10000"/>
          </a:bodyPr>
          <a:lstStyle/>
          <a:p>
            <a:r>
              <a:rPr lang="es-ES" dirty="0" smtClean="0"/>
              <a:t>Los precios crecieron incontroladamente. </a:t>
            </a:r>
            <a:r>
              <a:rPr lang="es-ES" dirty="0">
                <a:effectLst/>
              </a:rPr>
              <a:t>Alemania debía pagar en libras esterlinas (moneda británica), por lo que poco a poco el marco fue perdiendo valor. En 1923 Alemania consideró que no podía seguir pagando ya que se estaba quedando sin alimentos ni bienes para su población. Ese año franceses y belgas invadieron el </a:t>
            </a:r>
            <a:r>
              <a:rPr lang="es-ES" dirty="0" err="1" smtClean="0">
                <a:effectLst/>
              </a:rPr>
              <a:t>Ruhr</a:t>
            </a:r>
            <a:r>
              <a:rPr lang="es-ES" dirty="0" smtClean="0">
                <a:effectLst/>
              </a:rPr>
              <a:t> como </a:t>
            </a:r>
            <a:r>
              <a:rPr lang="es-ES" dirty="0">
                <a:effectLst/>
              </a:rPr>
              <a:t>medida de presión para que ésta reiniciase los pagos que había suspendido unilateralmente. </a:t>
            </a:r>
            <a:endParaRPr lang="es-ES" dirty="0" smtClean="0">
              <a:effectLst/>
            </a:endParaRPr>
          </a:p>
          <a:p>
            <a:r>
              <a:rPr lang="es-ES" dirty="0" smtClean="0">
                <a:effectLst/>
              </a:rPr>
              <a:t>El </a:t>
            </a:r>
            <a:r>
              <a:rPr lang="es-ES" dirty="0">
                <a:effectLst/>
              </a:rPr>
              <a:t>gobierno alemán incitó a la resistencia pasiva y como compensación a los industriales alemanes que se habían visto obligados a paralizar su producción, se emitió gran cantidad de moneda. Los billetes puestos en circulación por el Estado hicieron subir los precios y la moneda sufrió una gran pérdida de valor, por lo que a los ciudadanos no les interesaba guardarlo, y perdía aún más valor. En 1923 se llegaron a emitir billetes con un valor teórico de cientos de millones de marcos.</a:t>
            </a:r>
          </a:p>
          <a:p>
            <a:endParaRPr lang="es-ES" dirty="0"/>
          </a:p>
        </p:txBody>
      </p:sp>
    </p:spTree>
    <p:extLst>
      <p:ext uri="{BB962C8B-B14F-4D97-AF65-F5344CB8AC3E}">
        <p14:creationId xmlns:p14="http://schemas.microsoft.com/office/powerpoint/2010/main" val="40862510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8914" name="Picture 2" descr="Resultado de imagen de stalingrado ma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8601" y="0"/>
            <a:ext cx="6404147" cy="680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322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6866" name="Picture 2" descr="https://cdn.britannica.com/54/199954-050-51845DAC/soldiers-Soviet-offensive-troops-German-Battle-of-February-19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970" y="0"/>
            <a:ext cx="1447799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415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7890" name="Picture 2" descr="https://gdb.rferl.org/98EE99C3-C348-4E8C-BB29-CB919B113EE4_w1024_q10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875" y="-38101"/>
            <a:ext cx="9753600" cy="689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918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Tercera etapa</a:t>
            </a:r>
            <a:endParaRPr lang="es-ES" dirty="0"/>
          </a:p>
        </p:txBody>
      </p:sp>
      <p:sp>
        <p:nvSpPr>
          <p:cNvPr id="3" name="Marcador de contenido 2"/>
          <p:cNvSpPr>
            <a:spLocks noGrp="1"/>
          </p:cNvSpPr>
          <p:nvPr>
            <p:ph idx="1"/>
          </p:nvPr>
        </p:nvSpPr>
        <p:spPr/>
        <p:txBody>
          <a:bodyPr/>
          <a:lstStyle/>
          <a:p>
            <a:r>
              <a:rPr lang="es-ES" dirty="0" smtClean="0"/>
              <a:t>Los aliados desembarcan en Sicilia y ocupan Italia mientras que Mussolini es ejecutado. En el Pacífico Japón pierde la Batalla naval de </a:t>
            </a:r>
            <a:r>
              <a:rPr lang="es-ES" dirty="0" err="1" smtClean="0"/>
              <a:t>Midway</a:t>
            </a:r>
            <a:r>
              <a:rPr lang="es-ES" dirty="0" smtClean="0"/>
              <a:t>. </a:t>
            </a:r>
          </a:p>
          <a:p>
            <a:r>
              <a:rPr lang="es-ES" dirty="0" smtClean="0"/>
              <a:t>Los ejércitos soviéticos se rehacen y logran recuperar posiciones, llegando a Berlín en 1945. Hitler se suicida en el bunker de la cancillería. </a:t>
            </a:r>
          </a:p>
          <a:p>
            <a:r>
              <a:rPr lang="es-ES" dirty="0" smtClean="0"/>
              <a:t>La guerra acabará cuando los EEUU lancen las bombas atómicas sobre Japón para rendirles sin tener que enviar a cientos de miles de soldados americanos a la muerte. </a:t>
            </a:r>
            <a:endParaRPr lang="es-ES" dirty="0"/>
          </a:p>
        </p:txBody>
      </p:sp>
    </p:spTree>
    <p:extLst>
      <p:ext uri="{BB962C8B-B14F-4D97-AF65-F5344CB8AC3E}">
        <p14:creationId xmlns:p14="http://schemas.microsoft.com/office/powerpoint/2010/main" val="9105226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4034" name="Picture 2" descr="Resultado de imagen de foto muerte mussol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4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339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80" y="0"/>
            <a:ext cx="10882948" cy="6900252"/>
          </a:xfrm>
          <a:prstGeom prst="rect">
            <a:avLst/>
          </a:prstGeom>
        </p:spPr>
      </p:pic>
    </p:spTree>
    <p:extLst>
      <p:ext uri="{BB962C8B-B14F-4D97-AF65-F5344CB8AC3E}">
        <p14:creationId xmlns:p14="http://schemas.microsoft.com/office/powerpoint/2010/main" val="37109831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94" y="0"/>
            <a:ext cx="10202092" cy="6971430"/>
          </a:xfrm>
          <a:prstGeom prst="rect">
            <a:avLst/>
          </a:prstGeom>
        </p:spPr>
      </p:pic>
    </p:spTree>
    <p:extLst>
      <p:ext uri="{BB962C8B-B14F-4D97-AF65-F5344CB8AC3E}">
        <p14:creationId xmlns:p14="http://schemas.microsoft.com/office/powerpoint/2010/main" val="318236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869" y="0"/>
            <a:ext cx="7295745" cy="6858000"/>
          </a:xfrm>
          <a:prstGeom prst="rect">
            <a:avLst/>
          </a:prstGeom>
        </p:spPr>
      </p:pic>
    </p:spTree>
    <p:extLst>
      <p:ext uri="{BB962C8B-B14F-4D97-AF65-F5344CB8AC3E}">
        <p14:creationId xmlns:p14="http://schemas.microsoft.com/office/powerpoint/2010/main" val="1155287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1986" name="Picture 2" descr="https://s25.postimg.cc/bu6hmse7z/56549374vvvvvv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017" y="0"/>
            <a:ext cx="6630236" cy="695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170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913795" y="-715729"/>
            <a:ext cx="10446523" cy="7573729"/>
          </a:xfrm>
          <a:prstGeom prst="rect">
            <a:avLst/>
          </a:prstGeom>
        </p:spPr>
      </p:pic>
    </p:spTree>
    <p:extLst>
      <p:ext uri="{BB962C8B-B14F-4D97-AF65-F5344CB8AC3E}">
        <p14:creationId xmlns:p14="http://schemas.microsoft.com/office/powerpoint/2010/main" val="154416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074" name="Picture 2" descr="https://upload.wikimedia.org/wikipedia/commons/thumb/4/4b/Bundesarchiv_Bild_102-00238%2C_Vernichtung_von_Papiergeld.jpg/300px-Bundesarchiv_Bild_102-00238%2C_Vernichtung_von_Papierg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7" y="0"/>
            <a:ext cx="10493829" cy="734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57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39938" name="Picture 2" descr="https://upload.wikimedia.org/wikipedia/commons/f/f9/Bundesarchiv_B_145_Bild-P054320%2C_Berlin%2C_Brandenburger_Tor_und_Pariser_Plat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04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986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3010" name="Picture 2" descr="https://c1.staticflickr.com/3/2831/33533326754_2bbc8dab59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106"/>
            <a:ext cx="12192000" cy="879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49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5058" name="Picture 2" descr="Resultado de imagen de bombas atomicas jap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87253" cy="659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391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6082" name="Picture 2" descr="Resultado de imagen de hiroshima antes y desp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6212" cy="664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32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7106" name="Picture 2" descr="Resultado de imagen de nagasaki antes y desp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63"/>
            <a:ext cx="12192000" cy="686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40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consecuencias</a:t>
            </a:r>
            <a:endParaRPr lang="es-ES" dirty="0"/>
          </a:p>
        </p:txBody>
      </p:sp>
      <p:sp>
        <p:nvSpPr>
          <p:cNvPr id="3" name="Marcador de contenido 2"/>
          <p:cNvSpPr>
            <a:spLocks noGrp="1"/>
          </p:cNvSpPr>
          <p:nvPr>
            <p:ph idx="1"/>
          </p:nvPr>
        </p:nvSpPr>
        <p:spPr/>
        <p:txBody>
          <a:bodyPr>
            <a:normAutofit fontScale="92500" lnSpcReduction="10000"/>
          </a:bodyPr>
          <a:lstStyle/>
          <a:p>
            <a:r>
              <a:rPr lang="es-ES" dirty="0" smtClean="0"/>
              <a:t>En número de muertos superó a la IIGM. En nivel de destrucción también. Por primera vez se produjo ataques conscientes y premeditados contra la población civil inocente y se procedieron a purgas, asesinatos y exterminio de poblaciones rivales en prácticamente todos los países involucrados. </a:t>
            </a:r>
          </a:p>
          <a:p>
            <a:r>
              <a:rPr lang="es-ES" dirty="0" smtClean="0"/>
              <a:t>La economía europea acabó destruida. Quedaron tan destrozados los antiguos imperios coloniales inglés y francés que sus colonias rápidamente se independizaron dando lugar al mapa de hoy día en África y Asia. </a:t>
            </a:r>
          </a:p>
          <a:p>
            <a:r>
              <a:rPr lang="es-ES" dirty="0" smtClean="0"/>
              <a:t>En lo territorial la URSS se expandió hasta Alemania mientras que el propio país se dividía en 2 (Y Berlín en 4). Japón quedó reducida a un gobierno colonial. China acabó bajo el mando de Mao. </a:t>
            </a:r>
            <a:endParaRPr lang="es-ES" dirty="0"/>
          </a:p>
        </p:txBody>
      </p:sp>
    </p:spTree>
    <p:extLst>
      <p:ext uri="{BB962C8B-B14F-4D97-AF65-F5344CB8AC3E}">
        <p14:creationId xmlns:p14="http://schemas.microsoft.com/office/powerpoint/2010/main" val="30024020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8130" name="Picture 2" descr="Resultado de imagen de división de aleman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4918" y="-706938"/>
            <a:ext cx="7211513" cy="770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9154" name="Picture 2" descr="https://sobrehistoria.com/wp-content/uploads/2012/05/mur-de-berlin-bis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374" y="0"/>
            <a:ext cx="8441467" cy="692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437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Se fundaría la ONU y daría comienzo a la Guerra Fría. </a:t>
            </a:r>
            <a:endParaRPr lang="es-ES" dirty="0"/>
          </a:p>
        </p:txBody>
      </p:sp>
    </p:spTree>
    <p:extLst>
      <p:ext uri="{BB962C8B-B14F-4D97-AF65-F5344CB8AC3E}">
        <p14:creationId xmlns:p14="http://schemas.microsoft.com/office/powerpoint/2010/main" val="21057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TM04033921[[fn=Damasco]]</Template>
  <TotalTime>329</TotalTime>
  <Words>2578</Words>
  <Application>Microsoft Office PowerPoint</Application>
  <PresentationFormat>Panorámica</PresentationFormat>
  <Paragraphs>87</Paragraphs>
  <Slides>98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98</vt:i4>
      </vt:variant>
    </vt:vector>
  </HeadingPairs>
  <TitlesOfParts>
    <vt:vector size="102" baseType="lpstr">
      <vt:lpstr>Arial</vt:lpstr>
      <vt:lpstr>Bookman Old Style</vt:lpstr>
      <vt:lpstr>Rockwell</vt:lpstr>
      <vt:lpstr>Damask</vt:lpstr>
      <vt:lpstr>Tema 10.  El período de Entreguerras y la Segunda Guerra Mundial</vt:lpstr>
      <vt:lpstr>1. El período 1919-1929</vt:lpstr>
      <vt:lpstr>Presentación de PowerPoint</vt:lpstr>
      <vt:lpstr>Presentación de PowerPoint</vt:lpstr>
      <vt:lpstr>La Crisis de la postguerra</vt:lpstr>
      <vt:lpstr>Presentación de PowerPoint</vt:lpstr>
      <vt:lpstr>Presentación de PowerPoint</vt:lpstr>
      <vt:lpstr>Hiperinflación de los años 20</vt:lpstr>
      <vt:lpstr>Presentación de PowerPoint</vt:lpstr>
      <vt:lpstr>Presentación de PowerPoint</vt:lpstr>
      <vt:lpstr>Presentación de PowerPoint</vt:lpstr>
      <vt:lpstr>Presentación de PowerPoint</vt:lpstr>
      <vt:lpstr>Período de Crecimiento 1924-29</vt:lpstr>
      <vt:lpstr>2. El crack del 29 y  la depresión</vt:lpstr>
      <vt:lpstr>El crack de la bolsa de nueva york</vt:lpstr>
      <vt:lpstr>Presentación de PowerPoint</vt:lpstr>
      <vt:lpstr>Presentación de PowerPoint</vt:lpstr>
      <vt:lpstr>Presentación de PowerPoint</vt:lpstr>
      <vt:lpstr>3. Consecuencias de la crisis del 29</vt:lpstr>
      <vt:lpstr>Presentación de PowerPoint</vt:lpstr>
      <vt:lpstr>Presentación de PowerPoint</vt:lpstr>
      <vt:lpstr>Presentación de PowerPoint</vt:lpstr>
      <vt:lpstr>Consecuencias sociales</vt:lpstr>
      <vt:lpstr>Presentación de PowerPoint</vt:lpstr>
      <vt:lpstr>Consecuencias políticas</vt:lpstr>
      <vt:lpstr>Presentación de PowerPoint</vt:lpstr>
      <vt:lpstr>Presentación de PowerPoint</vt:lpstr>
      <vt:lpstr>Presentación de PowerPoint</vt:lpstr>
      <vt:lpstr>El ascenso del nazismo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º</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fascismo en italia</vt:lpstr>
      <vt:lpstr>Presentación de PowerPoint</vt:lpstr>
      <vt:lpstr>Presentación de PowerPoint</vt:lpstr>
      <vt:lpstr>Presentación de PowerPoint</vt:lpstr>
      <vt:lpstr>El fascismo en españa</vt:lpstr>
      <vt:lpstr>4. La segunda guerra mundial</vt:lpstr>
      <vt:lpstr>Presentación de PowerPoint</vt:lpstr>
      <vt:lpstr>Presentación de PowerPoint</vt:lpstr>
      <vt:lpstr>Presentación de PowerPoint</vt:lpstr>
      <vt:lpstr>Desarrollo de la contienda y bandos</vt:lpstr>
      <vt:lpstr>Primera etapa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Segunda fase, 1941-43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Tercera etapa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consecuencias</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Propietario</cp:lastModifiedBy>
  <cp:revision>24</cp:revision>
  <dcterms:created xsi:type="dcterms:W3CDTF">2020-02-17T08:35:31Z</dcterms:created>
  <dcterms:modified xsi:type="dcterms:W3CDTF">2020-03-10T19:26:03Z</dcterms:modified>
</cp:coreProperties>
</file>