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2" r:id="rId1"/>
  </p:sldMasterIdLst>
  <p:notesMasterIdLst>
    <p:notesMasterId r:id="rId3"/>
  </p:notesMasterIdLst>
  <p:sldIdLst>
    <p:sldId id="256" r:id="rId2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85C9"/>
    <a:srgbClr val="00FDFF"/>
    <a:srgbClr val="FFFC00"/>
    <a:srgbClr val="75E7C0"/>
    <a:srgbClr val="EC6749"/>
    <a:srgbClr val="C37EFD"/>
    <a:srgbClr val="6F91A0"/>
    <a:srgbClr val="92D04F"/>
    <a:srgbClr val="5EDCF0"/>
    <a:srgbClr val="FFED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33"/>
  </p:normalViewPr>
  <p:slideViewPr>
    <p:cSldViewPr snapToGrid="0" snapToObjects="1">
      <p:cViewPr varScale="1">
        <p:scale>
          <a:sx n="69" d="100"/>
          <a:sy n="69" d="100"/>
        </p:scale>
        <p:origin x="528" y="6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72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72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8CACE1-E831-4F4E-81EF-7111913A0551}" type="datetimeFigureOut">
              <a:rPr lang="es-ES" smtClean="0"/>
              <a:pPr/>
              <a:t>27/03/2022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39838"/>
            <a:ext cx="48387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450" y="4777064"/>
            <a:ext cx="5438775" cy="390894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29427"/>
            <a:ext cx="2946400" cy="4972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9427"/>
            <a:ext cx="2946400" cy="4972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7D73BD-CFA7-4A16-B04B-996D8AEAD72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8469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7D73BD-CFA7-4A16-B04B-996D8AEAD723}" type="slidenum">
              <a:rPr lang="es-ES" smtClean="0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5056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480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pPr/>
              <a:t>3/27/2022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302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553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448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542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pPr/>
              <a:t>3/27/2022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949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153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727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181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pPr/>
              <a:t>3/27/2022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880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903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30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32740" y="516060"/>
            <a:ext cx="7018807" cy="374676"/>
          </a:xfrm>
        </p:spPr>
        <p:txBody>
          <a:bodyPr>
            <a:noAutofit/>
          </a:bodyPr>
          <a:lstStyle/>
          <a:p>
            <a:pPr algn="ctr"/>
            <a:r>
              <a:rPr lang="es-ES_tradnl" sz="2400" b="1" dirty="0">
                <a:latin typeface="American Typewriter" charset="0"/>
                <a:ea typeface="American Typewriter" charset="0"/>
                <a:cs typeface="American Typewriter" charset="0"/>
              </a:rPr>
              <a:t>Calendario del </a:t>
            </a:r>
            <a:r>
              <a:rPr lang="es-ES_tradnl" sz="2400" b="1" dirty="0" smtClean="0">
                <a:latin typeface="American Typewriter" charset="0"/>
                <a:ea typeface="American Typewriter" charset="0"/>
                <a:cs typeface="American Typewriter" charset="0"/>
              </a:rPr>
              <a:t>proceso ordinario </a:t>
            </a:r>
            <a:r>
              <a:rPr lang="es-ES_tradnl" sz="2400" b="1" dirty="0">
                <a:latin typeface="American Typewriter" charset="0"/>
                <a:ea typeface="American Typewriter" charset="0"/>
                <a:cs typeface="American Typewriter" charset="0"/>
              </a:rPr>
              <a:t>de admisión</a:t>
            </a:r>
            <a:r>
              <a:rPr lang="es-ES" sz="2400" b="1" dirty="0">
                <a:latin typeface="American Typewriter" charset="0"/>
                <a:ea typeface="American Typewriter" charset="0"/>
                <a:cs typeface="American Typewriter" charset="0"/>
              </a:rPr>
              <a:t> </a:t>
            </a:r>
            <a:br>
              <a:rPr lang="es-ES" sz="2400" b="1" dirty="0">
                <a:latin typeface="American Typewriter" charset="0"/>
                <a:ea typeface="American Typewriter" charset="0"/>
                <a:cs typeface="American Typewriter" charset="0"/>
              </a:rPr>
            </a:br>
            <a:r>
              <a:rPr lang="es-ES" sz="2400" b="1" dirty="0">
                <a:latin typeface="American Typewriter" charset="0"/>
                <a:ea typeface="American Typewriter" charset="0"/>
                <a:cs typeface="American Typewriter" charset="0"/>
              </a:rPr>
              <a:t>Curso </a:t>
            </a:r>
            <a:r>
              <a:rPr lang="es-ES" sz="2400" b="1" dirty="0" smtClean="0">
                <a:latin typeface="American Typewriter" charset="0"/>
                <a:ea typeface="American Typewriter" charset="0"/>
                <a:cs typeface="American Typewriter" charset="0"/>
              </a:rPr>
              <a:t>2022/2023</a:t>
            </a:r>
            <a:endParaRPr lang="es-ES_tradnl" sz="2400" b="1" dirty="0">
              <a:latin typeface="American Typewriter" charset="0"/>
              <a:ea typeface="American Typewriter" charset="0"/>
              <a:cs typeface="American Typewriter" charset="0"/>
            </a:endParaRPr>
          </a:p>
        </p:txBody>
      </p:sp>
      <p:sp>
        <p:nvSpPr>
          <p:cNvPr id="9" name="Rectángulo redondeado 8"/>
          <p:cNvSpPr/>
          <p:nvPr/>
        </p:nvSpPr>
        <p:spPr>
          <a:xfrm>
            <a:off x="4352469" y="4377673"/>
            <a:ext cx="329187" cy="356423"/>
          </a:xfrm>
          <a:prstGeom prst="roundRect">
            <a:avLst/>
          </a:prstGeom>
          <a:solidFill>
            <a:srgbClr val="92D0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_tradnl" sz="1463"/>
          </a:p>
        </p:txBody>
      </p:sp>
      <p:sp>
        <p:nvSpPr>
          <p:cNvPr id="10" name="Rectángulo redondeado 9"/>
          <p:cNvSpPr/>
          <p:nvPr/>
        </p:nvSpPr>
        <p:spPr>
          <a:xfrm>
            <a:off x="4352469" y="4960754"/>
            <a:ext cx="343461" cy="33732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_tradnl" sz="1463"/>
          </a:p>
        </p:txBody>
      </p:sp>
      <p:sp>
        <p:nvSpPr>
          <p:cNvPr id="11" name="Rectángulo redondeado 10"/>
          <p:cNvSpPr/>
          <p:nvPr/>
        </p:nvSpPr>
        <p:spPr>
          <a:xfrm>
            <a:off x="4352469" y="5439122"/>
            <a:ext cx="343461" cy="39377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_tradnl" sz="1463"/>
          </a:p>
        </p:txBody>
      </p:sp>
      <p:sp>
        <p:nvSpPr>
          <p:cNvPr id="12" name="Rectángulo redondeado 11"/>
          <p:cNvSpPr/>
          <p:nvPr/>
        </p:nvSpPr>
        <p:spPr>
          <a:xfrm>
            <a:off x="4315505" y="4954617"/>
            <a:ext cx="343460" cy="34346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_tradnl" sz="1463"/>
          </a:p>
        </p:txBody>
      </p:sp>
      <p:sp>
        <p:nvSpPr>
          <p:cNvPr id="13" name="Rectángulo redondeado 12"/>
          <p:cNvSpPr/>
          <p:nvPr/>
        </p:nvSpPr>
        <p:spPr>
          <a:xfrm>
            <a:off x="4352470" y="6438636"/>
            <a:ext cx="343460" cy="343460"/>
          </a:xfrm>
          <a:prstGeom prst="roundRect">
            <a:avLst/>
          </a:prstGeom>
          <a:solidFill>
            <a:srgbClr val="FFED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_tradnl" sz="1463"/>
          </a:p>
        </p:txBody>
      </p:sp>
      <p:sp>
        <p:nvSpPr>
          <p:cNvPr id="15" name="CuadroTexto 14"/>
          <p:cNvSpPr txBox="1"/>
          <p:nvPr/>
        </p:nvSpPr>
        <p:spPr>
          <a:xfrm>
            <a:off x="4665746" y="4377673"/>
            <a:ext cx="38391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badi" panose="020B0604020202020204" pitchFamily="34" charset="0"/>
                <a:ea typeface="American Typewriter" charset="0"/>
                <a:cs typeface="American Typewriter" charset="0"/>
              </a:rPr>
              <a:t>Plazo </a:t>
            </a:r>
            <a:r>
              <a:rPr lang="es-ES" dirty="0">
                <a:latin typeface="Abadi" panose="020B0604020202020204" pitchFamily="34" charset="0"/>
                <a:ea typeface="American Typewriter" charset="0"/>
                <a:cs typeface="American Typewriter" charset="0"/>
              </a:rPr>
              <a:t>de presentación de </a:t>
            </a:r>
            <a:r>
              <a:rPr lang="es-ES" dirty="0" smtClean="0">
                <a:latin typeface="Abadi" panose="020B0604020202020204" pitchFamily="34" charset="0"/>
                <a:ea typeface="American Typewriter" charset="0"/>
                <a:cs typeface="American Typewriter" charset="0"/>
              </a:rPr>
              <a:t>solicitudes.</a:t>
            </a:r>
            <a:endParaRPr lang="es-ES_tradnl" dirty="0">
              <a:latin typeface="Abadi" panose="020B0604020202020204" pitchFamily="34" charset="0"/>
              <a:ea typeface="American Typewriter" charset="0"/>
              <a:cs typeface="American Typewriter" charset="0"/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4681655" y="4902587"/>
            <a:ext cx="4381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latin typeface="Abadi" panose="020B0604020202020204" pitchFamily="34" charset="0"/>
                <a:ea typeface="American Typewriter" charset="0"/>
                <a:cs typeface="American Typewriter" charset="0"/>
              </a:defRPr>
            </a:lvl1pPr>
          </a:lstStyle>
          <a:p>
            <a:r>
              <a:rPr lang="es-ES_tradnl" dirty="0" err="1"/>
              <a:t>Publicac</a:t>
            </a:r>
            <a:r>
              <a:rPr lang="es-ES" dirty="0" err="1"/>
              <a:t>ión</a:t>
            </a:r>
            <a:r>
              <a:rPr lang="es-ES" dirty="0"/>
              <a:t> </a:t>
            </a:r>
            <a:r>
              <a:rPr lang="es-ES" dirty="0" smtClean="0"/>
              <a:t>listas provisionales.</a:t>
            </a:r>
            <a:endParaRPr lang="es-ES_tradnl" dirty="0"/>
          </a:p>
        </p:txBody>
      </p:sp>
      <p:sp>
        <p:nvSpPr>
          <p:cNvPr id="18" name="CuadroTexto 17"/>
          <p:cNvSpPr txBox="1"/>
          <p:nvPr/>
        </p:nvSpPr>
        <p:spPr>
          <a:xfrm>
            <a:off x="4695931" y="5398644"/>
            <a:ext cx="3738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latin typeface="Abadi" panose="020B0604020202020204" pitchFamily="34" charset="0"/>
              </a:rPr>
              <a:t>Plazo de reclamaciones</a:t>
            </a:r>
            <a:r>
              <a:rPr lang="es-ES_tradnl" sz="1600" dirty="0" smtClean="0">
                <a:latin typeface="American Typewriter" charset="0"/>
                <a:ea typeface="American Typewriter" charset="0"/>
                <a:cs typeface="American Typewriter" charset="0"/>
              </a:rPr>
              <a:t>.</a:t>
            </a:r>
            <a:endParaRPr lang="es-ES_tradnl" sz="1600" dirty="0">
              <a:latin typeface="American Typewriter" charset="0"/>
              <a:ea typeface="American Typewriter" charset="0"/>
              <a:cs typeface="American Typewriter" charset="0"/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4736392" y="6449909"/>
            <a:ext cx="3697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latin typeface="Abadi" panose="020B0604020202020204" pitchFamily="34" charset="0"/>
              </a:rPr>
              <a:t>Período</a:t>
            </a:r>
            <a:r>
              <a:rPr lang="es-ES" sz="1600" dirty="0">
                <a:latin typeface="American Typewriter" charset="0"/>
                <a:ea typeface="American Typewriter" charset="0"/>
                <a:cs typeface="American Typewriter" charset="0"/>
              </a:rPr>
              <a:t> </a:t>
            </a:r>
            <a:r>
              <a:rPr lang="es-ES" dirty="0">
                <a:latin typeface="Abadi" panose="020B0604020202020204" pitchFamily="34" charset="0"/>
              </a:rPr>
              <a:t>de</a:t>
            </a:r>
            <a:r>
              <a:rPr lang="es-ES" sz="1600" dirty="0">
                <a:latin typeface="American Typewriter" charset="0"/>
                <a:ea typeface="American Typewriter" charset="0"/>
                <a:cs typeface="American Typewriter" charset="0"/>
              </a:rPr>
              <a:t> </a:t>
            </a:r>
            <a:r>
              <a:rPr lang="es-ES" dirty="0">
                <a:latin typeface="Abadi" panose="020B0604020202020204" pitchFamily="34" charset="0"/>
              </a:rPr>
              <a:t>Matriculación</a:t>
            </a:r>
            <a:r>
              <a:rPr lang="es-ES" sz="1600" dirty="0">
                <a:latin typeface="American Typewriter" charset="0"/>
                <a:ea typeface="American Typewriter" charset="0"/>
                <a:cs typeface="American Typewriter" charset="0"/>
              </a:rPr>
              <a:t>.</a:t>
            </a:r>
            <a:endParaRPr lang="es-ES_tradnl" sz="1600" dirty="0">
              <a:latin typeface="American Typewriter" charset="0"/>
              <a:ea typeface="American Typewriter" charset="0"/>
              <a:cs typeface="American Typewriter" charset="0"/>
            </a:endParaRPr>
          </a:p>
        </p:txBody>
      </p:sp>
      <p:graphicFrame>
        <p:nvGraphicFramePr>
          <p:cNvPr id="21" name="Tabla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7771054"/>
              </p:ext>
            </p:extLst>
          </p:nvPr>
        </p:nvGraphicFramePr>
        <p:xfrm>
          <a:off x="746097" y="549090"/>
          <a:ext cx="3337670" cy="27218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68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68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68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68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768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768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7681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40732">
                <a:tc gridSpan="7">
                  <a:txBody>
                    <a:bodyPr/>
                    <a:lstStyle/>
                    <a:p>
                      <a:pPr algn="ctr" fontAlgn="b"/>
                      <a:endParaRPr lang="es-ES_tradnl" sz="4000" u="none" strike="noStrike" kern="1200" dirty="0">
                        <a:solidFill>
                          <a:schemeClr val="dk1"/>
                        </a:solidFill>
                        <a:effectLst/>
                        <a:latin typeface="American Typewriter" panose="02090604020004020304" pitchFamily="18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sk-SK" sz="1100" u="none" strike="noStrike" kern="120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sk-SK" sz="1100" u="none" strike="noStrike" kern="120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sk-SK" sz="1100" u="none" strike="noStrike" kern="120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sk-SK" sz="110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571"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Lun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Mar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Mie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Jue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Vie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100" u="none" strike="noStrike" kern="1200" dirty="0" err="1">
                          <a:solidFill>
                            <a:srgbClr val="E5607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Sab</a:t>
                      </a:r>
                      <a:endParaRPr lang="es-ES_tradnl" sz="1100" u="none" strike="noStrike" kern="1200" dirty="0">
                        <a:solidFill>
                          <a:srgbClr val="E5607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100" u="none" strike="noStrike" kern="1200">
                          <a:solidFill>
                            <a:srgbClr val="E5607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Dom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315">
                <a:tc>
                  <a:txBody>
                    <a:bodyPr/>
                    <a:lstStyle/>
                    <a:p>
                      <a:pPr algn="ctr" fontAlgn="ctr"/>
                      <a:endParaRPr lang="sk-SK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sk-SK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sk-SK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sk-SK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1</a:t>
                      </a:r>
                      <a:endParaRPr lang="sk-SK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800" u="none" strike="noStrike" kern="1200" dirty="0" smtClean="0">
                          <a:solidFill>
                            <a:srgbClr val="E5607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2</a:t>
                      </a:r>
                      <a:endParaRPr lang="es-ES_tradnl" sz="1800" u="none" strike="noStrike" kern="1200" dirty="0">
                        <a:solidFill>
                          <a:srgbClr val="E5607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800" u="none" strike="noStrike" kern="1200" dirty="0" smtClean="0">
                          <a:solidFill>
                            <a:srgbClr val="E5607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3</a:t>
                      </a:r>
                      <a:endParaRPr lang="is-IS" sz="1800" u="none" strike="noStrike" kern="1200" dirty="0">
                        <a:solidFill>
                          <a:srgbClr val="E5607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315"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4</a:t>
                      </a:r>
                      <a:endParaRPr lang="es-ES_tradnl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5</a:t>
                      </a:r>
                      <a:endParaRPr lang="es-ES_tradnl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6</a:t>
                      </a:r>
                      <a:endParaRPr lang="es-ES_tradnl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7</a:t>
                      </a:r>
                      <a:endParaRPr lang="es-ES_tradnl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8</a:t>
                      </a:r>
                      <a:endParaRPr lang="es-ES_tradnl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800" b="1" u="none" strike="noStrike" kern="1200" dirty="0" smtClean="0">
                          <a:solidFill>
                            <a:srgbClr val="E5607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9</a:t>
                      </a:r>
                      <a:endParaRPr lang="es-ES_tradnl" sz="1800" b="1" u="none" strike="noStrike" kern="1200" dirty="0">
                        <a:solidFill>
                          <a:srgbClr val="E5607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800" b="1" u="none" strike="noStrike" kern="1200" dirty="0" smtClean="0">
                          <a:solidFill>
                            <a:srgbClr val="E5607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10</a:t>
                      </a:r>
                      <a:r>
                        <a:rPr lang="es-ES_tradnl" sz="1800" b="1" u="none" strike="noStrike" kern="1200" baseline="0" dirty="0" smtClean="0">
                          <a:solidFill>
                            <a:srgbClr val="E5607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       </a:t>
                      </a:r>
                      <a:endParaRPr lang="es-ES_tradnl" sz="1800" b="1" u="none" strike="noStrike" kern="1200" dirty="0">
                        <a:solidFill>
                          <a:srgbClr val="E5607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315"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11</a:t>
                      </a:r>
                      <a:endParaRPr lang="es-ES_tradnl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12</a:t>
                      </a:r>
                      <a:endParaRPr lang="cs-CZ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13</a:t>
                      </a:r>
                      <a:endParaRPr lang="is-IS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14</a:t>
                      </a:r>
                      <a:endParaRPr lang="is-IS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15</a:t>
                      </a:r>
                      <a:endParaRPr lang="es-ES_tradnl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800" b="1" u="none" strike="noStrike" kern="1200" dirty="0" smtClean="0">
                          <a:solidFill>
                            <a:srgbClr val="E5607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16</a:t>
                      </a:r>
                      <a:endParaRPr lang="es-ES_tradnl" sz="1800" b="1" u="none" strike="noStrike" kern="1200" dirty="0">
                        <a:solidFill>
                          <a:srgbClr val="E5607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800" b="1" u="none" strike="noStrike" kern="1200" dirty="0" smtClean="0">
                          <a:solidFill>
                            <a:srgbClr val="E5607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17</a:t>
                      </a:r>
                      <a:endParaRPr lang="es-ES_tradnl" sz="1800" b="1" u="none" strike="noStrike" kern="1200" dirty="0">
                        <a:solidFill>
                          <a:srgbClr val="E5607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7315"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18</a:t>
                      </a:r>
                      <a:endParaRPr lang="es-ES_tradnl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19</a:t>
                      </a:r>
                      <a:endParaRPr lang="fi-FI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20</a:t>
                      </a:r>
                      <a:endParaRPr lang="es-ES_tradnl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21</a:t>
                      </a:r>
                      <a:endParaRPr lang="is-IS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22</a:t>
                      </a:r>
                      <a:endParaRPr lang="cs-CZ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800" b="1" u="none" strike="noStrike" kern="1200" dirty="0" smtClean="0">
                          <a:solidFill>
                            <a:srgbClr val="E5607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23</a:t>
                      </a:r>
                      <a:endParaRPr lang="is-IS" sz="1800" b="1" u="none" strike="noStrike" kern="1200" dirty="0">
                        <a:solidFill>
                          <a:srgbClr val="E5607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800" b="1" u="none" strike="noStrike" kern="1200" dirty="0" smtClean="0">
                          <a:solidFill>
                            <a:srgbClr val="E5607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24</a:t>
                      </a:r>
                      <a:endParaRPr lang="is-IS" sz="1800" b="1" u="none" strike="noStrike" kern="1200" dirty="0">
                        <a:solidFill>
                          <a:srgbClr val="E5607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7315"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25</a:t>
                      </a:r>
                      <a:endParaRPr lang="is-IS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26</a:t>
                      </a:r>
                      <a:endParaRPr lang="is-IS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27</a:t>
                      </a:r>
                      <a:endParaRPr lang="is-IS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28</a:t>
                      </a:r>
                      <a:endParaRPr lang="is-IS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29</a:t>
                      </a:r>
                      <a:endParaRPr lang="is-IS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800" u="none" strike="noStrike" kern="1200" dirty="0" smtClean="0">
                          <a:solidFill>
                            <a:srgbClr val="E5607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30</a:t>
                      </a:r>
                      <a:endParaRPr lang="is-IS" sz="1800" u="none" strike="noStrike" kern="1200" dirty="0">
                        <a:solidFill>
                          <a:srgbClr val="E5607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ES_tradnl" sz="1800" u="none" strike="noStrike" kern="1200" dirty="0">
                        <a:solidFill>
                          <a:schemeClr val="bg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23" name="Tabla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8288795"/>
              </p:ext>
            </p:extLst>
          </p:nvPr>
        </p:nvGraphicFramePr>
        <p:xfrm>
          <a:off x="4695930" y="101108"/>
          <a:ext cx="3738294" cy="37917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40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40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40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40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40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40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404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038716">
                <a:tc gridSpan="7"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3200" b="1" cap="none" spc="0" dirty="0" smtClean="0">
                          <a:ln w="22225">
                            <a:solidFill>
                              <a:schemeClr val="accent2"/>
                            </a:solidFill>
                            <a:prstDash val="solid"/>
                          </a:ln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effectLst/>
                        </a:rPr>
                        <a:t>Mayo</a:t>
                      </a: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sk-SK" sz="1100" u="none" strike="noStrike" kern="120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sk-SK" sz="1100" u="none" strike="noStrike" kern="120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sk-SK" sz="1100" u="none" strike="noStrike" kern="120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sk-SK" sz="110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9180"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Lun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Mar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Mie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Jue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Vie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100" u="none" strike="noStrike" kern="1200" dirty="0" err="1">
                          <a:solidFill>
                            <a:srgbClr val="E5607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Sab</a:t>
                      </a:r>
                      <a:endParaRPr lang="es-ES_tradnl" sz="1100" u="none" strike="noStrike" kern="1200" dirty="0">
                        <a:solidFill>
                          <a:srgbClr val="E5607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100" u="none" strike="noStrike" kern="1200">
                          <a:solidFill>
                            <a:srgbClr val="E5607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Dom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1800">
                <a:tc>
                  <a:txBody>
                    <a:bodyPr/>
                    <a:lstStyle/>
                    <a:p>
                      <a:pPr algn="ctr" fontAlgn="ctr"/>
                      <a:endParaRPr lang="sk-SK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sk-SK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sk-SK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sk-SK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sk-SK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ES_tradnl" sz="1800" b="1" u="none" strike="noStrike" kern="1200" dirty="0">
                        <a:solidFill>
                          <a:srgbClr val="E5607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800" b="1" u="none" strike="noStrike" kern="1200" dirty="0" smtClean="0">
                          <a:solidFill>
                            <a:srgbClr val="E5607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1</a:t>
                      </a:r>
                      <a:endParaRPr lang="is-IS" sz="1800" b="1" u="none" strike="noStrike" kern="1200" dirty="0">
                        <a:solidFill>
                          <a:srgbClr val="E5607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1800"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2</a:t>
                      </a:r>
                      <a:endParaRPr lang="es-ES_tradnl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3</a:t>
                      </a:r>
                      <a:endParaRPr lang="es-ES_tradnl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4</a:t>
                      </a:r>
                      <a:endParaRPr lang="es-ES_tradnl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5</a:t>
                      </a:r>
                      <a:endParaRPr lang="es-ES_tradnl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6</a:t>
                      </a:r>
                      <a:endParaRPr lang="es-ES_tradnl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800" u="none" strike="noStrike" kern="1200" dirty="0" smtClean="0">
                          <a:solidFill>
                            <a:srgbClr val="E5607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7</a:t>
                      </a:r>
                      <a:endParaRPr lang="es-ES_tradnl" sz="1800" u="none" strike="noStrike" kern="1200" dirty="0">
                        <a:solidFill>
                          <a:srgbClr val="E5607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800" u="none" strike="noStrike" kern="1200" dirty="0" smtClean="0">
                          <a:solidFill>
                            <a:srgbClr val="E5607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8</a:t>
                      </a:r>
                      <a:endParaRPr lang="es-ES_tradnl" sz="1800" u="none" strike="noStrike" kern="1200" dirty="0">
                        <a:solidFill>
                          <a:srgbClr val="E5607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1800"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9</a:t>
                      </a:r>
                      <a:endParaRPr lang="es-ES_tradnl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10</a:t>
                      </a:r>
                      <a:endParaRPr lang="cs-CZ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11</a:t>
                      </a:r>
                      <a:endParaRPr lang="is-IS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12</a:t>
                      </a:r>
                      <a:endParaRPr lang="is-IS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13</a:t>
                      </a:r>
                      <a:endParaRPr lang="es-ES_tradnl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800" u="none" strike="noStrike" kern="1200" dirty="0" smtClean="0">
                          <a:solidFill>
                            <a:srgbClr val="E5607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14</a:t>
                      </a:r>
                      <a:endParaRPr lang="es-ES_tradnl" sz="1800" u="none" strike="noStrike" kern="1200" dirty="0">
                        <a:solidFill>
                          <a:srgbClr val="E5607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800" u="none" strike="noStrike" kern="1200" dirty="0" smtClean="0">
                          <a:solidFill>
                            <a:srgbClr val="E5607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15</a:t>
                      </a:r>
                      <a:endParaRPr lang="es-ES_tradnl" sz="1800" u="none" strike="noStrike" kern="1200" dirty="0">
                        <a:solidFill>
                          <a:srgbClr val="E5607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800"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16</a:t>
                      </a:r>
                      <a:endParaRPr lang="es-ES_tradnl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17</a:t>
                      </a:r>
                      <a:endParaRPr lang="fi-FI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18</a:t>
                      </a:r>
                      <a:endParaRPr lang="es-ES_tradnl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19</a:t>
                      </a:r>
                      <a:endParaRPr lang="is-IS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20</a:t>
                      </a:r>
                      <a:endParaRPr lang="cs-CZ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800" u="none" strike="noStrike" kern="1200" dirty="0" smtClean="0">
                          <a:solidFill>
                            <a:srgbClr val="E5607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21</a:t>
                      </a:r>
                      <a:endParaRPr lang="is-IS" sz="1800" u="none" strike="noStrike" kern="1200" dirty="0">
                        <a:solidFill>
                          <a:srgbClr val="E5607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800" u="none" strike="noStrike" kern="1200" dirty="0" smtClean="0">
                          <a:solidFill>
                            <a:srgbClr val="E5607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22</a:t>
                      </a:r>
                      <a:endParaRPr lang="is-IS" sz="1800" u="none" strike="noStrike" kern="1200" dirty="0">
                        <a:solidFill>
                          <a:srgbClr val="E5607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8318"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23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24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25</a:t>
                      </a:r>
                      <a:endParaRPr lang="is-IS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26</a:t>
                      </a:r>
                      <a:endParaRPr lang="is-IS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27</a:t>
                      </a:r>
                      <a:endParaRPr lang="is-IS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800" u="none" strike="noStrike" kern="1200" dirty="0" smtClean="0">
                          <a:solidFill>
                            <a:srgbClr val="E5607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28</a:t>
                      </a:r>
                      <a:endParaRPr lang="is-IS" sz="1800" u="none" strike="noStrike" kern="1200" dirty="0">
                        <a:solidFill>
                          <a:srgbClr val="E5607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800" u="none" strike="noStrike" kern="1200" dirty="0" smtClean="0">
                          <a:solidFill>
                            <a:srgbClr val="E5607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29</a:t>
                      </a:r>
                      <a:endParaRPr lang="es-ES_tradnl" sz="1800" u="none" strike="noStrike" kern="1200" dirty="0">
                        <a:solidFill>
                          <a:srgbClr val="E5607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8318"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30</a:t>
                      </a:r>
                      <a:endParaRPr lang="is-IS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31</a:t>
                      </a:r>
                      <a:endParaRPr lang="is-IS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endParaRPr lang="is-IS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is-IS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is-IS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is-IS" sz="1800" u="none" strike="noStrike" kern="1200" dirty="0">
                        <a:solidFill>
                          <a:srgbClr val="E5607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_tradnl" sz="1800" u="none" strike="noStrike" kern="1200" dirty="0">
                        <a:solidFill>
                          <a:srgbClr val="E5607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24" name="Tabla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3353662"/>
              </p:ext>
            </p:extLst>
          </p:nvPr>
        </p:nvGraphicFramePr>
        <p:xfrm>
          <a:off x="480349" y="3755308"/>
          <a:ext cx="3383975" cy="29670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47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65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65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65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65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865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8653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89665">
                <a:tc gridSpan="7">
                  <a:txBody>
                    <a:bodyPr/>
                    <a:lstStyle/>
                    <a:p>
                      <a:pPr algn="ctr" fontAlgn="b"/>
                      <a:endParaRPr lang="es-ES_tradnl" sz="4000" u="none" strike="noStrike" kern="1200" dirty="0">
                        <a:solidFill>
                          <a:schemeClr val="dk1"/>
                        </a:solidFill>
                        <a:effectLst/>
                        <a:latin typeface="American Typewriter" panose="02090604020004020304" pitchFamily="18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sk-SK" sz="1100" u="none" strike="noStrike" kern="120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sk-SK" sz="1100" u="none" strike="noStrike" kern="120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sk-SK" sz="1100" u="none" strike="noStrike" kern="120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sk-SK" sz="110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499"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Lun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Mar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Mie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Jue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Vie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100" u="none" strike="noStrike" kern="1200" dirty="0" err="1">
                          <a:solidFill>
                            <a:srgbClr val="E5607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Sab</a:t>
                      </a:r>
                      <a:endParaRPr lang="es-ES_tradnl" sz="1100" u="none" strike="noStrike" kern="1200" dirty="0">
                        <a:solidFill>
                          <a:srgbClr val="E5607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100" u="none" strike="noStrike" kern="1200">
                          <a:solidFill>
                            <a:srgbClr val="E5607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Dom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3368">
                <a:tc>
                  <a:txBody>
                    <a:bodyPr/>
                    <a:lstStyle/>
                    <a:p>
                      <a:pPr algn="ctr" fontAlgn="ctr"/>
                      <a:endParaRPr lang="sk-SK" sz="180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sk-SK" sz="180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1</a:t>
                      </a:r>
                      <a:endParaRPr lang="sk-SK" sz="180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2</a:t>
                      </a:r>
                      <a:endParaRPr lang="sk-SK" sz="180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3</a:t>
                      </a:r>
                      <a:endParaRPr lang="sk-SK" sz="180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800" u="none" strike="noStrike" kern="1200" dirty="0" smtClean="0">
                          <a:solidFill>
                            <a:srgbClr val="E5607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4</a:t>
                      </a:r>
                      <a:endParaRPr lang="es-ES_tradnl" sz="1800" u="none" strike="noStrike" kern="1200" dirty="0">
                        <a:solidFill>
                          <a:srgbClr val="E5607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800" u="none" strike="noStrike" kern="1200" dirty="0" smtClean="0">
                          <a:solidFill>
                            <a:srgbClr val="E5607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5</a:t>
                      </a:r>
                      <a:endParaRPr lang="is-IS" sz="1800" u="none" strike="noStrike" kern="1200" dirty="0">
                        <a:solidFill>
                          <a:srgbClr val="E5607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3368"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6</a:t>
                      </a:r>
                      <a:endParaRPr lang="es-ES_tradnl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7</a:t>
                      </a:r>
                      <a:endParaRPr lang="es-ES_tradnl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8</a:t>
                      </a:r>
                      <a:endParaRPr lang="es-ES_tradnl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9</a:t>
                      </a:r>
                      <a:endParaRPr lang="es-ES_tradnl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10</a:t>
                      </a:r>
                      <a:endParaRPr lang="es-ES_tradnl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800" u="none" strike="noStrike" kern="1200" dirty="0" smtClean="0">
                          <a:solidFill>
                            <a:srgbClr val="E5607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11</a:t>
                      </a:r>
                      <a:endParaRPr lang="es-ES_tradnl" sz="1800" u="none" strike="noStrike" kern="1200" dirty="0">
                        <a:solidFill>
                          <a:srgbClr val="E5607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800" u="none" strike="noStrike" kern="1200" dirty="0" smtClean="0">
                          <a:solidFill>
                            <a:srgbClr val="E5607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12</a:t>
                      </a:r>
                      <a:endParaRPr lang="es-ES_tradnl" sz="1800" u="none" strike="noStrike" kern="1200" dirty="0">
                        <a:solidFill>
                          <a:srgbClr val="E5607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3368"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13</a:t>
                      </a:r>
                      <a:endParaRPr lang="es-ES_tradnl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14</a:t>
                      </a:r>
                      <a:endParaRPr lang="cs-CZ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15</a:t>
                      </a:r>
                      <a:endParaRPr lang="is-IS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16</a:t>
                      </a:r>
                      <a:endParaRPr lang="is-IS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17</a:t>
                      </a:r>
                      <a:endParaRPr lang="es-ES_tradnl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800" b="1" u="none" strike="noStrike" kern="1200" dirty="0" smtClean="0">
                          <a:solidFill>
                            <a:srgbClr val="E5607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18</a:t>
                      </a:r>
                      <a:endParaRPr lang="es-ES_tradnl" sz="1800" b="1" u="none" strike="noStrike" kern="1200" dirty="0">
                        <a:solidFill>
                          <a:srgbClr val="E5607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800" b="1" u="none" strike="noStrike" kern="1200" dirty="0" smtClean="0">
                          <a:solidFill>
                            <a:srgbClr val="E5607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19</a:t>
                      </a:r>
                      <a:endParaRPr lang="es-ES_tradnl" sz="1800" b="1" u="none" strike="noStrike" kern="1200" dirty="0">
                        <a:solidFill>
                          <a:srgbClr val="E5607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3368"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20</a:t>
                      </a:r>
                      <a:endParaRPr lang="es-ES_tradnl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21</a:t>
                      </a:r>
                      <a:endParaRPr lang="fi-FI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22</a:t>
                      </a:r>
                      <a:endParaRPr lang="es-ES_tradnl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23</a:t>
                      </a:r>
                      <a:endParaRPr lang="is-IS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24</a:t>
                      </a:r>
                      <a:endParaRPr lang="cs-CZ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800" b="1" u="none" strike="noStrike" kern="1200" dirty="0" smtClean="0">
                          <a:solidFill>
                            <a:srgbClr val="E5607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25</a:t>
                      </a:r>
                      <a:endParaRPr lang="is-IS" sz="1800" b="1" u="none" strike="noStrike" kern="1200" dirty="0">
                        <a:solidFill>
                          <a:srgbClr val="E5607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800" b="1" u="none" strike="noStrike" kern="1200" dirty="0" smtClean="0">
                          <a:solidFill>
                            <a:srgbClr val="E5607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26</a:t>
                      </a:r>
                      <a:endParaRPr lang="is-IS" sz="1800" b="1" u="none" strike="noStrike" kern="1200" dirty="0">
                        <a:solidFill>
                          <a:srgbClr val="E5607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3368"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27</a:t>
                      </a:r>
                      <a:endParaRPr lang="is-IS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28</a:t>
                      </a:r>
                      <a:endParaRPr lang="is-IS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29</a:t>
                      </a:r>
                      <a:endParaRPr lang="is-IS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F Back to School" charset="0"/>
                          <a:ea typeface="CF Back to School" charset="0"/>
                          <a:cs typeface="CF Back to School" charset="0"/>
                        </a:rPr>
                        <a:t>30</a:t>
                      </a:r>
                      <a:endParaRPr lang="is-IS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is-IS" sz="1800" b="0" u="none" strike="noStrike" kern="1200" dirty="0">
                        <a:solidFill>
                          <a:schemeClr val="dk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is-IS" sz="1800" b="1" u="none" strike="noStrike" kern="1200" dirty="0">
                        <a:solidFill>
                          <a:srgbClr val="E5607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_tradnl" sz="1800" b="1" u="none" strike="noStrike" kern="1200" dirty="0">
                        <a:solidFill>
                          <a:srgbClr val="E56071"/>
                        </a:solidFill>
                        <a:effectLst/>
                        <a:latin typeface="CF Back to School" charset="0"/>
                        <a:ea typeface="CF Back to School" charset="0"/>
                        <a:cs typeface="CF Back to School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Rectángulo 2"/>
          <p:cNvSpPr/>
          <p:nvPr/>
        </p:nvSpPr>
        <p:spPr>
          <a:xfrm>
            <a:off x="1640319" y="703398"/>
            <a:ext cx="110158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Abril</a:t>
            </a:r>
            <a:endParaRPr lang="es-ES" sz="3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6" name="Rectángulo 25"/>
          <p:cNvSpPr/>
          <p:nvPr/>
        </p:nvSpPr>
        <p:spPr>
          <a:xfrm>
            <a:off x="1403109" y="3921589"/>
            <a:ext cx="124104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Junio</a:t>
            </a:r>
            <a:endParaRPr lang="es-ES" sz="3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30" name="Rectángulo redondeado 29">
            <a:extLst>
              <a:ext uri="{FF2B5EF4-FFF2-40B4-BE49-F238E27FC236}">
                <a16:creationId xmlns:a16="http://schemas.microsoft.com/office/drawing/2014/main" id="{FA472DC5-09EA-6C49-A5E5-3097C43F2C14}"/>
              </a:ext>
            </a:extLst>
          </p:cNvPr>
          <p:cNvSpPr/>
          <p:nvPr/>
        </p:nvSpPr>
        <p:spPr>
          <a:xfrm>
            <a:off x="4352470" y="5973939"/>
            <a:ext cx="343460" cy="333556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_tradnl" sz="1463"/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62BE6671-42E4-1E4A-BE33-0DE6A8237FBE}"/>
              </a:ext>
            </a:extLst>
          </p:cNvPr>
          <p:cNvSpPr txBox="1"/>
          <p:nvPr/>
        </p:nvSpPr>
        <p:spPr>
          <a:xfrm>
            <a:off x="4736392" y="5995287"/>
            <a:ext cx="3697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latin typeface="Abadi" panose="020B0604020202020204" pitchFamily="34" charset="0"/>
                <a:ea typeface="American Typewriter" charset="0"/>
                <a:cs typeface="American Typewriter" charset="0"/>
              </a:rPr>
              <a:t>Publicación </a:t>
            </a:r>
            <a:r>
              <a:rPr lang="es-ES" dirty="0" smtClean="0">
                <a:latin typeface="Abadi" panose="020B0604020202020204" pitchFamily="34" charset="0"/>
                <a:ea typeface="American Typewriter" charset="0"/>
                <a:cs typeface="American Typewriter" charset="0"/>
              </a:rPr>
              <a:t>listas de admitidos.</a:t>
            </a:r>
            <a:endParaRPr lang="es-ES_tradnl" dirty="0">
              <a:latin typeface="American Typewriter" charset="0"/>
              <a:ea typeface="American Typewriter" charset="0"/>
              <a:cs typeface="American Typewrite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154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1048</TotalTime>
  <Words>149</Words>
  <Application>Microsoft Office PowerPoint</Application>
  <PresentationFormat>A4 (210 x 297 mm)</PresentationFormat>
  <Paragraphs>122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Abadi</vt:lpstr>
      <vt:lpstr>American Typewriter</vt:lpstr>
      <vt:lpstr>Arial</vt:lpstr>
      <vt:lpstr>Calibri</vt:lpstr>
      <vt:lpstr>Calibri Light</vt:lpstr>
      <vt:lpstr>CF Back to School</vt:lpstr>
      <vt:lpstr>Office Theme</vt:lpstr>
      <vt:lpstr>Calendario del proceso ordinario de admisión  Curso 2022/2023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Calendario del proceso ordinario de admisión para el curso 2016/2017</dc:title>
  <dc:creator>Beatriz Sánchez Fernández</dc:creator>
  <cp:lastModifiedBy>Toshiba</cp:lastModifiedBy>
  <cp:revision>57</cp:revision>
  <cp:lastPrinted>2022-03-10T08:53:42Z</cp:lastPrinted>
  <dcterms:created xsi:type="dcterms:W3CDTF">2016-03-13T07:30:14Z</dcterms:created>
  <dcterms:modified xsi:type="dcterms:W3CDTF">2022-03-27T15:21:33Z</dcterms:modified>
</cp:coreProperties>
</file>