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img" ContentType="image/p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88" r:id="rId3"/>
    <p:sldId id="289" r:id="rId4"/>
    <p:sldId id="290" r:id="rId5"/>
    <p:sldId id="291" r:id="rId6"/>
    <p:sldId id="301" r:id="rId7"/>
    <p:sldId id="292" r:id="rId8"/>
    <p:sldId id="293" r:id="rId9"/>
    <p:sldId id="294" r:id="rId10"/>
    <p:sldId id="295" r:id="rId11"/>
    <p:sldId id="296" r:id="rId12"/>
    <p:sldId id="297" r:id="rId13"/>
    <p:sldId id="302" r:id="rId14"/>
    <p:sldId id="279" r:id="rId15"/>
    <p:sldId id="299" r:id="rId16"/>
    <p:sldId id="312" r:id="rId17"/>
    <p:sldId id="313" r:id="rId18"/>
    <p:sldId id="314" r:id="rId19"/>
    <p:sldId id="315" r:id="rId20"/>
    <p:sldId id="320" r:id="rId21"/>
    <p:sldId id="319" r:id="rId22"/>
    <p:sldId id="270" r:id="rId23"/>
    <p:sldId id="300" r:id="rId24"/>
    <p:sldId id="303" r:id="rId25"/>
    <p:sldId id="304" r:id="rId26"/>
    <p:sldId id="305" r:id="rId27"/>
    <p:sldId id="306" r:id="rId28"/>
    <p:sldId id="321" r:id="rId29"/>
    <p:sldId id="328" r:id="rId30"/>
    <p:sldId id="322" r:id="rId31"/>
    <p:sldId id="333" r:id="rId32"/>
    <p:sldId id="331" r:id="rId33"/>
    <p:sldId id="334" r:id="rId34"/>
    <p:sldId id="335" r:id="rId35"/>
    <p:sldId id="336" r:id="rId36"/>
    <p:sldId id="327" r:id="rId37"/>
    <p:sldId id="324" r:id="rId38"/>
    <p:sldId id="323" r:id="rId39"/>
    <p:sldId id="332" r:id="rId40"/>
    <p:sldId id="326" r:id="rId41"/>
    <p:sldId id="337"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4" d="100"/>
          <a:sy n="64" d="100"/>
        </p:scale>
        <p:origin x="4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2"/>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5"/>
            <a:ext cx="36576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12800" y="274645"/>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7"/>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187A52-DA95-4815-AF5F-92B18905B582}" type="datetimeFigureOut">
              <a:rPr lang="es-ES" smtClean="0"/>
              <a:pPr/>
              <a:t>20/05/2018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43A099-FA46-4A6D-B2AF-CD4036E68D2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87A52-DA95-4815-AF5F-92B18905B582}" type="datetimeFigureOut">
              <a:rPr lang="es-ES" smtClean="0"/>
              <a:pPr/>
              <a:t>20/05/2018</a:t>
            </a:fld>
            <a:endParaRPr lang="es-ES"/>
          </a:p>
        </p:txBody>
      </p:sp>
      <p:sp>
        <p:nvSpPr>
          <p:cNvPr id="5" name="4 Marcador de pie de página"/>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3A099-FA46-4A6D-B2AF-CD4036E68D2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im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4.bp.blogspot.com/-3lSY4YU1zjg/VPaL_Z9PahI/AAAAAAAADl0/UiC3xlxGj1M/s1600/ley_de_similaridad_de_la_psicologia_gestalt.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ve/url?sa=i&amp;rct=j&amp;q=&amp;esrc=s&amp;source=images&amp;cd=&amp;cad=rja&amp;uact=8&amp;ved=0CAYQjB0&amp;url=http://www.carmenhevia.es/articulo/deja-que-la-gestalt-disene-la-web-por-ti-ley-de-la-semejanza&amp;ei=2Iz2VNmpNMydgwSdi4CoCQ&amp;psig=AFQjCNEfUd7jsfkVyBzta_SNzUfmylVQTA&amp;ust=14255269847552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1.bp.blogspot.com/-FI5ctr1bqys/VPaLgzzE7uI/AAAAAAAADls/vkB-3IEzqi4/s1600/continuidad.jp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4.bp.blogspot.com/-hH7StXHIO8Y/VPaNezkgZGI/AAAAAAAADmA/ctgPlTuUDU4/s1600/ley+del+cierre+2.jpg"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2.bp.blogspot.com/-FCUniP0gD-M/VPaN6tcNftI/AAAAAAAADmI/W1nLK3VQSBk/s1600/espiral3-ley+del+movimiento.pn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2.bp.blogspot.com/-C576TbgVhCI/VPaPOZLMI6I/AAAAAAAADmc/NlpQoAcnJ3Y/s1600/figura-fondo.jpg" TargetMode="External"/><Relationship Id="rId1" Type="http://schemas.openxmlformats.org/officeDocument/2006/relationships/slideLayout" Target="../slideLayouts/slideLayout5.xml"/><Relationship Id="rId4" Type="http://schemas.openxmlformats.org/officeDocument/2006/relationships/hyperlink" Target="http://www.guillermoleone.com.ar/FF5.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2.bp.blogspot.com/-RcPEbqPMv3k/VPaKLUj0zpI/AAAAAAAADlY/4U54Fysz8H0/s1600/proximidad.jp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fr-FR" sz="6000" b="1" dirty="0" smtClean="0"/>
              <a:t>Les Lois de la Gestalt.</a:t>
            </a:r>
            <a:endParaRPr lang="fr-FR" sz="6000" b="1" dirty="0"/>
          </a:p>
        </p:txBody>
      </p:sp>
      <p:sp>
        <p:nvSpPr>
          <p:cNvPr id="3" name="Título 1"/>
          <p:cNvSpPr txBox="1">
            <a:spLocks/>
          </p:cNvSpPr>
          <p:nvPr/>
        </p:nvSpPr>
        <p:spPr>
          <a:xfrm>
            <a:off x="914400" y="3681105"/>
            <a:ext cx="103632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a:t>Actividades </a:t>
            </a:r>
            <a:r>
              <a:rPr lang="es-ES" sz="2800" b="1"/>
              <a:t>para </a:t>
            </a:r>
            <a:r>
              <a:rPr lang="es-ES" sz="2800" b="1" smtClean="0"/>
              <a:t>2º </a:t>
            </a:r>
            <a:r>
              <a:rPr lang="es-ES" sz="2800" b="1" dirty="0"/>
              <a:t>ESO. </a:t>
            </a:r>
            <a:r>
              <a:rPr lang="es-ES" sz="2800" b="1" dirty="0" smtClean="0"/>
              <a:t>EPVA.</a:t>
            </a:r>
          </a:p>
          <a:p>
            <a:r>
              <a:rPr lang="es-ES" sz="2800" b="1" dirty="0" smtClean="0"/>
              <a:t>Sección </a:t>
            </a:r>
            <a:r>
              <a:rPr lang="es-ES" sz="2800" b="1" dirty="0"/>
              <a:t>Lingüística en Francés. </a:t>
            </a:r>
          </a:p>
          <a:p>
            <a:r>
              <a:rPr lang="es-ES" sz="2800" b="1" dirty="0"/>
              <a:t>IES Luis de Góngora. Curso 2017-2018.</a:t>
            </a:r>
          </a:p>
        </p:txBody>
      </p:sp>
      <p:pic>
        <p:nvPicPr>
          <p:cNvPr id="4" name="Imagen 3"/>
          <p:cNvPicPr>
            <a:picLocks/>
          </p:cNvPicPr>
          <p:nvPr/>
        </p:nvPicPr>
        <p:blipFill>
          <a:blip r:embed="rId2">
            <a:extLst>
              <a:ext uri="{28A0092B-C50C-407E-A947-70E740481C1C}">
                <a14:useLocalDpi xmlns:a14="http://schemas.microsoft.com/office/drawing/2010/main" val="0"/>
              </a:ext>
            </a:extLst>
          </a:blip>
          <a:stretch>
            <a:fillRect/>
          </a:stretch>
        </p:blipFill>
        <p:spPr>
          <a:xfrm>
            <a:off x="914400" y="5664329"/>
            <a:ext cx="804672" cy="283464"/>
          </a:xfrm>
          <a:prstGeom prst="rect">
            <a:avLst/>
          </a:prstGeom>
        </p:spPr>
      </p:pic>
      <p:sp>
        <p:nvSpPr>
          <p:cNvPr id="5" name="CuadroTexto 4"/>
          <p:cNvSpPr txBox="1"/>
          <p:nvPr/>
        </p:nvSpPr>
        <p:spPr>
          <a:xfrm>
            <a:off x="661629" y="6166022"/>
            <a:ext cx="12192000" cy="369332"/>
          </a:xfrm>
          <a:prstGeom prst="rect">
            <a:avLst/>
          </a:prstGeom>
          <a:noFill/>
        </p:spPr>
        <p:txBody>
          <a:bodyPr vert="horz" rtlCol="0">
            <a:spAutoFit/>
          </a:bodyPr>
          <a:lstStyle/>
          <a:p>
            <a:r>
              <a:rPr lang="en-US" dirty="0" smtClean="0"/>
              <a:t>This work is licensed under a </a:t>
            </a:r>
            <a:r>
              <a:rPr lang="en-US" dirty="0" smtClean="0">
                <a:hlinkClick r:id="rId3"/>
              </a:rPr>
              <a:t>Creative Commons Attribution-</a:t>
            </a:r>
            <a:r>
              <a:rPr lang="en-US" dirty="0" err="1" smtClean="0">
                <a:hlinkClick r:id="rId3"/>
              </a:rPr>
              <a:t>NonCommercial</a:t>
            </a:r>
            <a:r>
              <a:rPr lang="en-US" dirty="0" smtClean="0">
                <a:hlinkClick r:id="rId3"/>
              </a:rPr>
              <a:t>-</a:t>
            </a:r>
            <a:r>
              <a:rPr lang="en-US" dirty="0" err="1" smtClean="0">
                <a:hlinkClick r:id="rId3"/>
              </a:rPr>
              <a:t>ShareAlike</a:t>
            </a:r>
            <a:r>
              <a:rPr lang="en-US" dirty="0" smtClean="0">
                <a:hlinkClick r:id="rId3"/>
              </a:rPr>
              <a:t> 4.0 International License</a:t>
            </a:r>
            <a:r>
              <a:rPr lang="en-US" dirty="0" smtClean="0"/>
              <a:t>.</a:t>
            </a:r>
            <a:endParaRPr lang="fr-FR" dirty="0"/>
          </a:p>
        </p:txBody>
      </p:sp>
    </p:spTree>
    <p:extLst>
      <p:ext uri="{BB962C8B-B14F-4D97-AF65-F5344CB8AC3E}">
        <p14:creationId xmlns:p14="http://schemas.microsoft.com/office/powerpoint/2010/main" val="207874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8788" y="1214846"/>
            <a:ext cx="10972800" cy="4493623"/>
          </a:xfrm>
        </p:spPr>
        <p:txBody>
          <a:bodyPr/>
          <a:lstStyle/>
          <a:p>
            <a:r>
              <a:rPr lang="fr-FR" b="1" dirty="0" smtClean="0"/>
              <a:t>b. </a:t>
            </a:r>
            <a:r>
              <a:rPr lang="fr-FR" b="1" u="sng" dirty="0" smtClean="0"/>
              <a:t>Loi de similitude:</a:t>
            </a:r>
            <a:r>
              <a:rPr lang="fr-FR" dirty="0"/>
              <a:t> Ici, il est soutenu que des objets similaires tendent à être considérés comme une unité, parce que la perception classe l'information selon le degré de similitude que les stimuli retiennent entre eux, on considère aussi que nous tendons à chercher l'homogénéité, donc cette information tend à </a:t>
            </a:r>
            <a:r>
              <a:rPr lang="fr-FR" dirty="0" smtClean="0"/>
              <a:t>être répétée </a:t>
            </a:r>
            <a:r>
              <a:rPr lang="fr-FR" dirty="0"/>
              <a:t>plus </a:t>
            </a:r>
            <a:r>
              <a:rPr lang="fr-FR" dirty="0" smtClean="0"/>
              <a:t>fréquemment. </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0412" y="476800"/>
            <a:ext cx="10972800" cy="4525963"/>
          </a:xfrm>
        </p:spPr>
        <p:txBody>
          <a:bodyPr/>
          <a:lstStyle/>
          <a:p>
            <a:r>
              <a:rPr lang="fr-FR" dirty="0" smtClean="0"/>
              <a:t>Exemple: Dans la figure, nous observons que la répétition de cercles nous fait voir une croix ou la répétition de carrés nous permet d'observer des carrés plus grands. </a:t>
            </a:r>
            <a:endParaRPr lang="es-ES" dirty="0"/>
          </a:p>
        </p:txBody>
      </p:sp>
      <p:pic>
        <p:nvPicPr>
          <p:cNvPr id="4" name="3 Imagen" descr="http://4.bp.blogspot.com/-3lSY4YU1zjg/VPaL_Z9PahI/AAAAAAAADl0/UiC3xlxGj1M/s1600/ley_de_similaridad_de_la_psicologia_gestalt.jpg">
            <a:hlinkClick r:id="rId2"/>
          </p:cNvPr>
          <p:cNvPicPr/>
          <p:nvPr/>
        </p:nvPicPr>
        <p:blipFill>
          <a:blip r:embed="rId3" cstate="print"/>
          <a:srcRect/>
          <a:stretch>
            <a:fillRect/>
          </a:stretch>
        </p:blipFill>
        <p:spPr bwMode="auto">
          <a:xfrm>
            <a:off x="1018903" y="2356485"/>
            <a:ext cx="5323114" cy="2894784"/>
          </a:xfrm>
          <a:prstGeom prst="rect">
            <a:avLst/>
          </a:prstGeom>
          <a:noFill/>
          <a:ln w="9525">
            <a:noFill/>
            <a:miter lim="800000"/>
            <a:headEnd/>
            <a:tailEnd/>
          </a:ln>
        </p:spPr>
      </p:pic>
      <p:sp>
        <p:nvSpPr>
          <p:cNvPr id="5" name="4 Rectángulo"/>
          <p:cNvSpPr/>
          <p:nvPr/>
        </p:nvSpPr>
        <p:spPr>
          <a:xfrm>
            <a:off x="817180" y="5269077"/>
            <a:ext cx="5792625" cy="369332"/>
          </a:xfrm>
          <a:prstGeom prst="rect">
            <a:avLst/>
          </a:prstGeom>
        </p:spPr>
        <p:txBody>
          <a:bodyPr wrap="square">
            <a:spAutoFit/>
          </a:bodyPr>
          <a:lstStyle/>
          <a:p>
            <a:r>
              <a:rPr lang="es-ES" dirty="0" err="1" smtClean="0"/>
              <a:t>Lois</a:t>
            </a:r>
            <a:r>
              <a:rPr lang="es-ES" dirty="0" smtClean="0"/>
              <a:t> de </a:t>
            </a:r>
            <a:r>
              <a:rPr lang="es-ES" dirty="0" err="1" smtClean="0"/>
              <a:t>similitude</a:t>
            </a:r>
            <a:r>
              <a:rPr lang="es-ES" dirty="0" smtClean="0"/>
              <a:t>. </a:t>
            </a:r>
            <a:r>
              <a:rPr lang="es-ES" dirty="0" err="1" smtClean="0"/>
              <a:t>Image</a:t>
            </a:r>
            <a:r>
              <a:rPr lang="es-ES" dirty="0" smtClean="0"/>
              <a:t> </a:t>
            </a:r>
            <a:r>
              <a:rPr lang="es-ES" dirty="0" err="1" smtClean="0"/>
              <a:t>pris</a:t>
            </a:r>
            <a:r>
              <a:rPr lang="es-ES" dirty="0" smtClean="0"/>
              <a:t> de: </a:t>
            </a:r>
            <a:r>
              <a:rPr lang="es-ES" dirty="0" smtClean="0">
                <a:hlinkClick r:id="rId4"/>
              </a:rPr>
              <a:t>www.carmenhevia.es</a:t>
            </a:r>
            <a:endParaRPr lang="es-ES" dirty="0"/>
          </a:p>
        </p:txBody>
      </p:sp>
      <p:pic>
        <p:nvPicPr>
          <p:cNvPr id="6" name="5 Imagen" descr="http://www.absolutad.com/gallery/newyork.jpg"/>
          <p:cNvPicPr/>
          <p:nvPr/>
        </p:nvPicPr>
        <p:blipFill>
          <a:blip r:embed="rId5" cstate="print"/>
          <a:srcRect/>
          <a:stretch>
            <a:fillRect/>
          </a:stretch>
        </p:blipFill>
        <p:spPr bwMode="auto">
          <a:xfrm>
            <a:off x="8001952" y="1698717"/>
            <a:ext cx="3467237" cy="43493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0411" y="659681"/>
            <a:ext cx="10972800" cy="4525963"/>
          </a:xfrm>
        </p:spPr>
        <p:txBody>
          <a:bodyPr/>
          <a:lstStyle/>
          <a:p>
            <a:r>
              <a:rPr lang="fr-FR" b="1" dirty="0" smtClean="0"/>
              <a:t>c. </a:t>
            </a:r>
            <a:r>
              <a:rPr lang="fr-FR" b="1" u="sng" dirty="0" smtClean="0"/>
              <a:t>Loi de continuité:</a:t>
            </a:r>
            <a:r>
              <a:rPr lang="fr-FR" dirty="0"/>
              <a:t> </a:t>
            </a:r>
            <a:r>
              <a:rPr lang="fr-FR" dirty="0" smtClean="0"/>
              <a:t> Nous percevons comme une unité les éléments qui sont proches entre eux.</a:t>
            </a:r>
            <a:endParaRPr lang="fr-FR" b="1" u="sng" dirty="0" smtClean="0"/>
          </a:p>
          <a:p>
            <a:endParaRPr lang="es-ES" dirty="0"/>
          </a:p>
        </p:txBody>
      </p:sp>
      <p:pic>
        <p:nvPicPr>
          <p:cNvPr id="4" name="3 Imagen" descr="http://1.bp.blogspot.com/-FI5ctr1bqys/VPaLgzzE7uI/AAAAAAAADls/vkB-3IEzqi4/s1600/continuidad.jpg">
            <a:hlinkClick r:id="rId2"/>
          </p:cNvPr>
          <p:cNvPicPr/>
          <p:nvPr/>
        </p:nvPicPr>
        <p:blipFill>
          <a:blip r:embed="rId3" cstate="print"/>
          <a:srcRect/>
          <a:stretch>
            <a:fillRect/>
          </a:stretch>
        </p:blipFill>
        <p:spPr bwMode="auto">
          <a:xfrm>
            <a:off x="1315720" y="2137143"/>
            <a:ext cx="3810000" cy="2219325"/>
          </a:xfrm>
          <a:prstGeom prst="rect">
            <a:avLst/>
          </a:prstGeom>
          <a:noFill/>
          <a:ln w="9525">
            <a:noFill/>
            <a:miter lim="800000"/>
            <a:headEnd/>
            <a:tailEnd/>
          </a:ln>
        </p:spPr>
      </p:pic>
      <p:pic>
        <p:nvPicPr>
          <p:cNvPr id="5" name="Marcador de contenido 3" descr="http://tekey.net/b/wp-content/uploads/2015/04/psicologia-gestalt-6.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615" y="2137143"/>
            <a:ext cx="4671059" cy="2339186"/>
          </a:xfrm>
          <a:prstGeom prst="rect">
            <a:avLst/>
          </a:prstGeom>
          <a:noFill/>
          <a:ln>
            <a:noFill/>
          </a:ln>
        </p:spPr>
      </p:pic>
      <p:sp>
        <p:nvSpPr>
          <p:cNvPr id="6" name="5 Rectángulo"/>
          <p:cNvSpPr/>
          <p:nvPr/>
        </p:nvSpPr>
        <p:spPr>
          <a:xfrm>
            <a:off x="943428" y="4935429"/>
            <a:ext cx="4554583" cy="307777"/>
          </a:xfrm>
          <a:prstGeom prst="rect">
            <a:avLst/>
          </a:prstGeom>
        </p:spPr>
        <p:txBody>
          <a:bodyPr wrap="square">
            <a:spAutoFit/>
          </a:bodyPr>
          <a:lstStyle/>
          <a:p>
            <a:r>
              <a:rPr lang="es-ES" sz="1400" dirty="0" err="1" smtClean="0"/>
              <a:t>Image</a:t>
            </a:r>
            <a:r>
              <a:rPr lang="es-ES" sz="1400" dirty="0" smtClean="0"/>
              <a:t> </a:t>
            </a:r>
            <a:r>
              <a:rPr lang="es-ES" sz="1400" dirty="0" err="1" smtClean="0"/>
              <a:t>pris</a:t>
            </a:r>
            <a:r>
              <a:rPr lang="es-ES" sz="1400" dirty="0" smtClean="0"/>
              <a:t> de:  http://blog.espaciosuy.com/en/node/14</a:t>
            </a:r>
            <a:endParaRPr lang="es-ES" sz="1400" dirty="0"/>
          </a:p>
        </p:txBody>
      </p:sp>
      <p:sp>
        <p:nvSpPr>
          <p:cNvPr id="7" name="6 Rectángulo"/>
          <p:cNvSpPr/>
          <p:nvPr/>
        </p:nvSpPr>
        <p:spPr>
          <a:xfrm>
            <a:off x="5820228" y="4940137"/>
            <a:ext cx="6096000" cy="600164"/>
          </a:xfrm>
          <a:prstGeom prst="rect">
            <a:avLst/>
          </a:prstGeom>
        </p:spPr>
        <p:txBody>
          <a:bodyPr wrap="square">
            <a:spAutoFit/>
          </a:bodyPr>
          <a:lstStyle/>
          <a:p>
            <a:r>
              <a:rPr lang="es-ES" sz="1100" dirty="0" err="1" smtClean="0"/>
              <a:t>Image</a:t>
            </a:r>
            <a:r>
              <a:rPr lang="es-ES" sz="1100" dirty="0" smtClean="0"/>
              <a:t> </a:t>
            </a:r>
            <a:r>
              <a:rPr lang="es-ES" sz="1100" dirty="0" err="1" smtClean="0"/>
              <a:t>pris</a:t>
            </a:r>
            <a:r>
              <a:rPr lang="es-ES" sz="1100" dirty="0" smtClean="0"/>
              <a:t> de: https://www.google.es/search?biw=1262&amp;bih=633&amp;tbm=isch&amp;sa=1&amp;ei=-XPzWo_zCoj3UM_2ndgO&amp;q=ley+de+continuidad&amp;oq=ley+de+continuidad&amp;gs_l=img.3..0l10.43846.49451.0.50112.18.10.0.8.8.0.90.750.10.10.0....0...1c.1.64.img..0.18.812...0i67k1.0.Z5qPJtvMM0A</a:t>
            </a:r>
            <a:endParaRPr lang="es-E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1288868" y="320268"/>
            <a:ext cx="5386917" cy="639762"/>
          </a:xfrm>
        </p:spPr>
        <p:txBody>
          <a:bodyPr>
            <a:normAutofit/>
          </a:bodyPr>
          <a:lstStyle/>
          <a:p>
            <a:r>
              <a:rPr lang="fr-FR" sz="3200" dirty="0" smtClean="0"/>
              <a:t>d.</a:t>
            </a:r>
            <a:r>
              <a:rPr lang="fr-FR" sz="3200" u="sng" dirty="0" smtClean="0"/>
              <a:t> Loi de clôture.</a:t>
            </a:r>
            <a:endParaRPr lang="es-ES" sz="3200" dirty="0"/>
          </a:p>
        </p:txBody>
      </p:sp>
      <p:sp>
        <p:nvSpPr>
          <p:cNvPr id="6" name="5 Marcador de contenido"/>
          <p:cNvSpPr>
            <a:spLocks noGrp="1"/>
          </p:cNvSpPr>
          <p:nvPr>
            <p:ph sz="half" idx="2"/>
          </p:nvPr>
        </p:nvSpPr>
        <p:spPr>
          <a:xfrm>
            <a:off x="544285" y="1430292"/>
            <a:ext cx="7162800" cy="3951288"/>
          </a:xfrm>
        </p:spPr>
        <p:txBody>
          <a:bodyPr>
            <a:normAutofit/>
          </a:bodyPr>
          <a:lstStyle/>
          <a:p>
            <a:r>
              <a:rPr lang="fr-FR" dirty="0" smtClean="0"/>
              <a:t>Nous avons tendance à compléter (à « clôturer ») ce que nous percevons comme une figure incomplète. C'est-à-dire que cette loi comme dans la loi de continuité argumente que nous tendons à joindre des éléments en lignes, puisque les formes ouvertes ou non finies causent un certain inconfort, donc il y a une tendance à compléter avec l'imagination ce qui manque.</a:t>
            </a:r>
          </a:p>
        </p:txBody>
      </p:sp>
      <p:pic>
        <p:nvPicPr>
          <p:cNvPr id="9" name="3 Marcador de contenido" descr="http://4.bp.blogspot.com/-hH7StXHIO8Y/VPaNezkgZGI/AAAAAAAADmA/ctgPlTuUDU4/s1600/ley%2Bdel%2Bcierre%2B2.jpg">
            <a:hlinkClick r:id="rId2"/>
          </p:cNvPr>
          <p:cNvPicPr>
            <a:picLocks noGrp="1"/>
          </p:cNvPicPr>
          <p:nvPr>
            <p:ph sz="quarter" idx="4"/>
          </p:nvPr>
        </p:nvPicPr>
        <p:blipFill>
          <a:blip r:embed="rId3" cstate="print"/>
          <a:stretch>
            <a:fillRect/>
          </a:stretch>
        </p:blipFill>
        <p:spPr bwMode="auto">
          <a:xfrm>
            <a:off x="8061628" y="470262"/>
            <a:ext cx="3642692" cy="4506686"/>
          </a:xfrm>
          <a:prstGeom prst="rect">
            <a:avLst/>
          </a:prstGeom>
          <a:noFill/>
          <a:ln w="9525">
            <a:noFill/>
            <a:miter lim="800000"/>
            <a:headEnd/>
            <a:tailEnd/>
          </a:ln>
        </p:spPr>
      </p:pic>
      <p:pic>
        <p:nvPicPr>
          <p:cNvPr id="5122" name="Picture 2" descr="http://alumnos.unir.net/victorchico/files/2012/12/leycontinuidad1-300x275.jpg"/>
          <p:cNvPicPr>
            <a:picLocks noChangeAspect="1" noChangeArrowheads="1"/>
          </p:cNvPicPr>
          <p:nvPr/>
        </p:nvPicPr>
        <p:blipFill>
          <a:blip r:embed="rId4" cstate="print"/>
          <a:srcRect/>
          <a:stretch>
            <a:fillRect/>
          </a:stretch>
        </p:blipFill>
        <p:spPr bwMode="auto">
          <a:xfrm>
            <a:off x="2755083" y="4238625"/>
            <a:ext cx="2857500" cy="26193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6537" y="293921"/>
            <a:ext cx="10972800" cy="4525963"/>
          </a:xfrm>
        </p:spPr>
        <p:txBody>
          <a:bodyPr/>
          <a:lstStyle/>
          <a:p>
            <a:r>
              <a:rPr lang="fr-FR" dirty="0" smtClean="0"/>
              <a:t>Il </a:t>
            </a:r>
            <a:r>
              <a:rPr lang="fr-FR" dirty="0"/>
              <a:t>arrive que certains logos ne paraissent pas totalement finis, comme c’est le cas du </a:t>
            </a:r>
            <a:r>
              <a:rPr lang="fr-FR" b="1" dirty="0"/>
              <a:t>célèbre panda du logo WWF</a:t>
            </a:r>
            <a:r>
              <a:rPr lang="fr-FR" dirty="0"/>
              <a:t>. Et pourtant, notre cerveau parvient automatiquement à </a:t>
            </a:r>
            <a:r>
              <a:rPr lang="fr-FR" b="1" dirty="0"/>
              <a:t>combler les traits manquants</a:t>
            </a:r>
            <a:r>
              <a:rPr lang="fr-FR" dirty="0"/>
              <a:t> pour reconstituer une image claire de ce qui est figuré. Cette notion est donc importante et vous aidera à </a:t>
            </a:r>
            <a:r>
              <a:rPr lang="fr-FR" b="1" dirty="0"/>
              <a:t>jouer avec les espaces blancs pour en tirer le meilleur profit</a:t>
            </a:r>
            <a:r>
              <a:rPr lang="fr-FR" dirty="0"/>
              <a:t>.</a:t>
            </a:r>
          </a:p>
          <a:p>
            <a:endParaRPr lang="fr-FR" dirty="0"/>
          </a:p>
        </p:txBody>
      </p:sp>
      <p:pic>
        <p:nvPicPr>
          <p:cNvPr id="4" name="Picture 4" descr="gestal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8770" y="3579222"/>
            <a:ext cx="6244481" cy="275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stal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8457" y="3670661"/>
            <a:ext cx="4545874" cy="216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648788" y="699091"/>
            <a:ext cx="7606937" cy="639762"/>
          </a:xfrm>
        </p:spPr>
        <p:txBody>
          <a:bodyPr>
            <a:noAutofit/>
          </a:bodyPr>
          <a:lstStyle/>
          <a:p>
            <a:r>
              <a:rPr lang="fr-FR" sz="2800" u="sng" dirty="0" smtClean="0"/>
              <a:t>e. Loi du mouvement ou destin commun</a:t>
            </a:r>
            <a:r>
              <a:rPr lang="fr-FR" sz="2800" dirty="0" smtClean="0"/>
              <a:t>:</a:t>
            </a:r>
            <a:endParaRPr lang="es-ES" sz="2800" dirty="0"/>
          </a:p>
        </p:txBody>
      </p:sp>
      <p:sp>
        <p:nvSpPr>
          <p:cNvPr id="10" name="9 Marcador de contenido"/>
          <p:cNvSpPr>
            <a:spLocks noGrp="1"/>
          </p:cNvSpPr>
          <p:nvPr>
            <p:ph sz="half" idx="2"/>
          </p:nvPr>
        </p:nvSpPr>
        <p:spPr>
          <a:xfrm>
            <a:off x="439783" y="1626235"/>
            <a:ext cx="5386917" cy="3951288"/>
          </a:xfrm>
        </p:spPr>
        <p:txBody>
          <a:bodyPr/>
          <a:lstStyle/>
          <a:p>
            <a:r>
              <a:rPr lang="fr-FR" dirty="0" smtClean="0"/>
              <a:t>Les éléments qui bougent ou qui ont la même direction ont tendance à être considérés comme un groupe. Contrairement à la loi de similitude, cette loi stipule que les caractéristiques homologues sont liées à faire du mouvement plutôt que d'être en similitude.</a:t>
            </a:r>
            <a:endParaRPr lang="es-ES" dirty="0" smtClean="0"/>
          </a:p>
          <a:p>
            <a:endParaRPr lang="es-ES" dirty="0"/>
          </a:p>
        </p:txBody>
      </p:sp>
      <p:pic>
        <p:nvPicPr>
          <p:cNvPr id="13" name="12 Marcador de contenido" descr="http://2.bp.blogspot.com/-FCUniP0gD-M/VPaN6tcNftI/AAAAAAAADmI/W1nLK3VQSBk/s1600/espiral3-ley%2Bdel%2Bmovimiento.png">
            <a:hlinkClick r:id="rId2"/>
          </p:cNvPr>
          <p:cNvPicPr>
            <a:picLocks noGrp="1"/>
          </p:cNvPicPr>
          <p:nvPr>
            <p:ph sz="quarter" idx="4"/>
          </p:nvPr>
        </p:nvPicPr>
        <p:blipFill>
          <a:blip r:embed="rId3" cstate="print"/>
          <a:srcRect/>
          <a:stretch>
            <a:fillRect/>
          </a:stretch>
        </p:blipFill>
        <p:spPr bwMode="auto">
          <a:xfrm>
            <a:off x="6088335" y="1729732"/>
            <a:ext cx="5759676" cy="2972897"/>
          </a:xfrm>
          <a:prstGeom prst="rect">
            <a:avLst/>
          </a:prstGeom>
          <a:noFill/>
          <a:ln w="9525">
            <a:noFill/>
            <a:miter lim="800000"/>
            <a:headEnd/>
            <a:tailEnd/>
          </a:ln>
        </p:spPr>
      </p:pic>
      <p:sp>
        <p:nvSpPr>
          <p:cNvPr id="4098" name="Rectangle 2"/>
          <p:cNvSpPr>
            <a:spLocks noChangeArrowheads="1"/>
          </p:cNvSpPr>
          <p:nvPr/>
        </p:nvSpPr>
        <p:spPr bwMode="auto">
          <a:xfrm>
            <a:off x="4532811" y="5130843"/>
            <a:ext cx="7380514"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sz="1050" dirty="0" err="1" smtClean="0"/>
              <a:t>Image</a:t>
            </a:r>
            <a:r>
              <a:rPr lang="es-ES" sz="1050" dirty="0" smtClean="0"/>
              <a:t> </a:t>
            </a:r>
            <a:r>
              <a:rPr lang="es-ES" sz="1050" dirty="0" err="1" smtClean="0"/>
              <a:t>pris</a:t>
            </a:r>
            <a:r>
              <a:rPr lang="es-ES" sz="1050" dirty="0" smtClean="0"/>
              <a:t> de: </a:t>
            </a: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http://recursostic.educacion.es/descartes/web/materiales_didacticos/gestalt/imagenes/espiral3.png</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r>
              <a:rPr lang="fr-FR" sz="3200" u="sng" dirty="0" smtClean="0"/>
              <a:t>f. Loi d´</a:t>
            </a:r>
            <a:r>
              <a:rPr lang="fr-FR" sz="3200" u="sng" dirty="0" err="1" smtClean="0"/>
              <a:t>ambiguité</a:t>
            </a:r>
            <a:r>
              <a:rPr lang="fr-FR" sz="3200" dirty="0" smtClean="0"/>
              <a:t>:</a:t>
            </a:r>
            <a:endParaRPr lang="es-ES" sz="3200" dirty="0" smtClean="0"/>
          </a:p>
          <a:p>
            <a:endParaRPr lang="es-ES" dirty="0"/>
          </a:p>
        </p:txBody>
      </p:sp>
      <p:sp>
        <p:nvSpPr>
          <p:cNvPr id="4" name="3 Marcador de contenido"/>
          <p:cNvSpPr>
            <a:spLocks noGrp="1"/>
          </p:cNvSpPr>
          <p:nvPr>
            <p:ph sz="half" idx="2"/>
          </p:nvPr>
        </p:nvSpPr>
        <p:spPr>
          <a:xfrm>
            <a:off x="309154" y="1822178"/>
            <a:ext cx="5386917" cy="3951288"/>
          </a:xfrm>
        </p:spPr>
        <p:txBody>
          <a:bodyPr/>
          <a:lstStyle/>
          <a:p>
            <a:pPr>
              <a:buNone/>
            </a:pPr>
            <a:r>
              <a:rPr lang="fr-FR" dirty="0" smtClean="0"/>
              <a:t/>
            </a:r>
            <a:br>
              <a:rPr lang="fr-FR" dirty="0" smtClean="0"/>
            </a:br>
            <a:r>
              <a:rPr lang="fr-FR" dirty="0" smtClean="0"/>
              <a:t>Les rôles de la figure et de l'arrière-plan sont confus et échangés, cela dépend du récepteur de sélectionner ces rôles.</a:t>
            </a:r>
            <a:endParaRPr lang="es-ES" dirty="0"/>
          </a:p>
        </p:txBody>
      </p:sp>
      <p:pic>
        <p:nvPicPr>
          <p:cNvPr id="8" name="7 Marcador de contenido" descr="https://lh6.googleusercontent.com/Rn2Pbhs29PrdA0Dly6IgB9La3qg9Z9FsGxhJL-uIT8QikMdt2Bxfm_Vwc9F05bnnkKM633qE-8sKJidpts45Eahn9ZgLaA8j_1WIyE9VIGnYmV79lceGQaVM7rtVOMz-zA0"/>
          <p:cNvPicPr>
            <a:picLocks noGrp="1"/>
          </p:cNvPicPr>
          <p:nvPr>
            <p:ph sz="quarter" idx="4"/>
          </p:nvPr>
        </p:nvPicPr>
        <p:blipFill>
          <a:blip r:embed="rId2" cstate="print"/>
          <a:srcRect/>
          <a:stretch>
            <a:fillRect/>
          </a:stretch>
        </p:blipFill>
        <p:spPr bwMode="auto">
          <a:xfrm>
            <a:off x="6567797" y="1535113"/>
            <a:ext cx="3951288" cy="3951288"/>
          </a:xfrm>
          <a:prstGeom prst="rect">
            <a:avLst/>
          </a:prstGeom>
          <a:noFill/>
          <a:ln w="9525">
            <a:noFill/>
            <a:miter lim="800000"/>
            <a:headEnd/>
            <a:tailEnd/>
          </a:ln>
        </p:spPr>
      </p:pic>
      <p:sp>
        <p:nvSpPr>
          <p:cNvPr id="9" name="8 Rectángulo"/>
          <p:cNvSpPr/>
          <p:nvPr/>
        </p:nvSpPr>
        <p:spPr>
          <a:xfrm>
            <a:off x="1062445" y="5632159"/>
            <a:ext cx="10328366" cy="369332"/>
          </a:xfrm>
          <a:prstGeom prst="rect">
            <a:avLst/>
          </a:prstGeom>
        </p:spPr>
        <p:txBody>
          <a:bodyPr wrap="square">
            <a:spAutoFit/>
          </a:bodyPr>
          <a:lstStyle/>
          <a:p>
            <a:r>
              <a:rPr lang="es-ES" dirty="0" err="1" smtClean="0"/>
              <a:t>Image</a:t>
            </a:r>
            <a:r>
              <a:rPr lang="es-ES" dirty="0" smtClean="0"/>
              <a:t> </a:t>
            </a:r>
            <a:r>
              <a:rPr lang="es-ES" dirty="0" err="1" smtClean="0"/>
              <a:t>prise</a:t>
            </a:r>
            <a:r>
              <a:rPr lang="es-ES" dirty="0" smtClean="0"/>
              <a:t> de: http://locoquevuela.blogspot.com.es/2014/02/leyes-de-la-percepcion-visual-gestalt.html</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99536"/>
            <a:ext cx="5386917" cy="639762"/>
          </a:xfrm>
        </p:spPr>
        <p:txBody>
          <a:bodyPr>
            <a:normAutofit/>
          </a:bodyPr>
          <a:lstStyle/>
          <a:p>
            <a:r>
              <a:rPr lang="fr-FR" sz="2800" u="sng" dirty="0" smtClean="0"/>
              <a:t>g. Loi de l´anomalie</a:t>
            </a:r>
            <a:r>
              <a:rPr lang="fr-FR" sz="2800" dirty="0" smtClean="0"/>
              <a:t>:</a:t>
            </a:r>
            <a:endParaRPr lang="es-ES" sz="2800" dirty="0"/>
          </a:p>
        </p:txBody>
      </p:sp>
      <p:sp>
        <p:nvSpPr>
          <p:cNvPr id="4" name="3 Marcador de contenido"/>
          <p:cNvSpPr>
            <a:spLocks noGrp="1"/>
          </p:cNvSpPr>
          <p:nvPr>
            <p:ph sz="half" idx="2"/>
          </p:nvPr>
        </p:nvSpPr>
        <p:spPr/>
        <p:txBody>
          <a:bodyPr/>
          <a:lstStyle/>
          <a:p>
            <a:pPr>
              <a:buNone/>
            </a:pPr>
            <a:r>
              <a:rPr lang="fr-FR" dirty="0" smtClean="0"/>
              <a:t/>
            </a:r>
            <a:br>
              <a:rPr lang="fr-FR" dirty="0" smtClean="0"/>
            </a:br>
            <a:r>
              <a:rPr lang="fr-FR" dirty="0" smtClean="0"/>
              <a:t>L'attention est concentrée sur un élément qui diffère des autres, parmi ce qui est normal il y a quelque chose d’anormal .</a:t>
            </a:r>
            <a:endParaRPr lang="es-ES" dirty="0"/>
          </a:p>
        </p:txBody>
      </p:sp>
      <p:pic>
        <p:nvPicPr>
          <p:cNvPr id="7" name="6 Marcador de contenido" descr="http://4.bp.blogspot.com/-U6r7kEq2odU/Ua1d1kDS_yI/AAAAAAAAAIw/-_AsjBAISqw/s1600/anomalia20cuadros.gif"/>
          <p:cNvPicPr>
            <a:picLocks noGrp="1"/>
          </p:cNvPicPr>
          <p:nvPr>
            <p:ph sz="quarter" idx="4"/>
          </p:nvPr>
        </p:nvPicPr>
        <p:blipFill>
          <a:blip r:embed="rId2" cstate="print"/>
          <a:srcRect/>
          <a:stretch>
            <a:fillRect/>
          </a:stretch>
        </p:blipFill>
        <p:spPr bwMode="auto">
          <a:xfrm>
            <a:off x="5996517" y="2205346"/>
            <a:ext cx="5283268" cy="3187337"/>
          </a:xfrm>
          <a:prstGeom prst="rect">
            <a:avLst/>
          </a:prstGeom>
          <a:noFill/>
          <a:ln w="9525">
            <a:noFill/>
            <a:miter lim="800000"/>
            <a:headEnd/>
            <a:tailEnd/>
          </a:ln>
        </p:spPr>
      </p:pic>
      <p:sp>
        <p:nvSpPr>
          <p:cNvPr id="9" name="8 Rectángulo"/>
          <p:cNvSpPr/>
          <p:nvPr/>
        </p:nvSpPr>
        <p:spPr>
          <a:xfrm>
            <a:off x="2943498" y="5958730"/>
            <a:ext cx="9087394" cy="646331"/>
          </a:xfrm>
          <a:prstGeom prst="rect">
            <a:avLst/>
          </a:prstGeom>
        </p:spPr>
        <p:txBody>
          <a:bodyPr wrap="square">
            <a:spAutoFit/>
          </a:bodyPr>
          <a:lstStyle/>
          <a:p>
            <a:r>
              <a:rPr lang="es-ES" dirty="0" err="1" smtClean="0"/>
              <a:t>Image</a:t>
            </a:r>
            <a:r>
              <a:rPr lang="es-ES" dirty="0" smtClean="0"/>
              <a:t> </a:t>
            </a:r>
            <a:r>
              <a:rPr lang="es-ES" dirty="0" err="1" smtClean="0"/>
              <a:t>pris</a:t>
            </a:r>
            <a:r>
              <a:rPr lang="es-ES" dirty="0" smtClean="0"/>
              <a:t> </a:t>
            </a:r>
            <a:r>
              <a:rPr lang="es-ES" dirty="0" err="1" smtClean="0"/>
              <a:t>de:http</a:t>
            </a:r>
            <a:r>
              <a:rPr lang="es-ES" dirty="0" smtClean="0"/>
              <a:t>://</a:t>
            </a:r>
            <a:r>
              <a:rPr lang="es-ES" dirty="0" err="1" smtClean="0"/>
              <a:t>locoquevuela.blogspot.com.es</a:t>
            </a:r>
            <a:r>
              <a:rPr lang="es-ES" dirty="0" smtClean="0"/>
              <a:t>/2014/02/leyes-de-la-</a:t>
            </a:r>
            <a:r>
              <a:rPr lang="es-ES" dirty="0" err="1" smtClean="0"/>
              <a:t>percepcion</a:t>
            </a:r>
            <a:r>
              <a:rPr lang="es-ES" dirty="0" smtClean="0"/>
              <a:t>-visual-</a:t>
            </a:r>
            <a:r>
              <a:rPr lang="es-ES" dirty="0" err="1" smtClean="0"/>
              <a:t>gestalt.html</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p:txBody>
          <a:bodyPr/>
          <a:lstStyle/>
          <a:p>
            <a:pPr>
              <a:buNone/>
            </a:pPr>
            <a:r>
              <a:rPr lang="fr-FR" dirty="0" smtClean="0"/>
              <a:t/>
            </a:r>
            <a:br>
              <a:rPr lang="fr-FR" dirty="0" smtClean="0"/>
            </a:br>
            <a:r>
              <a:rPr lang="fr-FR" dirty="0" smtClean="0"/>
              <a:t>Ce sont des formes qui sont normalement complexes, mais qui sont modifiées jusqu'à ce qu'elles soient constituées de peux d´éléments.</a:t>
            </a:r>
            <a:endParaRPr lang="es-ES" dirty="0"/>
          </a:p>
        </p:txBody>
      </p:sp>
      <p:sp>
        <p:nvSpPr>
          <p:cNvPr id="8" name="2 Marcador de texto"/>
          <p:cNvSpPr>
            <a:spLocks noGrp="1"/>
          </p:cNvSpPr>
          <p:nvPr>
            <p:ph type="body" idx="1"/>
          </p:nvPr>
        </p:nvSpPr>
        <p:spPr/>
        <p:txBody>
          <a:bodyPr/>
          <a:lstStyle/>
          <a:p>
            <a:r>
              <a:rPr lang="fr-FR" sz="3200" u="sng" dirty="0" smtClean="0"/>
              <a:t>h. Loi de simplicité</a:t>
            </a:r>
            <a:r>
              <a:rPr lang="fr-FR" sz="3200" dirty="0" smtClean="0"/>
              <a:t>:</a:t>
            </a:r>
            <a:endParaRPr lang="es-ES" sz="3200" dirty="0" smtClean="0"/>
          </a:p>
          <a:p>
            <a:endParaRPr lang="es-ES" dirty="0"/>
          </a:p>
        </p:txBody>
      </p:sp>
      <p:pic>
        <p:nvPicPr>
          <p:cNvPr id="10" name="9 Imagen" descr="http://www.icesi.edu.co/blogs_estudiantes/andrea_emicesi2/files/2012/05/pepa-simplicidad.jpg"/>
          <p:cNvPicPr/>
          <p:nvPr/>
        </p:nvPicPr>
        <p:blipFill>
          <a:blip r:embed="rId2" cstate="print"/>
          <a:srcRect/>
          <a:stretch>
            <a:fillRect/>
          </a:stretch>
        </p:blipFill>
        <p:spPr bwMode="auto">
          <a:xfrm>
            <a:off x="8307025" y="3496492"/>
            <a:ext cx="2867025" cy="3048000"/>
          </a:xfrm>
          <a:prstGeom prst="rect">
            <a:avLst/>
          </a:prstGeom>
          <a:noFill/>
          <a:ln w="9525">
            <a:noFill/>
            <a:miter lim="800000"/>
            <a:headEnd/>
            <a:tailEnd/>
          </a:ln>
        </p:spPr>
      </p:pic>
      <p:pic>
        <p:nvPicPr>
          <p:cNvPr id="11" name="10 Imagen" descr="http://www.icesi.edu.co/blogs_estudiantes/linamunozm/files/2012/02/ley-de-cierre.jpg"/>
          <p:cNvPicPr/>
          <p:nvPr/>
        </p:nvPicPr>
        <p:blipFill>
          <a:blip r:embed="rId3" cstate="print"/>
          <a:srcRect/>
          <a:stretch>
            <a:fillRect/>
          </a:stretch>
        </p:blipFill>
        <p:spPr bwMode="auto">
          <a:xfrm>
            <a:off x="7464607" y="483324"/>
            <a:ext cx="3900079" cy="2969623"/>
          </a:xfrm>
          <a:prstGeom prst="rect">
            <a:avLst/>
          </a:prstGeom>
          <a:noFill/>
          <a:ln w="9525">
            <a:noFill/>
            <a:miter lim="800000"/>
            <a:headEnd/>
            <a:tailEnd/>
          </a:ln>
        </p:spPr>
      </p:pic>
      <p:sp>
        <p:nvSpPr>
          <p:cNvPr id="12" name="11 Rectángulo"/>
          <p:cNvSpPr/>
          <p:nvPr/>
        </p:nvSpPr>
        <p:spPr>
          <a:xfrm>
            <a:off x="513806" y="5684409"/>
            <a:ext cx="7310846" cy="646331"/>
          </a:xfrm>
          <a:prstGeom prst="rect">
            <a:avLst/>
          </a:prstGeom>
        </p:spPr>
        <p:txBody>
          <a:bodyPr wrap="square">
            <a:spAutoFit/>
          </a:bodyPr>
          <a:lstStyle/>
          <a:p>
            <a:r>
              <a:rPr lang="es-ES" dirty="0" err="1" smtClean="0"/>
              <a:t>Images</a:t>
            </a:r>
            <a:r>
              <a:rPr lang="es-ES" dirty="0" smtClean="0"/>
              <a:t> </a:t>
            </a:r>
            <a:r>
              <a:rPr lang="es-ES" dirty="0" err="1" smtClean="0"/>
              <a:t>prises</a:t>
            </a:r>
            <a:r>
              <a:rPr lang="es-ES" dirty="0" smtClean="0"/>
              <a:t> </a:t>
            </a:r>
            <a:r>
              <a:rPr lang="es-ES" dirty="0" err="1" smtClean="0"/>
              <a:t>de:http</a:t>
            </a:r>
            <a:r>
              <a:rPr lang="es-ES" dirty="0" smtClean="0"/>
              <a:t>://</a:t>
            </a:r>
            <a:r>
              <a:rPr lang="es-ES" dirty="0" err="1" smtClean="0"/>
              <a:t>locoquevuela.blogspot.com.es</a:t>
            </a:r>
            <a:r>
              <a:rPr lang="es-ES" dirty="0" smtClean="0"/>
              <a:t>/2014/02/leyes-de-la-</a:t>
            </a:r>
            <a:r>
              <a:rPr lang="es-ES" dirty="0" err="1" smtClean="0"/>
              <a:t>percepcion</a:t>
            </a:r>
            <a:r>
              <a:rPr lang="es-ES" dirty="0" smtClean="0"/>
              <a:t>-visual-</a:t>
            </a:r>
            <a:r>
              <a:rPr lang="es-ES" dirty="0" err="1" smtClean="0"/>
              <a:t>gestalt.html</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599" y="1408113"/>
            <a:ext cx="5386917" cy="639762"/>
          </a:xfrm>
        </p:spPr>
        <p:txBody>
          <a:bodyPr/>
          <a:lstStyle/>
          <a:p>
            <a:r>
              <a:rPr lang="fr-FR" sz="3200" u="sng" dirty="0" smtClean="0"/>
              <a:t>i. Loi de direction</a:t>
            </a:r>
            <a:r>
              <a:rPr lang="fr-FR" sz="3200" dirty="0" smtClean="0"/>
              <a:t>:</a:t>
            </a:r>
            <a:endParaRPr lang="es-ES" sz="3200" dirty="0" smtClean="0"/>
          </a:p>
          <a:p>
            <a:endParaRPr lang="es-ES" dirty="0"/>
          </a:p>
        </p:txBody>
      </p:sp>
      <p:sp>
        <p:nvSpPr>
          <p:cNvPr id="4" name="3 Marcador de contenido"/>
          <p:cNvSpPr>
            <a:spLocks noGrp="1"/>
          </p:cNvSpPr>
          <p:nvPr>
            <p:ph sz="half" idx="2"/>
          </p:nvPr>
        </p:nvSpPr>
        <p:spPr>
          <a:xfrm>
            <a:off x="609600" y="2664823"/>
            <a:ext cx="5386917" cy="3461340"/>
          </a:xfrm>
        </p:spPr>
        <p:txBody>
          <a:bodyPr/>
          <a:lstStyle/>
          <a:p>
            <a:pPr>
              <a:buNone/>
            </a:pPr>
            <a:r>
              <a:rPr lang="fr-FR" dirty="0" smtClean="0"/>
              <a:t/>
            </a:r>
            <a:br>
              <a:rPr lang="fr-FR" dirty="0" smtClean="0"/>
            </a:br>
            <a:r>
              <a:rPr lang="fr-FR" dirty="0" smtClean="0"/>
              <a:t>À travers l'image, le regard est porté à un certain endroit.</a:t>
            </a:r>
            <a:endParaRPr lang="es-ES" dirty="0"/>
          </a:p>
        </p:txBody>
      </p:sp>
      <p:pic>
        <p:nvPicPr>
          <p:cNvPr id="7" name="6 Marcador de contenido" descr="https://lh3.googleusercontent.com/b--JMdADMkA1ymoW11nt-XE269SVL_RV6SrT-_t3C7XYOfhnB4UWwdQv8WBoju-sByuMs54wbzsplwdR_iGDMu6ieDV0jKuA3Gh5HHuOtBA2rupkk-cU2c6PDk5LUVRWRso"/>
          <p:cNvPicPr>
            <a:picLocks noGrp="1"/>
          </p:cNvPicPr>
          <p:nvPr>
            <p:ph sz="quarter" idx="4"/>
          </p:nvPr>
        </p:nvPicPr>
        <p:blipFill>
          <a:blip r:embed="rId2" cstate="print"/>
          <a:srcRect/>
          <a:stretch>
            <a:fillRect/>
          </a:stretch>
        </p:blipFill>
        <p:spPr bwMode="auto">
          <a:xfrm>
            <a:off x="7286882" y="737960"/>
            <a:ext cx="3568353" cy="4800691"/>
          </a:xfrm>
          <a:prstGeom prst="rect">
            <a:avLst/>
          </a:prstGeom>
          <a:noFill/>
          <a:ln w="9525">
            <a:noFill/>
            <a:miter lim="800000"/>
            <a:headEnd/>
            <a:tailEnd/>
          </a:ln>
        </p:spPr>
      </p:pic>
      <p:sp>
        <p:nvSpPr>
          <p:cNvPr id="8" name="7 Rectángulo"/>
          <p:cNvSpPr/>
          <p:nvPr/>
        </p:nvSpPr>
        <p:spPr>
          <a:xfrm>
            <a:off x="5464628" y="5679218"/>
            <a:ext cx="6514011" cy="646331"/>
          </a:xfrm>
          <a:prstGeom prst="rect">
            <a:avLst/>
          </a:prstGeom>
        </p:spPr>
        <p:txBody>
          <a:bodyPr wrap="square">
            <a:spAutoFit/>
          </a:bodyPr>
          <a:lstStyle/>
          <a:p>
            <a:r>
              <a:rPr lang="es-ES" dirty="0" err="1" smtClean="0"/>
              <a:t>Image</a:t>
            </a:r>
            <a:r>
              <a:rPr lang="es-ES" dirty="0" smtClean="0"/>
              <a:t> </a:t>
            </a:r>
            <a:r>
              <a:rPr lang="es-ES" dirty="0" err="1" smtClean="0"/>
              <a:t>pris</a:t>
            </a:r>
            <a:r>
              <a:rPr lang="es-ES" dirty="0" smtClean="0"/>
              <a:t> </a:t>
            </a:r>
            <a:r>
              <a:rPr lang="es-ES" dirty="0" err="1" smtClean="0"/>
              <a:t>de:http</a:t>
            </a:r>
            <a:r>
              <a:rPr lang="es-ES" dirty="0" smtClean="0"/>
              <a:t>://locoquevuela.blogspot.com.es/2014/02/leyes-de-la-percepcion-visual-gestalt.html</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fr-FR" dirty="0"/>
              <a:t>Les Lois Gestalt, également </a:t>
            </a:r>
            <a:r>
              <a:rPr lang="fr-FR" dirty="0" smtClean="0"/>
              <a:t>connues </a:t>
            </a:r>
            <a:r>
              <a:rPr lang="fr-FR" dirty="0"/>
              <a:t>sous le nom </a:t>
            </a:r>
            <a:r>
              <a:rPr lang="fr-FR" b="1" dirty="0"/>
              <a:t>de lois de la perception</a:t>
            </a:r>
            <a:r>
              <a:rPr lang="fr-FR" dirty="0"/>
              <a:t>, définissent les éléments impliqués dans le processus perceptuel. </a:t>
            </a:r>
            <a:r>
              <a:rPr lang="fr-FR" dirty="0" smtClean="0"/>
              <a:t>Elles </a:t>
            </a:r>
            <a:r>
              <a:rPr lang="fr-FR" dirty="0"/>
              <a:t>ont été </a:t>
            </a:r>
            <a:r>
              <a:rPr lang="fr-FR" dirty="0" smtClean="0"/>
              <a:t>énoncées </a:t>
            </a:r>
            <a:r>
              <a:rPr lang="fr-FR" dirty="0"/>
              <a:t>au début du </a:t>
            </a:r>
            <a:r>
              <a:rPr lang="fr-FR" dirty="0" smtClean="0"/>
              <a:t>XXème </a:t>
            </a:r>
            <a:r>
              <a:rPr lang="fr-FR" dirty="0"/>
              <a:t>siècle par les psychologues de recherche Max Wertheimer, </a:t>
            </a:r>
            <a:r>
              <a:rPr lang="fr-FR" dirty="0" err="1"/>
              <a:t>Wofgang</a:t>
            </a:r>
            <a:r>
              <a:rPr lang="fr-FR" dirty="0"/>
              <a:t> </a:t>
            </a:r>
            <a:r>
              <a:rPr lang="fr-FR" dirty="0" err="1"/>
              <a:t>Kohler</a:t>
            </a:r>
            <a:r>
              <a:rPr lang="fr-FR" dirty="0"/>
              <a:t> et Kurt </a:t>
            </a:r>
            <a:r>
              <a:rPr lang="fr-FR" dirty="0" err="1"/>
              <a:t>Koffa</a:t>
            </a:r>
            <a:r>
              <a:rPr lang="fr-FR" dirty="0"/>
              <a:t>, en Allemagne.</a:t>
            </a:r>
            <a:endParaRPr lang="es-ES" dirty="0"/>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normAutofit fontScale="47500" lnSpcReduction="20000"/>
          </a:bodyPr>
          <a:lstStyle/>
          <a:p>
            <a:endParaRPr lang="es-ES" dirty="0" smtClean="0"/>
          </a:p>
          <a:p>
            <a:r>
              <a:rPr lang="fr-FR" sz="5100" dirty="0" smtClean="0"/>
              <a:t>j. La loi de symétrie</a:t>
            </a:r>
          </a:p>
          <a:p>
            <a:endParaRPr lang="es-ES" dirty="0"/>
          </a:p>
        </p:txBody>
      </p:sp>
      <p:sp>
        <p:nvSpPr>
          <p:cNvPr id="4" name="3 Marcador de contenido"/>
          <p:cNvSpPr>
            <a:spLocks noGrp="1"/>
          </p:cNvSpPr>
          <p:nvPr>
            <p:ph sz="half" idx="2"/>
          </p:nvPr>
        </p:nvSpPr>
        <p:spPr/>
        <p:txBody>
          <a:bodyPr/>
          <a:lstStyle/>
          <a:p>
            <a:r>
              <a:rPr lang="fr-FR" dirty="0" smtClean="0"/>
              <a:t>Les images symétriques sont perçues comme égales, comme un seul élément, au loin.</a:t>
            </a:r>
          </a:p>
          <a:p>
            <a:endParaRPr lang="fr-FR" dirty="0" smtClean="0"/>
          </a:p>
          <a:p>
            <a:endParaRPr lang="es-ES" dirty="0"/>
          </a:p>
        </p:txBody>
      </p:sp>
      <p:pic>
        <p:nvPicPr>
          <p:cNvPr id="7" name="6 Imagen" descr="http://www.icesi.edu.co/blogs_estudiantes/akagredo/files/2011/08/simetria.jpg"/>
          <p:cNvPicPr/>
          <p:nvPr/>
        </p:nvPicPr>
        <p:blipFill>
          <a:blip r:embed="rId2" cstate="print"/>
          <a:srcRect/>
          <a:stretch>
            <a:fillRect/>
          </a:stretch>
        </p:blipFill>
        <p:spPr bwMode="auto">
          <a:xfrm>
            <a:off x="1248864" y="4137795"/>
            <a:ext cx="4286250" cy="1038225"/>
          </a:xfrm>
          <a:prstGeom prst="rect">
            <a:avLst/>
          </a:prstGeom>
          <a:noFill/>
          <a:ln w="9525">
            <a:noFill/>
            <a:miter lim="800000"/>
            <a:headEnd/>
            <a:tailEnd/>
          </a:ln>
        </p:spPr>
      </p:pic>
      <p:sp>
        <p:nvSpPr>
          <p:cNvPr id="8" name="7 Rectángulo"/>
          <p:cNvSpPr/>
          <p:nvPr/>
        </p:nvSpPr>
        <p:spPr>
          <a:xfrm>
            <a:off x="200297" y="5313458"/>
            <a:ext cx="6096000" cy="276999"/>
          </a:xfrm>
          <a:prstGeom prst="rect">
            <a:avLst/>
          </a:prstGeom>
        </p:spPr>
        <p:txBody>
          <a:bodyPr>
            <a:spAutoFit/>
          </a:bodyPr>
          <a:lstStyle/>
          <a:p>
            <a:r>
              <a:rPr lang="es-ES" sz="1200" dirty="0" err="1" smtClean="0"/>
              <a:t>Image</a:t>
            </a:r>
            <a:r>
              <a:rPr lang="es-ES" sz="1200" dirty="0" smtClean="0"/>
              <a:t> </a:t>
            </a:r>
            <a:r>
              <a:rPr lang="es-ES" sz="1200" dirty="0" err="1" smtClean="0"/>
              <a:t>pris</a:t>
            </a:r>
            <a:r>
              <a:rPr lang="es-ES" sz="1200" dirty="0" smtClean="0"/>
              <a:t> </a:t>
            </a:r>
            <a:r>
              <a:rPr lang="es-ES" sz="1200" dirty="0" err="1" smtClean="0"/>
              <a:t>de:http</a:t>
            </a:r>
            <a:r>
              <a:rPr lang="es-ES" sz="1200" dirty="0" smtClean="0"/>
              <a:t>://www.icesi.edu.co/blogs_estudiantes/akagredo/files/2011/08/simetria.jpg</a:t>
            </a:r>
            <a:endParaRPr lang="es-ES" sz="1200" dirty="0"/>
          </a:p>
        </p:txBody>
      </p:sp>
      <p:pic>
        <p:nvPicPr>
          <p:cNvPr id="10" name="Picture 2" descr="http://inf1420.teluq.ca/teluqDownload.php?file=2015/02/symetrie.pn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9074486" y="1028579"/>
            <a:ext cx="2769278" cy="3347478"/>
          </a:xfrm>
          <a:prstGeom prst="rect">
            <a:avLst/>
          </a:prstGeom>
          <a:noFill/>
          <a:extLst>
            <a:ext uri="{909E8E84-426E-40DD-AFC4-6F175D3DCCD1}">
              <a14:hiddenFill xmlns:a14="http://schemas.microsoft.com/office/drawing/2010/main">
                <a:solidFill>
                  <a:srgbClr val="FFFFFF"/>
                </a:solidFill>
              </a14:hiddenFill>
            </a:ext>
          </a:extLst>
        </p:spPr>
      </p:pic>
      <p:pic>
        <p:nvPicPr>
          <p:cNvPr id="11" name="6 Marcador de contenido" descr="Resultado de imagen de ley de simetria"/>
          <p:cNvPicPr>
            <a:picLocks/>
          </p:cNvPicPr>
          <p:nvPr/>
        </p:nvPicPr>
        <p:blipFill>
          <a:blip r:embed="rId4" cstate="print"/>
          <a:srcRect/>
          <a:stretch>
            <a:fillRect/>
          </a:stretch>
        </p:blipFill>
        <p:spPr bwMode="auto">
          <a:xfrm>
            <a:off x="5958389" y="1593668"/>
            <a:ext cx="2806788" cy="2769325"/>
          </a:xfrm>
          <a:prstGeom prst="rect">
            <a:avLst/>
          </a:prstGeom>
          <a:noFill/>
          <a:ln w="9525">
            <a:noFill/>
            <a:miter lim="800000"/>
            <a:headEnd/>
            <a:tailEnd/>
          </a:ln>
        </p:spPr>
      </p:pic>
      <p:sp>
        <p:nvSpPr>
          <p:cNvPr id="12" name="11 Rectángulo"/>
          <p:cNvSpPr/>
          <p:nvPr/>
        </p:nvSpPr>
        <p:spPr>
          <a:xfrm>
            <a:off x="8804366" y="4869321"/>
            <a:ext cx="3174274" cy="461665"/>
          </a:xfrm>
          <a:prstGeom prst="rect">
            <a:avLst/>
          </a:prstGeom>
        </p:spPr>
        <p:txBody>
          <a:bodyPr wrap="square">
            <a:spAutoFit/>
          </a:bodyPr>
          <a:lstStyle/>
          <a:p>
            <a:r>
              <a:rPr lang="fr-FR" sz="1200" dirty="0" smtClean="0"/>
              <a:t>http://inf1420.teluq.ca/semaine-4/activite-1-lapproche-de-gestalt-en-ihm/</a:t>
            </a:r>
            <a:endParaRPr lang="fr-F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599" y="1535113"/>
            <a:ext cx="5386917" cy="639762"/>
          </a:xfrm>
        </p:spPr>
        <p:txBody>
          <a:bodyPr/>
          <a:lstStyle/>
          <a:p>
            <a:r>
              <a:rPr lang="fr-FR" sz="2800" dirty="0" smtClean="0"/>
              <a:t>k. La loi du contraste</a:t>
            </a:r>
          </a:p>
          <a:p>
            <a:endParaRPr lang="es-ES" dirty="0"/>
          </a:p>
        </p:txBody>
      </p:sp>
      <p:sp>
        <p:nvSpPr>
          <p:cNvPr id="4" name="3 Marcador de contenido"/>
          <p:cNvSpPr>
            <a:spLocks noGrp="1"/>
          </p:cNvSpPr>
          <p:nvPr>
            <p:ph sz="half" idx="2"/>
          </p:nvPr>
        </p:nvSpPr>
        <p:spPr>
          <a:xfrm>
            <a:off x="518160" y="2723515"/>
            <a:ext cx="5386917" cy="2762885"/>
          </a:xfrm>
        </p:spPr>
        <p:txBody>
          <a:bodyPr/>
          <a:lstStyle/>
          <a:p>
            <a:pPr>
              <a:buNone/>
            </a:pPr>
            <a:r>
              <a:rPr lang="fr-FR" dirty="0" smtClean="0"/>
              <a:t/>
            </a:r>
            <a:br>
              <a:rPr lang="fr-FR" dirty="0" smtClean="0"/>
            </a:br>
            <a:r>
              <a:rPr lang="fr-FR" dirty="0" smtClean="0"/>
              <a:t>Un élément se distingue du reste par son unicité ou sa spécificité, par la forme, la taille, la couleur ou d'autres qualités de l'objet.</a:t>
            </a:r>
            <a:endParaRPr lang="es-ES" dirty="0"/>
          </a:p>
        </p:txBody>
      </p:sp>
      <p:pic>
        <p:nvPicPr>
          <p:cNvPr id="7" name="6 Marcador de contenido" descr="Resultado de imagen de ley de contraste ejemplos"/>
          <p:cNvPicPr>
            <a:picLocks noGrp="1"/>
          </p:cNvPicPr>
          <p:nvPr>
            <p:ph sz="quarter" idx="4"/>
          </p:nvPr>
        </p:nvPicPr>
        <p:blipFill>
          <a:blip r:embed="rId2" cstate="print"/>
          <a:srcRect/>
          <a:stretch>
            <a:fillRect/>
          </a:stretch>
        </p:blipFill>
        <p:spPr bwMode="auto">
          <a:xfrm>
            <a:off x="6278948" y="1443355"/>
            <a:ext cx="4851581" cy="3951288"/>
          </a:xfrm>
          <a:prstGeom prst="rect">
            <a:avLst/>
          </a:prstGeom>
          <a:noFill/>
          <a:ln w="9525">
            <a:noFill/>
            <a:miter lim="800000"/>
            <a:headEnd/>
            <a:tailEnd/>
          </a:ln>
        </p:spPr>
      </p:pic>
      <p:sp>
        <p:nvSpPr>
          <p:cNvPr id="8" name="7 Rectángulo"/>
          <p:cNvSpPr/>
          <p:nvPr/>
        </p:nvSpPr>
        <p:spPr>
          <a:xfrm>
            <a:off x="2930435" y="5718406"/>
            <a:ext cx="8212182" cy="369332"/>
          </a:xfrm>
          <a:prstGeom prst="rect">
            <a:avLst/>
          </a:prstGeom>
        </p:spPr>
        <p:txBody>
          <a:bodyPr wrap="square">
            <a:spAutoFit/>
          </a:bodyPr>
          <a:lstStyle/>
          <a:p>
            <a:r>
              <a:rPr lang="es-ES" dirty="0" err="1" smtClean="0"/>
              <a:t>Image</a:t>
            </a:r>
            <a:r>
              <a:rPr lang="es-ES" dirty="0" smtClean="0"/>
              <a:t> </a:t>
            </a:r>
            <a:r>
              <a:rPr lang="es-ES" dirty="0" err="1" smtClean="0"/>
              <a:t>pris</a:t>
            </a:r>
            <a:r>
              <a:rPr lang="es-ES" dirty="0" smtClean="0"/>
              <a:t> </a:t>
            </a:r>
            <a:r>
              <a:rPr lang="es-ES" dirty="0" err="1" smtClean="0"/>
              <a:t>de:https</a:t>
            </a:r>
            <a:r>
              <a:rPr lang="es-ES" dirty="0" smtClean="0"/>
              <a:t>://miriamga.wordpress.com/2011/11/01/gestalt-ley-de-contraste/</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fr-FR" sz="3200" b="1" dirty="0" err="1" smtClean="0"/>
              <a:t>i.La</a:t>
            </a:r>
            <a:r>
              <a:rPr lang="fr-FR" sz="3200" b="1" dirty="0" smtClean="0"/>
              <a:t> </a:t>
            </a:r>
            <a:r>
              <a:rPr lang="fr-FR" sz="3200" b="1" dirty="0"/>
              <a:t>loi de destin commun</a:t>
            </a:r>
          </a:p>
        </p:txBody>
      </p:sp>
      <p:sp>
        <p:nvSpPr>
          <p:cNvPr id="3" name="Marcador de contenido 2"/>
          <p:cNvSpPr>
            <a:spLocks noGrp="1"/>
          </p:cNvSpPr>
          <p:nvPr>
            <p:ph idx="1"/>
          </p:nvPr>
        </p:nvSpPr>
        <p:spPr>
          <a:xfrm>
            <a:off x="838200" y="1201783"/>
            <a:ext cx="10515600" cy="4606880"/>
          </a:xfrm>
        </p:spPr>
        <p:txBody>
          <a:bodyPr/>
          <a:lstStyle/>
          <a:p>
            <a:r>
              <a:rPr lang="fr-FR" dirty="0"/>
              <a:t>D</a:t>
            </a:r>
            <a:r>
              <a:rPr lang="fr-FR" dirty="0" smtClean="0"/>
              <a:t>es </a:t>
            </a:r>
            <a:r>
              <a:rPr lang="fr-FR" dirty="0"/>
              <a:t>parties en mouvement ayant la même trajectoire sont perçues comme faisant partie de la même forme. Par exemple, le mouvement d’un groupe d’oiseaux dans une même direction (image ci-dessous).</a:t>
            </a:r>
          </a:p>
        </p:txBody>
      </p:sp>
      <p:pic>
        <p:nvPicPr>
          <p:cNvPr id="4" name="Imagen 3" descr="http://inf1420.teluq.ca/teluqDownload.php?file=2015/02/destincommu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705" y="3170352"/>
            <a:ext cx="4270375" cy="3491706"/>
          </a:xfrm>
          <a:prstGeom prst="rect">
            <a:avLst/>
          </a:prstGeom>
          <a:noFill/>
          <a:ln>
            <a:noFill/>
          </a:ln>
        </p:spPr>
      </p:pic>
      <p:sp>
        <p:nvSpPr>
          <p:cNvPr id="5" name="Rectángulo 4"/>
          <p:cNvSpPr/>
          <p:nvPr/>
        </p:nvSpPr>
        <p:spPr>
          <a:xfrm>
            <a:off x="5624511" y="5966817"/>
            <a:ext cx="6096000" cy="307777"/>
          </a:xfrm>
          <a:prstGeom prst="rect">
            <a:avLst/>
          </a:prstGeom>
        </p:spPr>
        <p:txBody>
          <a:bodyPr>
            <a:spAutoFit/>
          </a:bodyPr>
          <a:lstStyle/>
          <a:p>
            <a:r>
              <a:rPr lang="fr-FR" sz="1400" dirty="0"/>
              <a:t>http://inf1420.teluq.ca/teluqDownload.php?file=2015/02/destincommun.png</a:t>
            </a:r>
          </a:p>
        </p:txBody>
      </p:sp>
    </p:spTree>
    <p:extLst>
      <p:ext uri="{BB962C8B-B14F-4D97-AF65-F5344CB8AC3E}">
        <p14:creationId xmlns:p14="http://schemas.microsoft.com/office/powerpoint/2010/main" val="240083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fr-FR" b="1" dirty="0" smtClean="0"/>
              <a:t>2.- Principe de bonne forme:</a:t>
            </a:r>
            <a:endParaRPr lang="es-ES" b="1" dirty="0"/>
          </a:p>
        </p:txBody>
      </p:sp>
      <p:sp>
        <p:nvSpPr>
          <p:cNvPr id="5" name="4 Marcador de contenido"/>
          <p:cNvSpPr>
            <a:spLocks noGrp="1"/>
          </p:cNvSpPr>
          <p:nvPr>
            <p:ph sz="half" idx="1"/>
          </p:nvPr>
        </p:nvSpPr>
        <p:spPr/>
        <p:txBody>
          <a:bodyPr/>
          <a:lstStyle/>
          <a:p>
            <a:r>
              <a:rPr lang="fr-FR" sz="3200" b="1" u="sng" dirty="0" smtClean="0"/>
              <a:t>Loi de la prégnance:</a:t>
            </a:r>
            <a:endParaRPr lang="es-ES" sz="3200" b="1" u="sng" dirty="0" smtClean="0"/>
          </a:p>
          <a:p>
            <a:pPr>
              <a:buNone/>
            </a:pPr>
            <a:r>
              <a:rPr lang="fr-FR" dirty="0" smtClean="0"/>
              <a:t/>
            </a:r>
            <a:br>
              <a:rPr lang="fr-FR" dirty="0" smtClean="0"/>
            </a:br>
            <a:r>
              <a:rPr lang="fr-FR" dirty="0" smtClean="0"/>
              <a:t>Selon cette loi, les éléments s´organisent en une forme plutôt qu´en une autre. </a:t>
            </a:r>
            <a:br>
              <a:rPr lang="fr-FR" dirty="0" smtClean="0"/>
            </a:br>
            <a:r>
              <a:rPr lang="fr-FR" dirty="0" smtClean="0"/>
              <a:t>C'est le cas des figures géométriques simples, telles que le triangle, le cercle et le carré, qui forment ensemble l'icône du Bauhaus.</a:t>
            </a:r>
            <a:endParaRPr lang="es-ES" dirty="0"/>
          </a:p>
        </p:txBody>
      </p:sp>
      <p:pic>
        <p:nvPicPr>
          <p:cNvPr id="7" name="6 Imagen" descr="gestalt_figuras"/>
          <p:cNvPicPr/>
          <p:nvPr/>
        </p:nvPicPr>
        <p:blipFill>
          <a:blip r:embed="rId2" cstate="print"/>
          <a:srcRect/>
          <a:stretch>
            <a:fillRect/>
          </a:stretch>
        </p:blipFill>
        <p:spPr bwMode="auto">
          <a:xfrm>
            <a:off x="8373835" y="3036433"/>
            <a:ext cx="2951661" cy="93467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sz="half" idx="2"/>
          </p:nvPr>
        </p:nvSpPr>
        <p:spPr>
          <a:xfrm>
            <a:off x="531223" y="202383"/>
            <a:ext cx="5386917" cy="6106977"/>
          </a:xfrm>
        </p:spPr>
        <p:txBody>
          <a:bodyPr>
            <a:normAutofit/>
          </a:bodyPr>
          <a:lstStyle/>
          <a:p>
            <a:pPr>
              <a:buNone/>
            </a:pPr>
            <a:r>
              <a:rPr lang="fr-FR" dirty="0" smtClean="0"/>
              <a:t>     Sur cette image, nous percevons trois cercles, bien qu'ils ne soient pas complets. Et le plus surprenant est que nous voyons aussi un triangle, même s'il n'est pas peint. Si les figures bleues étaient des objets matériels, le triangle n'existerait pas; et, néanmoins, nous le voyons, parce qu'il existe dans notre esprit: c'est un triangle illusoire. </a:t>
            </a:r>
            <a:br>
              <a:rPr lang="fr-FR" dirty="0" smtClean="0"/>
            </a:br>
            <a:r>
              <a:rPr lang="fr-FR" dirty="0" smtClean="0"/>
              <a:t>Il existait aussi dans l'esprit de celui qui a conçu les figures. </a:t>
            </a:r>
          </a:p>
          <a:p>
            <a:r>
              <a:rPr lang="fr-FR" dirty="0" smtClean="0"/>
              <a:t>Mais qu'est-ce que l'artiste a mis là ou serait-il préférable de dire: qu'a-t-il enlevé, pour que nous puissions voir quelque chose qui n'existe pas vraiment?</a:t>
            </a:r>
            <a:endParaRPr lang="es-ES" dirty="0"/>
          </a:p>
        </p:txBody>
      </p:sp>
      <p:pic>
        <p:nvPicPr>
          <p:cNvPr id="17" name="16 Marcador de contenido" descr="https://joseluis817.files.wordpress.com/2013/11/3-puntos.png"/>
          <p:cNvPicPr>
            <a:picLocks noGrp="1"/>
          </p:cNvPicPr>
          <p:nvPr>
            <p:ph sz="quarter" idx="4"/>
          </p:nvPr>
        </p:nvPicPr>
        <p:blipFill>
          <a:blip r:embed="rId2" cstate="print"/>
          <a:srcRect/>
          <a:stretch>
            <a:fillRect/>
          </a:stretch>
        </p:blipFill>
        <p:spPr bwMode="auto">
          <a:xfrm>
            <a:off x="7372288" y="1933303"/>
            <a:ext cx="3260878" cy="3252651"/>
          </a:xfrm>
          <a:prstGeom prst="rect">
            <a:avLst/>
          </a:prstGeom>
          <a:noFill/>
          <a:ln w="9525">
            <a:noFill/>
            <a:miter lim="800000"/>
            <a:headEnd/>
            <a:tailEnd/>
          </a:ln>
        </p:spPr>
      </p:pic>
      <p:sp>
        <p:nvSpPr>
          <p:cNvPr id="18" name="17 Rectángulo"/>
          <p:cNvSpPr/>
          <p:nvPr/>
        </p:nvSpPr>
        <p:spPr>
          <a:xfrm>
            <a:off x="6096000" y="0"/>
            <a:ext cx="6096000" cy="1477328"/>
          </a:xfrm>
          <a:prstGeom prst="rect">
            <a:avLst/>
          </a:prstGeom>
        </p:spPr>
        <p:txBody>
          <a:bodyPr>
            <a:spAutoFit/>
          </a:bodyPr>
          <a:lstStyle/>
          <a:p>
            <a:r>
              <a:rPr lang="fr-FR" dirty="0" smtClean="0"/>
              <a:t/>
            </a:r>
            <a:br>
              <a:rPr lang="fr-FR" dirty="0" smtClean="0"/>
            </a:br>
            <a:r>
              <a:rPr lang="fr-FR" sz="2400" dirty="0" smtClean="0"/>
              <a:t>Dans ce phénomène est caché un mystère important, dont la clé n'est pas ce qu'il y a, mais ce qui manque</a:t>
            </a:r>
            <a:endParaRPr lang="es-ES" dirty="0"/>
          </a:p>
        </p:txBody>
      </p:sp>
      <p:sp>
        <p:nvSpPr>
          <p:cNvPr id="19" name="18 Rectángulo"/>
          <p:cNvSpPr/>
          <p:nvPr/>
        </p:nvSpPr>
        <p:spPr>
          <a:xfrm>
            <a:off x="6178732" y="5509401"/>
            <a:ext cx="5708468" cy="523220"/>
          </a:xfrm>
          <a:prstGeom prst="rect">
            <a:avLst/>
          </a:prstGeom>
        </p:spPr>
        <p:txBody>
          <a:bodyPr wrap="square">
            <a:spAutoFit/>
          </a:bodyPr>
          <a:lstStyle/>
          <a:p>
            <a:r>
              <a:rPr lang="es-ES" sz="1400" dirty="0" err="1" smtClean="0"/>
              <a:t>Image</a:t>
            </a:r>
            <a:r>
              <a:rPr lang="es-ES" sz="1400" dirty="0" smtClean="0"/>
              <a:t> </a:t>
            </a:r>
            <a:r>
              <a:rPr lang="es-ES" sz="1400" dirty="0" err="1" smtClean="0"/>
              <a:t>prise</a:t>
            </a:r>
            <a:r>
              <a:rPr lang="es-ES" sz="1400" dirty="0" smtClean="0"/>
              <a:t> de: https://joseluis817.wordpress.com/2013/09/08/ley-de-la-pregnancia-de-la-gestalt/</a:t>
            </a:r>
            <a:endParaRPr lang="es-E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l"/>
            <a:r>
              <a:rPr lang="fr-FR" b="1" dirty="0" smtClean="0"/>
              <a:t>3.- Principe de la figure et du fond:</a:t>
            </a:r>
            <a:endParaRPr lang="es-ES" b="1" dirty="0"/>
          </a:p>
        </p:txBody>
      </p:sp>
      <p:sp>
        <p:nvSpPr>
          <p:cNvPr id="7" name="6 Marcador de contenido"/>
          <p:cNvSpPr>
            <a:spLocks noGrp="1"/>
          </p:cNvSpPr>
          <p:nvPr>
            <p:ph sz="half" idx="2"/>
          </p:nvPr>
        </p:nvSpPr>
        <p:spPr>
          <a:xfrm>
            <a:off x="505098" y="1639298"/>
            <a:ext cx="5386917" cy="4095296"/>
          </a:xfrm>
        </p:spPr>
        <p:txBody>
          <a:bodyPr>
            <a:normAutofit/>
          </a:bodyPr>
          <a:lstStyle/>
          <a:p>
            <a:r>
              <a:rPr lang="fr-FR" dirty="0" smtClean="0"/>
              <a:t>C´est le principe le plus fondamental. Quand vous regardez ce qui vous entoure, une partie de votre champ perceptif (la figure) semble se détacher du reste, qui passe à l´arrière-plan (le fond).</a:t>
            </a:r>
          </a:p>
          <a:p>
            <a:r>
              <a:rPr lang="fr-FR" dirty="0" smtClean="0"/>
              <a:t> «C’est l’habileté à séparer les données essentielles des informations superflues» afin de reconnaître des objets partiellement cachés..</a:t>
            </a:r>
            <a:endParaRPr lang="es-ES" dirty="0" smtClean="0"/>
          </a:p>
          <a:p>
            <a:endParaRPr lang="es-ES" dirty="0"/>
          </a:p>
        </p:txBody>
      </p:sp>
      <p:pic>
        <p:nvPicPr>
          <p:cNvPr id="10" name="9 Marcador de contenido" descr="http://2.bp.blogspot.com/-C576TbgVhCI/VPaPOZLMI6I/AAAAAAAADmc/NlpQoAcnJ3Y/s1600/figura-fondo.jpg">
            <a:hlinkClick r:id="rId2"/>
          </p:cNvPr>
          <p:cNvPicPr>
            <a:picLocks noGrp="1"/>
          </p:cNvPicPr>
          <p:nvPr>
            <p:ph sz="quarter" idx="4"/>
          </p:nvPr>
        </p:nvPicPr>
        <p:blipFill>
          <a:blip r:embed="rId3" cstate="print"/>
          <a:srcRect/>
          <a:stretch>
            <a:fillRect/>
          </a:stretch>
        </p:blipFill>
        <p:spPr bwMode="auto">
          <a:xfrm>
            <a:off x="8020843" y="1381329"/>
            <a:ext cx="2677636" cy="4118134"/>
          </a:xfrm>
          <a:prstGeom prst="rect">
            <a:avLst/>
          </a:prstGeom>
          <a:noFill/>
          <a:ln w="9525">
            <a:noFill/>
            <a:miter lim="800000"/>
            <a:headEnd/>
            <a:tailEnd/>
          </a:ln>
        </p:spPr>
      </p:pic>
      <p:sp>
        <p:nvSpPr>
          <p:cNvPr id="1025" name="Rectangle 1"/>
          <p:cNvSpPr>
            <a:spLocks noChangeArrowheads="1"/>
          </p:cNvSpPr>
          <p:nvPr/>
        </p:nvSpPr>
        <p:spPr bwMode="auto">
          <a:xfrm>
            <a:off x="6296298" y="5916135"/>
            <a:ext cx="572153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Figure et arrière-plan. Pris de: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http://www.guillermoleone.com.ar/FF5.jpg</a:t>
            </a:r>
            <a:endParaRPr kumimoji="0" lang="fr-FR" sz="28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https://upload.wikimedia.org/wikipedia/commons/b/b5/Rubin2.jpg"/>
          <p:cNvPicPr>
            <a:picLocks noGrp="1"/>
          </p:cNvPicPr>
          <p:nvPr>
            <p:ph sz="quarter" idx="4"/>
          </p:nvPr>
        </p:nvPicPr>
        <p:blipFill>
          <a:blip r:embed="rId2" cstate="print"/>
          <a:srcRect/>
          <a:stretch>
            <a:fillRect/>
          </a:stretch>
        </p:blipFill>
        <p:spPr bwMode="auto">
          <a:xfrm>
            <a:off x="5981077" y="581206"/>
            <a:ext cx="5186066" cy="3951288"/>
          </a:xfrm>
          <a:prstGeom prst="rect">
            <a:avLst/>
          </a:prstGeom>
          <a:noFill/>
          <a:ln w="9525">
            <a:noFill/>
            <a:miter lim="800000"/>
            <a:headEnd/>
            <a:tailEnd/>
          </a:ln>
        </p:spPr>
      </p:pic>
      <p:sp>
        <p:nvSpPr>
          <p:cNvPr id="8" name="7 Rectángulo"/>
          <p:cNvSpPr/>
          <p:nvPr/>
        </p:nvSpPr>
        <p:spPr>
          <a:xfrm>
            <a:off x="5081452" y="4817070"/>
            <a:ext cx="6888480" cy="276999"/>
          </a:xfrm>
          <a:prstGeom prst="rect">
            <a:avLst/>
          </a:prstGeom>
        </p:spPr>
        <p:txBody>
          <a:bodyPr wrap="square">
            <a:spAutoFit/>
          </a:bodyPr>
          <a:lstStyle/>
          <a:p>
            <a:r>
              <a:rPr lang="es-ES" sz="1200" dirty="0" err="1" smtClean="0"/>
              <a:t>Image</a:t>
            </a:r>
            <a:r>
              <a:rPr lang="es-ES" sz="1200" dirty="0" smtClean="0"/>
              <a:t> </a:t>
            </a:r>
            <a:r>
              <a:rPr lang="es-ES" sz="1200" dirty="0" err="1" smtClean="0"/>
              <a:t>pris</a:t>
            </a:r>
            <a:r>
              <a:rPr lang="es-ES" sz="1200" dirty="0" smtClean="0"/>
              <a:t> de :https://fr.wikipedia.org/wiki/S%C3%A9gr%C3%A9gation_figure-fond#/media/File:Rubin2.jpg</a:t>
            </a:r>
            <a:endParaRPr lang="es-ES" dirty="0"/>
          </a:p>
        </p:txBody>
      </p:sp>
      <p:pic>
        <p:nvPicPr>
          <p:cNvPr id="10" name="9 Marcador de contenido" descr="Resultado de imagen de figura fondo"/>
          <p:cNvPicPr>
            <a:picLocks noGrp="1"/>
          </p:cNvPicPr>
          <p:nvPr>
            <p:ph sz="half" idx="2"/>
          </p:nvPr>
        </p:nvPicPr>
        <p:blipFill>
          <a:blip r:embed="rId3" cstate="print"/>
          <a:srcRect/>
          <a:stretch>
            <a:fillRect/>
          </a:stretch>
        </p:blipFill>
        <p:spPr bwMode="auto">
          <a:xfrm>
            <a:off x="613009" y="437514"/>
            <a:ext cx="4011242" cy="5440771"/>
          </a:xfrm>
          <a:prstGeom prst="rect">
            <a:avLst/>
          </a:prstGeom>
          <a:noFill/>
          <a:ln w="9525">
            <a:noFill/>
            <a:miter lim="800000"/>
            <a:headEnd/>
            <a:tailEnd/>
          </a:ln>
        </p:spPr>
      </p:pic>
      <p:sp>
        <p:nvSpPr>
          <p:cNvPr id="11" name="10 Rectángulo"/>
          <p:cNvSpPr/>
          <p:nvPr/>
        </p:nvSpPr>
        <p:spPr>
          <a:xfrm>
            <a:off x="187232" y="5945666"/>
            <a:ext cx="6879774" cy="646331"/>
          </a:xfrm>
          <a:prstGeom prst="rect">
            <a:avLst/>
          </a:prstGeom>
        </p:spPr>
        <p:txBody>
          <a:bodyPr wrap="square">
            <a:spAutoFit/>
          </a:bodyPr>
          <a:lstStyle/>
          <a:p>
            <a:r>
              <a:rPr lang="es-ES" sz="1200" dirty="0" err="1" smtClean="0"/>
              <a:t>Image</a:t>
            </a:r>
            <a:r>
              <a:rPr lang="es-ES" sz="1200" dirty="0" smtClean="0"/>
              <a:t> </a:t>
            </a:r>
            <a:r>
              <a:rPr lang="es-ES" sz="1200" dirty="0" err="1" smtClean="0"/>
              <a:t>pris</a:t>
            </a:r>
            <a:r>
              <a:rPr lang="es-ES" sz="1200" dirty="0" smtClean="0"/>
              <a:t> de :https://www.google.es/search?q=figura+fondo&amp;source=lnms&amp;tbm=isch&amp;sa=X&amp;ved=0ahUKEwjNqdeD9YLbAhVEjqQKHYBFCYQQ_AUICigB&amp;biw=1262&amp;bih=633#imgrc=XzH0zLFcrCS3hM:</a:t>
            </a:r>
            <a:endParaRPr lang="es-E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Imagen relacionada"/>
          <p:cNvPicPr>
            <a:picLocks noGrp="1"/>
          </p:cNvPicPr>
          <p:nvPr>
            <p:ph sz="half" idx="2"/>
          </p:nvPr>
        </p:nvPicPr>
        <p:blipFill>
          <a:blip r:embed="rId2" cstate="print"/>
          <a:srcRect/>
          <a:stretch>
            <a:fillRect/>
          </a:stretch>
        </p:blipFill>
        <p:spPr bwMode="auto">
          <a:xfrm>
            <a:off x="3783873" y="3057946"/>
            <a:ext cx="5386388" cy="3264478"/>
          </a:xfrm>
          <a:prstGeom prst="rect">
            <a:avLst/>
          </a:prstGeom>
          <a:noFill/>
          <a:ln w="9525">
            <a:noFill/>
            <a:miter lim="800000"/>
            <a:headEnd/>
            <a:tailEnd/>
          </a:ln>
        </p:spPr>
      </p:pic>
      <p:pic>
        <p:nvPicPr>
          <p:cNvPr id="62466" name="Picture 2" descr="Resultado de imagen de principe figure fond"/>
          <p:cNvPicPr>
            <a:picLocks noChangeAspect="1" noChangeArrowheads="1"/>
          </p:cNvPicPr>
          <p:nvPr/>
        </p:nvPicPr>
        <p:blipFill>
          <a:blip r:embed="rId3" cstate="print"/>
          <a:srcRect/>
          <a:stretch>
            <a:fillRect/>
          </a:stretch>
        </p:blipFill>
        <p:spPr bwMode="auto">
          <a:xfrm>
            <a:off x="182880" y="757646"/>
            <a:ext cx="4762500" cy="5715000"/>
          </a:xfrm>
          <a:prstGeom prst="rect">
            <a:avLst/>
          </a:prstGeom>
          <a:noFill/>
        </p:spPr>
      </p:pic>
      <p:sp>
        <p:nvSpPr>
          <p:cNvPr id="10" name="9 Rectángulo"/>
          <p:cNvSpPr/>
          <p:nvPr/>
        </p:nvSpPr>
        <p:spPr>
          <a:xfrm>
            <a:off x="3465779" y="984458"/>
            <a:ext cx="4071489" cy="523220"/>
          </a:xfrm>
          <a:prstGeom prst="rect">
            <a:avLst/>
          </a:prstGeom>
        </p:spPr>
        <p:txBody>
          <a:bodyPr wrap="square">
            <a:spAutoFit/>
          </a:bodyPr>
          <a:lstStyle/>
          <a:p>
            <a:r>
              <a:rPr lang="fr-FR" sz="2800" dirty="0" smtClean="0"/>
              <a:t>La perception figure-fond </a:t>
            </a:r>
            <a:endParaRPr lang="es-ES" sz="2800" dirty="0"/>
          </a:p>
        </p:txBody>
      </p:sp>
      <p:pic>
        <p:nvPicPr>
          <p:cNvPr id="11" name="10 Imagen" descr="deuxvisages, illusion"/>
          <p:cNvPicPr/>
          <p:nvPr/>
        </p:nvPicPr>
        <p:blipFill>
          <a:blip r:embed="rId4" cstate="print"/>
          <a:srcRect/>
          <a:stretch>
            <a:fillRect/>
          </a:stretch>
        </p:blipFill>
        <p:spPr bwMode="auto">
          <a:xfrm>
            <a:off x="8814162" y="1280160"/>
            <a:ext cx="3203667" cy="3317966"/>
          </a:xfrm>
          <a:prstGeom prst="rect">
            <a:avLst/>
          </a:prstGeom>
          <a:noFill/>
          <a:ln w="9525">
            <a:noFill/>
            <a:miter lim="800000"/>
            <a:headEnd/>
            <a:tailEnd/>
          </a:ln>
        </p:spPr>
      </p:pic>
      <p:sp>
        <p:nvSpPr>
          <p:cNvPr id="13" name="12 Rectángulo"/>
          <p:cNvSpPr/>
          <p:nvPr/>
        </p:nvSpPr>
        <p:spPr>
          <a:xfrm>
            <a:off x="8830491" y="4833257"/>
            <a:ext cx="3095897" cy="830997"/>
          </a:xfrm>
          <a:prstGeom prst="rect">
            <a:avLst/>
          </a:prstGeom>
        </p:spPr>
        <p:txBody>
          <a:bodyPr wrap="square">
            <a:spAutoFit/>
          </a:bodyPr>
          <a:lstStyle/>
          <a:p>
            <a:r>
              <a:rPr lang="es-ES" sz="1200" dirty="0" err="1" smtClean="0"/>
              <a:t>Image</a:t>
            </a:r>
            <a:r>
              <a:rPr lang="es-ES" sz="1200" dirty="0" smtClean="0"/>
              <a:t> </a:t>
            </a:r>
            <a:r>
              <a:rPr lang="es-ES" sz="1200" dirty="0" err="1" smtClean="0"/>
              <a:t>pris</a:t>
            </a:r>
            <a:r>
              <a:rPr lang="es-ES" sz="1200" dirty="0" smtClean="0"/>
              <a:t> de : http://www.psychoweb.fr/articles/psychologie-cognitive/169-gestalt-theorie-les-theories-de-la.html</a:t>
            </a:r>
            <a:endParaRPr lang="es-E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lstStyle/>
          <a:p>
            <a:r>
              <a:rPr lang="fr-FR" dirty="0" smtClean="0"/>
              <a:t>Les illusions d'optique</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5725" y="189418"/>
            <a:ext cx="10972800" cy="4525963"/>
          </a:xfrm>
        </p:spPr>
        <p:txBody>
          <a:bodyPr/>
          <a:lstStyle/>
          <a:p>
            <a:pPr>
              <a:buNone/>
            </a:pPr>
            <a:r>
              <a:rPr lang="fr-FR" dirty="0" smtClean="0"/>
              <a:t/>
            </a:r>
            <a:br>
              <a:rPr lang="fr-FR" dirty="0" smtClean="0"/>
            </a:br>
            <a:r>
              <a:rPr lang="fr-FR" dirty="0" smtClean="0"/>
              <a:t>Pensez-vous que votre cerveau est une machine précise qui vous dit toujours la vérité? Regardez les deux "X" qui apparaissent sur l'image ci-dessous. De quelle couleur diriez-vous qu'ils sont?</a:t>
            </a:r>
            <a:endParaRPr lang="es-ES" dirty="0"/>
          </a:p>
        </p:txBody>
      </p:sp>
      <p:pic>
        <p:nvPicPr>
          <p:cNvPr id="4" name="8 Marcador de contenido" descr="Imagen relacionada"/>
          <p:cNvPicPr>
            <a:picLocks/>
          </p:cNvPicPr>
          <p:nvPr/>
        </p:nvPicPr>
        <p:blipFill>
          <a:blip r:embed="rId2" cstate="print"/>
          <a:srcRect/>
          <a:stretch>
            <a:fillRect/>
          </a:stretch>
        </p:blipFill>
        <p:spPr bwMode="auto">
          <a:xfrm>
            <a:off x="2664821" y="2717075"/>
            <a:ext cx="5499463" cy="3722914"/>
          </a:xfrm>
          <a:prstGeom prst="rect">
            <a:avLst/>
          </a:prstGeom>
          <a:noFill/>
          <a:ln w="9525">
            <a:noFill/>
            <a:miter lim="800000"/>
            <a:headEnd/>
            <a:tailEnd/>
          </a:ln>
        </p:spPr>
      </p:pic>
      <p:sp>
        <p:nvSpPr>
          <p:cNvPr id="6" name="5 Rectángulo"/>
          <p:cNvSpPr/>
          <p:nvPr/>
        </p:nvSpPr>
        <p:spPr>
          <a:xfrm>
            <a:off x="8217519" y="5922220"/>
            <a:ext cx="3385670" cy="369332"/>
          </a:xfrm>
          <a:prstGeom prst="rect">
            <a:avLst/>
          </a:prstGeom>
        </p:spPr>
        <p:txBody>
          <a:bodyPr wrap="none">
            <a:spAutoFit/>
          </a:bodyPr>
          <a:lstStyle/>
          <a:p>
            <a:r>
              <a:rPr lang="en-US" i="1" dirty="0" smtClean="0"/>
              <a:t>© Josef Albers Interaction of Color</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fr-FR" dirty="0"/>
              <a:t>Ces auteurs considèrent la perception comme le processus fondamental de l'activité mentale et supposent que d'autres activités psychologiques telles que l'apprentissage, la mémoire, la pensée, entre autres, dépendent du bon fonctionnement du processus d'organisation perceptuelle.</a:t>
            </a:r>
            <a:endParaRPr lang="es-ES" dirty="0"/>
          </a:p>
          <a:p>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4"/>
          </p:nvPr>
        </p:nvSpPr>
        <p:spPr>
          <a:xfrm>
            <a:off x="718458" y="1685109"/>
            <a:ext cx="4741816" cy="3814037"/>
          </a:xfrm>
        </p:spPr>
        <p:txBody>
          <a:bodyPr>
            <a:normAutofit/>
          </a:bodyPr>
          <a:lstStyle/>
          <a:p>
            <a:pPr>
              <a:buNone/>
            </a:pPr>
            <a:r>
              <a:rPr lang="fr-FR" dirty="0" smtClean="0"/>
              <a:t/>
            </a:r>
            <a:br>
              <a:rPr lang="fr-FR" dirty="0" smtClean="0"/>
            </a:br>
            <a:r>
              <a:rPr lang="fr-FR" dirty="0" smtClean="0"/>
              <a:t>Regardez attentivement l'image suivante: Deux lignes dont les flèches apparaissent en sens contraire.</a:t>
            </a:r>
          </a:p>
          <a:p>
            <a:pPr>
              <a:buNone/>
            </a:pPr>
            <a:r>
              <a:rPr lang="fr-FR" dirty="0" smtClean="0"/>
              <a:t>     Laquelle des deux lignes horizontales est la plus longue?</a:t>
            </a:r>
            <a:endParaRPr lang="es-ES" dirty="0"/>
          </a:p>
        </p:txBody>
      </p:sp>
      <p:pic>
        <p:nvPicPr>
          <p:cNvPr id="7" name="6 Marcador de contenido" descr="https://i1.wp.com/www.puzzleclopedia.com/wp-content/uploads/lineas-muller-lyer.png?resize=400%2C265&amp;ssl=1"/>
          <p:cNvPicPr>
            <a:picLocks noGrp="1"/>
          </p:cNvPicPr>
          <p:nvPr>
            <p:ph sz="half" idx="2"/>
          </p:nvPr>
        </p:nvPicPr>
        <p:blipFill>
          <a:blip r:embed="rId2" cstate="print"/>
          <a:srcRect/>
          <a:stretch>
            <a:fillRect/>
          </a:stretch>
        </p:blipFill>
        <p:spPr bwMode="auto">
          <a:xfrm>
            <a:off x="6361457" y="2050869"/>
            <a:ext cx="4689721" cy="30063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3"/>
          </p:nvPr>
        </p:nvSpPr>
        <p:spPr>
          <a:xfrm>
            <a:off x="6802967" y="914400"/>
            <a:ext cx="3960827" cy="836023"/>
          </a:xfrm>
        </p:spPr>
        <p:txBody>
          <a:bodyPr>
            <a:normAutofit/>
          </a:bodyPr>
          <a:lstStyle/>
          <a:p>
            <a:r>
              <a:rPr lang="es-ES" sz="2800" dirty="0" err="1" smtClean="0"/>
              <a:t>Ilusion</a:t>
            </a:r>
            <a:r>
              <a:rPr lang="es-ES" sz="2800" dirty="0" smtClean="0"/>
              <a:t> de </a:t>
            </a:r>
            <a:r>
              <a:rPr lang="es-ES" sz="2800" dirty="0" err="1" smtClean="0"/>
              <a:t>Ebbinghaus</a:t>
            </a:r>
            <a:endParaRPr lang="es-ES" sz="2800" dirty="0"/>
          </a:p>
        </p:txBody>
      </p:sp>
      <p:pic>
        <p:nvPicPr>
          <p:cNvPr id="7" name="6 Marcador de contenido" descr="Resultado de imagen de son paralelas"/>
          <p:cNvPicPr>
            <a:picLocks noGrp="1"/>
          </p:cNvPicPr>
          <p:nvPr>
            <p:ph sz="half" idx="2"/>
          </p:nvPr>
        </p:nvPicPr>
        <p:blipFill>
          <a:blip r:embed="rId2" cstate="print"/>
          <a:srcRect/>
          <a:stretch>
            <a:fillRect/>
          </a:stretch>
        </p:blipFill>
        <p:spPr bwMode="auto">
          <a:xfrm>
            <a:off x="562041" y="2005896"/>
            <a:ext cx="4650037" cy="4185897"/>
          </a:xfrm>
          <a:prstGeom prst="rect">
            <a:avLst/>
          </a:prstGeom>
          <a:noFill/>
          <a:ln w="9525">
            <a:noFill/>
            <a:miter lim="800000"/>
            <a:headEnd/>
            <a:tailEnd/>
          </a:ln>
        </p:spPr>
      </p:pic>
      <p:pic>
        <p:nvPicPr>
          <p:cNvPr id="8" name="7 Marcador de contenido" descr="Ilusiones Ã³pticas"/>
          <p:cNvPicPr>
            <a:picLocks noGrp="1"/>
          </p:cNvPicPr>
          <p:nvPr>
            <p:ph sz="quarter" idx="4"/>
          </p:nvPr>
        </p:nvPicPr>
        <p:blipFill>
          <a:blip r:embed="rId3" cstate="print"/>
          <a:srcRect/>
          <a:stretch>
            <a:fillRect/>
          </a:stretch>
        </p:blipFill>
        <p:spPr bwMode="auto">
          <a:xfrm>
            <a:off x="5983831" y="2073001"/>
            <a:ext cx="5389562" cy="3031629"/>
          </a:xfrm>
          <a:prstGeom prst="rect">
            <a:avLst/>
          </a:prstGeom>
          <a:noFill/>
          <a:ln w="9525">
            <a:noFill/>
            <a:miter lim="800000"/>
            <a:headEnd/>
            <a:tailEnd/>
          </a:ln>
        </p:spPr>
      </p:pic>
      <p:sp>
        <p:nvSpPr>
          <p:cNvPr id="10" name="9 Rectángulo"/>
          <p:cNvSpPr/>
          <p:nvPr/>
        </p:nvSpPr>
        <p:spPr>
          <a:xfrm>
            <a:off x="5869577" y="5618483"/>
            <a:ext cx="6096000" cy="415498"/>
          </a:xfrm>
          <a:prstGeom prst="rect">
            <a:avLst/>
          </a:prstGeom>
        </p:spPr>
        <p:txBody>
          <a:bodyPr>
            <a:spAutoFit/>
          </a:bodyPr>
          <a:lstStyle/>
          <a:p>
            <a:r>
              <a:rPr lang="es-ES" sz="1050" dirty="0" smtClean="0"/>
              <a:t>https://www.google.es/search?q=2.+La+ilusi%C3%B3n+de+Ebbinghaus&amp;source=lnms&amp;tbm=isch&amp;sa=X&amp;ved=0ahUKEwi255qjtYPbAhXINxQKHWWpDWEQ_AUICigB&amp;biw=1262&amp;bih=633#imgrc=rONj56na5NiDBM:</a:t>
            </a:r>
            <a:endParaRPr lang="es-ES" sz="10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96537" y="908096"/>
            <a:ext cx="5386917" cy="639762"/>
          </a:xfrm>
        </p:spPr>
        <p:txBody>
          <a:bodyPr>
            <a:normAutofit fontScale="92500" lnSpcReduction="20000"/>
          </a:bodyPr>
          <a:lstStyle/>
          <a:p>
            <a:r>
              <a:rPr lang="fr-FR" dirty="0" smtClean="0"/>
              <a:t/>
            </a:r>
            <a:br>
              <a:rPr lang="fr-FR" dirty="0" smtClean="0"/>
            </a:br>
            <a:r>
              <a:rPr lang="fr-FR" dirty="0" smtClean="0"/>
              <a:t>               L'illusion en spirale de Fraser</a:t>
            </a:r>
            <a:endParaRPr lang="es-ES" dirty="0"/>
          </a:p>
        </p:txBody>
      </p:sp>
      <p:sp>
        <p:nvSpPr>
          <p:cNvPr id="5" name="4 Marcador de texto"/>
          <p:cNvSpPr>
            <a:spLocks noGrp="1"/>
          </p:cNvSpPr>
          <p:nvPr>
            <p:ph type="body" sz="quarter" idx="3"/>
          </p:nvPr>
        </p:nvSpPr>
        <p:spPr>
          <a:xfrm>
            <a:off x="6127522" y="845933"/>
            <a:ext cx="5389033" cy="764087"/>
          </a:xfrm>
        </p:spPr>
        <p:txBody>
          <a:bodyPr>
            <a:normAutofit lnSpcReduction="10000"/>
          </a:bodyPr>
          <a:lstStyle/>
          <a:p>
            <a:r>
              <a:rPr lang="es-ES" dirty="0" smtClean="0"/>
              <a:t/>
            </a:r>
            <a:br>
              <a:rPr lang="es-ES" dirty="0" smtClean="0"/>
            </a:br>
            <a:r>
              <a:rPr lang="fr-FR" dirty="0" smtClean="0"/>
              <a:t> L'illusion </a:t>
            </a:r>
            <a:r>
              <a:rPr lang="es-ES" dirty="0" smtClean="0"/>
              <a:t>du cube </a:t>
            </a:r>
            <a:r>
              <a:rPr lang="es-ES" dirty="0" err="1" smtClean="0"/>
              <a:t>impossible</a:t>
            </a:r>
            <a:endParaRPr lang="es-ES" dirty="0"/>
          </a:p>
        </p:txBody>
      </p:sp>
      <p:pic>
        <p:nvPicPr>
          <p:cNvPr id="7" name="6 Marcador de contenido" descr="https://i2.wp.com/matematicascercanas.com/wp-content/uploads/2017/02/Fraser_spiral.jpg?resize=742%2C745&amp;ssl=1"/>
          <p:cNvPicPr>
            <a:picLocks noGrp="1"/>
          </p:cNvPicPr>
          <p:nvPr>
            <p:ph sz="half" idx="2"/>
          </p:nvPr>
        </p:nvPicPr>
        <p:blipFill>
          <a:blip r:embed="rId2" cstate="print"/>
          <a:srcRect/>
          <a:stretch>
            <a:fillRect/>
          </a:stretch>
        </p:blipFill>
        <p:spPr bwMode="auto">
          <a:xfrm>
            <a:off x="1191413" y="1965869"/>
            <a:ext cx="3935377" cy="3951288"/>
          </a:xfrm>
          <a:prstGeom prst="rect">
            <a:avLst/>
          </a:prstGeom>
          <a:noFill/>
          <a:ln w="9525">
            <a:noFill/>
            <a:miter lim="800000"/>
            <a:headEnd/>
            <a:tailEnd/>
          </a:ln>
        </p:spPr>
      </p:pic>
      <p:pic>
        <p:nvPicPr>
          <p:cNvPr id="8" name="7 Marcador de contenido" descr="Resultado de imagen de 3. IlusiÃ³n del cubo imposible"/>
          <p:cNvPicPr>
            <a:picLocks noGrp="1"/>
          </p:cNvPicPr>
          <p:nvPr>
            <p:ph sz="quarter" idx="4"/>
          </p:nvPr>
        </p:nvPicPr>
        <p:blipFill>
          <a:blip r:embed="rId3" cstate="print"/>
          <a:srcRect/>
          <a:stretch>
            <a:fillRect/>
          </a:stretch>
        </p:blipFill>
        <p:spPr bwMode="auto">
          <a:xfrm>
            <a:off x="6127522" y="1841864"/>
            <a:ext cx="6064477" cy="3987610"/>
          </a:xfrm>
          <a:prstGeom prst="rect">
            <a:avLst/>
          </a:prstGeom>
          <a:noFill/>
          <a:ln w="9525">
            <a:noFill/>
            <a:miter lim="800000"/>
            <a:headEnd/>
            <a:tailEnd/>
          </a:ln>
        </p:spPr>
      </p:pic>
      <p:sp>
        <p:nvSpPr>
          <p:cNvPr id="9" name="8 Rectángulo"/>
          <p:cNvSpPr/>
          <p:nvPr/>
        </p:nvSpPr>
        <p:spPr>
          <a:xfrm>
            <a:off x="5921829" y="5875160"/>
            <a:ext cx="6096000" cy="646331"/>
          </a:xfrm>
          <a:prstGeom prst="rect">
            <a:avLst/>
          </a:prstGeom>
        </p:spPr>
        <p:txBody>
          <a:bodyPr wrap="square">
            <a:spAutoFit/>
          </a:bodyPr>
          <a:lstStyle/>
          <a:p>
            <a:r>
              <a:rPr lang="es-ES" dirty="0" smtClean="0"/>
              <a:t>http://garabateandoferoz.blogspot.com.es/2015/01/trabajo-de-ilusiones-opticas-y-figuras.html</a:t>
            </a:r>
            <a:endParaRPr lang="es-ES" dirty="0"/>
          </a:p>
        </p:txBody>
      </p:sp>
      <p:sp>
        <p:nvSpPr>
          <p:cNvPr id="10" name="9 Rectángulo"/>
          <p:cNvSpPr/>
          <p:nvPr/>
        </p:nvSpPr>
        <p:spPr>
          <a:xfrm>
            <a:off x="200298" y="6240922"/>
            <a:ext cx="6096000" cy="307777"/>
          </a:xfrm>
          <a:prstGeom prst="rect">
            <a:avLst/>
          </a:prstGeom>
        </p:spPr>
        <p:txBody>
          <a:bodyPr>
            <a:spAutoFit/>
          </a:bodyPr>
          <a:lstStyle/>
          <a:p>
            <a:r>
              <a:rPr lang="es-ES" sz="1400" dirty="0" smtClean="0"/>
              <a:t>https://matematicascercanas.com/2017/02/22/ilusion-espiral-de-fraser/</a:t>
            </a:r>
            <a:endParaRPr lang="es-E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7165" y="855845"/>
            <a:ext cx="5386917" cy="639762"/>
          </a:xfrm>
        </p:spPr>
        <p:txBody>
          <a:bodyPr/>
          <a:lstStyle/>
          <a:p>
            <a:pPr algn="ctr"/>
            <a:r>
              <a:rPr lang="fr-FR" dirty="0" smtClean="0"/>
              <a:t> L'illusion </a:t>
            </a:r>
            <a:r>
              <a:rPr lang="es-ES" dirty="0" smtClean="0"/>
              <a:t>de </a:t>
            </a:r>
            <a:r>
              <a:rPr lang="es-ES" dirty="0" err="1" smtClean="0"/>
              <a:t>Zöllner</a:t>
            </a:r>
            <a:endParaRPr lang="es-ES" dirty="0"/>
          </a:p>
        </p:txBody>
      </p:sp>
      <p:sp>
        <p:nvSpPr>
          <p:cNvPr id="5" name="4 Marcador de texto"/>
          <p:cNvSpPr>
            <a:spLocks noGrp="1"/>
          </p:cNvSpPr>
          <p:nvPr>
            <p:ph type="body" sz="quarter" idx="3"/>
          </p:nvPr>
        </p:nvSpPr>
        <p:spPr>
          <a:xfrm>
            <a:off x="6949440" y="934221"/>
            <a:ext cx="4567651" cy="639762"/>
          </a:xfrm>
        </p:spPr>
        <p:txBody>
          <a:bodyPr/>
          <a:lstStyle/>
          <a:p>
            <a:pPr algn="ctr"/>
            <a:r>
              <a:rPr lang="fr-FR" dirty="0" smtClean="0"/>
              <a:t>L'illusion </a:t>
            </a:r>
            <a:r>
              <a:rPr lang="es-ES" dirty="0" smtClean="0"/>
              <a:t>de </a:t>
            </a:r>
            <a:r>
              <a:rPr lang="es-ES" dirty="0" err="1" smtClean="0"/>
              <a:t>Jastrow</a:t>
            </a:r>
            <a:endParaRPr lang="es-ES" dirty="0"/>
          </a:p>
        </p:txBody>
      </p:sp>
      <p:pic>
        <p:nvPicPr>
          <p:cNvPr id="7" name="6 Marcador de contenido" descr="Resultado de imagen de 3. 4. La ilusiÃ³n de ZÃ¶llner"/>
          <p:cNvPicPr>
            <a:picLocks noGrp="1"/>
          </p:cNvPicPr>
          <p:nvPr>
            <p:ph sz="half" idx="2"/>
          </p:nvPr>
        </p:nvPicPr>
        <p:blipFill>
          <a:blip r:embed="rId2" cstate="print"/>
          <a:srcRect/>
          <a:stretch>
            <a:fillRect/>
          </a:stretch>
        </p:blipFill>
        <p:spPr bwMode="auto">
          <a:xfrm>
            <a:off x="914467" y="1901394"/>
            <a:ext cx="5016069" cy="3741760"/>
          </a:xfrm>
          <a:prstGeom prst="rect">
            <a:avLst/>
          </a:prstGeom>
          <a:noFill/>
          <a:ln w="9525">
            <a:noFill/>
            <a:miter lim="800000"/>
            <a:headEnd/>
            <a:tailEnd/>
          </a:ln>
        </p:spPr>
      </p:pic>
      <p:pic>
        <p:nvPicPr>
          <p:cNvPr id="8" name="7 Marcador de contenido" descr="https://upload.wikimedia.org/wikipedia/commons/thumb/b/b1/Jastrow_illusion.svg/220px-Jastrow_illusion.svg.png"/>
          <p:cNvPicPr>
            <a:picLocks noGrp="1"/>
          </p:cNvPicPr>
          <p:nvPr>
            <p:ph sz="quarter" idx="4"/>
          </p:nvPr>
        </p:nvPicPr>
        <p:blipFill>
          <a:blip r:embed="rId3" cstate="print"/>
          <a:srcRect/>
          <a:stretch>
            <a:fillRect/>
          </a:stretch>
        </p:blipFill>
        <p:spPr bwMode="auto">
          <a:xfrm>
            <a:off x="6990784" y="1933304"/>
            <a:ext cx="4543720" cy="3344091"/>
          </a:xfrm>
          <a:prstGeom prst="rect">
            <a:avLst/>
          </a:prstGeom>
          <a:noFill/>
          <a:ln w="9525">
            <a:noFill/>
            <a:miter lim="800000"/>
            <a:headEnd/>
            <a:tailEnd/>
          </a:ln>
        </p:spPr>
      </p:pic>
      <p:sp>
        <p:nvSpPr>
          <p:cNvPr id="9" name="8 Rectángulo"/>
          <p:cNvSpPr/>
          <p:nvPr/>
        </p:nvSpPr>
        <p:spPr>
          <a:xfrm>
            <a:off x="6416061" y="5974471"/>
            <a:ext cx="5473293" cy="369332"/>
          </a:xfrm>
          <a:prstGeom prst="rect">
            <a:avLst/>
          </a:prstGeom>
        </p:spPr>
        <p:txBody>
          <a:bodyPr wrap="none">
            <a:spAutoFit/>
          </a:bodyPr>
          <a:lstStyle/>
          <a:p>
            <a:r>
              <a:rPr lang="es-ES" dirty="0" smtClean="0"/>
              <a:t>https://es.wikipedia.org/wiki/Ilusi%C3%B3n_de_Jastrow</a:t>
            </a:r>
            <a:endParaRPr lang="es-ES" dirty="0"/>
          </a:p>
        </p:txBody>
      </p:sp>
      <p:sp>
        <p:nvSpPr>
          <p:cNvPr id="10" name="9 Rectángulo"/>
          <p:cNvSpPr/>
          <p:nvPr/>
        </p:nvSpPr>
        <p:spPr>
          <a:xfrm>
            <a:off x="343988" y="5992726"/>
            <a:ext cx="6096000" cy="307777"/>
          </a:xfrm>
          <a:prstGeom prst="rect">
            <a:avLst/>
          </a:prstGeom>
        </p:spPr>
        <p:txBody>
          <a:bodyPr>
            <a:spAutoFit/>
          </a:bodyPr>
          <a:lstStyle/>
          <a:p>
            <a:r>
              <a:rPr lang="es-ES" sz="1400" dirty="0" smtClean="0"/>
              <a:t>http://ilusionario-blog.blogspot.com.es/2012/09/ilusion-de-zollner.html</a:t>
            </a:r>
            <a:endParaRPr lang="es-E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35726" y="1090976"/>
            <a:ext cx="5386917" cy="639762"/>
          </a:xfrm>
        </p:spPr>
        <p:txBody>
          <a:bodyPr/>
          <a:lstStyle/>
          <a:p>
            <a:pPr algn="ctr"/>
            <a:r>
              <a:rPr lang="fr-FR" dirty="0" smtClean="0"/>
              <a:t>L'illusion </a:t>
            </a:r>
            <a:r>
              <a:rPr lang="es-ES" dirty="0" smtClean="0"/>
              <a:t>de </a:t>
            </a:r>
            <a:r>
              <a:rPr lang="es-ES" dirty="0" err="1" smtClean="0"/>
              <a:t>Poggendorff</a:t>
            </a:r>
            <a:endParaRPr lang="es-ES" dirty="0"/>
          </a:p>
        </p:txBody>
      </p:sp>
      <p:sp>
        <p:nvSpPr>
          <p:cNvPr id="6" name="5 Marcador de contenido"/>
          <p:cNvSpPr>
            <a:spLocks noGrp="1"/>
          </p:cNvSpPr>
          <p:nvPr>
            <p:ph sz="quarter" idx="4"/>
          </p:nvPr>
        </p:nvSpPr>
        <p:spPr/>
        <p:txBody>
          <a:bodyPr/>
          <a:lstStyle/>
          <a:p>
            <a:pPr>
              <a:buNone/>
            </a:pPr>
            <a:r>
              <a:rPr lang="fr-FR" dirty="0" smtClean="0"/>
              <a:t/>
            </a:r>
            <a:br>
              <a:rPr lang="fr-FR" dirty="0" smtClean="0"/>
            </a:br>
            <a:r>
              <a:rPr lang="fr-FR" dirty="0" smtClean="0"/>
              <a:t>Laquelle des trois lignes ( A, B et C) est la prolongation de la gauche?</a:t>
            </a:r>
            <a:endParaRPr lang="es-ES" dirty="0"/>
          </a:p>
        </p:txBody>
      </p:sp>
      <p:pic>
        <p:nvPicPr>
          <p:cNvPr id="7" name="6 Marcador de contenido" descr="poggen"/>
          <p:cNvPicPr>
            <a:picLocks noGrp="1"/>
          </p:cNvPicPr>
          <p:nvPr>
            <p:ph sz="half" idx="2"/>
          </p:nvPr>
        </p:nvPicPr>
        <p:blipFill>
          <a:blip r:embed="rId2" cstate="print"/>
          <a:srcRect/>
          <a:stretch>
            <a:fillRect/>
          </a:stretch>
        </p:blipFill>
        <p:spPr bwMode="auto">
          <a:xfrm>
            <a:off x="966652" y="1998617"/>
            <a:ext cx="4676502" cy="446749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698171" y="1221604"/>
            <a:ext cx="3291840" cy="639762"/>
          </a:xfrm>
        </p:spPr>
        <p:txBody>
          <a:bodyPr>
            <a:normAutofit fontScale="92500" lnSpcReduction="20000"/>
          </a:bodyPr>
          <a:lstStyle/>
          <a:p>
            <a:r>
              <a:rPr lang="es-ES" dirty="0" smtClean="0"/>
              <a:t/>
            </a:r>
            <a:br>
              <a:rPr lang="es-ES" dirty="0" smtClean="0"/>
            </a:br>
            <a:r>
              <a:rPr lang="es-ES" dirty="0" err="1" smtClean="0"/>
              <a:t>Colonnes</a:t>
            </a:r>
            <a:r>
              <a:rPr lang="es-ES" dirty="0" smtClean="0"/>
              <a:t> </a:t>
            </a:r>
            <a:r>
              <a:rPr lang="es-ES" dirty="0" err="1" smtClean="0"/>
              <a:t>impossibles</a:t>
            </a:r>
            <a:endParaRPr lang="es-ES" dirty="0"/>
          </a:p>
        </p:txBody>
      </p:sp>
      <p:sp>
        <p:nvSpPr>
          <p:cNvPr id="5" name="4 Marcador de texto"/>
          <p:cNvSpPr>
            <a:spLocks noGrp="1"/>
          </p:cNvSpPr>
          <p:nvPr>
            <p:ph type="body" sz="quarter" idx="3"/>
          </p:nvPr>
        </p:nvSpPr>
        <p:spPr/>
        <p:txBody>
          <a:bodyPr/>
          <a:lstStyle/>
          <a:p>
            <a:endParaRPr lang="es-ES"/>
          </a:p>
        </p:txBody>
      </p:sp>
      <p:sp>
        <p:nvSpPr>
          <p:cNvPr id="6" name="5 Marcador de contenido"/>
          <p:cNvSpPr>
            <a:spLocks noGrp="1"/>
          </p:cNvSpPr>
          <p:nvPr>
            <p:ph sz="quarter" idx="4"/>
          </p:nvPr>
        </p:nvSpPr>
        <p:spPr/>
        <p:txBody>
          <a:bodyPr/>
          <a:lstStyle/>
          <a:p>
            <a:endParaRPr lang="es-ES"/>
          </a:p>
        </p:txBody>
      </p:sp>
      <p:pic>
        <p:nvPicPr>
          <p:cNvPr id="7" name="6 Marcador de contenido" descr="Resultado de imagen de 8. Columnas imposibles gestalt"/>
          <p:cNvPicPr>
            <a:picLocks noGrp="1"/>
          </p:cNvPicPr>
          <p:nvPr>
            <p:ph sz="half" idx="2"/>
          </p:nvPr>
        </p:nvPicPr>
        <p:blipFill>
          <a:blip r:embed="rId2" cstate="print"/>
          <a:srcRect/>
          <a:stretch>
            <a:fillRect/>
          </a:stretch>
        </p:blipFill>
        <p:spPr bwMode="auto">
          <a:xfrm>
            <a:off x="1553641" y="2010387"/>
            <a:ext cx="3289300" cy="3810000"/>
          </a:xfrm>
          <a:prstGeom prst="rect">
            <a:avLst/>
          </a:prstGeom>
          <a:noFill/>
          <a:ln w="9525">
            <a:noFill/>
            <a:miter lim="800000"/>
            <a:headEnd/>
            <a:tailEnd/>
          </a:ln>
        </p:spPr>
      </p:pic>
      <p:sp>
        <p:nvSpPr>
          <p:cNvPr id="8" name="7 Rectángulo"/>
          <p:cNvSpPr/>
          <p:nvPr/>
        </p:nvSpPr>
        <p:spPr>
          <a:xfrm>
            <a:off x="623397" y="6131225"/>
            <a:ext cx="5223674" cy="369332"/>
          </a:xfrm>
          <a:prstGeom prst="rect">
            <a:avLst/>
          </a:prstGeom>
        </p:spPr>
        <p:txBody>
          <a:bodyPr wrap="none">
            <a:spAutoFit/>
          </a:bodyPr>
          <a:lstStyle/>
          <a:p>
            <a:r>
              <a:rPr lang="es-ES" dirty="0" smtClean="0"/>
              <a:t>https://www.pinterest.es/pin/551550285601644532/</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Imagen relacionada"/>
          <p:cNvPicPr>
            <a:picLocks noGrp="1"/>
          </p:cNvPicPr>
          <p:nvPr>
            <p:ph sz="half" idx="2"/>
          </p:nvPr>
        </p:nvPicPr>
        <p:blipFill>
          <a:blip r:embed="rId2" cstate="print"/>
          <a:srcRect/>
          <a:stretch>
            <a:fillRect/>
          </a:stretch>
        </p:blipFill>
        <p:spPr bwMode="auto">
          <a:xfrm>
            <a:off x="766422" y="2319360"/>
            <a:ext cx="3505200" cy="2120900"/>
          </a:xfrm>
          <a:prstGeom prst="rect">
            <a:avLst/>
          </a:prstGeom>
          <a:noFill/>
          <a:ln w="9525">
            <a:noFill/>
            <a:miter lim="800000"/>
            <a:headEnd/>
            <a:tailEnd/>
          </a:ln>
        </p:spPr>
      </p:pic>
      <p:sp>
        <p:nvSpPr>
          <p:cNvPr id="8" name="7 Marcador de texto"/>
          <p:cNvSpPr>
            <a:spLocks noGrp="1"/>
          </p:cNvSpPr>
          <p:nvPr>
            <p:ph type="body" idx="1"/>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Les lignes mauves sont-elles parallèles</a:t>
            </a:r>
            <a:endParaRPr lang="es-ES" dirty="0"/>
          </a:p>
        </p:txBody>
      </p:sp>
      <p:pic>
        <p:nvPicPr>
          <p:cNvPr id="10" name="9 Imagen" descr="Resultado de imagen de son paralelas"/>
          <p:cNvPicPr/>
          <p:nvPr/>
        </p:nvPicPr>
        <p:blipFill>
          <a:blip r:embed="rId3" cstate="print"/>
          <a:srcRect/>
          <a:stretch>
            <a:fillRect/>
          </a:stretch>
        </p:blipFill>
        <p:spPr bwMode="auto">
          <a:xfrm>
            <a:off x="6255748" y="2510789"/>
            <a:ext cx="5010150" cy="29337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4"/>
          </p:nvPr>
        </p:nvSpPr>
        <p:spPr/>
        <p:txBody>
          <a:bodyPr/>
          <a:lstStyle/>
          <a:p>
            <a:r>
              <a:rPr lang="fr-FR" dirty="0" smtClean="0"/>
              <a:t/>
            </a:r>
            <a:br>
              <a:rPr lang="fr-FR" dirty="0" smtClean="0"/>
            </a:br>
            <a:endParaRPr lang="es-ES" dirty="0"/>
          </a:p>
        </p:txBody>
      </p:sp>
      <p:pic>
        <p:nvPicPr>
          <p:cNvPr id="8" name="7 Marcador de contenido" descr="MirÃ¡ el punto central y movÃ© tu cabeza hacia delante y atrÃ¡sâ¦ "/>
          <p:cNvPicPr>
            <a:picLocks noGrp="1"/>
          </p:cNvPicPr>
          <p:nvPr>
            <p:ph sz="half" idx="2"/>
          </p:nvPr>
        </p:nvPicPr>
        <p:blipFill>
          <a:blip r:embed="rId2" cstate="print"/>
          <a:srcRect/>
          <a:stretch>
            <a:fillRect/>
          </a:stretch>
        </p:blipFill>
        <p:spPr bwMode="auto">
          <a:xfrm>
            <a:off x="222069" y="1939744"/>
            <a:ext cx="5701854" cy="4278176"/>
          </a:xfrm>
          <a:prstGeom prst="rect">
            <a:avLst/>
          </a:prstGeom>
          <a:noFill/>
          <a:ln w="9525">
            <a:noFill/>
            <a:miter lim="800000"/>
            <a:headEnd/>
            <a:tailEnd/>
          </a:ln>
        </p:spPr>
      </p:pic>
      <p:sp>
        <p:nvSpPr>
          <p:cNvPr id="9" name="8 Rectángulo"/>
          <p:cNvSpPr/>
          <p:nvPr/>
        </p:nvSpPr>
        <p:spPr>
          <a:xfrm>
            <a:off x="444137" y="2050868"/>
            <a:ext cx="4990012" cy="49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Regarde le point central et déplace ta tête d´avant en arrière.</a:t>
            </a:r>
            <a:endParaRPr lang="es-ES" dirty="0"/>
          </a:p>
        </p:txBody>
      </p:sp>
      <p:pic>
        <p:nvPicPr>
          <p:cNvPr id="10" name="9 Imagen" descr="Â¿EstÃ¡n quietas o se mueven un poquitoâ¦? "/>
          <p:cNvPicPr/>
          <p:nvPr/>
        </p:nvPicPr>
        <p:blipFill>
          <a:blip r:embed="rId3" cstate="print"/>
          <a:srcRect/>
          <a:stretch>
            <a:fillRect/>
          </a:stretch>
        </p:blipFill>
        <p:spPr bwMode="auto">
          <a:xfrm>
            <a:off x="6034677" y="1959428"/>
            <a:ext cx="5930899" cy="4303293"/>
          </a:xfrm>
          <a:prstGeom prst="rect">
            <a:avLst/>
          </a:prstGeom>
          <a:noFill/>
          <a:ln w="9525">
            <a:noFill/>
            <a:miter lim="800000"/>
            <a:headEnd/>
            <a:tailEnd/>
          </a:ln>
        </p:spPr>
      </p:pic>
      <p:sp>
        <p:nvSpPr>
          <p:cNvPr id="11" name="10 Rectángulo"/>
          <p:cNvSpPr/>
          <p:nvPr/>
        </p:nvSpPr>
        <p:spPr>
          <a:xfrm>
            <a:off x="6531430" y="1763485"/>
            <a:ext cx="4976947"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Sont-ils en calme ou bougent-ils un peu?</a:t>
            </a:r>
            <a:endParaRPr lang="es-ES" dirty="0"/>
          </a:p>
        </p:txBody>
      </p:sp>
      <p:sp>
        <p:nvSpPr>
          <p:cNvPr id="12" name="11 Rectángulo"/>
          <p:cNvSpPr/>
          <p:nvPr/>
        </p:nvSpPr>
        <p:spPr>
          <a:xfrm>
            <a:off x="2332157" y="475008"/>
            <a:ext cx="6237077" cy="584775"/>
          </a:xfrm>
          <a:prstGeom prst="rect">
            <a:avLst/>
          </a:prstGeom>
        </p:spPr>
        <p:txBody>
          <a:bodyPr wrap="square">
            <a:spAutoFit/>
          </a:bodyPr>
          <a:lstStyle/>
          <a:p>
            <a:pPr algn="ctr"/>
            <a:r>
              <a:rPr lang="fr-FR" sz="3200" b="1" dirty="0" smtClean="0"/>
              <a:t>L'illusion </a:t>
            </a:r>
            <a:r>
              <a:rPr lang="es-ES" sz="3200" b="1" dirty="0" smtClean="0"/>
              <a:t>de </a:t>
            </a:r>
            <a:r>
              <a:rPr lang="es-ES" sz="3200" b="1" dirty="0" err="1" smtClean="0"/>
              <a:t>mouvement</a:t>
            </a:r>
            <a:endParaRPr lang="es-ES" sz="32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endParaRPr lang="es-ES"/>
          </a:p>
        </p:txBody>
      </p:sp>
      <p:pic>
        <p:nvPicPr>
          <p:cNvPr id="7" name="6 Marcador de contenido" descr="Â¿QuÃ© pasa ahÃ­ en el medio? "/>
          <p:cNvPicPr>
            <a:picLocks noGrp="1"/>
          </p:cNvPicPr>
          <p:nvPr>
            <p:ph sz="half" idx="2"/>
          </p:nvPr>
        </p:nvPicPr>
        <p:blipFill>
          <a:blip r:embed="rId2" cstate="print"/>
          <a:srcRect/>
          <a:stretch>
            <a:fillRect/>
          </a:stretch>
        </p:blipFill>
        <p:spPr bwMode="auto">
          <a:xfrm>
            <a:off x="342030" y="1077595"/>
            <a:ext cx="5745261" cy="4630874"/>
          </a:xfrm>
          <a:prstGeom prst="rect">
            <a:avLst/>
          </a:prstGeom>
          <a:noFill/>
          <a:ln w="9525">
            <a:noFill/>
            <a:miter lim="800000"/>
            <a:headEnd/>
            <a:tailEnd/>
          </a:ln>
        </p:spPr>
      </p:pic>
      <p:sp>
        <p:nvSpPr>
          <p:cNvPr id="8" name="7 Rectángulo"/>
          <p:cNvSpPr/>
          <p:nvPr/>
        </p:nvSpPr>
        <p:spPr>
          <a:xfrm>
            <a:off x="1201783" y="4754879"/>
            <a:ext cx="3497217"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Qu´est-ce qui se passe  au milieu?</a:t>
            </a:r>
            <a:endParaRPr lang="es-ES" dirty="0"/>
          </a:p>
        </p:txBody>
      </p:sp>
      <p:pic>
        <p:nvPicPr>
          <p:cNvPr id="9" name="8 Marcador de contenido" descr="Â¿Titilan los puntos de los vÃ©rtices? "/>
          <p:cNvPicPr>
            <a:picLocks noGrp="1"/>
          </p:cNvPicPr>
          <p:nvPr>
            <p:ph sz="quarter" idx="4"/>
          </p:nvPr>
        </p:nvPicPr>
        <p:blipFill>
          <a:blip r:embed="rId3" cstate="print"/>
          <a:srcRect/>
          <a:stretch>
            <a:fillRect/>
          </a:stretch>
        </p:blipFill>
        <p:spPr bwMode="auto">
          <a:xfrm>
            <a:off x="6475495" y="1097280"/>
            <a:ext cx="5424767" cy="4179798"/>
          </a:xfrm>
          <a:prstGeom prst="rect">
            <a:avLst/>
          </a:prstGeom>
          <a:noFill/>
          <a:ln w="9525">
            <a:noFill/>
            <a:miter lim="800000"/>
            <a:headEnd/>
            <a:tailEnd/>
          </a:ln>
        </p:spPr>
      </p:pic>
      <p:sp>
        <p:nvSpPr>
          <p:cNvPr id="11" name="10 Rectángulo"/>
          <p:cNvSpPr/>
          <p:nvPr/>
        </p:nvSpPr>
        <p:spPr>
          <a:xfrm>
            <a:off x="7193280" y="4423954"/>
            <a:ext cx="4062549"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L´illusion de la grille d´Hermann</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Imagen relacionada"/>
          <p:cNvPicPr>
            <a:picLocks noGrp="1"/>
          </p:cNvPicPr>
          <p:nvPr>
            <p:ph idx="1"/>
          </p:nvPr>
        </p:nvPicPr>
        <p:blipFill>
          <a:blip r:embed="rId2" cstate="print"/>
          <a:srcRect/>
          <a:stretch>
            <a:fillRect/>
          </a:stretch>
        </p:blipFill>
        <p:spPr bwMode="auto">
          <a:xfrm>
            <a:off x="2886892" y="711926"/>
            <a:ext cx="5406317" cy="515329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2663" y="1188720"/>
            <a:ext cx="10972800" cy="4362994"/>
          </a:xfrm>
        </p:spPr>
        <p:txBody>
          <a:bodyPr>
            <a:normAutofit fontScale="92500" lnSpcReduction="20000"/>
          </a:bodyPr>
          <a:lstStyle/>
          <a:p>
            <a:r>
              <a:rPr lang="fr-FR" dirty="0"/>
              <a:t>En outre, ils ont montré que le cerveau humain organise les éléments perçus sous forme de configurations (</a:t>
            </a:r>
            <a:r>
              <a:rPr lang="fr-FR" dirty="0" err="1"/>
              <a:t>gestaltes</a:t>
            </a:r>
            <a:r>
              <a:rPr lang="fr-FR" dirty="0"/>
              <a:t>) ou de totalités, et </a:t>
            </a:r>
            <a:r>
              <a:rPr lang="fr-FR" dirty="0" smtClean="0"/>
              <a:t>de </a:t>
            </a:r>
            <a:r>
              <a:rPr lang="fr-FR" dirty="0"/>
              <a:t>la meilleure façon possible en rassemblant certains principes. Ce qui est perçu cesse d'être un ensemble de spots ou de sons non connectés pour former un ensemble cohérent, </a:t>
            </a:r>
            <a:r>
              <a:rPr lang="fr-FR" dirty="0" smtClean="0"/>
              <a:t>c'est-à-dire ,des </a:t>
            </a:r>
            <a:r>
              <a:rPr lang="fr-FR" dirty="0"/>
              <a:t>objets, des personnes, des scènes, des mots, des phrases, </a:t>
            </a:r>
            <a:r>
              <a:rPr lang="fr-FR" dirty="0" smtClean="0"/>
              <a:t>etc</a:t>
            </a:r>
            <a:r>
              <a:rPr lang="fr-FR" dirty="0"/>
              <a:t>.</a:t>
            </a:r>
            <a:r>
              <a:rPr lang="fr-FR" dirty="0" smtClean="0"/>
              <a:t> </a:t>
            </a:r>
          </a:p>
          <a:p>
            <a:r>
              <a:rPr lang="fr-FR" dirty="0" smtClean="0"/>
              <a:t>Les </a:t>
            </a:r>
            <a:r>
              <a:rPr lang="fr-FR" dirty="0"/>
              <a:t>lois de la Gestalt n'agissent pas de manière indépendante, bien qu'elles soient énoncées séparément, qu'elles agissent simultanément et s'influencent mutuellement, générant des résultats parfois difficiles à différencier. </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Â "/>
          <p:cNvPicPr>
            <a:picLocks noGrp="1"/>
          </p:cNvPicPr>
          <p:nvPr>
            <p:ph sz="half" idx="2"/>
          </p:nvPr>
        </p:nvPicPr>
        <p:blipFill>
          <a:blip r:embed="rId2" cstate="print"/>
          <a:srcRect/>
          <a:stretch>
            <a:fillRect/>
          </a:stretch>
        </p:blipFill>
        <p:spPr bwMode="auto">
          <a:xfrm>
            <a:off x="1556877" y="731520"/>
            <a:ext cx="8592964" cy="585216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lstStyle/>
          <a:p>
            <a:r>
              <a:rPr lang="es-ES" dirty="0" err="1" smtClean="0"/>
              <a:t>Activité</a:t>
            </a:r>
            <a:r>
              <a:rPr lang="es-ES" dirty="0" smtClean="0"/>
              <a:t> :</a:t>
            </a:r>
          </a:p>
          <a:p>
            <a:endParaRPr lang="es-ES" dirty="0"/>
          </a:p>
          <a:p>
            <a:r>
              <a:rPr lang="es-ES" dirty="0" err="1" smtClean="0"/>
              <a:t>Rechercher</a:t>
            </a:r>
            <a:r>
              <a:rPr lang="fr-FR" dirty="0" smtClean="0"/>
              <a:t> </a:t>
            </a:r>
            <a:r>
              <a:rPr lang="fr-FR" dirty="0"/>
              <a:t>des images publicitaires dans lesquelles les </a:t>
            </a:r>
            <a:r>
              <a:rPr lang="fr-FR"/>
              <a:t>lois </a:t>
            </a:r>
            <a:r>
              <a:rPr lang="fr-FR" smtClean="0"/>
              <a:t>la gestalt </a:t>
            </a:r>
            <a:r>
              <a:rPr lang="fr-FR" dirty="0" smtClean="0"/>
              <a:t>s'appliquent.</a:t>
            </a:r>
            <a:endParaRPr lang="es-ES" dirty="0"/>
          </a:p>
        </p:txBody>
      </p:sp>
    </p:spTree>
    <p:extLst>
      <p:ext uri="{BB962C8B-B14F-4D97-AF65-F5344CB8AC3E}">
        <p14:creationId xmlns:p14="http://schemas.microsoft.com/office/powerpoint/2010/main" val="133638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fr-FR" dirty="0" smtClean="0"/>
              <a:t/>
            </a:r>
            <a:br>
              <a:rPr lang="fr-FR" dirty="0" smtClean="0"/>
            </a:br>
            <a:r>
              <a:rPr lang="fr-FR" dirty="0" smtClean="0"/>
              <a:t>Les </a:t>
            </a:r>
            <a:r>
              <a:rPr lang="fr-FR" dirty="0"/>
              <a:t>lois de la Gestalt sont classées selon 3 principes:</a:t>
            </a:r>
            <a:r>
              <a:rPr lang="es-ES" dirty="0"/>
              <a:t/>
            </a:r>
            <a:br>
              <a:rPr lang="es-ES" dirty="0"/>
            </a:br>
            <a:endParaRPr lang="es-ES" dirty="0"/>
          </a:p>
        </p:txBody>
      </p:sp>
      <p:sp>
        <p:nvSpPr>
          <p:cNvPr id="3" name="2 Marcador de contenido"/>
          <p:cNvSpPr>
            <a:spLocks noGrp="1"/>
          </p:cNvSpPr>
          <p:nvPr>
            <p:ph idx="1"/>
          </p:nvPr>
        </p:nvSpPr>
        <p:spPr>
          <a:xfrm>
            <a:off x="583475" y="1299760"/>
            <a:ext cx="10972800" cy="4525963"/>
          </a:xfrm>
        </p:spPr>
        <p:txBody>
          <a:bodyPr>
            <a:normAutofit fontScale="85000" lnSpcReduction="20000"/>
          </a:bodyPr>
          <a:lstStyle/>
          <a:p>
            <a:pPr>
              <a:buNone/>
            </a:pPr>
            <a:r>
              <a:rPr lang="fr-FR" sz="4700" b="1" dirty="0"/>
              <a:t>1.- Principe du </a:t>
            </a:r>
            <a:r>
              <a:rPr lang="fr-FR" sz="4700" b="1" dirty="0" smtClean="0"/>
              <a:t>groupement</a:t>
            </a:r>
          </a:p>
          <a:p>
            <a:pPr>
              <a:buNone/>
            </a:pPr>
            <a:r>
              <a:rPr lang="fr-FR" dirty="0"/>
              <a:t> </a:t>
            </a:r>
            <a:r>
              <a:rPr lang="fr-FR" dirty="0" smtClean="0"/>
              <a:t>         </a:t>
            </a:r>
            <a:r>
              <a:rPr lang="fr-FR" b="1" dirty="0" smtClean="0"/>
              <a:t>a</a:t>
            </a:r>
            <a:r>
              <a:rPr lang="fr-FR" b="1" dirty="0"/>
              <a:t>. </a:t>
            </a:r>
            <a:r>
              <a:rPr lang="fr-FR" b="1" u="sng" dirty="0"/>
              <a:t>Loi de proximité</a:t>
            </a:r>
            <a:r>
              <a:rPr lang="fr-FR" dirty="0" smtClean="0"/>
              <a:t>:</a:t>
            </a:r>
            <a:r>
              <a:rPr lang="fr-FR" dirty="0"/>
              <a:t> </a:t>
            </a:r>
            <a:r>
              <a:rPr lang="fr-FR" dirty="0" smtClean="0"/>
              <a:t>Nous sommes enclins à regrouper les choses selon leur proximité relative, à percevoir comme un tout des choses qui sont proches dans l´espace ou dans le temps.</a:t>
            </a:r>
            <a:endParaRPr lang="es-ES" dirty="0"/>
          </a:p>
          <a:p>
            <a:pPr>
              <a:buNone/>
            </a:pPr>
            <a:r>
              <a:rPr lang="fr-FR" dirty="0" smtClean="0"/>
              <a:t>     Par </a:t>
            </a:r>
            <a:r>
              <a:rPr lang="fr-FR" dirty="0"/>
              <a:t>exemple: La figure 1 montre des points isolés séparés et </a:t>
            </a:r>
            <a:r>
              <a:rPr lang="fr-FR" dirty="0" smtClean="0"/>
              <a:t>4 points </a:t>
            </a:r>
            <a:r>
              <a:rPr lang="fr-FR" dirty="0"/>
              <a:t>très proches que nous avons tendance à observer comme un ensemble.</a:t>
            </a:r>
            <a:endParaRPr lang="es-ES" dirty="0"/>
          </a:p>
          <a:p>
            <a:pPr>
              <a:buNone/>
            </a:pPr>
            <a:endParaRPr lang="es-ES" dirty="0"/>
          </a:p>
          <a:p>
            <a:endParaRPr lang="es-ES" b="1" dirty="0"/>
          </a:p>
          <a:p>
            <a:pPr>
              <a:buNone/>
            </a:pPr>
            <a:r>
              <a:rPr lang="fr-FR" dirty="0" smtClean="0"/>
              <a:t> </a:t>
            </a:r>
          </a:p>
          <a:p>
            <a:pPr>
              <a:buNone/>
            </a:pPr>
            <a:endParaRPr lang="es-ES" dirty="0"/>
          </a:p>
          <a:p>
            <a:pPr>
              <a:buNone/>
            </a:pPr>
            <a:r>
              <a:rPr lang="fr-FR" dirty="0" smtClean="0"/>
              <a:t>                                            Figure 1</a:t>
            </a:r>
            <a:endParaRPr lang="es-ES" dirty="0"/>
          </a:p>
        </p:txBody>
      </p:sp>
      <p:pic>
        <p:nvPicPr>
          <p:cNvPr id="4" name="3 Imagen" descr="http://2.bp.blogspot.com/-RcPEbqPMv3k/VPaKLUj0zpI/AAAAAAAADlY/4U54Fysz8H0/s1600/proximidad.jpg">
            <a:hlinkClick r:id="rId2"/>
          </p:cNvPr>
          <p:cNvPicPr/>
          <p:nvPr/>
        </p:nvPicPr>
        <p:blipFill>
          <a:blip r:embed="rId3" cstate="print"/>
          <a:srcRect/>
          <a:stretch>
            <a:fillRect/>
          </a:stretch>
        </p:blipFill>
        <p:spPr bwMode="auto">
          <a:xfrm>
            <a:off x="1186543" y="3997234"/>
            <a:ext cx="2562497" cy="2377440"/>
          </a:xfrm>
          <a:prstGeom prst="rect">
            <a:avLst/>
          </a:prstGeom>
          <a:noFill/>
          <a:ln w="9525">
            <a:noFill/>
            <a:miter lim="800000"/>
            <a:headEnd/>
            <a:tailEnd/>
          </a:ln>
        </p:spPr>
      </p:pic>
      <p:pic>
        <p:nvPicPr>
          <p:cNvPr id="5" name="4 Imagen" descr="https://lh5.googleusercontent.com/6l-RhnPola6QmNLypPUocCjUXkd08kpeaESSLIhqmjvfZChW6V8XZb-GoZ65HIEf8kdiCcf7Wg-V8FAJr1i0Gn-e-R_U55X5ItIS4KKj23s3ARqTrEcR7TPCyQp20SVHEKA"/>
          <p:cNvPicPr/>
          <p:nvPr/>
        </p:nvPicPr>
        <p:blipFill>
          <a:blip r:embed="rId4" cstate="print"/>
          <a:srcRect/>
          <a:stretch>
            <a:fillRect/>
          </a:stretch>
        </p:blipFill>
        <p:spPr bwMode="auto">
          <a:xfrm>
            <a:off x="6213565" y="3970292"/>
            <a:ext cx="1828800" cy="2000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7348" y="542115"/>
            <a:ext cx="10972800" cy="4525963"/>
          </a:xfrm>
        </p:spPr>
        <p:txBody>
          <a:bodyPr/>
          <a:lstStyle/>
          <a:p>
            <a:pPr fontAlgn="base"/>
            <a:r>
              <a:rPr lang="fr-FR" dirty="0" smtClean="0"/>
              <a:t>Ceci est un exemple de proximité selon les lois de Gestalt.</a:t>
            </a:r>
            <a:r>
              <a:rPr lang="es-ES" dirty="0" smtClean="0"/>
              <a:t>.</a:t>
            </a:r>
            <a:endParaRPr lang="es-ES" dirty="0"/>
          </a:p>
          <a:p>
            <a:pPr fontAlgn="base"/>
            <a:r>
              <a:rPr lang="fr-FR" dirty="0" smtClean="0"/>
              <a:t>C'est la même étoile répétée plusieurs fois, mais comme certaines sont positionnées plus près les unes des autres, le cerveau a tendance à créer un motif.</a:t>
            </a:r>
            <a:endParaRPr lang="es-ES" dirty="0"/>
          </a:p>
        </p:txBody>
      </p:sp>
      <p:pic>
        <p:nvPicPr>
          <p:cNvPr id="4" name="3 Imagen" descr="http://alumnos.unir.net/juanbarranco/files/2012/12/juan.jpg"/>
          <p:cNvPicPr/>
          <p:nvPr/>
        </p:nvPicPr>
        <p:blipFill>
          <a:blip r:embed="rId2" cstate="print"/>
          <a:srcRect/>
          <a:stretch>
            <a:fillRect/>
          </a:stretch>
        </p:blipFill>
        <p:spPr bwMode="auto">
          <a:xfrm>
            <a:off x="3069408" y="2665301"/>
            <a:ext cx="5400040" cy="3474243"/>
          </a:xfrm>
          <a:prstGeom prst="rect">
            <a:avLst/>
          </a:prstGeom>
          <a:noFill/>
          <a:ln w="9525">
            <a:noFill/>
            <a:miter lim="800000"/>
            <a:headEnd/>
            <a:tailEnd/>
          </a:ln>
        </p:spPr>
      </p:pic>
      <p:sp>
        <p:nvSpPr>
          <p:cNvPr id="5" name="4 Rectángulo"/>
          <p:cNvSpPr/>
          <p:nvPr/>
        </p:nvSpPr>
        <p:spPr>
          <a:xfrm>
            <a:off x="2480600" y="6287980"/>
            <a:ext cx="7057381" cy="369332"/>
          </a:xfrm>
          <a:prstGeom prst="rect">
            <a:avLst/>
          </a:prstGeom>
        </p:spPr>
        <p:txBody>
          <a:bodyPr wrap="none">
            <a:spAutoFit/>
          </a:bodyPr>
          <a:lstStyle/>
          <a:p>
            <a:r>
              <a:rPr lang="es-ES" dirty="0" err="1" smtClean="0"/>
              <a:t>Image</a:t>
            </a:r>
            <a:r>
              <a:rPr lang="es-ES" dirty="0" smtClean="0"/>
              <a:t> </a:t>
            </a:r>
            <a:r>
              <a:rPr lang="es-ES" dirty="0" err="1" smtClean="0"/>
              <a:t>pris</a:t>
            </a:r>
            <a:r>
              <a:rPr lang="es-ES" dirty="0" smtClean="0"/>
              <a:t> de: http://alumnos.unir.net/juanbarranco/2012/12/07/gestalt/</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fr-FR" dirty="0" smtClean="0"/>
              <a:t>En marketing, nous jouons sur la distance pour créer un contexte et influencer la compréhension d’un message. Cette notion est exploitable en graphisme comme en webdesign pour </a:t>
            </a:r>
            <a:r>
              <a:rPr lang="fr-FR" b="1" dirty="0" smtClean="0"/>
              <a:t>mieux hiérarchiser et structurer l’information</a:t>
            </a:r>
            <a:r>
              <a:rPr lang="fr-FR" dirty="0" smtClean="0"/>
              <a:t>. Par exemple, en ajoutant des espaces blancs pour créer du vide, et donc des lignes, vous indiquerez rapidement qu’il y a des thèmes différents dans vos colonnes.</a:t>
            </a: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6537" y="724994"/>
            <a:ext cx="10972800" cy="4525963"/>
          </a:xfrm>
        </p:spPr>
        <p:txBody>
          <a:bodyPr/>
          <a:lstStyle/>
          <a:p>
            <a:r>
              <a:rPr lang="fr-FR" dirty="0" smtClean="0"/>
              <a:t>A titre d’exemple, prise séparément, chaque ligne du </a:t>
            </a:r>
            <a:r>
              <a:rPr lang="fr-FR" b="1" dirty="0" smtClean="0"/>
              <a:t>logo IBM</a:t>
            </a:r>
            <a:r>
              <a:rPr lang="fr-FR" dirty="0" smtClean="0"/>
              <a:t> ne signifie rien. Mais dans leur ensemble, elles forment les lettres « I », « B » et « M ». C’est notre cerveau qui les reconstitue.</a:t>
            </a:r>
          </a:p>
          <a:p>
            <a:endParaRPr lang="es-ES" dirty="0"/>
          </a:p>
        </p:txBody>
      </p:sp>
      <p:pic>
        <p:nvPicPr>
          <p:cNvPr id="4" name="Picture 2" descr="Gest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354" y="2841601"/>
            <a:ext cx="8571428" cy="342857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473234" y="5663476"/>
            <a:ext cx="6096000" cy="646331"/>
          </a:xfrm>
          <a:prstGeom prst="rect">
            <a:avLst/>
          </a:prstGeom>
        </p:spPr>
        <p:txBody>
          <a:bodyPr>
            <a:spAutoFit/>
          </a:bodyPr>
          <a:lstStyle/>
          <a:p>
            <a:r>
              <a:rPr lang="es-ES" sz="1200" dirty="0" smtClean="0"/>
              <a:t>https://www.google.es/search?q=ibm&amp;source=lnms&amp;tbm=isch&amp;sa=X&amp;ved=0ahUKEwirzKK11PnaAhVoI8AKHdSTAvYQ_AUICygC&amp;biw=1262&amp;bih=633#imgdii=oBCahikZb-p9ZM:&amp;imgrc=d918PuZYAjDuiM:</a:t>
            </a:r>
            <a:endParaRPr lang="es-E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7349" y="515988"/>
            <a:ext cx="10972800" cy="4525963"/>
          </a:xfrm>
        </p:spPr>
        <p:txBody>
          <a:bodyPr/>
          <a:lstStyle/>
          <a:p>
            <a:r>
              <a:rPr lang="fr-FR" dirty="0" smtClean="0"/>
              <a:t>Les formes ne doivent pas obligatoirement être régulières pour atteindre la proximité. Elles peuvent être similaires et agencées d’une certaine façon pour décrire un mouvement, comme l’illustration de la flamme ci-dessous.</a:t>
            </a:r>
          </a:p>
          <a:p>
            <a:endParaRPr lang="es-ES" dirty="0"/>
          </a:p>
        </p:txBody>
      </p:sp>
      <p:pic>
        <p:nvPicPr>
          <p:cNvPr id="4" name="Picture 2" descr="gestal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93297" y="2827950"/>
            <a:ext cx="459105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739815" y="5804655"/>
            <a:ext cx="4714880" cy="369332"/>
          </a:xfrm>
          <a:prstGeom prst="rect">
            <a:avLst/>
          </a:prstGeom>
        </p:spPr>
        <p:txBody>
          <a:bodyPr wrap="none">
            <a:spAutoFit/>
          </a:bodyPr>
          <a:lstStyle/>
          <a:p>
            <a:r>
              <a:rPr lang="es-ES" dirty="0" err="1" smtClean="0"/>
              <a:t>Image</a:t>
            </a:r>
            <a:r>
              <a:rPr lang="es-ES" dirty="0" smtClean="0"/>
              <a:t> </a:t>
            </a:r>
            <a:r>
              <a:rPr lang="es-ES" dirty="0" err="1" smtClean="0"/>
              <a:t>pris</a:t>
            </a:r>
            <a:r>
              <a:rPr lang="es-ES" dirty="0" smtClean="0"/>
              <a:t> de: https://flamedevelopment.co.uk/</a:t>
            </a:r>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1125</Words>
  <Application>Microsoft Office PowerPoint</Application>
  <PresentationFormat>Panorámica</PresentationFormat>
  <Paragraphs>105</Paragraphs>
  <Slides>41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41</vt:i4>
      </vt:variant>
    </vt:vector>
  </HeadingPairs>
  <TitlesOfParts>
    <vt:vector size="45" baseType="lpstr">
      <vt:lpstr>Arial</vt:lpstr>
      <vt:lpstr>Calibri</vt:lpstr>
      <vt:lpstr>Times New Roman</vt:lpstr>
      <vt:lpstr>Tema de Office</vt:lpstr>
      <vt:lpstr>Les Lois de la Gestalt.</vt:lpstr>
      <vt:lpstr>Presentación de PowerPoint</vt:lpstr>
      <vt:lpstr>Presentación de PowerPoint</vt:lpstr>
      <vt:lpstr>Presentación de PowerPoint</vt:lpstr>
      <vt:lpstr> Les lois de la Gestalt sont classées selon 3 principes: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i.La loi de destin commun</vt:lpstr>
      <vt:lpstr>2.- Principe de bonne forme:</vt:lpstr>
      <vt:lpstr>Presentación de PowerPoint</vt:lpstr>
      <vt:lpstr>3.- Principe de la figure et du fond:</vt:lpstr>
      <vt:lpstr>Presentación de PowerPoint</vt:lpstr>
      <vt:lpstr>Presentación de PowerPoint</vt:lpstr>
      <vt:lpstr>Les illusions d'optique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Comunidad de Madrid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lois de la Gestalt</dc:title>
  <dc:creator>EDUCALOGIN EDUCALOGIN , EDUCALOGIN</dc:creator>
  <cp:lastModifiedBy>Concha González Galindo</cp:lastModifiedBy>
  <cp:revision>112</cp:revision>
  <dcterms:created xsi:type="dcterms:W3CDTF">2018-04-23T14:14:11Z</dcterms:created>
  <dcterms:modified xsi:type="dcterms:W3CDTF">2018-05-20T15:44:23Z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standard&amp;commercial=n&amp;derivatives=sa&amp;jurisdiction=</vt:lpwstr>
  </property>
  <property fmtid="{D5CDD505-2E9C-101B-9397-08002B2CF9AE}" pid="3" name="CreativeCommonsLicenseURL">
    <vt:lpwstr>http://creativecommons.org/licenses/by-nc-sa/4.0/</vt:lpwstr>
  </property>
  <property fmtid="{D5CDD505-2E9C-101B-9397-08002B2CF9AE}" pid="4" name="CreativeCommonsLicenseXml">
    <vt:lpwstr>&lt;?xml version="1.0" encoding="utf-8"?&gt;&lt;result&gt;&lt;license-uri&gt;http://creativecommons.org/licenses/by-nc-sa/4.0/&lt;/license-uri&gt;&lt;license-name&gt;Attribution-NonCommercial-ShareAlike 4.0 International&lt;/license-name&gt;&lt;deprecated&gt;false&lt;/deprecated&gt;&lt;rdf&gt;&lt;rdf:RDF xmlns=</vt:lpwstr>
  </property>
</Properties>
</file>