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6A1C85-B938-4F16-B9A4-5780CCF758BC}" v="249" dt="2024-02-12T21:24:07.2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6887E-4265-46F7-9DE0-605FFFC90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5130" y="1066800"/>
            <a:ext cx="8112369" cy="2073119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 cap="all" spc="39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E6EF-9D0F-4ABF-B92C-E967FE3F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B150-954C-4F02-89AC-DA7163D7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9965" y="624535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270-CBD7-4ACC-BFC5-9CADE722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65984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126-542A-43AD-8078-EE35651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98B-5F32-4561-BFBC-9F6E5DA0A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8700" y="2161903"/>
            <a:ext cx="10134600" cy="3743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D0DD-B04E-4E48-8EE1-51E4613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352D-F9C0-4442-9601-A09A765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0801-9C45-40AE-AB33-5742CDA4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9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46561-59BF-4566-AD2C-9B05C4771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6250" y="723899"/>
            <a:ext cx="2271849" cy="5410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7870-6CBD-47E2-854C-68141BAA1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3900" y="723899"/>
            <a:ext cx="8302534" cy="5410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FAF3-C106-49CB-A845-1FC7F731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5CCC-00E8-48FA-91A6-921E7B64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751-E7AA-406D-A977-1ACEF1FB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71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D40E-B0AA-47B8-900F-488A8AEC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623C-1E35-4485-A5B4-A71969BE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6BB9-EF4F-465E-985B-34521F6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94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5577-D71B-4279-B07A-62F703E5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367D-C35C-4023-BEBE-F834D03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CF8A-B8C6-496A-98A5-BBB52DB7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</p:spPr>
        <p:txBody>
          <a:bodyPr anchor="b">
            <a:normAutofit/>
          </a:bodyPr>
          <a:lstStyle>
            <a:lvl1pPr algn="ctr">
              <a:defRPr sz="3200" cap="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6168-DDAE-41B2-A0D5-42185A2D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756" y="2730304"/>
            <a:ext cx="4383030" cy="1397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93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5" y="2155369"/>
            <a:ext cx="4953000" cy="39983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6095F-AE34-4E94-B722-E3A1205A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A8E6-BD94-48EA-8F35-DA0DF91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8AEF-56B8-49F5-81E8-663B1FFA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23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306" y="2619103"/>
            <a:ext cx="4849036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108" y="1801620"/>
            <a:ext cx="4904585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108" y="2619103"/>
            <a:ext cx="4904585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D07B-3A5D-41C2-83B8-BD1AD652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1367-FE5A-4CDD-B85B-724FFFE5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F244-23EB-4E1A-B74F-77F23F87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877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C0A-BEF4-4DE4-A9D2-C60298F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C0AC-3C98-4D68-AE72-CFFA1638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722A-E2E4-45D2-8A20-4853ED68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B9201-B20B-4412-B745-F2F6A91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79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4889A-9ABE-4409-BAD8-F84C36C1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A5A70-FE21-4CB6-A67B-1DC798E9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AD11-7FD2-432C-A6AB-395BE927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52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6800"/>
            <a:ext cx="6172200" cy="48386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99A5-94A1-4452-AFF0-918BDA8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89D8-DD83-406C-A77A-176D239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6024-82ED-40EF-8846-F6CC44BC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91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5942012" cy="4838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AD40B-9246-4532-9F73-5BA9061C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B9A0-5B1C-4F7B-828A-EF74E514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E99FB-C932-4165-A612-8B302D8F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22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8CF6-4B33-40E4-B881-5F4C56837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857E-F564-4539-9984-10435B614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ABEF-B998-4B11-A878-8F492F8E3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667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-228600" algn="l" defTabSz="914400" rtl="0" eaLnBrk="1" latinLnBrk="0" hangingPunct="1">
        <a:lnSpc>
          <a:spcPct val="11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EB54D17-3792-403D-9127-495845021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2D289C9-2D91-4EB6-8AB1-4A6B9ADDE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1" descr="Nubes rosas y azules">
            <a:extLst>
              <a:ext uri="{FF2B5EF4-FFF2-40B4-BE49-F238E27FC236}">
                <a16:creationId xmlns:a16="http://schemas.microsoft.com/office/drawing/2014/main" id="{2C0D4351-650B-05B8-D057-4E04D50165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286" r="-2" b="-2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578D0A2-E445-42AA-B46D-18B97DD457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custGeom>
            <a:avLst/>
            <a:gdLst>
              <a:gd name="connsiteX0" fmla="*/ 1028700 w 12192000"/>
              <a:gd name="connsiteY0" fmla="*/ 1028700 h 6858000"/>
              <a:gd name="connsiteX1" fmla="*/ 1028700 w 12192000"/>
              <a:gd name="connsiteY1" fmla="*/ 5829300 h 6858000"/>
              <a:gd name="connsiteX2" fmla="*/ 11163300 w 12192000"/>
              <a:gd name="connsiteY2" fmla="*/ 5829300 h 6858000"/>
              <a:gd name="connsiteX3" fmla="*/ 11163300 w 12192000"/>
              <a:gd name="connsiteY3" fmla="*/ 102870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028700" y="1028700"/>
                </a:moveTo>
                <a:lnTo>
                  <a:pt x="1028700" y="5829300"/>
                </a:lnTo>
                <a:lnTo>
                  <a:pt x="11163300" y="5829300"/>
                </a:lnTo>
                <a:lnTo>
                  <a:pt x="11163300" y="102870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61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96723AA-631E-8477-00D8-86BA024FCBCA}"/>
              </a:ext>
            </a:extLst>
          </p:cNvPr>
          <p:cNvSpPr txBox="1"/>
          <p:nvPr/>
        </p:nvSpPr>
        <p:spPr>
          <a:xfrm>
            <a:off x="1728439" y="1393902"/>
            <a:ext cx="456912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800" b="1" dirty="0">
                <a:solidFill>
                  <a:schemeClr val="accent2"/>
                </a:solidFill>
              </a:rPr>
              <a:t>Actividad ampliación 1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50DE76E-C239-57CE-77BC-18CC24FDA403}"/>
              </a:ext>
            </a:extLst>
          </p:cNvPr>
          <p:cNvSpPr txBox="1"/>
          <p:nvPr/>
        </p:nvSpPr>
        <p:spPr>
          <a:xfrm>
            <a:off x="1955320" y="2386641"/>
            <a:ext cx="8911086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000" dirty="0">
                <a:solidFill>
                  <a:schemeClr val="accent2"/>
                </a:solidFill>
              </a:rPr>
              <a:t>Realiza un cuadro comparativo con las características del Culteranismo y el Conceptismo de la poesía del Barroco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B2B02F7-6B3B-3D00-50C3-578933ADE3F8}"/>
              </a:ext>
            </a:extLst>
          </p:cNvPr>
          <p:cNvSpPr txBox="1"/>
          <p:nvPr/>
        </p:nvSpPr>
        <p:spPr>
          <a:xfrm>
            <a:off x="2846716" y="3393056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 dirty="0">
                <a:solidFill>
                  <a:srgbClr val="A472C6"/>
                </a:solidFill>
                <a:highlight>
                  <a:srgbClr val="800080"/>
                </a:highlight>
              </a:rPr>
              <a:t>CULTERANISMO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4B1A04C-C141-02ED-80BA-4983FA23A0E8}"/>
              </a:ext>
            </a:extLst>
          </p:cNvPr>
          <p:cNvSpPr txBox="1"/>
          <p:nvPr/>
        </p:nvSpPr>
        <p:spPr>
          <a:xfrm>
            <a:off x="7461848" y="3393056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 dirty="0">
                <a:solidFill>
                  <a:srgbClr val="A472C6"/>
                </a:solidFill>
                <a:highlight>
                  <a:srgbClr val="800080"/>
                </a:highlight>
                <a:ea typeface="+mn-lt"/>
                <a:cs typeface="+mn-lt"/>
              </a:rPr>
              <a:t>CONCEPTISMO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AdornVTI">
  <a:themeElements>
    <a:clrScheme name="AnalogousFromLightSeedLeftStep">
      <a:dk1>
        <a:srgbClr val="000000"/>
      </a:dk1>
      <a:lt1>
        <a:srgbClr val="FFFFFF"/>
      </a:lt1>
      <a:dk2>
        <a:srgbClr val="242B41"/>
      </a:dk2>
      <a:lt2>
        <a:srgbClr val="E2E8E2"/>
      </a:lt2>
      <a:accent1>
        <a:srgbClr val="D08CD0"/>
      </a:accent1>
      <a:accent2>
        <a:srgbClr val="A472C6"/>
      </a:accent2>
      <a:accent3>
        <a:srgbClr val="988CD0"/>
      </a:accent3>
      <a:accent4>
        <a:srgbClr val="7286C6"/>
      </a:accent4>
      <a:accent5>
        <a:srgbClr val="73AAC6"/>
      </a:accent5>
      <a:accent6>
        <a:srgbClr val="66B0AB"/>
      </a:accent6>
      <a:hlink>
        <a:srgbClr val="568F57"/>
      </a:hlink>
      <a:folHlink>
        <a:srgbClr val="7F7F7F"/>
      </a:folHlink>
    </a:clrScheme>
    <a:fontScheme name="Bembo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rnVTI" id="{497E3FA9-5A27-4D12-9D04-917BEF3D1303}" vid="{34192A01-61CA-4566-9818-841C607496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AdornVTI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29</cp:revision>
  <dcterms:created xsi:type="dcterms:W3CDTF">2024-02-12T21:17:47Z</dcterms:created>
  <dcterms:modified xsi:type="dcterms:W3CDTF">2024-02-12T21:24:24Z</dcterms:modified>
</cp:coreProperties>
</file>