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71" r:id="rId5"/>
    <p:sldId id="265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21" d="100"/>
          <a:sy n="121" d="100"/>
        </p:scale>
        <p:origin x="-10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="" xmlns:a16="http://schemas.microsoft.com/office/drawing/2014/main" id="{9ED812F3-FB22-4698-99EC-F48A9C5C74A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Text Placeholder 2">
            <a:extLst>
              <a:ext uri="{FF2B5EF4-FFF2-40B4-BE49-F238E27FC236}">
                <a16:creationId xmlns="" xmlns:a16="http://schemas.microsoft.com/office/drawing/2014/main" id="{F5E2BEE6-17D1-417F-B066-033D836ABD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85215"/>
            <a:ext cx="8596668" cy="43561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</p:txBody>
      </p:sp>
    </p:spTree>
    <p:extLst>
      <p:ext uri="{BB962C8B-B14F-4D97-AF65-F5344CB8AC3E}">
        <p14:creationId xmlns:p14="http://schemas.microsoft.com/office/powerpoint/2010/main" val="3595647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840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685215"/>
            <a:ext cx="8596668" cy="43561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pic>
        <p:nvPicPr>
          <p:cNvPr id="9" name="Imagen 8">
            <a:extLst>
              <a:ext uri="{FF2B5EF4-FFF2-40B4-BE49-F238E27FC236}">
                <a16:creationId xmlns="" xmlns:a16="http://schemas.microsoft.com/office/drawing/2014/main" id="{16ECC22A-5E81-429A-BC85-9A9712861B9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160" y="609601"/>
            <a:ext cx="8596668" cy="984068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="" xmlns:a16="http://schemas.microsoft.com/office/drawing/2014/main" id="{995D8F6F-C6BE-41DE-9288-EF92E53D919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163" y="6042949"/>
            <a:ext cx="1019175" cy="361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833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localhost:5500/em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C1732AD-0C2C-4A2F-B39B-152FC214EE7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s-ES" sz="1400" dirty="0"/>
              <a:t>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0A5A8245-3BEB-4F88-A483-253E545C1FE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1948070"/>
            <a:ext cx="9144000" cy="3309730"/>
          </a:xfrm>
        </p:spPr>
        <p:txBody>
          <a:bodyPr>
            <a:normAutofit/>
          </a:bodyPr>
          <a:lstStyle/>
          <a:p>
            <a:r>
              <a:rPr lang="es-ES" sz="3200" smtClean="0"/>
              <a:t>PRÁCTICA </a:t>
            </a:r>
            <a:r>
              <a:rPr lang="es-ES" sz="3200" smtClean="0"/>
              <a:t>8. </a:t>
            </a:r>
            <a:r>
              <a:rPr lang="es-ES" sz="3200" b="1" dirty="0" smtClean="0"/>
              <a:t>CONFIGURACIÓN DEL </a:t>
            </a:r>
            <a:br>
              <a:rPr lang="es-ES" sz="3200" b="1" dirty="0" smtClean="0"/>
            </a:br>
            <a:r>
              <a:rPr lang="es-ES" sz="3200" b="1" dirty="0" smtClean="0"/>
              <a:t>ENTORNO DE RED UTILIZANDO </a:t>
            </a:r>
            <a:br>
              <a:rPr lang="es-ES" sz="3200" b="1" dirty="0" smtClean="0"/>
            </a:br>
            <a:r>
              <a:rPr lang="es-ES" sz="3200" b="1" dirty="0" smtClean="0"/>
              <a:t>ORACLE NET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3315842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1A36596A-7599-421D-8BA1-EDBFA520F1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Oracle </a:t>
            </a:r>
            <a:r>
              <a:rPr lang="es-ES" dirty="0"/>
              <a:t>Net </a:t>
            </a:r>
            <a:r>
              <a:rPr lang="es-ES" dirty="0" err="1"/>
              <a:t>Services</a:t>
            </a:r>
            <a:r>
              <a:rPr lang="es-ES" dirty="0"/>
              <a:t> permite la conexión desde un cliente al servidor de Base de Datos</a:t>
            </a:r>
          </a:p>
          <a:p>
            <a:pPr marL="342900" lvl="1" indent="-342900"/>
            <a:r>
              <a:rPr lang="es-ES" sz="1800" dirty="0"/>
              <a:t>Lo hace a través de un proceso llamado </a:t>
            </a:r>
            <a:r>
              <a:rPr lang="es-ES" sz="1800" b="1" dirty="0" err="1"/>
              <a:t>Listener</a:t>
            </a:r>
            <a:r>
              <a:rPr lang="es-ES" sz="1800" dirty="0"/>
              <a:t>, que escucha en la red las peticiones que llegan desde el </a:t>
            </a:r>
            <a:r>
              <a:rPr lang="es-ES" sz="1800" dirty="0" smtClean="0"/>
              <a:t>Cliente</a:t>
            </a:r>
            <a:br>
              <a:rPr lang="es-ES" sz="1800" dirty="0" smtClean="0"/>
            </a:br>
            <a:endParaRPr lang="es-ES" sz="1800" dirty="0" smtClean="0"/>
          </a:p>
          <a:p>
            <a:r>
              <a:rPr lang="es-ES" dirty="0"/>
              <a:t>Podemos configurar y controlar el servicio de diferentes modos:</a:t>
            </a:r>
          </a:p>
          <a:p>
            <a:pPr marL="715963" lvl="1" indent="-258763">
              <a:buFont typeface="Wingdings" panose="05000000000000000000" pitchFamily="2" charset="2"/>
              <a:buChar char="§"/>
            </a:pPr>
            <a:r>
              <a:rPr lang="es-ES" dirty="0" smtClean="0"/>
              <a:t>Utilizando </a:t>
            </a:r>
            <a:r>
              <a:rPr lang="es-ES" b="1" i="1" dirty="0"/>
              <a:t>Oracle Enterprise Manager</a:t>
            </a:r>
          </a:p>
          <a:p>
            <a:pPr marL="715963" lvl="1" indent="-258763">
              <a:buFont typeface="Wingdings" panose="05000000000000000000" pitchFamily="2" charset="2"/>
              <a:buChar char="§"/>
            </a:pPr>
            <a:r>
              <a:rPr lang="es-ES" dirty="0"/>
              <a:t>Utilizando </a:t>
            </a:r>
            <a:r>
              <a:rPr lang="es-ES" b="1" i="1" dirty="0"/>
              <a:t>Net Manager</a:t>
            </a:r>
          </a:p>
          <a:p>
            <a:pPr marL="715963" lvl="1" indent="-258763">
              <a:buFont typeface="Wingdings" panose="05000000000000000000" pitchFamily="2" charset="2"/>
              <a:buChar char="§"/>
            </a:pPr>
            <a:r>
              <a:rPr lang="es-ES" dirty="0"/>
              <a:t>A través de la línea de comandos con la utilidad </a:t>
            </a:r>
            <a:r>
              <a:rPr lang="es-ES" b="1" i="1" dirty="0" err="1">
                <a:solidFill>
                  <a:schemeClr val="tx1"/>
                </a:solidFill>
              </a:rPr>
              <a:t>lsnrctl</a:t>
            </a:r>
            <a:r>
              <a:rPr lang="es-ES" i="1" dirty="0">
                <a:solidFill>
                  <a:schemeClr val="tx1"/>
                </a:solidFill>
              </a:rPr>
              <a:t> </a:t>
            </a:r>
            <a:r>
              <a:rPr lang="es-ES" dirty="0"/>
              <a:t>(</a:t>
            </a:r>
            <a:r>
              <a:rPr lang="es-ES" dirty="0" err="1"/>
              <a:t>Listener</a:t>
            </a:r>
            <a:r>
              <a:rPr lang="es-ES" dirty="0"/>
              <a:t> Control </a:t>
            </a:r>
            <a:r>
              <a:rPr lang="es-ES" dirty="0" err="1"/>
              <a:t>Utiliy</a:t>
            </a:r>
            <a:r>
              <a:rPr lang="es-ES" dirty="0"/>
              <a:t>)</a:t>
            </a:r>
          </a:p>
          <a:p>
            <a:pPr marL="0" lvl="1" indent="0">
              <a:buNone/>
            </a:pPr>
            <a:endParaRPr lang="es-ES" sz="1800" dirty="0"/>
          </a:p>
          <a:p>
            <a:r>
              <a:rPr lang="es-ES" dirty="0" smtClean="0"/>
              <a:t>Entramos en Oracle Enterprise Manager desde el navegador (verificar que la herramienta está disponible chequeando el servicio </a:t>
            </a:r>
            <a:r>
              <a:rPr lang="es-ES" b="1" dirty="0" err="1" smtClean="0"/>
              <a:t>oracleDBConsole</a:t>
            </a:r>
            <a:r>
              <a:rPr lang="es-ES" dirty="0" smtClean="0"/>
              <a:t>)</a:t>
            </a:r>
            <a:endParaRPr lang="es-ES" dirty="0"/>
          </a:p>
          <a:p>
            <a:pPr marL="0" indent="0">
              <a:buNone/>
            </a:pPr>
            <a:r>
              <a:rPr lang="es-ES" dirty="0"/>
              <a:t>       </a:t>
            </a:r>
            <a:r>
              <a:rPr lang="es-ES" u="sng" dirty="0">
                <a:hlinkClick r:id="rId2"/>
              </a:rPr>
              <a:t>https://localhost:5500/em</a:t>
            </a:r>
            <a:endParaRPr lang="es-ES" dirty="0"/>
          </a:p>
          <a:p>
            <a:pPr marL="0" indent="0">
              <a:buNone/>
            </a:pPr>
            <a:r>
              <a:rPr lang="es-ES" sz="1700" b="1" dirty="0" smtClean="0"/>
              <a:t>      </a:t>
            </a:r>
            <a:r>
              <a:rPr lang="es-ES" sz="1500" dirty="0" smtClean="0"/>
              <a:t>Nota:</a:t>
            </a:r>
            <a:r>
              <a:rPr lang="es-ES" sz="1500" b="1" dirty="0" smtClean="0"/>
              <a:t> </a:t>
            </a:r>
            <a:r>
              <a:rPr lang="es-ES" sz="1500" b="1" dirty="0" err="1" smtClean="0"/>
              <a:t>localhost</a:t>
            </a:r>
            <a:r>
              <a:rPr lang="es-ES" sz="1500" dirty="0" smtClean="0"/>
              <a:t> </a:t>
            </a:r>
            <a:r>
              <a:rPr lang="es-ES" sz="1500" dirty="0"/>
              <a:t>se sustituye por la </a:t>
            </a:r>
            <a:r>
              <a:rPr lang="es-ES" sz="1500" dirty="0" err="1"/>
              <a:t>ip</a:t>
            </a:r>
            <a:r>
              <a:rPr lang="es-ES" sz="1500" dirty="0"/>
              <a:t> del servidor en caso de ser una </a:t>
            </a:r>
            <a:r>
              <a:rPr lang="es-ES" sz="1500" dirty="0" smtClean="0"/>
              <a:t>instalación </a:t>
            </a:r>
            <a:r>
              <a:rPr lang="es-ES" sz="1500" dirty="0"/>
              <a:t>real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00251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52EE705C-21F7-458E-B9C2-44281A8B54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Accedemos a </a:t>
            </a:r>
            <a:r>
              <a:rPr lang="es-ES" b="1" dirty="0" smtClean="0"/>
              <a:t>Oracle Net </a:t>
            </a:r>
            <a:r>
              <a:rPr lang="es-ES" dirty="0" smtClean="0"/>
              <a:t>mediante el menú dentro de la carpeta </a:t>
            </a:r>
            <a:r>
              <a:rPr lang="es-ES" b="1" dirty="0" smtClean="0"/>
              <a:t>Oracle – OraDb11g_home1</a:t>
            </a:r>
          </a:p>
          <a:p>
            <a:endParaRPr lang="es-ES" dirty="0"/>
          </a:p>
          <a:p>
            <a:endParaRPr lang="es-ES" dirty="0"/>
          </a:p>
        </p:txBody>
      </p:sp>
      <p:pic>
        <p:nvPicPr>
          <p:cNvPr id="4" name="Imagen 1">
            <a:extLst>
              <a:ext uri="{FF2B5EF4-FFF2-40B4-BE49-F238E27FC236}">
                <a16:creationId xmlns="" xmlns:a16="http://schemas.microsoft.com/office/drawing/2014/main" id="{7FF4E34A-8ED2-49B2-B259-3D81894E8E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1374" y="2632511"/>
            <a:ext cx="3171071" cy="2562225"/>
          </a:xfrm>
          <a:prstGeom prst="rect">
            <a:avLst/>
          </a:prstGeom>
        </p:spPr>
      </p:pic>
      <p:cxnSp>
        <p:nvCxnSpPr>
          <p:cNvPr id="6" name="5 Conector recto de flecha"/>
          <p:cNvCxnSpPr/>
          <p:nvPr/>
        </p:nvCxnSpPr>
        <p:spPr>
          <a:xfrm flipH="1">
            <a:off x="5037083" y="4548351"/>
            <a:ext cx="1820917" cy="260131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5682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1">
            <a:extLst>
              <a:ext uri="{FF2B5EF4-FFF2-40B4-BE49-F238E27FC236}">
                <a16:creationId xmlns="" xmlns:a16="http://schemas.microsoft.com/office/drawing/2014/main" id="{9095D8A5-F848-4AA7-9CDE-B96730A1FD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250" y="2309812"/>
            <a:ext cx="4381500" cy="2238375"/>
          </a:xfrm>
          <a:prstGeom prst="rect">
            <a:avLst/>
          </a:prstGeom>
        </p:spPr>
      </p:pic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52EE705C-21F7-458E-B9C2-44281A8B54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Permitimos la ejecución</a:t>
            </a:r>
            <a:endParaRPr lang="es-ES" b="1" dirty="0" smtClean="0"/>
          </a:p>
          <a:p>
            <a:endParaRPr lang="es-ES" dirty="0"/>
          </a:p>
          <a:p>
            <a:endParaRPr lang="es-ES" dirty="0"/>
          </a:p>
        </p:txBody>
      </p:sp>
      <p:cxnSp>
        <p:nvCxnSpPr>
          <p:cNvPr id="6" name="5 Conector recto de flecha"/>
          <p:cNvCxnSpPr/>
          <p:nvPr/>
        </p:nvCxnSpPr>
        <p:spPr>
          <a:xfrm flipH="1">
            <a:off x="5454869" y="3547241"/>
            <a:ext cx="1820917" cy="260131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5619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52EE705C-21F7-458E-B9C2-44281A8B54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Acceso a la herramienta </a:t>
            </a:r>
            <a:r>
              <a:rPr lang="es-ES" b="1" dirty="0" smtClean="0"/>
              <a:t>Oracle Net</a:t>
            </a:r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pic>
        <p:nvPicPr>
          <p:cNvPr id="5" name="Imagen 1">
            <a:extLst>
              <a:ext uri="{FF2B5EF4-FFF2-40B4-BE49-F238E27FC236}">
                <a16:creationId xmlns="" xmlns:a16="http://schemas.microsoft.com/office/drawing/2014/main" id="{B54DD389-FE7E-427D-98F8-476F6B83F6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0820" y="2178555"/>
            <a:ext cx="6298324" cy="3903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75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Desplegando tenemos acceso a la información del </a:t>
            </a:r>
            <a:r>
              <a:rPr lang="es-ES" dirty="0" err="1" smtClean="0"/>
              <a:t>Listener</a:t>
            </a:r>
            <a:endParaRPr lang="es-E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1313" y="2357438"/>
            <a:ext cx="338137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Flecha derecha"/>
          <p:cNvSpPr/>
          <p:nvPr/>
        </p:nvSpPr>
        <p:spPr>
          <a:xfrm rot="10800000">
            <a:off x="5436887" y="3831019"/>
            <a:ext cx="1651602" cy="2758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" name="Imagen 1">
            <a:extLst>
              <a:ext uri="{FF2B5EF4-FFF2-40B4-BE49-F238E27FC236}">
                <a16:creationId xmlns="" xmlns:a16="http://schemas.microsoft.com/office/drawing/2014/main" id="{95E7B2A5-F57A-4A4F-BD26-DB64B765B4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8344" y="2220131"/>
            <a:ext cx="6044105" cy="3773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298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55EBC320-907F-4A0A-962E-2090447DEA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En la carpeta </a:t>
            </a:r>
            <a:r>
              <a:rPr lang="es-ES" b="1" dirty="0" smtClean="0"/>
              <a:t>Nomenclatura de Servicios</a:t>
            </a:r>
            <a:r>
              <a:rPr lang="es-ES" dirty="0" smtClean="0"/>
              <a:t>, tenemos acceso a las BD a las que da servicio el </a:t>
            </a:r>
            <a:r>
              <a:rPr lang="es-ES" dirty="0" err="1" smtClean="0"/>
              <a:t>Listener</a:t>
            </a:r>
            <a:endParaRPr lang="es-ES" dirty="0"/>
          </a:p>
          <a:p>
            <a:endParaRPr lang="es-ES" dirty="0"/>
          </a:p>
        </p:txBody>
      </p:sp>
      <p:sp>
        <p:nvSpPr>
          <p:cNvPr id="5" name="4 Rectángulo redondeado"/>
          <p:cNvSpPr/>
          <p:nvPr/>
        </p:nvSpPr>
        <p:spPr>
          <a:xfrm>
            <a:off x="3137338" y="4028090"/>
            <a:ext cx="1174531" cy="27589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" name="Imagen 1">
            <a:extLst>
              <a:ext uri="{FF2B5EF4-FFF2-40B4-BE49-F238E27FC236}">
                <a16:creationId xmlns="" xmlns:a16="http://schemas.microsoft.com/office/drawing/2014/main" id="{23F94835-C428-4AD6-BF92-F3F4B35BD9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0269" y="2433307"/>
            <a:ext cx="4933949" cy="3581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974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047ED27E-0B9B-498E-A518-015E415E9B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Desde esta utilidad, al igual que desde el </a:t>
            </a:r>
            <a:r>
              <a:rPr lang="es-ES" dirty="0" err="1" smtClean="0"/>
              <a:t>Enteprise</a:t>
            </a:r>
            <a:r>
              <a:rPr lang="es-ES" dirty="0" smtClean="0"/>
              <a:t> Manager, podremos configurar el </a:t>
            </a:r>
            <a:r>
              <a:rPr lang="es-ES" dirty="0" err="1" smtClean="0"/>
              <a:t>Listener</a:t>
            </a:r>
            <a:r>
              <a:rPr lang="es-ES" dirty="0" smtClean="0"/>
              <a:t>, crear nuevos </a:t>
            </a:r>
            <a:r>
              <a:rPr lang="es-ES" dirty="0" err="1" smtClean="0"/>
              <a:t>Listeners</a:t>
            </a:r>
            <a:r>
              <a:rPr lang="es-ES" dirty="0" smtClean="0"/>
              <a:t> o suprimir los existentes</a:t>
            </a:r>
          </a:p>
          <a:p>
            <a:endParaRPr lang="es-ES" b="1" dirty="0"/>
          </a:p>
          <a:p>
            <a:endParaRPr lang="es-ES" b="1" dirty="0"/>
          </a:p>
          <a:p>
            <a:endParaRPr lang="es-ES" dirty="0"/>
          </a:p>
        </p:txBody>
      </p:sp>
      <p:pic>
        <p:nvPicPr>
          <p:cNvPr id="6" name="Imagen 1">
            <a:extLst>
              <a:ext uri="{FF2B5EF4-FFF2-40B4-BE49-F238E27FC236}">
                <a16:creationId xmlns="" xmlns:a16="http://schemas.microsoft.com/office/drawing/2014/main" id="{23F94835-C428-4AD6-BF92-F3F4B35BD9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0269" y="2433307"/>
            <a:ext cx="4933949" cy="3581730"/>
          </a:xfrm>
          <a:prstGeom prst="rect">
            <a:avLst/>
          </a:prstGeom>
        </p:spPr>
      </p:pic>
      <p:cxnSp>
        <p:nvCxnSpPr>
          <p:cNvPr id="9" name="8 Conector recto de flecha"/>
          <p:cNvCxnSpPr/>
          <p:nvPr/>
        </p:nvCxnSpPr>
        <p:spPr>
          <a:xfrm>
            <a:off x="1931276" y="2990193"/>
            <a:ext cx="1016876" cy="7094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9016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resentación2" id="{845CE441-8D1F-48D3-8DE8-FCAF25EA964B}" vid="{1FB27674-7829-472F-9711-110D484C994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</TotalTime>
  <Words>117</Words>
  <Application>Microsoft Office PowerPoint</Application>
  <PresentationFormat>Personalizado</PresentationFormat>
  <Paragraphs>19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Faceta</vt:lpstr>
      <vt:lpstr>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Grupo Trabajo IES Juan Cierva</dc:creator>
  <cp:lastModifiedBy>Alfonso Rebolleda Sanchez</cp:lastModifiedBy>
  <cp:revision>14</cp:revision>
  <dcterms:created xsi:type="dcterms:W3CDTF">2018-04-17T20:52:46Z</dcterms:created>
  <dcterms:modified xsi:type="dcterms:W3CDTF">2018-04-20T08:35:57Z</dcterms:modified>
</cp:coreProperties>
</file>