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9" r:id="rId1"/>
  </p:sldMasterIdLst>
  <p:notesMasterIdLst>
    <p:notesMasterId r:id="rId10"/>
  </p:notesMasterIdLst>
  <p:handoutMasterIdLst>
    <p:handoutMasterId r:id="rId11"/>
  </p:handoutMasterIdLst>
  <p:sldIdLst>
    <p:sldId id="256" r:id="rId2"/>
    <p:sldId id="257" r:id="rId3"/>
    <p:sldId id="258" r:id="rId4"/>
    <p:sldId id="259" r:id="rId5"/>
    <p:sldId id="260" r:id="rId6"/>
    <p:sldId id="262" r:id="rId7"/>
    <p:sldId id="263" r:id="rId8"/>
    <p:sldId id="264" r:id="rId9"/>
  </p:sldIdLst>
  <p:sldSz cx="12192000" cy="6858000"/>
  <p:notesSz cx="6858000" cy="9144000"/>
  <p:defaultTextStyle>
    <a:defPPr rtl="0">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282789-00BE-DB6E-4EC4-EB08DC3426B7}" v="366" dt="2023-10-29T10:40:09.668"/>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1" autoAdjust="0"/>
    <p:restoredTop sz="94660"/>
  </p:normalViewPr>
  <p:slideViewPr>
    <p:cSldViewPr snapToGrid="0">
      <p:cViewPr varScale="1">
        <p:scale>
          <a:sx n="93" d="100"/>
          <a:sy n="93" d="100"/>
        </p:scale>
        <p:origin x="1104" y="78"/>
      </p:cViewPr>
      <p:guideLst/>
    </p:cSldViewPr>
  </p:slideViewPr>
  <p:notesTextViewPr>
    <p:cViewPr>
      <p:scale>
        <a:sx n="1" d="1"/>
        <a:sy n="1" d="1"/>
      </p:scale>
      <p:origin x="0" y="0"/>
    </p:cViewPr>
  </p:notesTextViewPr>
  <p:notesViewPr>
    <p:cSldViewPr snapToGrid="0">
      <p:cViewPr varScale="1">
        <p:scale>
          <a:sx n="71" d="100"/>
          <a:sy n="71" d="100"/>
        </p:scale>
        <p:origin x="4188"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6A13C77B-70EC-427E-91BC-F24E456C448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ECF03710-4D21-4187-AF6A-CD406EC8A5D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842C34-3ADE-4FD4-9C00-531CE095E69B}" type="datetimeFigureOut">
              <a:rPr lang="es-ES" smtClean="0"/>
              <a:t>29/10/2023</a:t>
            </a:fld>
            <a:endParaRPr lang="es-ES"/>
          </a:p>
        </p:txBody>
      </p:sp>
      <p:sp>
        <p:nvSpPr>
          <p:cNvPr id="4" name="Marcador de pie de página 3">
            <a:extLst>
              <a:ext uri="{FF2B5EF4-FFF2-40B4-BE49-F238E27FC236}">
                <a16:creationId xmlns:a16="http://schemas.microsoft.com/office/drawing/2014/main" id="{812E1D92-BF6C-48F2-B7D3-811E8193907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E663B743-1197-4765-A3A6-7FD28E7E038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183AD3-42F6-4CDF-8BC5-4B9529075232}" type="slidenum">
              <a:rPr lang="es-ES" smtClean="0"/>
              <a:t>‹Nº›</a:t>
            </a:fld>
            <a:endParaRPr lang="es-ES"/>
          </a:p>
        </p:txBody>
      </p:sp>
    </p:spTree>
    <p:extLst>
      <p:ext uri="{BB962C8B-B14F-4D97-AF65-F5344CB8AC3E}">
        <p14:creationId xmlns:p14="http://schemas.microsoft.com/office/powerpoint/2010/main" val="40855343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B32EAB-D150-4754-B6B6-D45B2A209BBC}" type="datetimeFigureOut">
              <a:rPr lang="es-ES" noProof="0" smtClean="0"/>
              <a:t>29/10/2023</a:t>
            </a:fld>
            <a:endParaRPr lang="es-ES" noProof="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noProof="0"/>
              <a:t>Haga clic para modificar los estilos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noProof="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9A8F9B-0A3B-447F-9BEC-7A5FC4ECC70F}" type="slidenum">
              <a:rPr lang="es-ES" noProof="0" smtClean="0"/>
              <a:t>‹Nº›</a:t>
            </a:fld>
            <a:endParaRPr lang="es-ES" noProof="0"/>
          </a:p>
        </p:txBody>
      </p:sp>
    </p:spTree>
    <p:extLst>
      <p:ext uri="{BB962C8B-B14F-4D97-AF65-F5344CB8AC3E}">
        <p14:creationId xmlns:p14="http://schemas.microsoft.com/office/powerpoint/2010/main" val="38406272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fld id="{369A8F9B-0A3B-447F-9BEC-7A5FC4ECC70F}" type="slidenum">
              <a:rPr lang="es-ES" smtClean="0"/>
              <a:t>1</a:t>
            </a:fld>
            <a:endParaRPr lang="es-ES"/>
          </a:p>
        </p:txBody>
      </p:sp>
    </p:spTree>
    <p:extLst>
      <p:ext uri="{BB962C8B-B14F-4D97-AF65-F5344CB8AC3E}">
        <p14:creationId xmlns:p14="http://schemas.microsoft.com/office/powerpoint/2010/main" val="1125873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9960-406F-4187-A0E6-BD19C684039A}"/>
              </a:ext>
            </a:extLst>
          </p:cNvPr>
          <p:cNvSpPr>
            <a:spLocks noGrp="1"/>
          </p:cNvSpPr>
          <p:nvPr>
            <p:ph type="ctrTitle"/>
          </p:nvPr>
        </p:nvSpPr>
        <p:spPr>
          <a:xfrm>
            <a:off x="1249326" y="919716"/>
            <a:ext cx="8504275" cy="3551275"/>
          </a:xfrm>
        </p:spPr>
        <p:txBody>
          <a:bodyPr anchor="b">
            <a:normAutofit/>
          </a:bodyPr>
          <a:lstStyle>
            <a:lvl1pPr algn="l">
              <a:lnSpc>
                <a:spcPct val="100000"/>
              </a:lnSpc>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27E7FE-647D-4B2F-BA13-AB3ED4C5CF5A}"/>
              </a:ext>
            </a:extLst>
          </p:cNvPr>
          <p:cNvSpPr>
            <a:spLocks noGrp="1"/>
          </p:cNvSpPr>
          <p:nvPr>
            <p:ph type="subTitle" idx="1"/>
          </p:nvPr>
        </p:nvSpPr>
        <p:spPr>
          <a:xfrm>
            <a:off x="1249326" y="4795284"/>
            <a:ext cx="8504275" cy="1084522"/>
          </a:xfrm>
        </p:spPr>
        <p:txBody>
          <a:bodyPr>
            <a:normAutofit/>
          </a:bodyPr>
          <a:lstStyle>
            <a:lvl1pPr marL="0" indent="0" algn="l">
              <a:lnSpc>
                <a:spcPct val="120000"/>
              </a:lnSpc>
              <a:buNone/>
              <a:defRPr sz="16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A5EF785-E0A7-4496-A5BA-49B0156F2628}"/>
              </a:ext>
            </a:extLst>
          </p:cNvPr>
          <p:cNvSpPr>
            <a:spLocks noGrp="1"/>
          </p:cNvSpPr>
          <p:nvPr>
            <p:ph type="dt" sz="half" idx="10"/>
          </p:nvPr>
        </p:nvSpPr>
        <p:spPr>
          <a:xfrm>
            <a:off x="8964706" y="6433202"/>
            <a:ext cx="2426446" cy="367841"/>
          </a:xfrm>
        </p:spPr>
        <p:txBody>
          <a:bodyPr/>
          <a:lstStyle/>
          <a:p>
            <a:fld id="{32637B58-87C1-446D-BDA9-B06F4BCF7782}" type="datetimeFigureOut">
              <a:rPr lang="en-US" smtClean="0"/>
              <a:t>10/29/2023</a:t>
            </a:fld>
            <a:endParaRPr lang="en-US"/>
          </a:p>
        </p:txBody>
      </p:sp>
      <p:sp>
        <p:nvSpPr>
          <p:cNvPr id="5" name="Footer Placeholder 4">
            <a:extLst>
              <a:ext uri="{FF2B5EF4-FFF2-40B4-BE49-F238E27FC236}">
                <a16:creationId xmlns:a16="http://schemas.microsoft.com/office/drawing/2014/main" id="{4742C627-38A1-4A14-8822-D8D33751CA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EBE346-5F34-48CD-8928-DA8567AEDD15}"/>
              </a:ext>
            </a:extLst>
          </p:cNvPr>
          <p:cNvSpPr>
            <a:spLocks noGrp="1"/>
          </p:cNvSpPr>
          <p:nvPr>
            <p:ph type="sldNum" sz="quarter" idx="12"/>
          </p:nvPr>
        </p:nvSpPr>
        <p:spPr>
          <a:xfrm>
            <a:off x="11391152" y="6433203"/>
            <a:ext cx="702781" cy="367842"/>
          </a:xfrm>
        </p:spPr>
        <p:txBody>
          <a:bodyPr/>
          <a:lstStyle/>
          <a:p>
            <a:fld id="{08AB70BE-1769-45B8-85A6-0C837432C7E6}" type="slidenum">
              <a:rPr lang="en-US" smtClean="0"/>
              <a:t>‹Nº›</a:t>
            </a:fld>
            <a:endParaRPr lang="en-US"/>
          </a:p>
        </p:txBody>
      </p:sp>
    </p:spTree>
    <p:extLst>
      <p:ext uri="{BB962C8B-B14F-4D97-AF65-F5344CB8AC3E}">
        <p14:creationId xmlns:p14="http://schemas.microsoft.com/office/powerpoint/2010/main" val="4181744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B05F0-2B44-47BC-86B3-58E2C70806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A5B5DA-7628-4AC1-8EAE-5010C2A981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A4E7C3-7830-49F3-9F45-4B2F2B4CAC93}"/>
              </a:ext>
            </a:extLst>
          </p:cNvPr>
          <p:cNvSpPr>
            <a:spLocks noGrp="1"/>
          </p:cNvSpPr>
          <p:nvPr>
            <p:ph type="dt" sz="half" idx="10"/>
          </p:nvPr>
        </p:nvSpPr>
        <p:spPr/>
        <p:txBody>
          <a:bodyPr/>
          <a:lstStyle/>
          <a:p>
            <a:fld id="{32637B58-87C1-446D-BDA9-B06F4BCF7782}" type="datetimeFigureOut">
              <a:rPr lang="en-US" smtClean="0"/>
              <a:t>10/29/2023</a:t>
            </a:fld>
            <a:endParaRPr lang="en-US"/>
          </a:p>
        </p:txBody>
      </p:sp>
      <p:sp>
        <p:nvSpPr>
          <p:cNvPr id="5" name="Footer Placeholder 4">
            <a:extLst>
              <a:ext uri="{FF2B5EF4-FFF2-40B4-BE49-F238E27FC236}">
                <a16:creationId xmlns:a16="http://schemas.microsoft.com/office/drawing/2014/main" id="{1845E328-AD12-449C-BE6E-76DF005E8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0F374F-390D-49D8-A7C8-5BEFA3532345}"/>
              </a:ext>
            </a:extLst>
          </p:cNvPr>
          <p:cNvSpPr>
            <a:spLocks noGrp="1"/>
          </p:cNvSpPr>
          <p:nvPr>
            <p:ph type="sldNum" sz="quarter" idx="12"/>
          </p:nvPr>
        </p:nvSpPr>
        <p:spPr/>
        <p:txBody>
          <a:bodyPr/>
          <a:lstStyle/>
          <a:p>
            <a:fld id="{08AB70BE-1769-45B8-85A6-0C837432C7E6}" type="slidenum">
              <a:rPr lang="en-US" smtClean="0"/>
              <a:t>‹Nº›</a:t>
            </a:fld>
            <a:endParaRPr lang="en-US"/>
          </a:p>
        </p:txBody>
      </p:sp>
    </p:spTree>
    <p:extLst>
      <p:ext uri="{BB962C8B-B14F-4D97-AF65-F5344CB8AC3E}">
        <p14:creationId xmlns:p14="http://schemas.microsoft.com/office/powerpoint/2010/main" val="877218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50F530-2925-4F98-89EC-95C2EC4769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A79366-3281-483D-8731-0D01B2B24A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ED8B2-BE7F-4417-8A8A-A95C8BB70827}"/>
              </a:ext>
            </a:extLst>
          </p:cNvPr>
          <p:cNvSpPr>
            <a:spLocks noGrp="1"/>
          </p:cNvSpPr>
          <p:nvPr>
            <p:ph type="dt" sz="half" idx="10"/>
          </p:nvPr>
        </p:nvSpPr>
        <p:spPr/>
        <p:txBody>
          <a:bodyPr/>
          <a:lstStyle/>
          <a:p>
            <a:fld id="{32637B58-87C1-446D-BDA9-B06F4BCF7782}" type="datetimeFigureOut">
              <a:rPr lang="en-US" smtClean="0"/>
              <a:t>10/29/2023</a:t>
            </a:fld>
            <a:endParaRPr lang="en-US"/>
          </a:p>
        </p:txBody>
      </p:sp>
      <p:sp>
        <p:nvSpPr>
          <p:cNvPr id="5" name="Footer Placeholder 4">
            <a:extLst>
              <a:ext uri="{FF2B5EF4-FFF2-40B4-BE49-F238E27FC236}">
                <a16:creationId xmlns:a16="http://schemas.microsoft.com/office/drawing/2014/main" id="{A01A0D96-671F-4A85-89C6-946624CB1E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BA434-2E32-4719-B45C-0490D685265D}"/>
              </a:ext>
            </a:extLst>
          </p:cNvPr>
          <p:cNvSpPr>
            <a:spLocks noGrp="1"/>
          </p:cNvSpPr>
          <p:nvPr>
            <p:ph type="sldNum" sz="quarter" idx="12"/>
          </p:nvPr>
        </p:nvSpPr>
        <p:spPr/>
        <p:txBody>
          <a:bodyPr/>
          <a:lstStyle/>
          <a:p>
            <a:fld id="{08AB70BE-1769-45B8-85A6-0C837432C7E6}" type="slidenum">
              <a:rPr lang="en-US" smtClean="0"/>
              <a:t>‹Nº›</a:t>
            </a:fld>
            <a:endParaRPr lang="en-US"/>
          </a:p>
        </p:txBody>
      </p:sp>
    </p:spTree>
    <p:extLst>
      <p:ext uri="{BB962C8B-B14F-4D97-AF65-F5344CB8AC3E}">
        <p14:creationId xmlns:p14="http://schemas.microsoft.com/office/powerpoint/2010/main" val="2721544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9839C-7D7A-49F1-8BFE-85C6C7D78BE7}"/>
              </a:ext>
            </a:extLst>
          </p:cNvPr>
          <p:cNvSpPr>
            <a:spLocks noGrp="1"/>
          </p:cNvSpPr>
          <p:nvPr>
            <p:ph type="title"/>
          </p:nvPr>
        </p:nvSpPr>
        <p:spPr>
          <a:xfrm>
            <a:off x="905256" y="590668"/>
            <a:ext cx="9914859" cy="1329004"/>
          </a:xfrm>
        </p:spPr>
        <p:txBody>
          <a:bodyPr>
            <a:normAutofit/>
          </a:bodyPr>
          <a:lstStyle>
            <a:lvl1pPr>
              <a:lnSpc>
                <a:spcPct val="100000"/>
              </a:lnSpc>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C7E748DC-EBB9-44C6-8566-38F87FF7FD53}"/>
              </a:ext>
            </a:extLst>
          </p:cNvPr>
          <p:cNvSpPr>
            <a:spLocks noGrp="1"/>
          </p:cNvSpPr>
          <p:nvPr>
            <p:ph idx="1"/>
          </p:nvPr>
        </p:nvSpPr>
        <p:spPr>
          <a:xfrm>
            <a:off x="914400" y="1919673"/>
            <a:ext cx="9914860" cy="412331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7342198-F50F-4C8A-9BD9-4CC3950F8FA8}"/>
              </a:ext>
            </a:extLst>
          </p:cNvPr>
          <p:cNvSpPr>
            <a:spLocks noGrp="1"/>
          </p:cNvSpPr>
          <p:nvPr>
            <p:ph type="dt" sz="half" idx="10"/>
          </p:nvPr>
        </p:nvSpPr>
        <p:spPr>
          <a:xfrm>
            <a:off x="9323285" y="6434524"/>
            <a:ext cx="2067867" cy="365125"/>
          </a:xfrm>
        </p:spPr>
        <p:txBody>
          <a:bodyPr/>
          <a:lstStyle>
            <a:lvl1pPr algn="r">
              <a:defRPr>
                <a:solidFill>
                  <a:schemeClr val="bg1"/>
                </a:solidFill>
              </a:defRPr>
            </a:lvl1pPr>
          </a:lstStyle>
          <a:p>
            <a:fld id="{32637B58-87C1-446D-BDA9-B06F4BCF7782}" type="datetimeFigureOut">
              <a:rPr lang="en-US" smtClean="0"/>
              <a:t>10/29/2023</a:t>
            </a:fld>
            <a:endParaRPr lang="en-US"/>
          </a:p>
        </p:txBody>
      </p:sp>
      <p:sp>
        <p:nvSpPr>
          <p:cNvPr id="5" name="Footer Placeholder 4">
            <a:extLst>
              <a:ext uri="{FF2B5EF4-FFF2-40B4-BE49-F238E27FC236}">
                <a16:creationId xmlns:a16="http://schemas.microsoft.com/office/drawing/2014/main" id="{BFA2F5AB-D8C6-4AE1-8FAE-CD0499CB6D03}"/>
              </a:ext>
            </a:extLst>
          </p:cNvPr>
          <p:cNvSpPr>
            <a:spLocks noGrp="1"/>
          </p:cNvSpPr>
          <p:nvPr>
            <p:ph type="ftr" sz="quarter" idx="11"/>
          </p:nvPr>
        </p:nvSpPr>
        <p:spPr>
          <a:xfrm>
            <a:off x="173736" y="6437376"/>
            <a:ext cx="3775914" cy="365125"/>
          </a:xfrm>
        </p:spPr>
        <p:txBody>
          <a:bodyPr/>
          <a:lstStyle>
            <a:lvl1pPr algn="l">
              <a:defRPr>
                <a:solidFill>
                  <a:schemeClr val="accent2"/>
                </a:solidFill>
              </a:defRPr>
            </a:lvl1pPr>
          </a:lstStyle>
          <a:p>
            <a:endParaRPr lang="en-US" dirty="0"/>
          </a:p>
        </p:txBody>
      </p:sp>
      <p:sp>
        <p:nvSpPr>
          <p:cNvPr id="6" name="Slide Number Placeholder 5">
            <a:extLst>
              <a:ext uri="{FF2B5EF4-FFF2-40B4-BE49-F238E27FC236}">
                <a16:creationId xmlns:a16="http://schemas.microsoft.com/office/drawing/2014/main" id="{175C58D8-B582-4DB3-A94D-056240199750}"/>
              </a:ext>
            </a:extLst>
          </p:cNvPr>
          <p:cNvSpPr>
            <a:spLocks noGrp="1"/>
          </p:cNvSpPr>
          <p:nvPr>
            <p:ph type="sldNum" sz="quarter" idx="12"/>
          </p:nvPr>
        </p:nvSpPr>
        <p:spPr>
          <a:xfrm>
            <a:off x="11391152" y="6434524"/>
            <a:ext cx="693261" cy="365125"/>
          </a:xfrm>
        </p:spPr>
        <p:txBody>
          <a:bodyPr/>
          <a:lstStyle>
            <a:lvl1pPr>
              <a:defRPr>
                <a:solidFill>
                  <a:schemeClr val="bg1"/>
                </a:solidFill>
              </a:defRPr>
            </a:lvl1pPr>
          </a:lstStyle>
          <a:p>
            <a:fld id="{08AB70BE-1769-45B8-85A6-0C837432C7E6}" type="slidenum">
              <a:rPr lang="en-US" smtClean="0"/>
              <a:t>‹Nº›</a:t>
            </a:fld>
            <a:endParaRPr lang="en-US"/>
          </a:p>
        </p:txBody>
      </p:sp>
    </p:spTree>
    <p:extLst>
      <p:ext uri="{BB962C8B-B14F-4D97-AF65-F5344CB8AC3E}">
        <p14:creationId xmlns:p14="http://schemas.microsoft.com/office/powerpoint/2010/main" val="1430695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A94B-011C-4B13-8C12-E91BF7A40087}"/>
              </a:ext>
            </a:extLst>
          </p:cNvPr>
          <p:cNvSpPr>
            <a:spLocks noGrp="1"/>
          </p:cNvSpPr>
          <p:nvPr>
            <p:ph type="title"/>
          </p:nvPr>
        </p:nvSpPr>
        <p:spPr>
          <a:xfrm>
            <a:off x="1524000" y="1320800"/>
            <a:ext cx="9144000" cy="3095813"/>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716D5F3-887C-4A8F-842A-0294A9FB0818}"/>
              </a:ext>
            </a:extLst>
          </p:cNvPr>
          <p:cNvSpPr>
            <a:spLocks noGrp="1"/>
          </p:cNvSpPr>
          <p:nvPr>
            <p:ph type="body" idx="1"/>
          </p:nvPr>
        </p:nvSpPr>
        <p:spPr>
          <a:xfrm>
            <a:off x="1523999" y="4589463"/>
            <a:ext cx="914400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94588B-131A-42F3-B76C-62BD65E4806B}"/>
              </a:ext>
            </a:extLst>
          </p:cNvPr>
          <p:cNvSpPr>
            <a:spLocks noGrp="1"/>
          </p:cNvSpPr>
          <p:nvPr>
            <p:ph type="dt" sz="half" idx="10"/>
          </p:nvPr>
        </p:nvSpPr>
        <p:spPr/>
        <p:txBody>
          <a:bodyPr/>
          <a:lstStyle/>
          <a:p>
            <a:fld id="{32637B58-87C1-446D-BDA9-B06F4BCF7782}" type="datetimeFigureOut">
              <a:rPr lang="en-US" smtClean="0"/>
              <a:t>10/29/2023</a:t>
            </a:fld>
            <a:endParaRPr lang="en-US"/>
          </a:p>
        </p:txBody>
      </p:sp>
      <p:sp>
        <p:nvSpPr>
          <p:cNvPr id="5" name="Footer Placeholder 4">
            <a:extLst>
              <a:ext uri="{FF2B5EF4-FFF2-40B4-BE49-F238E27FC236}">
                <a16:creationId xmlns:a16="http://schemas.microsoft.com/office/drawing/2014/main" id="{E111AB28-20BD-4CD8-9840-985C3EDBA1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53C85C-3801-46F0-A100-616F5F2F82E9}"/>
              </a:ext>
            </a:extLst>
          </p:cNvPr>
          <p:cNvSpPr>
            <a:spLocks noGrp="1"/>
          </p:cNvSpPr>
          <p:nvPr>
            <p:ph type="sldNum" sz="quarter" idx="12"/>
          </p:nvPr>
        </p:nvSpPr>
        <p:spPr/>
        <p:txBody>
          <a:bodyPr/>
          <a:lstStyle/>
          <a:p>
            <a:fld id="{08AB70BE-1769-45B8-85A6-0C837432C7E6}" type="slidenum">
              <a:rPr lang="en-US" smtClean="0"/>
              <a:t>‹Nº›</a:t>
            </a:fld>
            <a:endParaRPr lang="en-US"/>
          </a:p>
        </p:txBody>
      </p:sp>
    </p:spTree>
    <p:extLst>
      <p:ext uri="{BB962C8B-B14F-4D97-AF65-F5344CB8AC3E}">
        <p14:creationId xmlns:p14="http://schemas.microsoft.com/office/powerpoint/2010/main" val="4042125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CB06-0454-4BF1-8011-F8B1A95954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920A70-D33B-4461-B74C-3F59ADB16141}"/>
              </a:ext>
            </a:extLst>
          </p:cNvPr>
          <p:cNvSpPr>
            <a:spLocks noGrp="1"/>
          </p:cNvSpPr>
          <p:nvPr>
            <p:ph sz="half" idx="1"/>
          </p:nvPr>
        </p:nvSpPr>
        <p:spPr>
          <a:xfrm>
            <a:off x="1408813" y="2163725"/>
            <a:ext cx="4610986" cy="4013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881BDF9-836E-431C-8EFA-417A9BEE9F4B}"/>
              </a:ext>
            </a:extLst>
          </p:cNvPr>
          <p:cNvSpPr>
            <a:spLocks noGrp="1"/>
          </p:cNvSpPr>
          <p:nvPr>
            <p:ph sz="half" idx="2"/>
          </p:nvPr>
        </p:nvSpPr>
        <p:spPr>
          <a:xfrm>
            <a:off x="6257260" y="2163725"/>
            <a:ext cx="4853763" cy="40132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CBD9F59-B591-4E2F-899E-3CA78CE82D45}"/>
              </a:ext>
            </a:extLst>
          </p:cNvPr>
          <p:cNvSpPr>
            <a:spLocks noGrp="1"/>
          </p:cNvSpPr>
          <p:nvPr>
            <p:ph type="dt" sz="half" idx="10"/>
          </p:nvPr>
        </p:nvSpPr>
        <p:spPr/>
        <p:txBody>
          <a:bodyPr/>
          <a:lstStyle/>
          <a:p>
            <a:fld id="{32637B58-87C1-446D-BDA9-B06F4BCF7782}" type="datetimeFigureOut">
              <a:rPr lang="en-US" smtClean="0"/>
              <a:t>10/29/2023</a:t>
            </a:fld>
            <a:endParaRPr lang="en-US"/>
          </a:p>
        </p:txBody>
      </p:sp>
      <p:sp>
        <p:nvSpPr>
          <p:cNvPr id="6" name="Footer Placeholder 5">
            <a:extLst>
              <a:ext uri="{FF2B5EF4-FFF2-40B4-BE49-F238E27FC236}">
                <a16:creationId xmlns:a16="http://schemas.microsoft.com/office/drawing/2014/main" id="{046CFD12-B3EC-432C-B264-8AB571CAA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F3CBBA-71B3-4857-80E7-525E89FD903F}"/>
              </a:ext>
            </a:extLst>
          </p:cNvPr>
          <p:cNvSpPr>
            <a:spLocks noGrp="1"/>
          </p:cNvSpPr>
          <p:nvPr>
            <p:ph type="sldNum" sz="quarter" idx="12"/>
          </p:nvPr>
        </p:nvSpPr>
        <p:spPr/>
        <p:txBody>
          <a:bodyPr/>
          <a:lstStyle/>
          <a:p>
            <a:fld id="{08AB70BE-1769-45B8-85A6-0C837432C7E6}" type="slidenum">
              <a:rPr lang="en-US" smtClean="0"/>
              <a:t>‹Nº›</a:t>
            </a:fld>
            <a:endParaRPr lang="en-US"/>
          </a:p>
        </p:txBody>
      </p:sp>
    </p:spTree>
    <p:extLst>
      <p:ext uri="{BB962C8B-B14F-4D97-AF65-F5344CB8AC3E}">
        <p14:creationId xmlns:p14="http://schemas.microsoft.com/office/powerpoint/2010/main" val="268277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51886-4F39-4E3E-948D-DBC73F267AED}"/>
              </a:ext>
            </a:extLst>
          </p:cNvPr>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B2C7B2A-B6BE-46FD-9278-A5246BF7EEB8}"/>
              </a:ext>
            </a:extLst>
          </p:cNvPr>
          <p:cNvSpPr>
            <a:spLocks noGrp="1"/>
          </p:cNvSpPr>
          <p:nvPr>
            <p:ph type="body" idx="1"/>
          </p:nvPr>
        </p:nvSpPr>
        <p:spPr>
          <a:xfrm>
            <a:off x="839788" y="1681163"/>
            <a:ext cx="5157787"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E85295-E4B5-4D75-954F-B07A2F4CABF8}"/>
              </a:ext>
            </a:extLst>
          </p:cNvPr>
          <p:cNvSpPr>
            <a:spLocks noGrp="1"/>
          </p:cNvSpPr>
          <p:nvPr>
            <p:ph sz="half" idx="2"/>
          </p:nvPr>
        </p:nvSpPr>
        <p:spPr>
          <a:xfrm>
            <a:off x="839788" y="2635623"/>
            <a:ext cx="5157787" cy="3554039"/>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687ABF0-C78D-4589-8FA5-0D6238B4B084}"/>
              </a:ext>
            </a:extLst>
          </p:cNvPr>
          <p:cNvSpPr>
            <a:spLocks noGrp="1"/>
          </p:cNvSpPr>
          <p:nvPr>
            <p:ph type="body" sz="quarter" idx="3"/>
          </p:nvPr>
        </p:nvSpPr>
        <p:spPr>
          <a:xfrm>
            <a:off x="6172200" y="1681163"/>
            <a:ext cx="5183188"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6A4064-2E0A-4FC3-837B-14EC0EF3A652}"/>
              </a:ext>
            </a:extLst>
          </p:cNvPr>
          <p:cNvSpPr>
            <a:spLocks noGrp="1"/>
          </p:cNvSpPr>
          <p:nvPr>
            <p:ph sz="quarter" idx="4"/>
          </p:nvPr>
        </p:nvSpPr>
        <p:spPr>
          <a:xfrm>
            <a:off x="6172200" y="2635623"/>
            <a:ext cx="5183188" cy="355404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8E3C169-8D29-4CC4-9581-748178F3C00A}"/>
              </a:ext>
            </a:extLst>
          </p:cNvPr>
          <p:cNvSpPr>
            <a:spLocks noGrp="1"/>
          </p:cNvSpPr>
          <p:nvPr>
            <p:ph type="dt" sz="half" idx="10"/>
          </p:nvPr>
        </p:nvSpPr>
        <p:spPr/>
        <p:txBody>
          <a:bodyPr/>
          <a:lstStyle/>
          <a:p>
            <a:fld id="{32637B58-87C1-446D-BDA9-B06F4BCF7782}" type="datetimeFigureOut">
              <a:rPr lang="en-US" smtClean="0"/>
              <a:t>10/29/2023</a:t>
            </a:fld>
            <a:endParaRPr lang="en-US"/>
          </a:p>
        </p:txBody>
      </p:sp>
      <p:sp>
        <p:nvSpPr>
          <p:cNvPr id="8" name="Footer Placeholder 7">
            <a:extLst>
              <a:ext uri="{FF2B5EF4-FFF2-40B4-BE49-F238E27FC236}">
                <a16:creationId xmlns:a16="http://schemas.microsoft.com/office/drawing/2014/main" id="{F14EC709-AAD9-475C-AC6A-943A8E872A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0C0E3E-587D-46EB-AAF5-011C137B0309}"/>
              </a:ext>
            </a:extLst>
          </p:cNvPr>
          <p:cNvSpPr>
            <a:spLocks noGrp="1"/>
          </p:cNvSpPr>
          <p:nvPr>
            <p:ph type="sldNum" sz="quarter" idx="12"/>
          </p:nvPr>
        </p:nvSpPr>
        <p:spPr/>
        <p:txBody>
          <a:bodyPr/>
          <a:lstStyle/>
          <a:p>
            <a:fld id="{08AB70BE-1769-45B8-85A6-0C837432C7E6}" type="slidenum">
              <a:rPr lang="en-US" smtClean="0"/>
              <a:t>‹Nº›</a:t>
            </a:fld>
            <a:endParaRPr lang="en-US"/>
          </a:p>
        </p:txBody>
      </p:sp>
    </p:spTree>
    <p:extLst>
      <p:ext uri="{BB962C8B-B14F-4D97-AF65-F5344CB8AC3E}">
        <p14:creationId xmlns:p14="http://schemas.microsoft.com/office/powerpoint/2010/main" val="767155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3E062-B7F5-4D30-B416-1BBB4A7D0F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p>
            <a:fld id="{32637B58-87C1-446D-BDA9-B06F4BCF7782}" type="datetimeFigureOut">
              <a:rPr lang="en-US" smtClean="0"/>
              <a:t>10/29/2023</a:t>
            </a:fld>
            <a:endParaRPr lang="en-US"/>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p>
            <a:fld id="{08AB70BE-1769-45B8-85A6-0C837432C7E6}" type="slidenum">
              <a:rPr lang="en-US" smtClean="0"/>
              <a:t>‹Nº›</a:t>
            </a:fld>
            <a:endParaRPr lang="en-US"/>
          </a:p>
        </p:txBody>
      </p:sp>
    </p:spTree>
    <p:extLst>
      <p:ext uri="{BB962C8B-B14F-4D97-AF65-F5344CB8AC3E}">
        <p14:creationId xmlns:p14="http://schemas.microsoft.com/office/powerpoint/2010/main" val="4182145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p>
            <a:fld id="{32637B58-87C1-446D-BDA9-B06F4BCF7782}" type="datetimeFigureOut">
              <a:rPr lang="en-US" smtClean="0"/>
              <a:t>10/29/2023</a:t>
            </a:fld>
            <a:endParaRPr lang="en-US"/>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p>
            <a:fld id="{08AB70BE-1769-45B8-85A6-0C837432C7E6}" type="slidenum">
              <a:rPr lang="en-US" smtClean="0"/>
              <a:t>‹Nº›</a:t>
            </a:fld>
            <a:endParaRPr lang="en-US"/>
          </a:p>
        </p:txBody>
      </p:sp>
    </p:spTree>
    <p:extLst>
      <p:ext uri="{BB962C8B-B14F-4D97-AF65-F5344CB8AC3E}">
        <p14:creationId xmlns:p14="http://schemas.microsoft.com/office/powerpoint/2010/main" val="1933562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9F8C-8071-4BE5-AD6F-C98F481D1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4135B3-14BA-4A88-B6B3-88B77B1C63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7C3A4D-5B69-44B4-B17F-770E83F00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F1C41D-2A59-4512-8034-6DB705787D78}"/>
              </a:ext>
            </a:extLst>
          </p:cNvPr>
          <p:cNvSpPr>
            <a:spLocks noGrp="1"/>
          </p:cNvSpPr>
          <p:nvPr>
            <p:ph type="dt" sz="half" idx="10"/>
          </p:nvPr>
        </p:nvSpPr>
        <p:spPr/>
        <p:txBody>
          <a:bodyPr/>
          <a:lstStyle/>
          <a:p>
            <a:fld id="{32637B58-87C1-446D-BDA9-B06F4BCF7782}" type="datetimeFigureOut">
              <a:rPr lang="en-US" smtClean="0"/>
              <a:t>10/29/2023</a:t>
            </a:fld>
            <a:endParaRPr lang="en-US"/>
          </a:p>
        </p:txBody>
      </p:sp>
      <p:sp>
        <p:nvSpPr>
          <p:cNvPr id="6" name="Footer Placeholder 5">
            <a:extLst>
              <a:ext uri="{FF2B5EF4-FFF2-40B4-BE49-F238E27FC236}">
                <a16:creationId xmlns:a16="http://schemas.microsoft.com/office/drawing/2014/main" id="{BD85C494-778C-4EE6-9402-242E1CDD9A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5677B9-C338-4033-9AFE-B8B81C5D8139}"/>
              </a:ext>
            </a:extLst>
          </p:cNvPr>
          <p:cNvSpPr>
            <a:spLocks noGrp="1"/>
          </p:cNvSpPr>
          <p:nvPr>
            <p:ph type="sldNum" sz="quarter" idx="12"/>
          </p:nvPr>
        </p:nvSpPr>
        <p:spPr/>
        <p:txBody>
          <a:bodyPr/>
          <a:lstStyle/>
          <a:p>
            <a:fld id="{08AB70BE-1769-45B8-85A6-0C837432C7E6}" type="slidenum">
              <a:rPr lang="en-US" smtClean="0"/>
              <a:t>‹Nº›</a:t>
            </a:fld>
            <a:endParaRPr lang="en-US"/>
          </a:p>
        </p:txBody>
      </p:sp>
    </p:spTree>
    <p:extLst>
      <p:ext uri="{BB962C8B-B14F-4D97-AF65-F5344CB8AC3E}">
        <p14:creationId xmlns:p14="http://schemas.microsoft.com/office/powerpoint/2010/main" val="2249124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B77DE-4C2E-476F-A419-57470FB66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9FD1A0-93AE-469A-ADDF-2453B64CAA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C119C9C-EF97-4910-9419-6D7202609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A87172-A64E-4C38-82ED-2A7050B0FB68}"/>
              </a:ext>
            </a:extLst>
          </p:cNvPr>
          <p:cNvSpPr>
            <a:spLocks noGrp="1"/>
          </p:cNvSpPr>
          <p:nvPr>
            <p:ph type="dt" sz="half" idx="10"/>
          </p:nvPr>
        </p:nvSpPr>
        <p:spPr/>
        <p:txBody>
          <a:bodyPr/>
          <a:lstStyle/>
          <a:p>
            <a:fld id="{32637B58-87C1-446D-BDA9-B06F4BCF7782}" type="datetimeFigureOut">
              <a:rPr lang="en-US" smtClean="0"/>
              <a:t>10/29/2023</a:t>
            </a:fld>
            <a:endParaRPr lang="en-US"/>
          </a:p>
        </p:txBody>
      </p:sp>
      <p:sp>
        <p:nvSpPr>
          <p:cNvPr id="6" name="Footer Placeholder 5">
            <a:extLst>
              <a:ext uri="{FF2B5EF4-FFF2-40B4-BE49-F238E27FC236}">
                <a16:creationId xmlns:a16="http://schemas.microsoft.com/office/drawing/2014/main" id="{BC0C3E24-28E2-4512-BEA0-DAEC5E8465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F04F0D-DA84-434D-B136-BEE9FD80AB95}"/>
              </a:ext>
            </a:extLst>
          </p:cNvPr>
          <p:cNvSpPr>
            <a:spLocks noGrp="1"/>
          </p:cNvSpPr>
          <p:nvPr>
            <p:ph type="sldNum" sz="quarter" idx="12"/>
          </p:nvPr>
        </p:nvSpPr>
        <p:spPr/>
        <p:txBody>
          <a:bodyPr/>
          <a:lstStyle/>
          <a:p>
            <a:fld id="{08AB70BE-1769-45B8-85A6-0C837432C7E6}" type="slidenum">
              <a:rPr lang="en-US" smtClean="0"/>
              <a:t>‹Nº›</a:t>
            </a:fld>
            <a:endParaRPr lang="en-US"/>
          </a:p>
        </p:txBody>
      </p:sp>
    </p:spTree>
    <p:extLst>
      <p:ext uri="{BB962C8B-B14F-4D97-AF65-F5344CB8AC3E}">
        <p14:creationId xmlns:p14="http://schemas.microsoft.com/office/powerpoint/2010/main" val="2499122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7A08E557-10DB-421A-876E-1AE58F8E07C4}"/>
              </a:ext>
            </a:extLst>
          </p:cNvPr>
          <p:cNvSpPr/>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ooter Placeholder 4">
            <a:extLst>
              <a:ext uri="{FF2B5EF4-FFF2-40B4-BE49-F238E27FC236}">
                <a16:creationId xmlns:a16="http://schemas.microsoft.com/office/drawing/2014/main" id="{EC2EBCA0-8609-4F35-8CA7-7AD35FDACD73}"/>
              </a:ext>
            </a:extLst>
          </p:cNvPr>
          <p:cNvSpPr>
            <a:spLocks noGrp="1"/>
          </p:cNvSpPr>
          <p:nvPr>
            <p:ph type="ftr" sz="quarter" idx="3"/>
          </p:nvPr>
        </p:nvSpPr>
        <p:spPr>
          <a:xfrm>
            <a:off x="175613" y="6434560"/>
            <a:ext cx="3428012" cy="365125"/>
          </a:xfrm>
          <a:prstGeom prst="rect">
            <a:avLst/>
          </a:prstGeom>
        </p:spPr>
        <p:txBody>
          <a:bodyPr vert="horz" lIns="91440" tIns="45720" rIns="91440" bIns="45720" rtlCol="0" anchor="ctr"/>
          <a:lstStyle>
            <a:lvl1pPr algn="l">
              <a:defRPr sz="1050" spc="50" baseline="0">
                <a:solidFill>
                  <a:schemeClr val="accent2"/>
                </a:solidFill>
                <a:latin typeface="+mn-lt"/>
              </a:defRPr>
            </a:lvl1pPr>
          </a:lstStyle>
          <a:p>
            <a:endParaRPr lang="en-US"/>
          </a:p>
        </p:txBody>
      </p:sp>
      <p:sp>
        <p:nvSpPr>
          <p:cNvPr id="2" name="Title Placeholder 1">
            <a:extLst>
              <a:ext uri="{FF2B5EF4-FFF2-40B4-BE49-F238E27FC236}">
                <a16:creationId xmlns:a16="http://schemas.microsoft.com/office/drawing/2014/main" id="{BFDA9639-38D2-4CD4-A861-F6B4C6CB99BD}"/>
              </a:ext>
            </a:extLst>
          </p:cNvPr>
          <p:cNvSpPr>
            <a:spLocks noGrp="1"/>
          </p:cNvSpPr>
          <p:nvPr>
            <p:ph type="title"/>
          </p:nvPr>
        </p:nvSpPr>
        <p:spPr>
          <a:xfrm>
            <a:off x="908775" y="590372"/>
            <a:ext cx="10202248" cy="132589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DAF00B1-16C1-47B3-A7A0-B71468312896}"/>
              </a:ext>
            </a:extLst>
          </p:cNvPr>
          <p:cNvSpPr>
            <a:spLocks noGrp="1"/>
          </p:cNvSpPr>
          <p:nvPr>
            <p:ph type="body" idx="1"/>
          </p:nvPr>
        </p:nvSpPr>
        <p:spPr>
          <a:xfrm>
            <a:off x="918825" y="1916262"/>
            <a:ext cx="10192198" cy="413348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BCF9501-5B6B-4DAF-B59D-3C129ED805AC}"/>
              </a:ext>
            </a:extLst>
          </p:cNvPr>
          <p:cNvSpPr>
            <a:spLocks noGrp="1"/>
          </p:cNvSpPr>
          <p:nvPr>
            <p:ph type="dt" sz="half" idx="2"/>
          </p:nvPr>
        </p:nvSpPr>
        <p:spPr>
          <a:xfrm>
            <a:off x="9017000" y="6433202"/>
            <a:ext cx="2374150" cy="367841"/>
          </a:xfrm>
          <a:prstGeom prst="rect">
            <a:avLst/>
          </a:prstGeom>
        </p:spPr>
        <p:txBody>
          <a:bodyPr vert="horz" lIns="91440" tIns="45720" rIns="91440" bIns="45720" rtlCol="0" anchor="ctr"/>
          <a:lstStyle>
            <a:lvl1pPr algn="r">
              <a:defRPr sz="1050" spc="50" baseline="0">
                <a:solidFill>
                  <a:srgbClr val="FFFFFF"/>
                </a:solidFill>
                <a:latin typeface="+mn-lt"/>
              </a:defRPr>
            </a:lvl1pPr>
          </a:lstStyle>
          <a:p>
            <a:fld id="{32637B58-87C1-446D-BDA9-B06F4BCF7782}" type="datetimeFigureOut">
              <a:rPr lang="en-US" smtClean="0"/>
              <a:pPr/>
              <a:t>10/29/2023</a:t>
            </a:fld>
            <a:endParaRPr lang="en-US" dirty="0"/>
          </a:p>
        </p:txBody>
      </p:sp>
      <p:sp>
        <p:nvSpPr>
          <p:cNvPr id="6" name="Slide Number Placeholder 5">
            <a:extLst>
              <a:ext uri="{FF2B5EF4-FFF2-40B4-BE49-F238E27FC236}">
                <a16:creationId xmlns:a16="http://schemas.microsoft.com/office/drawing/2014/main" id="{37685DBD-B7AE-41D8-8CF1-B21CD58E1B45}"/>
              </a:ext>
            </a:extLst>
          </p:cNvPr>
          <p:cNvSpPr>
            <a:spLocks noGrp="1"/>
          </p:cNvSpPr>
          <p:nvPr>
            <p:ph type="sldNum" sz="quarter" idx="4"/>
          </p:nvPr>
        </p:nvSpPr>
        <p:spPr>
          <a:xfrm>
            <a:off x="11391150" y="6433203"/>
            <a:ext cx="693263" cy="367842"/>
          </a:xfrm>
          <a:prstGeom prst="rect">
            <a:avLst/>
          </a:prstGeom>
        </p:spPr>
        <p:txBody>
          <a:bodyPr vert="horz" lIns="91440" tIns="45720" rIns="91440" bIns="45720" rtlCol="0" anchor="ctr"/>
          <a:lstStyle>
            <a:lvl1pPr algn="r">
              <a:defRPr sz="2000">
                <a:solidFill>
                  <a:srgbClr val="FFFFFF"/>
                </a:solidFill>
                <a:latin typeface="+mj-lt"/>
              </a:defRPr>
            </a:lvl1pPr>
          </a:lstStyle>
          <a:p>
            <a:fld id="{08AB70BE-1769-45B8-85A6-0C837432C7E6}" type="slidenum">
              <a:rPr lang="en-US" smtClean="0"/>
              <a:pPr/>
              <a:t>‹Nº›</a:t>
            </a:fld>
            <a:endParaRPr lang="en-US"/>
          </a:p>
        </p:txBody>
      </p:sp>
    </p:spTree>
    <p:extLst>
      <p:ext uri="{BB962C8B-B14F-4D97-AF65-F5344CB8AC3E}">
        <p14:creationId xmlns:p14="http://schemas.microsoft.com/office/powerpoint/2010/main" val="2083603693"/>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txStyles>
    <p:titleStyle>
      <a:lvl1pPr algn="l" defTabSz="914400" rtl="0" eaLnBrk="1" latinLnBrk="0" hangingPunct="1">
        <a:lnSpc>
          <a:spcPct val="90000"/>
        </a:lnSpc>
        <a:spcBef>
          <a:spcPct val="0"/>
        </a:spcBef>
        <a:buNone/>
        <a:defRPr sz="4000" kern="1200">
          <a:solidFill>
            <a:schemeClr val="accent2"/>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5"/>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120000"/>
        </a:lnSpc>
        <a:spcBef>
          <a:spcPts val="500"/>
        </a:spcBef>
        <a:buClr>
          <a:schemeClr val="accent5"/>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20000"/>
        </a:lnSpc>
        <a:spcBef>
          <a:spcPts val="500"/>
        </a:spcBef>
        <a:buClr>
          <a:schemeClr val="accent5"/>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BB8F2C0-5085-4286-BF3B-489C592A9C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Huevos marrones">
            <a:extLst>
              <a:ext uri="{FF2B5EF4-FFF2-40B4-BE49-F238E27FC236}">
                <a16:creationId xmlns:a16="http://schemas.microsoft.com/office/drawing/2014/main" id="{143E67E1-3453-53D6-8DC2-F3F275E91B7A}"/>
              </a:ext>
            </a:extLst>
          </p:cNvPr>
          <p:cNvPicPr>
            <a:picLocks noChangeAspect="1"/>
          </p:cNvPicPr>
          <p:nvPr/>
        </p:nvPicPr>
        <p:blipFill rotWithShape="1">
          <a:blip r:embed="rId3"/>
          <a:srcRect l="16753" r="13470" b="-4"/>
          <a:stretch/>
        </p:blipFill>
        <p:spPr>
          <a:xfrm>
            <a:off x="20" y="10"/>
            <a:ext cx="7113748" cy="6864903"/>
          </a:xfrm>
          <a:prstGeom prst="rect">
            <a:avLst/>
          </a:prstGeom>
        </p:spPr>
      </p:pic>
      <p:sp>
        <p:nvSpPr>
          <p:cNvPr id="22" name="Freeform: Shape 21">
            <a:extLst>
              <a:ext uri="{FF2B5EF4-FFF2-40B4-BE49-F238E27FC236}">
                <a16:creationId xmlns:a16="http://schemas.microsoft.com/office/drawing/2014/main" id="{E705AD56-8B1B-4111-AE73-A1DEC70739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5103" y="-5976"/>
            <a:ext cx="8556895" cy="6872531"/>
          </a:xfrm>
          <a:custGeom>
            <a:avLst/>
            <a:gdLst>
              <a:gd name="connsiteX0" fmla="*/ 5317418 w 8556895"/>
              <a:gd name="connsiteY0" fmla="*/ 0 h 6865265"/>
              <a:gd name="connsiteX1" fmla="*/ 8556895 w 8556895"/>
              <a:gd name="connsiteY1" fmla="*/ 0 h 6865265"/>
              <a:gd name="connsiteX2" fmla="*/ 8556895 w 8556895"/>
              <a:gd name="connsiteY2" fmla="*/ 6858000 h 6865265"/>
              <a:gd name="connsiteX3" fmla="*/ 5869355 w 8556895"/>
              <a:gd name="connsiteY3" fmla="*/ 6858000 h 6865265"/>
              <a:gd name="connsiteX4" fmla="*/ 5869355 w 8556895"/>
              <a:gd name="connsiteY4" fmla="*/ 6865265 h 6865265"/>
              <a:gd name="connsiteX5" fmla="*/ 0 w 8556895"/>
              <a:gd name="connsiteY5" fmla="*/ 6865265 h 6865265"/>
              <a:gd name="connsiteX6" fmla="*/ 3430955 w 8556895"/>
              <a:gd name="connsiteY6" fmla="*/ 3434310 h 6865265"/>
              <a:gd name="connsiteX7" fmla="*/ 176556 w 8556895"/>
              <a:gd name="connsiteY7" fmla="*/ 7819 h 6865265"/>
              <a:gd name="connsiteX8" fmla="*/ 154644 w 8556895"/>
              <a:gd name="connsiteY8" fmla="*/ 7265 h 6865265"/>
              <a:gd name="connsiteX9" fmla="*/ 5317418 w 8556895"/>
              <a:gd name="connsiteY9" fmla="*/ 7265 h 6865265"/>
              <a:gd name="connsiteX0" fmla="*/ 5317418 w 8556895"/>
              <a:gd name="connsiteY0" fmla="*/ 7265 h 6865265"/>
              <a:gd name="connsiteX1" fmla="*/ 8556895 w 8556895"/>
              <a:gd name="connsiteY1" fmla="*/ 0 h 6865265"/>
              <a:gd name="connsiteX2" fmla="*/ 8556895 w 8556895"/>
              <a:gd name="connsiteY2" fmla="*/ 6858000 h 6865265"/>
              <a:gd name="connsiteX3" fmla="*/ 5869355 w 8556895"/>
              <a:gd name="connsiteY3" fmla="*/ 6858000 h 6865265"/>
              <a:gd name="connsiteX4" fmla="*/ 5869355 w 8556895"/>
              <a:gd name="connsiteY4" fmla="*/ 6865265 h 6865265"/>
              <a:gd name="connsiteX5" fmla="*/ 0 w 8556895"/>
              <a:gd name="connsiteY5" fmla="*/ 6865265 h 6865265"/>
              <a:gd name="connsiteX6" fmla="*/ 3430955 w 8556895"/>
              <a:gd name="connsiteY6" fmla="*/ 3434310 h 6865265"/>
              <a:gd name="connsiteX7" fmla="*/ 176556 w 8556895"/>
              <a:gd name="connsiteY7" fmla="*/ 7819 h 6865265"/>
              <a:gd name="connsiteX8" fmla="*/ 154644 w 8556895"/>
              <a:gd name="connsiteY8" fmla="*/ 7265 h 6865265"/>
              <a:gd name="connsiteX9" fmla="*/ 5317418 w 8556895"/>
              <a:gd name="connsiteY9" fmla="*/ 7265 h 6865265"/>
              <a:gd name="connsiteX0" fmla="*/ 5317418 w 8556895"/>
              <a:gd name="connsiteY0" fmla="*/ 7265 h 6865265"/>
              <a:gd name="connsiteX1" fmla="*/ 8556895 w 8556895"/>
              <a:gd name="connsiteY1" fmla="*/ 0 h 6865265"/>
              <a:gd name="connsiteX2" fmla="*/ 8556895 w 8556895"/>
              <a:gd name="connsiteY2" fmla="*/ 6858000 h 6865265"/>
              <a:gd name="connsiteX3" fmla="*/ 5869355 w 8556895"/>
              <a:gd name="connsiteY3" fmla="*/ 6858000 h 6865265"/>
              <a:gd name="connsiteX4" fmla="*/ 0 w 8556895"/>
              <a:gd name="connsiteY4" fmla="*/ 6865265 h 6865265"/>
              <a:gd name="connsiteX5" fmla="*/ 3430955 w 8556895"/>
              <a:gd name="connsiteY5" fmla="*/ 3434310 h 6865265"/>
              <a:gd name="connsiteX6" fmla="*/ 176556 w 8556895"/>
              <a:gd name="connsiteY6" fmla="*/ 7819 h 6865265"/>
              <a:gd name="connsiteX7" fmla="*/ 154644 w 8556895"/>
              <a:gd name="connsiteY7" fmla="*/ 7265 h 6865265"/>
              <a:gd name="connsiteX8" fmla="*/ 5317418 w 8556895"/>
              <a:gd name="connsiteY8" fmla="*/ 7265 h 6865265"/>
              <a:gd name="connsiteX0" fmla="*/ 5317418 w 8556895"/>
              <a:gd name="connsiteY0" fmla="*/ 7265 h 6865265"/>
              <a:gd name="connsiteX1" fmla="*/ 8556895 w 8556895"/>
              <a:gd name="connsiteY1" fmla="*/ 0 h 6865265"/>
              <a:gd name="connsiteX2" fmla="*/ 8556895 w 8556895"/>
              <a:gd name="connsiteY2" fmla="*/ 6858000 h 6865265"/>
              <a:gd name="connsiteX3" fmla="*/ 0 w 8556895"/>
              <a:gd name="connsiteY3" fmla="*/ 6865265 h 6865265"/>
              <a:gd name="connsiteX4" fmla="*/ 3430955 w 8556895"/>
              <a:gd name="connsiteY4" fmla="*/ 3434310 h 6865265"/>
              <a:gd name="connsiteX5" fmla="*/ 176556 w 8556895"/>
              <a:gd name="connsiteY5" fmla="*/ 7819 h 6865265"/>
              <a:gd name="connsiteX6" fmla="*/ 154644 w 8556895"/>
              <a:gd name="connsiteY6" fmla="*/ 7265 h 6865265"/>
              <a:gd name="connsiteX7" fmla="*/ 5317418 w 8556895"/>
              <a:gd name="connsiteY7" fmla="*/ 7265 h 6865265"/>
              <a:gd name="connsiteX0" fmla="*/ 154644 w 8556895"/>
              <a:gd name="connsiteY0" fmla="*/ 7265 h 6865265"/>
              <a:gd name="connsiteX1" fmla="*/ 8556895 w 8556895"/>
              <a:gd name="connsiteY1" fmla="*/ 0 h 6865265"/>
              <a:gd name="connsiteX2" fmla="*/ 8556895 w 8556895"/>
              <a:gd name="connsiteY2" fmla="*/ 6858000 h 6865265"/>
              <a:gd name="connsiteX3" fmla="*/ 0 w 8556895"/>
              <a:gd name="connsiteY3" fmla="*/ 6865265 h 6865265"/>
              <a:gd name="connsiteX4" fmla="*/ 3430955 w 8556895"/>
              <a:gd name="connsiteY4" fmla="*/ 3434310 h 6865265"/>
              <a:gd name="connsiteX5" fmla="*/ 176556 w 8556895"/>
              <a:gd name="connsiteY5" fmla="*/ 7819 h 6865265"/>
              <a:gd name="connsiteX6" fmla="*/ 154644 w 8556895"/>
              <a:gd name="connsiteY6" fmla="*/ 7265 h 6865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56895" h="6865265">
                <a:moveTo>
                  <a:pt x="154644" y="7265"/>
                </a:moveTo>
                <a:lnTo>
                  <a:pt x="8556895" y="0"/>
                </a:lnTo>
                <a:lnTo>
                  <a:pt x="8556895" y="6858000"/>
                </a:lnTo>
                <a:lnTo>
                  <a:pt x="0" y="6865265"/>
                </a:lnTo>
                <a:cubicBezTo>
                  <a:pt x="1894864" y="6865265"/>
                  <a:pt x="3430955" y="5329174"/>
                  <a:pt x="3430955" y="3434310"/>
                </a:cubicBezTo>
                <a:cubicBezTo>
                  <a:pt x="3430955" y="1598661"/>
                  <a:pt x="1989370" y="99711"/>
                  <a:pt x="176556" y="7819"/>
                </a:cubicBezTo>
                <a:lnTo>
                  <a:pt x="154644" y="726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p:cNvSpPr>
            <a:spLocks noGrp="1"/>
          </p:cNvSpPr>
          <p:nvPr>
            <p:ph type="ctrTitle"/>
          </p:nvPr>
        </p:nvSpPr>
        <p:spPr>
          <a:xfrm>
            <a:off x="7111208" y="-1061545"/>
            <a:ext cx="4589432" cy="3814481"/>
          </a:xfrm>
        </p:spPr>
        <p:txBody>
          <a:bodyPr rtlCol="0">
            <a:normAutofit/>
          </a:bodyPr>
          <a:lstStyle/>
          <a:p>
            <a:pPr algn="ctr"/>
            <a:r>
              <a:rPr lang="es-ES" sz="4800" b="1" dirty="0">
                <a:solidFill>
                  <a:srgbClr val="FFFFFF"/>
                </a:solidFill>
                <a:latin typeface="Calibri"/>
                <a:cs typeface="Calibri"/>
              </a:rPr>
              <a:t>DISEÑO DE UN PARACAIDAS PARA UN HUEVO</a:t>
            </a:r>
            <a:endParaRPr lang="es-ES" sz="4800" dirty="0">
              <a:solidFill>
                <a:srgbClr val="FFFFFF"/>
              </a:solidFill>
            </a:endParaRPr>
          </a:p>
        </p:txBody>
      </p:sp>
      <p:sp>
        <p:nvSpPr>
          <p:cNvPr id="24" name="Freeform: Shape 23">
            <a:extLst>
              <a:ext uri="{FF2B5EF4-FFF2-40B4-BE49-F238E27FC236}">
                <a16:creationId xmlns:a16="http://schemas.microsoft.com/office/drawing/2014/main" id="{0439D4E6-5229-413A-A17B-5910539E8B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600" y="4957767"/>
            <a:ext cx="9880399" cy="1907146"/>
          </a:xfrm>
          <a:custGeom>
            <a:avLst/>
            <a:gdLst>
              <a:gd name="connsiteX0" fmla="*/ 3703306 w 9880399"/>
              <a:gd name="connsiteY0" fmla="*/ 0 h 1907146"/>
              <a:gd name="connsiteX1" fmla="*/ 9880399 w 9880399"/>
              <a:gd name="connsiteY1" fmla="*/ 0 h 1907146"/>
              <a:gd name="connsiteX2" fmla="*/ 9880399 w 9880399"/>
              <a:gd name="connsiteY2" fmla="*/ 1907146 h 1907146"/>
              <a:gd name="connsiteX3" fmla="*/ 0 w 9880399"/>
              <a:gd name="connsiteY3" fmla="*/ 1907146 h 1907146"/>
              <a:gd name="connsiteX4" fmla="*/ 38110 w 9880399"/>
              <a:gd name="connsiteY4" fmla="*/ 1752976 h 1907146"/>
              <a:gd name="connsiteX5" fmla="*/ 2390342 w 9880399"/>
              <a:gd name="connsiteY5" fmla="*/ 1 h 1907146"/>
              <a:gd name="connsiteX6" fmla="*/ 2500931 w 9880399"/>
              <a:gd name="connsiteY6" fmla="*/ 2797 h 1907146"/>
              <a:gd name="connsiteX7" fmla="*/ 3703306 w 9880399"/>
              <a:gd name="connsiteY7" fmla="*/ 2797 h 1907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880399" h="1907146">
                <a:moveTo>
                  <a:pt x="3703306" y="0"/>
                </a:moveTo>
                <a:lnTo>
                  <a:pt x="9880399" y="0"/>
                </a:lnTo>
                <a:lnTo>
                  <a:pt x="9880399" y="1907146"/>
                </a:lnTo>
                <a:lnTo>
                  <a:pt x="0" y="1907146"/>
                </a:lnTo>
                <a:lnTo>
                  <a:pt x="38110" y="1752976"/>
                </a:lnTo>
                <a:cubicBezTo>
                  <a:pt x="339672" y="739254"/>
                  <a:pt x="1278677" y="1"/>
                  <a:pt x="2390342" y="1"/>
                </a:cubicBezTo>
                <a:lnTo>
                  <a:pt x="2500931" y="2797"/>
                </a:lnTo>
                <a:lnTo>
                  <a:pt x="3703306" y="2797"/>
                </a:lnTo>
                <a:close/>
              </a:path>
            </a:pathLst>
          </a:custGeom>
          <a:solidFill>
            <a:schemeClr val="accent2">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ítulo 2"/>
          <p:cNvSpPr>
            <a:spLocks noGrp="1"/>
          </p:cNvSpPr>
          <p:nvPr>
            <p:ph type="subTitle" idx="1"/>
          </p:nvPr>
        </p:nvSpPr>
        <p:spPr>
          <a:xfrm>
            <a:off x="5906607" y="5257800"/>
            <a:ext cx="5675792" cy="1118445"/>
          </a:xfrm>
        </p:spPr>
        <p:txBody>
          <a:bodyPr rtlCol="0" anchor="ctr">
            <a:normAutofit/>
          </a:bodyPr>
          <a:lstStyle/>
          <a:p>
            <a:pPr algn="r"/>
            <a:r>
              <a:rPr lang="es-ES" sz="1400" dirty="0">
                <a:solidFill>
                  <a:srgbClr val="FFFFFF"/>
                </a:solidFill>
              </a:rPr>
              <a:t>3º ESO </a:t>
            </a:r>
            <a:endParaRPr lang="es-ES" dirty="0"/>
          </a:p>
          <a:p>
            <a:pPr algn="r"/>
            <a:r>
              <a:rPr lang="es-ES" sz="1400" dirty="0">
                <a:solidFill>
                  <a:srgbClr val="FFFFFF"/>
                </a:solidFill>
              </a:rPr>
              <a:t>TECNOLOGÍA PROGRAMACIÓN y ROBÓTICA</a:t>
            </a:r>
            <a:endParaRPr lang="es-ES" dirty="0"/>
          </a:p>
        </p:txBody>
      </p:sp>
    </p:spTree>
    <p:extLst>
      <p:ext uri="{BB962C8B-B14F-4D97-AF65-F5344CB8AC3E}">
        <p14:creationId xmlns:p14="http://schemas.microsoft.com/office/powerpoint/2010/main" val="3856144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00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400"/>
                                        <p:tgtEl>
                                          <p:spTgt spid="3">
                                            <p:txEl>
                                              <p:pRg st="1" end="1"/>
                                            </p:txEl>
                                          </p:spTgt>
                                        </p:tgtEl>
                                      </p:cBhvr>
                                    </p:animEffect>
                                  </p:childTnLst>
                                </p:cTn>
                              </p:par>
                              <p:par>
                                <p:cTn id="13" presetID="10" presetClass="entr" presetSubtype="0" fill="hold" grpId="0" nodeType="withEffect">
                                  <p:stCondLst>
                                    <p:cond delay="1000"/>
                                  </p:stCondLst>
                                  <p:iterate type="lt">
                                    <p:tmPct val="10000"/>
                                  </p:iterate>
                                  <p:childTnLst>
                                    <p:set>
                                      <p:cBhvr>
                                        <p:cTn id="14" dur="1" fill="hold">
                                          <p:stCondLst>
                                            <p:cond delay="0"/>
                                          </p:stCondLst>
                                        </p:cTn>
                                        <p:tgtEl>
                                          <p:spTgt spid="2"/>
                                        </p:tgtEl>
                                        <p:attrNameLst>
                                          <p:attrName>style.visibility</p:attrName>
                                        </p:attrNameLst>
                                      </p:cBhvr>
                                      <p:to>
                                        <p:strVal val="visible"/>
                                      </p:to>
                                    </p:set>
                                    <p:animEffect transition="in" filter="fade">
                                      <p:cBhvr>
                                        <p:cTn id="15"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09CA6CC-C9DF-440F-BE30-1167A921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F82D7C3-4329-485C-9C81-FB5BA3FA96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48146" y="0"/>
            <a:ext cx="7643854" cy="6858000"/>
          </a:xfrm>
          <a:prstGeom prst="rect">
            <a:avLst/>
          </a:prstGeom>
          <a:solidFill>
            <a:schemeClr val="accen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1F07ADD9-C757-DBB3-7B02-89CE327FE799}"/>
              </a:ext>
            </a:extLst>
          </p:cNvPr>
          <p:cNvSpPr>
            <a:spLocks noGrp="1"/>
          </p:cNvSpPr>
          <p:nvPr>
            <p:ph type="title"/>
          </p:nvPr>
        </p:nvSpPr>
        <p:spPr>
          <a:xfrm>
            <a:off x="5963479" y="596393"/>
            <a:ext cx="5618922" cy="1542507"/>
          </a:xfrm>
        </p:spPr>
        <p:txBody>
          <a:bodyPr>
            <a:normAutofit/>
          </a:bodyPr>
          <a:lstStyle/>
          <a:p>
            <a:pPr>
              <a:lnSpc>
                <a:spcPct val="90000"/>
              </a:lnSpc>
            </a:pPr>
            <a:r>
              <a:rPr lang="es-ES" sz="3400">
                <a:solidFill>
                  <a:srgbClr val="FFFFFF"/>
                </a:solidFill>
              </a:rPr>
              <a:t>Diseño de un paracaídas para un huevo</a:t>
            </a:r>
          </a:p>
        </p:txBody>
      </p:sp>
      <p:pic>
        <p:nvPicPr>
          <p:cNvPr id="5" name="Picture 4" descr="Pelotas verdes amarillas flotantes">
            <a:extLst>
              <a:ext uri="{FF2B5EF4-FFF2-40B4-BE49-F238E27FC236}">
                <a16:creationId xmlns:a16="http://schemas.microsoft.com/office/drawing/2014/main" id="{338DBB96-E81A-0429-6FC0-22B9E070837B}"/>
              </a:ext>
            </a:extLst>
          </p:cNvPr>
          <p:cNvPicPr>
            <a:picLocks noChangeAspect="1"/>
          </p:cNvPicPr>
          <p:nvPr/>
        </p:nvPicPr>
        <p:blipFill rotWithShape="1">
          <a:blip r:embed="rId2"/>
          <a:srcRect l="22866" r="24226" b="-9"/>
          <a:stretch/>
        </p:blipFill>
        <p:spPr>
          <a:xfrm>
            <a:off x="20" y="5379"/>
            <a:ext cx="5181578" cy="6858000"/>
          </a:xfrm>
          <a:prstGeom prst="rect">
            <a:avLst/>
          </a:prstGeom>
        </p:spPr>
      </p:pic>
      <p:sp>
        <p:nvSpPr>
          <p:cNvPr id="3" name="Marcador de contenido 2">
            <a:extLst>
              <a:ext uri="{FF2B5EF4-FFF2-40B4-BE49-F238E27FC236}">
                <a16:creationId xmlns:a16="http://schemas.microsoft.com/office/drawing/2014/main" id="{A22495E4-63DD-44D0-2DA0-32017E915690}"/>
              </a:ext>
            </a:extLst>
          </p:cNvPr>
          <p:cNvSpPr>
            <a:spLocks noGrp="1"/>
          </p:cNvSpPr>
          <p:nvPr>
            <p:ph idx="1"/>
          </p:nvPr>
        </p:nvSpPr>
        <p:spPr>
          <a:xfrm>
            <a:off x="5963478" y="2138901"/>
            <a:ext cx="5618922" cy="4033299"/>
          </a:xfrm>
        </p:spPr>
        <p:txBody>
          <a:bodyPr vert="horz" lIns="91440" tIns="45720" rIns="91440" bIns="45720" rtlCol="0">
            <a:normAutofit/>
          </a:bodyPr>
          <a:lstStyle/>
          <a:p>
            <a:r>
              <a:rPr lang="es-ES" b="1">
                <a:solidFill>
                  <a:srgbClr val="FFFFFF"/>
                </a:solidFill>
                <a:ea typeface="+mn-lt"/>
                <a:cs typeface="+mn-lt"/>
              </a:rPr>
              <a:t>ÁREA: Tecnología                   </a:t>
            </a:r>
            <a:endParaRPr lang="es-ES">
              <a:solidFill>
                <a:srgbClr val="FFFFFF"/>
              </a:solidFill>
            </a:endParaRPr>
          </a:p>
          <a:p>
            <a:r>
              <a:rPr lang="es-ES" b="1">
                <a:solidFill>
                  <a:srgbClr val="FFFFFF"/>
                </a:solidFill>
                <a:ea typeface="+mn-lt"/>
                <a:cs typeface="+mn-lt"/>
              </a:rPr>
              <a:t>NIVEL EDUCATIVO: 3º ESO </a:t>
            </a:r>
            <a:endParaRPr lang="es-ES">
              <a:solidFill>
                <a:srgbClr val="FFFFFF"/>
              </a:solidFill>
            </a:endParaRPr>
          </a:p>
          <a:p>
            <a:r>
              <a:rPr lang="es-ES" b="1">
                <a:solidFill>
                  <a:srgbClr val="FFFFFF"/>
                </a:solidFill>
                <a:ea typeface="+mn-lt"/>
                <a:cs typeface="+mn-lt"/>
              </a:rPr>
              <a:t>TEMA A TRABAJAR: Diseño de un paracaídas TEMPORALIZACIÓN: 1ª Evaluación. Desde la semana 1 hasta la 5.</a:t>
            </a:r>
            <a:endParaRPr lang="es-ES">
              <a:solidFill>
                <a:srgbClr val="FFFFFF"/>
              </a:solidFill>
            </a:endParaRPr>
          </a:p>
        </p:txBody>
      </p:sp>
      <p:sp>
        <p:nvSpPr>
          <p:cNvPr id="13" name="Freeform: Shape 12">
            <a:extLst>
              <a:ext uri="{FF2B5EF4-FFF2-40B4-BE49-F238E27FC236}">
                <a16:creationId xmlns:a16="http://schemas.microsoft.com/office/drawing/2014/main" id="{B4A844BD-14AA-428F-A577-AF00BC374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05014" y="3249456"/>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B5E57564-AF5B-45C2-9B42-165C77BE88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05012" y="3249456"/>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693058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D38E59FE-7D5E-44AE-9A51-08FBB00B5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90E72CF-E00D-8D55-FCAD-7ED5D3E0C46D}"/>
              </a:ext>
            </a:extLst>
          </p:cNvPr>
          <p:cNvSpPr>
            <a:spLocks noGrp="1"/>
          </p:cNvSpPr>
          <p:nvPr>
            <p:ph type="title"/>
          </p:nvPr>
        </p:nvSpPr>
        <p:spPr>
          <a:xfrm>
            <a:off x="914401" y="591668"/>
            <a:ext cx="6397496" cy="1544951"/>
          </a:xfrm>
        </p:spPr>
        <p:txBody>
          <a:bodyPr>
            <a:normAutofit/>
          </a:bodyPr>
          <a:lstStyle/>
          <a:p>
            <a:br>
              <a:rPr lang="es-ES">
                <a:ea typeface="+mj-lt"/>
                <a:cs typeface="+mj-lt"/>
              </a:rPr>
            </a:br>
            <a:r>
              <a:rPr lang="es-ES">
                <a:ea typeface="+mj-lt"/>
                <a:cs typeface="+mj-lt"/>
              </a:rPr>
              <a:t>Justificación inicial</a:t>
            </a:r>
            <a:endParaRPr lang="es-ES"/>
          </a:p>
        </p:txBody>
      </p:sp>
      <p:sp>
        <p:nvSpPr>
          <p:cNvPr id="3" name="Marcador de contenido 2">
            <a:extLst>
              <a:ext uri="{FF2B5EF4-FFF2-40B4-BE49-F238E27FC236}">
                <a16:creationId xmlns:a16="http://schemas.microsoft.com/office/drawing/2014/main" id="{DBD3AC98-959B-7176-2D5A-8D77BC514FA5}"/>
              </a:ext>
            </a:extLst>
          </p:cNvPr>
          <p:cNvSpPr>
            <a:spLocks noGrp="1"/>
          </p:cNvSpPr>
          <p:nvPr>
            <p:ph idx="1"/>
          </p:nvPr>
        </p:nvSpPr>
        <p:spPr>
          <a:xfrm>
            <a:off x="914400" y="2143910"/>
            <a:ext cx="6096000" cy="4033054"/>
          </a:xfrm>
        </p:spPr>
        <p:txBody>
          <a:bodyPr vert="horz" lIns="91440" tIns="45720" rIns="91440" bIns="45720" rtlCol="0">
            <a:normAutofit/>
          </a:bodyPr>
          <a:lstStyle/>
          <a:p>
            <a:pPr marL="0" indent="0">
              <a:lnSpc>
                <a:spcPct val="110000"/>
              </a:lnSpc>
              <a:buNone/>
            </a:pPr>
            <a:r>
              <a:rPr lang="es-ES" sz="1400">
                <a:latin typeface="Arial"/>
                <a:cs typeface="Arial"/>
              </a:rPr>
              <a:t>A través de la situación de aprendizaje del diseño de un paracaídas para un huevo que se lanzará desde el segundo piso del edificio, el alumnado aprenderá a documentar gráficamente objetos sencillos mediante sus vistas acotadas. Aplicarán la normativa UNE e ISO en la utilización de sintaxis y entendiendo el concepto de normalización y sus aplicaciones (simbología industrial y arquitectónica), a través de la elección de vistas necesarias, líneas normalizadas y acotaciones correspondientes; y ayudarse para ello de formatos digitales. También utilizará el croquis y el boceto hasta la formalización final por medio de planos de taller y de construcción; deberá apreciar la utilización de los mismos como elementos de reflexión en la aproximación e indagación de alternativas y soluciones a los procesos de trabajo, aplicando escalas (numéricas y gráficas), formatos y doblado de planos, buscando objetivos de forma autónoma; y se inicia, con ello, en la documentación gráfica de proyectos arquitectónicos e ingenieriles.</a:t>
            </a:r>
            <a:endParaRPr lang="es-ES" sz="1400"/>
          </a:p>
        </p:txBody>
      </p:sp>
      <p:pic>
        <p:nvPicPr>
          <p:cNvPr id="16" name="Picture 15" descr="Rollos de planos">
            <a:extLst>
              <a:ext uri="{FF2B5EF4-FFF2-40B4-BE49-F238E27FC236}">
                <a16:creationId xmlns:a16="http://schemas.microsoft.com/office/drawing/2014/main" id="{71487788-A445-FBE8-870C-BB187BB8BF29}"/>
              </a:ext>
            </a:extLst>
          </p:cNvPr>
          <p:cNvPicPr>
            <a:picLocks noChangeAspect="1"/>
          </p:cNvPicPr>
          <p:nvPr/>
        </p:nvPicPr>
        <p:blipFill rotWithShape="1">
          <a:blip r:embed="rId2"/>
          <a:srcRect l="58610" r="-8" b="-8"/>
          <a:stretch/>
        </p:blipFill>
        <p:spPr>
          <a:xfrm>
            <a:off x="7924803" y="1"/>
            <a:ext cx="4267197" cy="6870626"/>
          </a:xfrm>
          <a:prstGeom prst="rect">
            <a:avLst/>
          </a:prstGeom>
        </p:spPr>
      </p:pic>
      <p:sp>
        <p:nvSpPr>
          <p:cNvPr id="22" name="Freeform: Shape 21">
            <a:extLst>
              <a:ext uri="{FF2B5EF4-FFF2-40B4-BE49-F238E27FC236}">
                <a16:creationId xmlns:a16="http://schemas.microsoft.com/office/drawing/2014/main" id="{454757A4-999E-4582-917C-9C73BFEA9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748214" y="3262081"/>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1BAE6AD2-77FD-438C-B9EE-3347535CE4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748214" y="3262081"/>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316588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9" name="Freeform: Shape 20">
            <a:extLst>
              <a:ext uri="{FF2B5EF4-FFF2-40B4-BE49-F238E27FC236}">
                <a16:creationId xmlns:a16="http://schemas.microsoft.com/office/drawing/2014/main" id="{7A08E557-10DB-421A-876E-1AE58F8E07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30" name="Rectangle 22">
            <a:extLst>
              <a:ext uri="{FF2B5EF4-FFF2-40B4-BE49-F238E27FC236}">
                <a16:creationId xmlns:a16="http://schemas.microsoft.com/office/drawing/2014/main" id="{B5B09F67-0226-4836-9B22-AFF94EF63B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24">
            <a:extLst>
              <a:ext uri="{FF2B5EF4-FFF2-40B4-BE49-F238E27FC236}">
                <a16:creationId xmlns:a16="http://schemas.microsoft.com/office/drawing/2014/main" id="{EF6D18FB-3D39-4747-9ED8-42C5DFAB8A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1" y="1"/>
            <a:ext cx="5199156" cy="6857999"/>
          </a:xfrm>
          <a:custGeom>
            <a:avLst/>
            <a:gdLst>
              <a:gd name="connsiteX0" fmla="*/ 0 w 5199156"/>
              <a:gd name="connsiteY0" fmla="*/ 0 h 6857999"/>
              <a:gd name="connsiteX1" fmla="*/ 5199156 w 5199156"/>
              <a:gd name="connsiteY1" fmla="*/ 0 h 6857999"/>
              <a:gd name="connsiteX2" fmla="*/ 5199156 w 5199156"/>
              <a:gd name="connsiteY2" fmla="*/ 4404241 h 6857999"/>
              <a:gd name="connsiteX3" fmla="*/ 2996280 w 5199156"/>
              <a:gd name="connsiteY3" fmla="*/ 6845331 h 6857999"/>
              <a:gd name="connsiteX4" fmla="*/ 2762435 w 5199156"/>
              <a:gd name="connsiteY4" fmla="*/ 6857139 h 6857999"/>
              <a:gd name="connsiteX5" fmla="*/ 2762435 w 5199156"/>
              <a:gd name="connsiteY5" fmla="*/ 6857999 h 6857999"/>
              <a:gd name="connsiteX6" fmla="*/ 2745398 w 5199156"/>
              <a:gd name="connsiteY6" fmla="*/ 6857999 h 6857999"/>
              <a:gd name="connsiteX7" fmla="*/ 0 w 5199156"/>
              <a:gd name="connsiteY7"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9156" h="6857999">
                <a:moveTo>
                  <a:pt x="0" y="0"/>
                </a:moveTo>
                <a:lnTo>
                  <a:pt x="5199156" y="0"/>
                </a:lnTo>
                <a:lnTo>
                  <a:pt x="5199156" y="4404241"/>
                </a:lnTo>
                <a:cubicBezTo>
                  <a:pt x="5199156" y="5674715"/>
                  <a:pt x="4233603" y="6719673"/>
                  <a:pt x="2996280" y="6845331"/>
                </a:cubicBezTo>
                <a:lnTo>
                  <a:pt x="2762435" y="6857139"/>
                </a:lnTo>
                <a:lnTo>
                  <a:pt x="2762435" y="6857999"/>
                </a:lnTo>
                <a:lnTo>
                  <a:pt x="2745398" y="6857999"/>
                </a:lnTo>
                <a:lnTo>
                  <a:pt x="0" y="685799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26">
            <a:extLst>
              <a:ext uri="{FF2B5EF4-FFF2-40B4-BE49-F238E27FC236}">
                <a16:creationId xmlns:a16="http://schemas.microsoft.com/office/drawing/2014/main" id="{EDCDD4D4-ADBD-45B9-944B-E77CC25842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5834" y="-39394"/>
            <a:ext cx="2353172" cy="2431959"/>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DF727B46-A979-B5BD-55F0-A9BD090CF03D}"/>
              </a:ext>
            </a:extLst>
          </p:cNvPr>
          <p:cNvSpPr>
            <a:spLocks noGrp="1"/>
          </p:cNvSpPr>
          <p:nvPr>
            <p:ph type="title"/>
          </p:nvPr>
        </p:nvSpPr>
        <p:spPr>
          <a:xfrm>
            <a:off x="914400" y="1122362"/>
            <a:ext cx="3814549" cy="3354104"/>
          </a:xfrm>
        </p:spPr>
        <p:txBody>
          <a:bodyPr vert="horz" lIns="91440" tIns="45720" rIns="91440" bIns="45720" rtlCol="0" anchor="b">
            <a:normAutofit/>
          </a:bodyPr>
          <a:lstStyle/>
          <a:p>
            <a:pPr>
              <a:lnSpc>
                <a:spcPct val="90000"/>
              </a:lnSpc>
            </a:pPr>
            <a:r>
              <a:rPr lang="en-US" sz="3700">
                <a:solidFill>
                  <a:srgbClr val="FFFFFF"/>
                </a:solidFill>
              </a:rPr>
              <a:t>Competencias específicas </a:t>
            </a:r>
            <a:br>
              <a:rPr lang="en-US" sz="3700">
                <a:solidFill>
                  <a:srgbClr val="FFFFFF"/>
                </a:solidFill>
              </a:rPr>
            </a:br>
            <a:r>
              <a:rPr lang="en-US" sz="3700">
                <a:solidFill>
                  <a:srgbClr val="FFFFFF"/>
                </a:solidFill>
              </a:rPr>
              <a:t> </a:t>
            </a:r>
            <a:br>
              <a:rPr lang="en-US" sz="3700">
                <a:solidFill>
                  <a:srgbClr val="FFFFFF"/>
                </a:solidFill>
              </a:rPr>
            </a:br>
            <a:r>
              <a:rPr lang="en-US" sz="3700">
                <a:solidFill>
                  <a:srgbClr val="FFFFFF"/>
                </a:solidFill>
              </a:rPr>
              <a:t>Sabéres básicos / Contenidos</a:t>
            </a:r>
          </a:p>
        </p:txBody>
      </p:sp>
      <p:graphicFrame>
        <p:nvGraphicFramePr>
          <p:cNvPr id="5" name="Marcador de contenido 4">
            <a:extLst>
              <a:ext uri="{FF2B5EF4-FFF2-40B4-BE49-F238E27FC236}">
                <a16:creationId xmlns:a16="http://schemas.microsoft.com/office/drawing/2014/main" id="{62E6FECD-4938-F8C1-FC74-37AF46746CCF}"/>
              </a:ext>
            </a:extLst>
          </p:cNvPr>
          <p:cNvGraphicFramePr>
            <a:graphicFrameLocks noGrp="1"/>
          </p:cNvGraphicFramePr>
          <p:nvPr>
            <p:ph idx="1"/>
            <p:extLst>
              <p:ext uri="{D42A27DB-BD31-4B8C-83A1-F6EECF244321}">
                <p14:modId xmlns:p14="http://schemas.microsoft.com/office/powerpoint/2010/main" val="835849619"/>
              </p:ext>
            </p:extLst>
          </p:nvPr>
        </p:nvGraphicFramePr>
        <p:xfrm>
          <a:off x="5893052" y="941793"/>
          <a:ext cx="5689349" cy="4981035"/>
        </p:xfrm>
        <a:graphic>
          <a:graphicData uri="http://schemas.openxmlformats.org/drawingml/2006/table">
            <a:tbl>
              <a:tblPr firstRow="1" bandRow="1">
                <a:noFill/>
                <a:tableStyleId>{5C22544A-7EE6-4342-B048-85BDC9FD1C3A}</a:tableStyleId>
              </a:tblPr>
              <a:tblGrid>
                <a:gridCol w="2871902">
                  <a:extLst>
                    <a:ext uri="{9D8B030D-6E8A-4147-A177-3AD203B41FA5}">
                      <a16:colId xmlns:a16="http://schemas.microsoft.com/office/drawing/2014/main" val="3546115418"/>
                    </a:ext>
                  </a:extLst>
                </a:gridCol>
                <a:gridCol w="2817447">
                  <a:extLst>
                    <a:ext uri="{9D8B030D-6E8A-4147-A177-3AD203B41FA5}">
                      <a16:colId xmlns:a16="http://schemas.microsoft.com/office/drawing/2014/main" val="3425017080"/>
                    </a:ext>
                  </a:extLst>
                </a:gridCol>
              </a:tblGrid>
              <a:tr h="428820">
                <a:tc>
                  <a:txBody>
                    <a:bodyPr/>
                    <a:lstStyle/>
                    <a:p>
                      <a:pPr algn="ctr" rtl="0" fontAlgn="t">
                        <a:spcBef>
                          <a:spcPts val="0"/>
                        </a:spcBef>
                        <a:spcAft>
                          <a:spcPts val="0"/>
                        </a:spcAft>
                      </a:pPr>
                      <a:r>
                        <a:rPr lang="es-ES" sz="1300" b="1" i="0" u="none" strike="noStrike" cap="none" spc="0">
                          <a:solidFill>
                            <a:schemeClr val="tx1"/>
                          </a:solidFill>
                          <a:effectLst/>
                          <a:latin typeface="Comfortaa"/>
                        </a:rPr>
                        <a:t>Competencias específicas</a:t>
                      </a:r>
                      <a:endParaRPr lang="es-ES" sz="1300" b="1" cap="none" spc="0">
                        <a:solidFill>
                          <a:schemeClr val="tx1"/>
                        </a:solidFill>
                        <a:effectLst/>
                      </a:endParaRPr>
                    </a:p>
                  </a:txBody>
                  <a:tcPr marL="0" marR="56934" marT="22773" marB="170802">
                    <a:lnL w="12700" cmpd="sng">
                      <a:noFill/>
                    </a:lnL>
                    <a:lnR w="12700" cmpd="sng">
                      <a:noFill/>
                    </a:lnR>
                    <a:lnT w="28575" cap="flat" cmpd="sng" algn="ctr">
                      <a:solidFill>
                        <a:schemeClr val="tx1"/>
                      </a:solidFill>
                      <a:prstDash val="solid"/>
                    </a:lnT>
                    <a:lnB w="38100" cmpd="sng">
                      <a:noFill/>
                    </a:lnB>
                    <a:noFill/>
                  </a:tcPr>
                </a:tc>
                <a:tc>
                  <a:txBody>
                    <a:bodyPr/>
                    <a:lstStyle/>
                    <a:p>
                      <a:pPr algn="ctr" rtl="0" fontAlgn="t">
                        <a:spcBef>
                          <a:spcPts val="0"/>
                        </a:spcBef>
                        <a:spcAft>
                          <a:spcPts val="0"/>
                        </a:spcAft>
                      </a:pPr>
                      <a:r>
                        <a:rPr lang="es-ES" sz="1300" b="1" i="0" u="none" strike="noStrike" cap="none" spc="0">
                          <a:solidFill>
                            <a:schemeClr val="tx1"/>
                          </a:solidFill>
                          <a:effectLst/>
                          <a:latin typeface="Comfortaa"/>
                        </a:rPr>
                        <a:t>Saberes básicos/ Contenidos</a:t>
                      </a:r>
                      <a:endParaRPr lang="es-ES" sz="1300" b="1" cap="none" spc="0">
                        <a:solidFill>
                          <a:schemeClr val="tx1"/>
                        </a:solidFill>
                        <a:effectLst/>
                      </a:endParaRPr>
                    </a:p>
                  </a:txBody>
                  <a:tcPr marL="0" marR="56934" marT="22773" marB="170802">
                    <a:lnL w="12700" cmpd="sng">
                      <a:noFill/>
                    </a:lnL>
                    <a:lnR w="12700" cmpd="sng">
                      <a:noFill/>
                    </a:lnR>
                    <a:lnT w="28575" cap="flat" cmpd="sng" algn="ctr">
                      <a:solidFill>
                        <a:schemeClr val="tx1"/>
                      </a:solidFill>
                      <a:prstDash val="solid"/>
                    </a:lnT>
                    <a:lnB w="38100" cmpd="sng">
                      <a:noFill/>
                    </a:lnB>
                    <a:noFill/>
                  </a:tcPr>
                </a:tc>
                <a:extLst>
                  <a:ext uri="{0D108BD9-81ED-4DB2-BD59-A6C34878D82A}">
                    <a16:rowId xmlns:a16="http://schemas.microsoft.com/office/drawing/2014/main" val="2898430979"/>
                  </a:ext>
                </a:extLst>
              </a:tr>
              <a:tr h="4545594">
                <a:tc>
                  <a:txBody>
                    <a:bodyPr/>
                    <a:lstStyle/>
                    <a:p>
                      <a:pPr rtl="0" fontAlgn="t">
                        <a:spcBef>
                          <a:spcPts val="0"/>
                        </a:spcBef>
                        <a:spcAft>
                          <a:spcPts val="0"/>
                        </a:spcAft>
                      </a:pPr>
                      <a:br>
                        <a:rPr lang="es-ES" sz="1300" cap="none" spc="0" dirty="0">
                          <a:solidFill>
                            <a:srgbClr val="000000"/>
                          </a:solidFill>
                          <a:effectLst/>
                        </a:rPr>
                      </a:br>
                      <a:r>
                        <a:rPr lang="es-ES" sz="1300" b="0" i="0" u="none" strike="noStrike" cap="none" spc="0" dirty="0">
                          <a:solidFill>
                            <a:schemeClr val="tx1"/>
                          </a:solidFill>
                          <a:effectLst/>
                          <a:latin typeface="Arial"/>
                        </a:rPr>
                        <a:t>1. Buscar y seleccionar la información adecuada proveniente de diversas fuentes, de manera crítica y segura, aplicando procesos de investigación, métodos de análisis de productos y experimentando con herramientas de simulación, para definir problemas tecnológicos e iniciar procesos de creación de soluciones a partir de la información obtenida.</a:t>
                      </a:r>
                      <a:endParaRPr lang="es-ES" sz="1300" cap="none" spc="0" dirty="0">
                        <a:solidFill>
                          <a:schemeClr val="tx1"/>
                        </a:solidFill>
                        <a:effectLst/>
                        <a:latin typeface="Arial"/>
                      </a:endParaRPr>
                    </a:p>
                    <a:p>
                      <a:pPr rtl="0" fontAlgn="t">
                        <a:spcBef>
                          <a:spcPts val="0"/>
                        </a:spcBef>
                        <a:spcAft>
                          <a:spcPts val="0"/>
                        </a:spcAft>
                      </a:pPr>
                      <a:br>
                        <a:rPr lang="es-ES" sz="1300" cap="none" spc="0" dirty="0">
                          <a:solidFill>
                            <a:srgbClr val="000000"/>
                          </a:solidFill>
                          <a:effectLst/>
                        </a:rPr>
                      </a:br>
                      <a:r>
                        <a:rPr lang="es-ES" sz="1300" b="0" i="0" u="none" strike="noStrike" cap="none" spc="0" dirty="0">
                          <a:solidFill>
                            <a:schemeClr val="tx1"/>
                          </a:solidFill>
                          <a:effectLst/>
                          <a:latin typeface="Arial"/>
                        </a:rPr>
                        <a:t>2. Abordar problemas tecnológicos con autonomía y actitud creativa, aplicando conocimientos interdisciplinares y trabajando de forma cooperativa y colaborativa, para diseñar y planificar soluciones a un problema o necesidad de forma eficaz, innovadora y sostenible.</a:t>
                      </a:r>
                      <a:endParaRPr lang="es-ES" sz="1300" cap="none" spc="0" dirty="0">
                        <a:solidFill>
                          <a:schemeClr val="tx1"/>
                        </a:solidFill>
                        <a:effectLst/>
                        <a:latin typeface="Arial"/>
                      </a:endParaRPr>
                    </a:p>
                    <a:p>
                      <a:pPr rtl="0" fontAlgn="t">
                        <a:spcBef>
                          <a:spcPts val="0"/>
                        </a:spcBef>
                        <a:spcAft>
                          <a:spcPts val="0"/>
                        </a:spcAft>
                      </a:pPr>
                      <a:br>
                        <a:rPr lang="es-ES" sz="1300" cap="none" spc="0">
                          <a:solidFill>
                            <a:schemeClr val="tx1"/>
                          </a:solidFill>
                          <a:effectLst/>
                        </a:rPr>
                      </a:br>
                      <a:endParaRPr lang="es-ES" sz="1300" b="0" i="0" u="none" strike="noStrike" cap="none" spc="0">
                        <a:solidFill>
                          <a:schemeClr val="tx1"/>
                        </a:solidFill>
                        <a:effectLst/>
                        <a:latin typeface="Arial"/>
                      </a:endParaRPr>
                    </a:p>
                  </a:txBody>
                  <a:tcPr marL="0" marR="56934" marT="22773" marB="170802">
                    <a:lnL w="12700" cmpd="sng">
                      <a:noFill/>
                      <a:prstDash val="solid"/>
                    </a:lnL>
                    <a:lnR w="12700" cmpd="sng">
                      <a:noFill/>
                      <a:prstDash val="solid"/>
                    </a:lnR>
                    <a:lnT w="38100" cmpd="sng">
                      <a:noFill/>
                    </a:lnT>
                    <a:lnB w="12700" cmpd="sng">
                      <a:noFill/>
                      <a:prstDash val="solid"/>
                    </a:lnB>
                    <a:noFill/>
                  </a:tcPr>
                </a:tc>
                <a:tc>
                  <a:txBody>
                    <a:bodyPr/>
                    <a:lstStyle/>
                    <a:p>
                      <a:pPr rtl="0" fontAlgn="t">
                        <a:spcBef>
                          <a:spcPts val="0"/>
                        </a:spcBef>
                        <a:spcAft>
                          <a:spcPts val="0"/>
                        </a:spcAft>
                      </a:pPr>
                      <a:br>
                        <a:rPr lang="es-ES" sz="1300" cap="none" spc="0">
                          <a:solidFill>
                            <a:schemeClr val="tx1"/>
                          </a:solidFill>
                          <a:effectLst/>
                        </a:rPr>
                      </a:br>
                      <a:r>
                        <a:rPr lang="es-ES" sz="1300" b="0" i="0" u="none" strike="noStrike" cap="none" spc="0">
                          <a:solidFill>
                            <a:schemeClr val="tx1"/>
                          </a:solidFill>
                          <a:effectLst/>
                          <a:latin typeface="Arial"/>
                        </a:rPr>
                        <a:t>Proceso de resolución de problemas</a:t>
                      </a:r>
                      <a:endParaRPr lang="es-ES" sz="1300" cap="none" spc="0">
                        <a:solidFill>
                          <a:schemeClr val="tx1"/>
                        </a:solidFill>
                        <a:effectLst/>
                        <a:latin typeface="Arial"/>
                      </a:endParaRPr>
                    </a:p>
                    <a:p>
                      <a:pPr rtl="0" fontAlgn="t">
                        <a:spcBef>
                          <a:spcPts val="0"/>
                        </a:spcBef>
                        <a:spcAft>
                          <a:spcPts val="0"/>
                        </a:spcAft>
                      </a:pPr>
                      <a:br>
                        <a:rPr lang="es-ES" sz="1300" cap="none" spc="0">
                          <a:solidFill>
                            <a:schemeClr val="tx1"/>
                          </a:solidFill>
                          <a:effectLst/>
                        </a:rPr>
                      </a:br>
                      <a:r>
                        <a:rPr lang="es-ES" sz="1300" b="0" i="0" u="none" strike="noStrike" cap="none" spc="0">
                          <a:solidFill>
                            <a:schemeClr val="tx1"/>
                          </a:solidFill>
                          <a:effectLst/>
                          <a:latin typeface="Arial"/>
                        </a:rPr>
                        <a:t>Estrategias, técnicas y marcos de resolución de problemas en diferentes contextos y sus fases.</a:t>
                      </a:r>
                      <a:endParaRPr lang="es-ES" sz="1300" cap="none" spc="0">
                        <a:solidFill>
                          <a:schemeClr val="tx1"/>
                        </a:solidFill>
                        <a:effectLst/>
                        <a:latin typeface="Arial"/>
                      </a:endParaRPr>
                    </a:p>
                    <a:p>
                      <a:pPr rtl="0" fontAlgn="t">
                        <a:spcBef>
                          <a:spcPts val="0"/>
                        </a:spcBef>
                        <a:spcAft>
                          <a:spcPts val="0"/>
                        </a:spcAft>
                      </a:pPr>
                      <a:br>
                        <a:rPr lang="es-ES" sz="1300" cap="none" spc="0" dirty="0">
                          <a:solidFill>
                            <a:srgbClr val="000000"/>
                          </a:solidFill>
                          <a:effectLst/>
                        </a:rPr>
                      </a:br>
                      <a:r>
                        <a:rPr lang="es-ES" sz="1300" b="0" i="0" u="none" strike="noStrike" cap="none" spc="0" dirty="0">
                          <a:solidFill>
                            <a:schemeClr val="tx1"/>
                          </a:solidFill>
                          <a:effectLst/>
                          <a:latin typeface="Arial"/>
                        </a:rPr>
                        <a:t>Estrategias de búsqueda crítica de información durante la investigación y definición de problemas planteados.</a:t>
                      </a:r>
                      <a:endParaRPr lang="es-ES" sz="1300" cap="none" spc="0" dirty="0">
                        <a:solidFill>
                          <a:schemeClr val="tx1"/>
                        </a:solidFill>
                        <a:effectLst/>
                        <a:latin typeface="Arial"/>
                      </a:endParaRPr>
                    </a:p>
                    <a:p>
                      <a:pPr rtl="0" fontAlgn="t">
                        <a:spcBef>
                          <a:spcPts val="0"/>
                        </a:spcBef>
                        <a:spcAft>
                          <a:spcPts val="0"/>
                        </a:spcAft>
                      </a:pPr>
                      <a:r>
                        <a:rPr lang="es-ES" sz="1300" b="0" i="0" u="none" strike="noStrike" cap="none" spc="0">
                          <a:solidFill>
                            <a:schemeClr val="tx1"/>
                          </a:solidFill>
                          <a:effectLst/>
                          <a:latin typeface="Arial"/>
                        </a:rPr>
                        <a:t>Análisis de productos y de sistemas tecnológicos: construcción de conocimiento desde distintos enfoques y ámbitos.</a:t>
                      </a:r>
                      <a:endParaRPr lang="es-ES" sz="1300" cap="none" spc="0">
                        <a:solidFill>
                          <a:schemeClr val="tx1"/>
                        </a:solidFill>
                        <a:effectLst/>
                        <a:latin typeface="Arial"/>
                      </a:endParaRPr>
                    </a:p>
                    <a:p>
                      <a:pPr rtl="0" fontAlgn="t">
                        <a:spcBef>
                          <a:spcPts val="0"/>
                        </a:spcBef>
                        <a:spcAft>
                          <a:spcPts val="0"/>
                        </a:spcAft>
                      </a:pPr>
                      <a:br>
                        <a:rPr lang="es-ES" sz="1300" cap="none" spc="0">
                          <a:solidFill>
                            <a:schemeClr val="tx1"/>
                          </a:solidFill>
                          <a:effectLst/>
                        </a:rPr>
                      </a:br>
                      <a:r>
                        <a:rPr lang="es-ES" sz="1300" b="0" i="0" u="none" strike="noStrike" cap="none" spc="0">
                          <a:solidFill>
                            <a:schemeClr val="tx1"/>
                          </a:solidFill>
                          <a:effectLst/>
                          <a:latin typeface="Arial"/>
                        </a:rPr>
                        <a:t>Materiales tecnológicos y su impacto ambiental.</a:t>
                      </a:r>
                      <a:endParaRPr lang="es-ES" sz="1300" cap="none" spc="0">
                        <a:solidFill>
                          <a:schemeClr val="tx1"/>
                        </a:solidFill>
                        <a:effectLst/>
                        <a:latin typeface="Arial"/>
                      </a:endParaRPr>
                    </a:p>
                    <a:p>
                      <a:pPr rtl="0" fontAlgn="t">
                        <a:spcBef>
                          <a:spcPts val="0"/>
                        </a:spcBef>
                        <a:spcAft>
                          <a:spcPts val="0"/>
                        </a:spcAft>
                      </a:pPr>
                      <a:br>
                        <a:rPr lang="es-ES" sz="1300" cap="none" spc="0">
                          <a:solidFill>
                            <a:schemeClr val="tx1"/>
                          </a:solidFill>
                          <a:effectLst/>
                        </a:rPr>
                      </a:br>
                      <a:endParaRPr lang="es-ES" sz="1300" b="0" i="0" u="none" strike="noStrike" cap="none" spc="0">
                        <a:solidFill>
                          <a:schemeClr val="tx1"/>
                        </a:solidFill>
                        <a:effectLst/>
                        <a:latin typeface="Arial"/>
                      </a:endParaRPr>
                    </a:p>
                    <a:p>
                      <a:pPr fontAlgn="t"/>
                      <a:br>
                        <a:rPr lang="es-ES" sz="1300" cap="none" spc="0">
                          <a:solidFill>
                            <a:schemeClr val="tx1"/>
                          </a:solidFill>
                          <a:effectLst/>
                        </a:rPr>
                      </a:br>
                      <a:endParaRPr lang="es-ES" sz="1300" cap="none" spc="0">
                        <a:solidFill>
                          <a:schemeClr val="tx1"/>
                        </a:solidFill>
                        <a:effectLst/>
                      </a:endParaRPr>
                    </a:p>
                  </a:txBody>
                  <a:tcPr marL="0" marR="56934" marT="22773" marB="170802">
                    <a:lnL w="12700" cmpd="sng">
                      <a:noFill/>
                      <a:prstDash val="solid"/>
                    </a:lnL>
                    <a:lnR w="12700" cmpd="sng">
                      <a:noFill/>
                      <a:prstDash val="solid"/>
                    </a:lnR>
                    <a:lnT w="38100" cmpd="sng">
                      <a:noFill/>
                    </a:lnT>
                    <a:lnB w="12700" cmpd="sng">
                      <a:noFill/>
                      <a:prstDash val="solid"/>
                    </a:lnB>
                    <a:noFill/>
                  </a:tcPr>
                </a:tc>
                <a:extLst>
                  <a:ext uri="{0D108BD9-81ED-4DB2-BD59-A6C34878D82A}">
                    <a16:rowId xmlns:a16="http://schemas.microsoft.com/office/drawing/2014/main" val="2167552087"/>
                  </a:ext>
                </a:extLst>
              </a:tr>
            </a:tbl>
          </a:graphicData>
        </a:graphic>
      </p:graphicFrame>
    </p:spTree>
    <p:extLst>
      <p:ext uri="{BB962C8B-B14F-4D97-AF65-F5344CB8AC3E}">
        <p14:creationId xmlns:p14="http://schemas.microsoft.com/office/powerpoint/2010/main" val="1212745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7A08E557-10DB-421A-876E-1AE58F8E07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30" name="Rectangle 29">
            <a:extLst>
              <a:ext uri="{FF2B5EF4-FFF2-40B4-BE49-F238E27FC236}">
                <a16:creationId xmlns:a16="http://schemas.microsoft.com/office/drawing/2014/main" id="{B5B09F67-0226-4836-9B22-AFF94EF63B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EF6D18FB-3D39-4747-9ED8-42C5DFAB8A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1" y="1"/>
            <a:ext cx="5199156" cy="6857999"/>
          </a:xfrm>
          <a:custGeom>
            <a:avLst/>
            <a:gdLst>
              <a:gd name="connsiteX0" fmla="*/ 0 w 5199156"/>
              <a:gd name="connsiteY0" fmla="*/ 0 h 6857999"/>
              <a:gd name="connsiteX1" fmla="*/ 5199156 w 5199156"/>
              <a:gd name="connsiteY1" fmla="*/ 0 h 6857999"/>
              <a:gd name="connsiteX2" fmla="*/ 5199156 w 5199156"/>
              <a:gd name="connsiteY2" fmla="*/ 4404241 h 6857999"/>
              <a:gd name="connsiteX3" fmla="*/ 2996280 w 5199156"/>
              <a:gd name="connsiteY3" fmla="*/ 6845331 h 6857999"/>
              <a:gd name="connsiteX4" fmla="*/ 2762435 w 5199156"/>
              <a:gd name="connsiteY4" fmla="*/ 6857139 h 6857999"/>
              <a:gd name="connsiteX5" fmla="*/ 2762435 w 5199156"/>
              <a:gd name="connsiteY5" fmla="*/ 6857999 h 6857999"/>
              <a:gd name="connsiteX6" fmla="*/ 2745398 w 5199156"/>
              <a:gd name="connsiteY6" fmla="*/ 6857999 h 6857999"/>
              <a:gd name="connsiteX7" fmla="*/ 0 w 5199156"/>
              <a:gd name="connsiteY7"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9156" h="6857999">
                <a:moveTo>
                  <a:pt x="0" y="0"/>
                </a:moveTo>
                <a:lnTo>
                  <a:pt x="5199156" y="0"/>
                </a:lnTo>
                <a:lnTo>
                  <a:pt x="5199156" y="4404241"/>
                </a:lnTo>
                <a:cubicBezTo>
                  <a:pt x="5199156" y="5674715"/>
                  <a:pt x="4233603" y="6719673"/>
                  <a:pt x="2996280" y="6845331"/>
                </a:cubicBezTo>
                <a:lnTo>
                  <a:pt x="2762435" y="6857139"/>
                </a:lnTo>
                <a:lnTo>
                  <a:pt x="2762435" y="6857999"/>
                </a:lnTo>
                <a:lnTo>
                  <a:pt x="2745398" y="6857999"/>
                </a:lnTo>
                <a:lnTo>
                  <a:pt x="0" y="685799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EDCDD4D4-ADBD-45B9-944B-E77CC25842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5834" y="-39394"/>
            <a:ext cx="2353172" cy="2431959"/>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1805B032-5AA7-7A5A-2891-174703FA34B6}"/>
              </a:ext>
            </a:extLst>
          </p:cNvPr>
          <p:cNvSpPr>
            <a:spLocks noGrp="1"/>
          </p:cNvSpPr>
          <p:nvPr>
            <p:ph type="title"/>
          </p:nvPr>
        </p:nvSpPr>
        <p:spPr>
          <a:xfrm>
            <a:off x="704193" y="767638"/>
            <a:ext cx="4326928" cy="3630000"/>
          </a:xfrm>
        </p:spPr>
        <p:txBody>
          <a:bodyPr vert="horz" lIns="91440" tIns="45720" rIns="91440" bIns="45720" rtlCol="0" anchor="b">
            <a:normAutofit/>
          </a:bodyPr>
          <a:lstStyle/>
          <a:p>
            <a:pPr>
              <a:lnSpc>
                <a:spcPct val="90000"/>
              </a:lnSpc>
            </a:pPr>
            <a:r>
              <a:rPr lang="en-US" sz="3700" dirty="0" err="1">
                <a:solidFill>
                  <a:srgbClr val="FFFFFF"/>
                </a:solidFill>
              </a:rPr>
              <a:t>Competencias</a:t>
            </a:r>
            <a:r>
              <a:rPr lang="en-US" sz="3700" dirty="0">
                <a:solidFill>
                  <a:srgbClr val="FFFFFF"/>
                </a:solidFill>
              </a:rPr>
              <a:t> </a:t>
            </a:r>
            <a:br>
              <a:rPr lang="en-US" sz="3700" dirty="0">
                <a:solidFill>
                  <a:srgbClr val="FFFFFF"/>
                </a:solidFill>
              </a:rPr>
            </a:br>
            <a:r>
              <a:rPr lang="en-US" sz="3700" dirty="0" err="1">
                <a:solidFill>
                  <a:srgbClr val="FFFFFF"/>
                </a:solidFill>
              </a:rPr>
              <a:t>específicas</a:t>
            </a:r>
            <a:r>
              <a:rPr lang="en-US" sz="3700" dirty="0">
                <a:solidFill>
                  <a:srgbClr val="FFFFFF"/>
                </a:solidFill>
              </a:rPr>
              <a:t> </a:t>
            </a:r>
            <a:br>
              <a:rPr lang="en-US" sz="3700" dirty="0">
                <a:solidFill>
                  <a:srgbClr val="FFFFFF"/>
                </a:solidFill>
              </a:rPr>
            </a:br>
            <a:r>
              <a:rPr lang="en-US" sz="3700" dirty="0">
                <a:solidFill>
                  <a:srgbClr val="FFFFFF"/>
                </a:solidFill>
              </a:rPr>
              <a:t> </a:t>
            </a:r>
            <a:br>
              <a:rPr lang="en-US" sz="3700" dirty="0">
                <a:solidFill>
                  <a:srgbClr val="FFFFFF"/>
                </a:solidFill>
              </a:rPr>
            </a:br>
            <a:r>
              <a:rPr lang="en-US" sz="3700" dirty="0" err="1">
                <a:solidFill>
                  <a:srgbClr val="FFFFFF"/>
                </a:solidFill>
              </a:rPr>
              <a:t>Sabéres</a:t>
            </a:r>
            <a:r>
              <a:rPr lang="en-US" sz="3700" dirty="0">
                <a:solidFill>
                  <a:srgbClr val="FFFFFF"/>
                </a:solidFill>
              </a:rPr>
              <a:t> </a:t>
            </a:r>
            <a:r>
              <a:rPr lang="en-US" sz="3700" dirty="0" err="1">
                <a:solidFill>
                  <a:srgbClr val="FFFFFF"/>
                </a:solidFill>
              </a:rPr>
              <a:t>básicos</a:t>
            </a:r>
            <a:r>
              <a:rPr lang="en-US" sz="3700" dirty="0">
                <a:solidFill>
                  <a:srgbClr val="FFFFFF"/>
                </a:solidFill>
              </a:rPr>
              <a:t> / </a:t>
            </a:r>
            <a:r>
              <a:rPr lang="en-US" sz="3700" dirty="0" err="1">
                <a:solidFill>
                  <a:srgbClr val="FFFFFF"/>
                </a:solidFill>
              </a:rPr>
              <a:t>Contenidos</a:t>
            </a:r>
            <a:endParaRPr lang="es-ES" sz="3700" dirty="0" err="1"/>
          </a:p>
        </p:txBody>
      </p:sp>
      <p:graphicFrame>
        <p:nvGraphicFramePr>
          <p:cNvPr id="5" name="Marcador de contenido 4">
            <a:extLst>
              <a:ext uri="{FF2B5EF4-FFF2-40B4-BE49-F238E27FC236}">
                <a16:creationId xmlns:a16="http://schemas.microsoft.com/office/drawing/2014/main" id="{709E7811-7022-374B-088D-D02DDF92DC81}"/>
              </a:ext>
            </a:extLst>
          </p:cNvPr>
          <p:cNvGraphicFramePr>
            <a:graphicFrameLocks noGrp="1"/>
          </p:cNvGraphicFramePr>
          <p:nvPr>
            <p:ph idx="1"/>
            <p:extLst>
              <p:ext uri="{D42A27DB-BD31-4B8C-83A1-F6EECF244321}">
                <p14:modId xmlns:p14="http://schemas.microsoft.com/office/powerpoint/2010/main" val="2566385950"/>
              </p:ext>
            </p:extLst>
          </p:nvPr>
        </p:nvGraphicFramePr>
        <p:xfrm>
          <a:off x="5893052" y="1068936"/>
          <a:ext cx="5689349" cy="4796612"/>
        </p:xfrm>
        <a:graphic>
          <a:graphicData uri="http://schemas.openxmlformats.org/drawingml/2006/table">
            <a:tbl>
              <a:tblPr firstRow="1" bandRow="1">
                <a:noFill/>
                <a:tableStyleId>{5C22544A-7EE6-4342-B048-85BDC9FD1C3A}</a:tableStyleId>
              </a:tblPr>
              <a:tblGrid>
                <a:gridCol w="2882425">
                  <a:extLst>
                    <a:ext uri="{9D8B030D-6E8A-4147-A177-3AD203B41FA5}">
                      <a16:colId xmlns:a16="http://schemas.microsoft.com/office/drawing/2014/main" val="3900813575"/>
                    </a:ext>
                  </a:extLst>
                </a:gridCol>
                <a:gridCol w="2806924">
                  <a:extLst>
                    <a:ext uri="{9D8B030D-6E8A-4147-A177-3AD203B41FA5}">
                      <a16:colId xmlns:a16="http://schemas.microsoft.com/office/drawing/2014/main" val="4238982441"/>
                    </a:ext>
                  </a:extLst>
                </a:gridCol>
              </a:tblGrid>
              <a:tr h="391548">
                <a:tc>
                  <a:txBody>
                    <a:bodyPr/>
                    <a:lstStyle/>
                    <a:p>
                      <a:pPr algn="ctr" rtl="0" fontAlgn="t">
                        <a:spcBef>
                          <a:spcPts val="0"/>
                        </a:spcBef>
                        <a:spcAft>
                          <a:spcPts val="0"/>
                        </a:spcAft>
                      </a:pPr>
                      <a:r>
                        <a:rPr lang="es-ES" sz="1400" b="1" i="0" u="none" strike="noStrike">
                          <a:solidFill>
                            <a:schemeClr val="tx1">
                              <a:lumMod val="75000"/>
                              <a:lumOff val="25000"/>
                            </a:schemeClr>
                          </a:solidFill>
                          <a:effectLst/>
                          <a:latin typeface="Comfortaa"/>
                        </a:rPr>
                        <a:t>Competencias específicas</a:t>
                      </a:r>
                      <a:endParaRPr lang="es-ES" sz="1400" b="1">
                        <a:solidFill>
                          <a:schemeClr val="tx1">
                            <a:lumMod val="75000"/>
                            <a:lumOff val="25000"/>
                          </a:schemeClr>
                        </a:solidFill>
                        <a:effectLst/>
                      </a:endParaRPr>
                    </a:p>
                  </a:txBody>
                  <a:tcPr marL="137865" marR="103399" marT="68932" marB="68932">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tc>
                  <a:txBody>
                    <a:bodyPr/>
                    <a:lstStyle/>
                    <a:p>
                      <a:pPr algn="ctr" rtl="0" fontAlgn="t">
                        <a:spcBef>
                          <a:spcPts val="0"/>
                        </a:spcBef>
                        <a:spcAft>
                          <a:spcPts val="0"/>
                        </a:spcAft>
                      </a:pPr>
                      <a:r>
                        <a:rPr lang="es-ES" sz="1400" b="1" i="0" u="none" strike="noStrike">
                          <a:solidFill>
                            <a:schemeClr val="tx1">
                              <a:lumMod val="75000"/>
                              <a:lumOff val="25000"/>
                            </a:schemeClr>
                          </a:solidFill>
                          <a:effectLst/>
                          <a:latin typeface="Comfortaa"/>
                        </a:rPr>
                        <a:t>Saberes básicos/ Contenidos</a:t>
                      </a:r>
                      <a:endParaRPr lang="es-ES" sz="1400" b="1">
                        <a:solidFill>
                          <a:schemeClr val="tx1">
                            <a:lumMod val="75000"/>
                            <a:lumOff val="25000"/>
                          </a:schemeClr>
                        </a:solidFill>
                        <a:effectLst/>
                      </a:endParaRPr>
                    </a:p>
                  </a:txBody>
                  <a:tcPr marL="137865" marR="103399" marT="68932" marB="68932">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extLst>
                  <a:ext uri="{0D108BD9-81ED-4DB2-BD59-A6C34878D82A}">
                    <a16:rowId xmlns:a16="http://schemas.microsoft.com/office/drawing/2014/main" val="972475702"/>
                  </a:ext>
                </a:extLst>
              </a:tr>
              <a:tr h="4328580">
                <a:tc>
                  <a:txBody>
                    <a:bodyPr/>
                    <a:lstStyle/>
                    <a:p>
                      <a:pPr rtl="0" fontAlgn="t">
                        <a:spcBef>
                          <a:spcPts val="0"/>
                        </a:spcBef>
                        <a:spcAft>
                          <a:spcPts val="0"/>
                        </a:spcAft>
                      </a:pPr>
                      <a:br>
                        <a:rPr lang="es-ES" sz="1000">
                          <a:solidFill>
                            <a:srgbClr val="404040"/>
                          </a:solidFill>
                          <a:effectLst/>
                        </a:rPr>
                      </a:br>
                      <a:r>
                        <a:rPr lang="es-ES" sz="1000" b="0" i="0" u="none" strike="noStrike">
                          <a:solidFill>
                            <a:schemeClr val="tx1">
                              <a:lumMod val="75000"/>
                              <a:lumOff val="25000"/>
                            </a:schemeClr>
                          </a:solidFill>
                          <a:effectLst/>
                          <a:latin typeface="Arial"/>
                        </a:rPr>
                        <a:t>3. Aplicar de forma apropiada y segura distintas técnicas y conocimientos interdisciplinares utilizando operadores, sistemas tecnológicos y herramientas, teniendo en cuenta la planificación y el diseño previo, para construir o fabricar soluciones tecnológicas y sostenibles que den respuesta a necesidades en diferentes contextos.</a:t>
                      </a:r>
                      <a:endParaRPr lang="es-ES" sz="1000">
                        <a:solidFill>
                          <a:schemeClr val="tx1">
                            <a:lumMod val="75000"/>
                            <a:lumOff val="25000"/>
                          </a:schemeClr>
                        </a:solidFill>
                        <a:effectLst/>
                        <a:latin typeface="Arial"/>
                      </a:endParaRPr>
                    </a:p>
                    <a:p>
                      <a:pPr rtl="0" fontAlgn="t">
                        <a:spcBef>
                          <a:spcPts val="0"/>
                        </a:spcBef>
                        <a:spcAft>
                          <a:spcPts val="0"/>
                        </a:spcAft>
                      </a:pPr>
                      <a:br>
                        <a:rPr lang="es-ES" sz="1000">
                          <a:solidFill>
                            <a:srgbClr val="404040"/>
                          </a:solidFill>
                          <a:effectLst/>
                        </a:rPr>
                      </a:br>
                      <a:r>
                        <a:rPr lang="es-ES" sz="1000" b="0" i="0" u="none" strike="noStrike">
                          <a:solidFill>
                            <a:schemeClr val="tx1">
                              <a:lumMod val="75000"/>
                              <a:lumOff val="25000"/>
                            </a:schemeClr>
                          </a:solidFill>
                          <a:effectLst/>
                          <a:latin typeface="Arial"/>
                        </a:rPr>
                        <a:t>4. Describir, representar e intercambiar ideas o soluciones a problemas tecnológicos o digitales, utilizando medios de representación, simbología y vocabulario adecuados, así como los instrumentos y recursos disponibles y valorando la utilidad de las herramientas digitales, para comunicar y difundir información y propuestas.</a:t>
                      </a:r>
                      <a:endParaRPr lang="es-ES" sz="1000">
                        <a:solidFill>
                          <a:schemeClr val="tx1">
                            <a:lumMod val="75000"/>
                            <a:lumOff val="25000"/>
                          </a:schemeClr>
                        </a:solidFill>
                        <a:effectLst/>
                        <a:latin typeface="Arial"/>
                      </a:endParaRPr>
                    </a:p>
                    <a:p>
                      <a:pPr rtl="0" fontAlgn="t">
                        <a:spcBef>
                          <a:spcPts val="0"/>
                        </a:spcBef>
                        <a:spcAft>
                          <a:spcPts val="0"/>
                        </a:spcAft>
                      </a:pPr>
                      <a:br>
                        <a:rPr lang="es-ES" sz="1000">
                          <a:solidFill>
                            <a:srgbClr val="404040"/>
                          </a:solidFill>
                          <a:effectLst/>
                        </a:rPr>
                      </a:br>
                      <a:r>
                        <a:rPr lang="es-ES" sz="1000" b="0" i="0" u="none" strike="noStrike">
                          <a:solidFill>
                            <a:schemeClr val="tx1">
                              <a:lumMod val="75000"/>
                              <a:lumOff val="25000"/>
                            </a:schemeClr>
                          </a:solidFill>
                          <a:effectLst/>
                          <a:latin typeface="Arial"/>
                        </a:rPr>
                        <a:t>5. Desarrollar algoritmos y aplicaciones informáticas en distintos entornos, aplicando los principios del pensamiento computacional e incorporando las tecnologías emergentes, para crear soluciones a problemas concretos</a:t>
                      </a:r>
                      <a:endParaRPr lang="es-ES" sz="1000">
                        <a:solidFill>
                          <a:schemeClr val="tx1">
                            <a:lumMod val="75000"/>
                            <a:lumOff val="25000"/>
                          </a:schemeClr>
                        </a:solidFill>
                        <a:effectLst/>
                        <a:latin typeface="Arial"/>
                      </a:endParaRPr>
                    </a:p>
                    <a:p>
                      <a:pPr fontAlgn="t"/>
                      <a:br>
                        <a:rPr lang="es-ES" sz="1000">
                          <a:solidFill>
                            <a:srgbClr val="404040"/>
                          </a:solidFill>
                          <a:effectLst/>
                        </a:rPr>
                      </a:br>
                      <a:br>
                        <a:rPr lang="es-ES" sz="1000">
                          <a:solidFill>
                            <a:srgbClr val="404040"/>
                          </a:solidFill>
                          <a:effectLst/>
                        </a:rPr>
                      </a:br>
                      <a:br>
                        <a:rPr lang="es-ES" sz="1000">
                          <a:solidFill>
                            <a:srgbClr val="404040"/>
                          </a:solidFill>
                          <a:effectLst/>
                        </a:rPr>
                      </a:br>
                      <a:endParaRPr lang="es-ES" sz="1000">
                        <a:solidFill>
                          <a:srgbClr val="404040"/>
                        </a:solidFill>
                        <a:effectLst/>
                      </a:endParaRPr>
                    </a:p>
                  </a:txBody>
                  <a:tcPr marL="137865" marR="103399" marT="68932" marB="68932">
                    <a:lnL w="12700" cmpd="sng">
                      <a:noFill/>
                      <a:prstDash val="solid"/>
                    </a:lnL>
                    <a:lnR w="12700" cmpd="sng">
                      <a:noFill/>
                      <a:prstDash val="solid"/>
                    </a:lnR>
                    <a:lnT w="9525" cap="flat" cmpd="sng" algn="ctr">
                      <a:solidFill>
                        <a:srgbClr val="C7C6C1"/>
                      </a:solidFill>
                      <a:prstDash val="solid"/>
                    </a:lnT>
                    <a:lnB w="12700" cmpd="sng">
                      <a:noFill/>
                      <a:prstDash val="solid"/>
                    </a:lnB>
                    <a:noFill/>
                  </a:tcPr>
                </a:tc>
                <a:tc>
                  <a:txBody>
                    <a:bodyPr/>
                    <a:lstStyle/>
                    <a:p>
                      <a:pPr rtl="0" fontAlgn="t">
                        <a:spcBef>
                          <a:spcPts val="0"/>
                        </a:spcBef>
                        <a:spcAft>
                          <a:spcPts val="0"/>
                        </a:spcAft>
                      </a:pPr>
                      <a:r>
                        <a:rPr lang="es-ES" sz="1000" b="0" i="0" u="none" strike="noStrike">
                          <a:solidFill>
                            <a:schemeClr val="tx1">
                              <a:lumMod val="75000"/>
                              <a:lumOff val="25000"/>
                            </a:schemeClr>
                          </a:solidFill>
                          <a:effectLst/>
                          <a:latin typeface="Arial"/>
                        </a:rPr>
                        <a:t>Respeto las normas de seguridad e higiene.</a:t>
                      </a:r>
                      <a:endParaRPr lang="es-ES" sz="1000">
                        <a:solidFill>
                          <a:schemeClr val="tx1">
                            <a:lumMod val="75000"/>
                            <a:lumOff val="25000"/>
                          </a:schemeClr>
                        </a:solidFill>
                        <a:effectLst/>
                        <a:latin typeface="Arial"/>
                      </a:endParaRPr>
                    </a:p>
                    <a:p>
                      <a:pPr rtl="0" fontAlgn="t">
                        <a:spcBef>
                          <a:spcPts val="0"/>
                        </a:spcBef>
                        <a:spcAft>
                          <a:spcPts val="0"/>
                        </a:spcAft>
                      </a:pPr>
                      <a:br>
                        <a:rPr lang="es-ES" sz="1000">
                          <a:solidFill>
                            <a:srgbClr val="404040"/>
                          </a:solidFill>
                          <a:effectLst/>
                        </a:rPr>
                      </a:br>
                      <a:r>
                        <a:rPr lang="es-ES" sz="1000" b="0" i="0" u="none" strike="noStrike">
                          <a:solidFill>
                            <a:schemeClr val="tx1">
                              <a:lumMod val="75000"/>
                              <a:lumOff val="25000"/>
                            </a:schemeClr>
                          </a:solidFill>
                          <a:effectLst/>
                          <a:latin typeface="Arial"/>
                        </a:rPr>
                        <a:t>Emprendimiento, resiliencia, perseverancia y creatividad para abordar problemas desde una perspectiva interdisciplinar.</a:t>
                      </a:r>
                      <a:endParaRPr lang="es-ES" sz="1000">
                        <a:solidFill>
                          <a:schemeClr val="tx1">
                            <a:lumMod val="75000"/>
                            <a:lumOff val="25000"/>
                          </a:schemeClr>
                        </a:solidFill>
                        <a:effectLst/>
                        <a:latin typeface="Arial"/>
                      </a:endParaRPr>
                    </a:p>
                    <a:p>
                      <a:pPr rtl="0" fontAlgn="t">
                        <a:spcBef>
                          <a:spcPts val="0"/>
                        </a:spcBef>
                        <a:spcAft>
                          <a:spcPts val="0"/>
                        </a:spcAft>
                      </a:pPr>
                      <a:br>
                        <a:rPr lang="es-ES" sz="1000">
                          <a:solidFill>
                            <a:srgbClr val="404040"/>
                          </a:solidFill>
                          <a:effectLst/>
                        </a:rPr>
                      </a:br>
                      <a:r>
                        <a:rPr lang="es-ES" sz="1000" b="0" i="0" u="none" strike="noStrike">
                          <a:solidFill>
                            <a:schemeClr val="tx1">
                              <a:lumMod val="75000"/>
                              <a:lumOff val="25000"/>
                            </a:schemeClr>
                          </a:solidFill>
                          <a:effectLst/>
                          <a:latin typeface="Arial"/>
                        </a:rPr>
                        <a:t>Comunicación y difusión de ideas</a:t>
                      </a:r>
                      <a:endParaRPr lang="es-ES" sz="1000">
                        <a:solidFill>
                          <a:schemeClr val="tx1">
                            <a:lumMod val="75000"/>
                            <a:lumOff val="25000"/>
                          </a:schemeClr>
                        </a:solidFill>
                        <a:effectLst/>
                        <a:latin typeface="Arial"/>
                      </a:endParaRPr>
                    </a:p>
                    <a:p>
                      <a:pPr rtl="0" fontAlgn="t">
                        <a:spcBef>
                          <a:spcPts val="0"/>
                        </a:spcBef>
                        <a:spcAft>
                          <a:spcPts val="0"/>
                        </a:spcAft>
                      </a:pPr>
                      <a:r>
                        <a:rPr lang="es-ES" sz="1000" b="0" i="0" u="none" strike="noStrike">
                          <a:solidFill>
                            <a:schemeClr val="tx1">
                              <a:lumMod val="75000"/>
                              <a:lumOff val="25000"/>
                            </a:schemeClr>
                          </a:solidFill>
                          <a:effectLst/>
                          <a:latin typeface="Arial"/>
                        </a:rPr>
                        <a:t>Habilidades básicas de comunicación interpersonal: vocabulario técnico apropiado y pautas de conducta propias del entorno virtual (etiqueta digital).</a:t>
                      </a:r>
                      <a:endParaRPr lang="es-ES" sz="1000">
                        <a:solidFill>
                          <a:schemeClr val="tx1">
                            <a:lumMod val="75000"/>
                            <a:lumOff val="25000"/>
                          </a:schemeClr>
                        </a:solidFill>
                        <a:effectLst/>
                        <a:latin typeface="Arial"/>
                      </a:endParaRPr>
                    </a:p>
                    <a:p>
                      <a:pPr rtl="0" fontAlgn="t">
                        <a:spcBef>
                          <a:spcPts val="0"/>
                        </a:spcBef>
                        <a:spcAft>
                          <a:spcPts val="0"/>
                        </a:spcAft>
                      </a:pPr>
                      <a:br>
                        <a:rPr lang="es-ES" sz="1000">
                          <a:solidFill>
                            <a:srgbClr val="404040"/>
                          </a:solidFill>
                          <a:effectLst/>
                        </a:rPr>
                      </a:br>
                      <a:r>
                        <a:rPr lang="es-ES" sz="1000" b="0" i="0" u="none" strike="noStrike">
                          <a:solidFill>
                            <a:schemeClr val="tx1">
                              <a:lumMod val="75000"/>
                              <a:lumOff val="25000"/>
                            </a:schemeClr>
                          </a:solidFill>
                          <a:effectLst/>
                          <a:latin typeface="Arial"/>
                        </a:rPr>
                        <a:t>Técnicas de representación gráfica: acotación y escalas.</a:t>
                      </a:r>
                      <a:endParaRPr lang="es-ES" sz="1000">
                        <a:solidFill>
                          <a:schemeClr val="tx1">
                            <a:lumMod val="75000"/>
                            <a:lumOff val="25000"/>
                          </a:schemeClr>
                        </a:solidFill>
                        <a:effectLst/>
                        <a:latin typeface="Arial"/>
                      </a:endParaRPr>
                    </a:p>
                    <a:p>
                      <a:pPr rtl="0" fontAlgn="t">
                        <a:spcBef>
                          <a:spcPts val="0"/>
                        </a:spcBef>
                        <a:spcAft>
                          <a:spcPts val="0"/>
                        </a:spcAft>
                      </a:pPr>
                      <a:br>
                        <a:rPr lang="es-ES" sz="1000">
                          <a:solidFill>
                            <a:srgbClr val="404040"/>
                          </a:solidFill>
                          <a:effectLst/>
                        </a:rPr>
                      </a:br>
                      <a:r>
                        <a:rPr lang="es-ES" sz="1000" b="0" i="0" u="none" strike="noStrike">
                          <a:solidFill>
                            <a:schemeClr val="tx1">
                              <a:lumMod val="75000"/>
                              <a:lumOff val="25000"/>
                            </a:schemeClr>
                          </a:solidFill>
                          <a:effectLst/>
                          <a:latin typeface="Arial"/>
                        </a:rPr>
                        <a:t>Aplicaciones CAD en dos dimensiones y en tres dimensiones para la representación de esquemas, circuitos, planos y objetos.</a:t>
                      </a:r>
                      <a:endParaRPr lang="es-ES" sz="1000">
                        <a:solidFill>
                          <a:schemeClr val="tx1">
                            <a:lumMod val="75000"/>
                            <a:lumOff val="25000"/>
                          </a:schemeClr>
                        </a:solidFill>
                        <a:effectLst/>
                        <a:latin typeface="Arial"/>
                      </a:endParaRPr>
                    </a:p>
                    <a:p>
                      <a:pPr rtl="0" fontAlgn="t">
                        <a:spcBef>
                          <a:spcPts val="0"/>
                        </a:spcBef>
                        <a:spcAft>
                          <a:spcPts val="0"/>
                        </a:spcAft>
                      </a:pPr>
                      <a:br>
                        <a:rPr lang="es-ES" sz="1000">
                          <a:solidFill>
                            <a:srgbClr val="404040"/>
                          </a:solidFill>
                          <a:effectLst/>
                        </a:rPr>
                      </a:br>
                      <a:r>
                        <a:rPr lang="es-ES" sz="1000" b="0" i="0" u="none" strike="noStrike">
                          <a:solidFill>
                            <a:schemeClr val="tx1">
                              <a:lumMod val="75000"/>
                              <a:lumOff val="25000"/>
                            </a:schemeClr>
                          </a:solidFill>
                          <a:effectLst/>
                          <a:latin typeface="Arial"/>
                        </a:rPr>
                        <a:t>Herramientas digitales: para la elaboración, publicación y difusión de documentación técnica e información multimedia relativa a proyectos.</a:t>
                      </a:r>
                      <a:endParaRPr lang="es-ES" sz="1000">
                        <a:solidFill>
                          <a:schemeClr val="tx1">
                            <a:lumMod val="75000"/>
                            <a:lumOff val="25000"/>
                          </a:schemeClr>
                        </a:solidFill>
                        <a:effectLst/>
                        <a:latin typeface="Arial"/>
                      </a:endParaRPr>
                    </a:p>
                    <a:p>
                      <a:pPr fontAlgn="t"/>
                      <a:br>
                        <a:rPr lang="es-ES" sz="1000">
                          <a:solidFill>
                            <a:srgbClr val="404040"/>
                          </a:solidFill>
                          <a:effectLst/>
                        </a:rPr>
                      </a:br>
                      <a:endParaRPr lang="es-ES" sz="1000">
                        <a:solidFill>
                          <a:srgbClr val="404040"/>
                        </a:solidFill>
                        <a:effectLst/>
                      </a:endParaRPr>
                    </a:p>
                  </a:txBody>
                  <a:tcPr marL="137865" marR="103399" marT="68932" marB="68932">
                    <a:lnL w="12700" cmpd="sng">
                      <a:noFill/>
                      <a:prstDash val="solid"/>
                    </a:lnL>
                    <a:lnR w="12700" cmpd="sng">
                      <a:noFill/>
                      <a:prstDash val="solid"/>
                    </a:lnR>
                    <a:lnT w="9525" cap="flat" cmpd="sng" algn="ctr">
                      <a:solidFill>
                        <a:srgbClr val="C7C6C1"/>
                      </a:solidFill>
                      <a:prstDash val="solid"/>
                    </a:lnT>
                    <a:lnB w="12700" cmpd="sng">
                      <a:noFill/>
                      <a:prstDash val="solid"/>
                    </a:lnB>
                    <a:noFill/>
                  </a:tcPr>
                </a:tc>
                <a:extLst>
                  <a:ext uri="{0D108BD9-81ED-4DB2-BD59-A6C34878D82A}">
                    <a16:rowId xmlns:a16="http://schemas.microsoft.com/office/drawing/2014/main" val="2690108610"/>
                  </a:ext>
                </a:extLst>
              </a:tr>
            </a:tbl>
          </a:graphicData>
        </a:graphic>
      </p:graphicFrame>
    </p:spTree>
    <p:extLst>
      <p:ext uri="{BB962C8B-B14F-4D97-AF65-F5344CB8AC3E}">
        <p14:creationId xmlns:p14="http://schemas.microsoft.com/office/powerpoint/2010/main" val="4208354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09CA6CC-C9DF-440F-BE30-1167A921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F82D7C3-4329-485C-9C81-FB5BA3FA96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48146" y="0"/>
            <a:ext cx="7643854" cy="6858000"/>
          </a:xfrm>
          <a:prstGeom prst="rect">
            <a:avLst/>
          </a:prstGeom>
          <a:solidFill>
            <a:schemeClr val="accen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9CBB985-6DA2-4FAF-D40E-33DDDD51E8CD}"/>
              </a:ext>
            </a:extLst>
          </p:cNvPr>
          <p:cNvSpPr>
            <a:spLocks noGrp="1"/>
          </p:cNvSpPr>
          <p:nvPr>
            <p:ph type="title"/>
          </p:nvPr>
        </p:nvSpPr>
        <p:spPr>
          <a:xfrm>
            <a:off x="5963479" y="596393"/>
            <a:ext cx="5618922" cy="1542507"/>
          </a:xfrm>
        </p:spPr>
        <p:txBody>
          <a:bodyPr>
            <a:normAutofit/>
          </a:bodyPr>
          <a:lstStyle/>
          <a:p>
            <a:r>
              <a:rPr lang="es-ES" dirty="0">
                <a:solidFill>
                  <a:srgbClr val="FFFFFF"/>
                </a:solidFill>
              </a:rPr>
              <a:t>Criterios de Evaluación</a:t>
            </a:r>
          </a:p>
        </p:txBody>
      </p:sp>
      <p:pic>
        <p:nvPicPr>
          <p:cNvPr id="5" name="Picture 4" descr="Piezas metálicas de tres en raya">
            <a:extLst>
              <a:ext uri="{FF2B5EF4-FFF2-40B4-BE49-F238E27FC236}">
                <a16:creationId xmlns:a16="http://schemas.microsoft.com/office/drawing/2014/main" id="{8A044A0A-52EE-6D78-BF06-2270D44E8AC2}"/>
              </a:ext>
            </a:extLst>
          </p:cNvPr>
          <p:cNvPicPr>
            <a:picLocks noChangeAspect="1"/>
          </p:cNvPicPr>
          <p:nvPr/>
        </p:nvPicPr>
        <p:blipFill rotWithShape="1">
          <a:blip r:embed="rId2"/>
          <a:srcRect l="15756" r="27541" b="1"/>
          <a:stretch/>
        </p:blipFill>
        <p:spPr>
          <a:xfrm>
            <a:off x="20" y="5379"/>
            <a:ext cx="5181578" cy="6858000"/>
          </a:xfrm>
          <a:prstGeom prst="rect">
            <a:avLst/>
          </a:prstGeom>
        </p:spPr>
      </p:pic>
      <p:sp>
        <p:nvSpPr>
          <p:cNvPr id="3" name="Marcador de contenido 2">
            <a:extLst>
              <a:ext uri="{FF2B5EF4-FFF2-40B4-BE49-F238E27FC236}">
                <a16:creationId xmlns:a16="http://schemas.microsoft.com/office/drawing/2014/main" id="{38039B0F-6C8C-A44B-A880-D269F17E02A4}"/>
              </a:ext>
            </a:extLst>
          </p:cNvPr>
          <p:cNvSpPr>
            <a:spLocks noGrp="1"/>
          </p:cNvSpPr>
          <p:nvPr>
            <p:ph idx="1"/>
          </p:nvPr>
        </p:nvSpPr>
        <p:spPr>
          <a:xfrm>
            <a:off x="5963478" y="2138901"/>
            <a:ext cx="5618922" cy="4033299"/>
          </a:xfrm>
        </p:spPr>
        <p:txBody>
          <a:bodyPr vert="horz" lIns="91440" tIns="45720" rIns="91440" bIns="45720" rtlCol="0">
            <a:normAutofit/>
          </a:bodyPr>
          <a:lstStyle/>
          <a:p>
            <a:r>
              <a:rPr lang="es-ES">
                <a:solidFill>
                  <a:srgbClr val="FFFFFF"/>
                </a:solidFill>
                <a:ea typeface="+mn-lt"/>
                <a:cs typeface="+mn-lt"/>
              </a:rPr>
              <a:t>Se valorará mediante rúbrica el proyecto final y la memoria y se valorarán las actividades que se propongan para afianzar conocimientos.</a:t>
            </a:r>
            <a:br>
              <a:rPr lang="en-US">
                <a:solidFill>
                  <a:srgbClr val="FFFFFF"/>
                </a:solidFill>
              </a:rPr>
            </a:br>
            <a:endParaRPr lang="en-US">
              <a:solidFill>
                <a:srgbClr val="FFFFFF"/>
              </a:solidFill>
            </a:endParaRPr>
          </a:p>
          <a:p>
            <a:pPr lvl="1"/>
            <a:r>
              <a:rPr lang="es-ES">
                <a:solidFill>
                  <a:srgbClr val="FFFFFF"/>
                </a:solidFill>
                <a:ea typeface="+mn-lt"/>
                <a:cs typeface="+mn-lt"/>
              </a:rPr>
              <a:t>30% Proyecto físico</a:t>
            </a:r>
            <a:endParaRPr lang="es-ES">
              <a:solidFill>
                <a:srgbClr val="FFFFFF"/>
              </a:solidFill>
            </a:endParaRPr>
          </a:p>
          <a:p>
            <a:pPr lvl="1"/>
            <a:r>
              <a:rPr lang="es-ES">
                <a:solidFill>
                  <a:srgbClr val="FFFFFF"/>
                </a:solidFill>
                <a:ea typeface="+mn-lt"/>
                <a:cs typeface="+mn-lt"/>
              </a:rPr>
              <a:t>30% Memoria</a:t>
            </a:r>
            <a:endParaRPr lang="es-ES">
              <a:solidFill>
                <a:srgbClr val="FFFFFF"/>
              </a:solidFill>
            </a:endParaRPr>
          </a:p>
          <a:p>
            <a:pPr lvl="1"/>
            <a:r>
              <a:rPr lang="es-ES">
                <a:solidFill>
                  <a:srgbClr val="FFFFFF"/>
                </a:solidFill>
                <a:ea typeface="+mn-lt"/>
                <a:cs typeface="+mn-lt"/>
              </a:rPr>
              <a:t>40% Actividades</a:t>
            </a:r>
            <a:br>
              <a:rPr lang="en-US">
                <a:solidFill>
                  <a:srgbClr val="FFFFFF"/>
                </a:solidFill>
              </a:rPr>
            </a:br>
            <a:endParaRPr lang="en-US">
              <a:solidFill>
                <a:srgbClr val="FFFFFF"/>
              </a:solidFill>
            </a:endParaRPr>
          </a:p>
        </p:txBody>
      </p:sp>
      <p:sp>
        <p:nvSpPr>
          <p:cNvPr id="13" name="Freeform: Shape 12">
            <a:extLst>
              <a:ext uri="{FF2B5EF4-FFF2-40B4-BE49-F238E27FC236}">
                <a16:creationId xmlns:a16="http://schemas.microsoft.com/office/drawing/2014/main" id="{B4A844BD-14AA-428F-A577-AF00BC374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05014" y="3249456"/>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B5E57564-AF5B-45C2-9B42-165C77BE88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05012" y="3249456"/>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119471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09CA6CC-C9DF-440F-BE30-1167A921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F82D7C3-4329-485C-9C81-FB5BA3FA96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48146" y="0"/>
            <a:ext cx="7643854" cy="6858000"/>
          </a:xfrm>
          <a:prstGeom prst="rect">
            <a:avLst/>
          </a:prstGeom>
          <a:solidFill>
            <a:schemeClr val="accen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A325435B-6B16-48DF-CC75-0AEF9B2E3185}"/>
              </a:ext>
            </a:extLst>
          </p:cNvPr>
          <p:cNvSpPr>
            <a:spLocks noGrp="1"/>
          </p:cNvSpPr>
          <p:nvPr>
            <p:ph type="title"/>
          </p:nvPr>
        </p:nvSpPr>
        <p:spPr>
          <a:xfrm>
            <a:off x="5963479" y="596393"/>
            <a:ext cx="5618922" cy="1542507"/>
          </a:xfrm>
        </p:spPr>
        <p:txBody>
          <a:bodyPr>
            <a:normAutofit/>
          </a:bodyPr>
          <a:lstStyle/>
          <a:p>
            <a:r>
              <a:rPr lang="es-ES" dirty="0">
                <a:solidFill>
                  <a:srgbClr val="FFFFFF"/>
                </a:solidFill>
              </a:rPr>
              <a:t>Metodologías  principales</a:t>
            </a:r>
          </a:p>
        </p:txBody>
      </p:sp>
      <p:pic>
        <p:nvPicPr>
          <p:cNvPr id="5" name="Picture 4" descr="Números de plástico de juguete">
            <a:extLst>
              <a:ext uri="{FF2B5EF4-FFF2-40B4-BE49-F238E27FC236}">
                <a16:creationId xmlns:a16="http://schemas.microsoft.com/office/drawing/2014/main" id="{7ADD70A5-B0F5-7D52-CF5B-FF3320109628}"/>
              </a:ext>
            </a:extLst>
          </p:cNvPr>
          <p:cNvPicPr>
            <a:picLocks noChangeAspect="1"/>
          </p:cNvPicPr>
          <p:nvPr/>
        </p:nvPicPr>
        <p:blipFill rotWithShape="1">
          <a:blip r:embed="rId2"/>
          <a:srcRect l="21764" r="27877" b="-3"/>
          <a:stretch/>
        </p:blipFill>
        <p:spPr>
          <a:xfrm>
            <a:off x="20" y="5379"/>
            <a:ext cx="5181578" cy="6858000"/>
          </a:xfrm>
          <a:prstGeom prst="rect">
            <a:avLst/>
          </a:prstGeom>
        </p:spPr>
      </p:pic>
      <p:sp>
        <p:nvSpPr>
          <p:cNvPr id="3" name="Marcador de contenido 2">
            <a:extLst>
              <a:ext uri="{FF2B5EF4-FFF2-40B4-BE49-F238E27FC236}">
                <a16:creationId xmlns:a16="http://schemas.microsoft.com/office/drawing/2014/main" id="{148F055C-3E37-9FEA-3FF1-DBFC9BE72E3E}"/>
              </a:ext>
            </a:extLst>
          </p:cNvPr>
          <p:cNvSpPr>
            <a:spLocks noGrp="1"/>
          </p:cNvSpPr>
          <p:nvPr>
            <p:ph idx="1"/>
          </p:nvPr>
        </p:nvSpPr>
        <p:spPr>
          <a:xfrm>
            <a:off x="5963478" y="2138901"/>
            <a:ext cx="5618922" cy="4033299"/>
          </a:xfrm>
        </p:spPr>
        <p:txBody>
          <a:bodyPr vert="horz" lIns="91440" tIns="45720" rIns="91440" bIns="45720" rtlCol="0" anchor="t">
            <a:noAutofit/>
          </a:bodyPr>
          <a:lstStyle/>
          <a:p>
            <a:pPr>
              <a:lnSpc>
                <a:spcPct val="110000"/>
              </a:lnSpc>
            </a:pPr>
            <a:r>
              <a:rPr lang="es-ES" sz="1200" b="1" dirty="0">
                <a:solidFill>
                  <a:srgbClr val="FFFFFF"/>
                </a:solidFill>
                <a:latin typeface="Arial"/>
                <a:cs typeface="Arial"/>
              </a:rPr>
              <a:t>Aprendizaje basado en problemas (PBL)</a:t>
            </a:r>
            <a:endParaRPr lang="es-ES" sz="1200">
              <a:solidFill>
                <a:srgbClr val="FFFFFF"/>
              </a:solidFill>
            </a:endParaRPr>
          </a:p>
          <a:p>
            <a:pPr marL="0" indent="0">
              <a:lnSpc>
                <a:spcPct val="110000"/>
              </a:lnSpc>
              <a:buNone/>
            </a:pPr>
            <a:r>
              <a:rPr lang="es-ES" sz="1200" dirty="0">
                <a:solidFill>
                  <a:srgbClr val="FFFFFF"/>
                </a:solidFill>
                <a:latin typeface="Arial"/>
                <a:cs typeface="Arial"/>
              </a:rPr>
              <a:t>En el Aprendizaje basado en problemas (también llamado PBL: </a:t>
            </a:r>
            <a:r>
              <a:rPr lang="es-ES" sz="1200" dirty="0" err="1">
                <a:solidFill>
                  <a:srgbClr val="FFFFFF"/>
                </a:solidFill>
                <a:latin typeface="Arial"/>
                <a:cs typeface="Arial"/>
              </a:rPr>
              <a:t>Problem-Based</a:t>
            </a:r>
            <a:r>
              <a:rPr lang="es-ES" sz="1200" dirty="0">
                <a:solidFill>
                  <a:srgbClr val="FFFFFF"/>
                </a:solidFill>
                <a:latin typeface="Arial"/>
                <a:cs typeface="Arial"/>
              </a:rPr>
              <a:t> </a:t>
            </a:r>
            <a:r>
              <a:rPr lang="es-ES" sz="1200" dirty="0" err="1">
                <a:solidFill>
                  <a:srgbClr val="FFFFFF"/>
                </a:solidFill>
                <a:latin typeface="Arial"/>
                <a:cs typeface="Arial"/>
              </a:rPr>
              <a:t>Learning</a:t>
            </a:r>
            <a:r>
              <a:rPr lang="es-ES" sz="1200" dirty="0">
                <a:solidFill>
                  <a:srgbClr val="FFFFFF"/>
                </a:solidFill>
                <a:latin typeface="Arial"/>
                <a:cs typeface="Arial"/>
              </a:rPr>
              <a:t>), el docente presenta a los alumnos un reto o problema que abordarán en equipo para encontrar la mejor solución. El problema suele estar relacionado con una situación realista y se trabaja con el docente como guía de la actividad. En nuestro caso se pide la resolución de un problema real y para ello se les dota de los materiales y los conocimientos para llevarlos a cabo. En nuestro caso se requiere que el huevo no se rompa en una caída de un segundo piso para ello deben de utilizar el método de proyectos y una memoria de su paracaídas en los que explicaremos los conocimientos de dibujo técnico.</a:t>
            </a:r>
            <a:endParaRPr lang="es-ES" sz="1200" dirty="0">
              <a:solidFill>
                <a:srgbClr val="FFFFFF"/>
              </a:solidFill>
            </a:endParaRPr>
          </a:p>
          <a:p>
            <a:pPr>
              <a:lnSpc>
                <a:spcPct val="110000"/>
              </a:lnSpc>
            </a:pPr>
            <a:r>
              <a:rPr lang="es-ES" sz="1200" b="1" dirty="0">
                <a:solidFill>
                  <a:srgbClr val="FFFFFF"/>
                </a:solidFill>
                <a:latin typeface="Arial"/>
                <a:cs typeface="Arial"/>
              </a:rPr>
              <a:t>Aprendizaje cooperativo</a:t>
            </a:r>
            <a:endParaRPr lang="es-ES" sz="1200">
              <a:solidFill>
                <a:srgbClr val="FFFFFF"/>
              </a:solidFill>
            </a:endParaRPr>
          </a:p>
          <a:p>
            <a:pPr marL="0" indent="0">
              <a:lnSpc>
                <a:spcPct val="110000"/>
              </a:lnSpc>
              <a:buNone/>
            </a:pPr>
            <a:r>
              <a:rPr lang="es-ES" sz="1200" dirty="0">
                <a:solidFill>
                  <a:srgbClr val="FFFFFF"/>
                </a:solidFill>
                <a:latin typeface="Arial"/>
                <a:cs typeface="Arial"/>
              </a:rPr>
              <a:t>El Aprendizaje Cooperativo organiza el aula en pequeños grupos para que los alumnos trabajen de forma conjunta para resolver tareas. Esta metodología activa suele combinarse con otras, como el Aprendizaje basado en problemas y el Aprendizaje basado en proyectos, y se basa en que cada uno de los alumnos es imprescindible para su grupo. Con el Aprendizaje cooperativo, no solamente se desarrollan dinámicas de trabajo en equipo, también se fomentan las habilidades sociales. En nuestro caso el proyecto será en grupos heterogéneos.</a:t>
            </a:r>
            <a:endParaRPr lang="es-ES" sz="1200" dirty="0">
              <a:solidFill>
                <a:srgbClr val="FFFFFF"/>
              </a:solidFill>
            </a:endParaRPr>
          </a:p>
        </p:txBody>
      </p:sp>
      <p:sp>
        <p:nvSpPr>
          <p:cNvPr id="13" name="Freeform: Shape 12">
            <a:extLst>
              <a:ext uri="{FF2B5EF4-FFF2-40B4-BE49-F238E27FC236}">
                <a16:creationId xmlns:a16="http://schemas.microsoft.com/office/drawing/2014/main" id="{B4A844BD-14AA-428F-A577-AF00BC374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05014" y="3249456"/>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B5E57564-AF5B-45C2-9B42-165C77BE88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05012" y="3249456"/>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288226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7A08E557-10DB-421A-876E-1AE58F8E07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1" name="Rectangle 10">
            <a:extLst>
              <a:ext uri="{FF2B5EF4-FFF2-40B4-BE49-F238E27FC236}">
                <a16:creationId xmlns:a16="http://schemas.microsoft.com/office/drawing/2014/main" id="{E2F0BB0A-8DF3-4107-815E-1A34A0ED8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Rompecabezas blanco con una pieza roja">
            <a:extLst>
              <a:ext uri="{FF2B5EF4-FFF2-40B4-BE49-F238E27FC236}">
                <a16:creationId xmlns:a16="http://schemas.microsoft.com/office/drawing/2014/main" id="{7F53FC25-89A4-7692-F65C-7A0897060220}"/>
              </a:ext>
            </a:extLst>
          </p:cNvPr>
          <p:cNvPicPr>
            <a:picLocks noChangeAspect="1"/>
          </p:cNvPicPr>
          <p:nvPr/>
        </p:nvPicPr>
        <p:blipFill rotWithShape="1">
          <a:blip r:embed="rId2"/>
          <a:srcRect r="-2" b="-2"/>
          <a:stretch/>
        </p:blipFill>
        <p:spPr>
          <a:xfrm>
            <a:off x="20" y="10"/>
            <a:ext cx="12191980" cy="6857990"/>
          </a:xfrm>
          <a:prstGeom prst="rect">
            <a:avLst/>
          </a:prstGeom>
        </p:spPr>
      </p:pic>
      <p:sp>
        <p:nvSpPr>
          <p:cNvPr id="13" name="Freeform: Shape 12">
            <a:extLst>
              <a:ext uri="{FF2B5EF4-FFF2-40B4-BE49-F238E27FC236}">
                <a16:creationId xmlns:a16="http://schemas.microsoft.com/office/drawing/2014/main" id="{8999347E-C53E-49B7-9685-F4B751637C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38546"/>
            <a:ext cx="12192000" cy="4719454"/>
          </a:xfrm>
          <a:custGeom>
            <a:avLst/>
            <a:gdLst>
              <a:gd name="connsiteX0" fmla="*/ 1 w 12192000"/>
              <a:gd name="connsiteY0" fmla="*/ 0 h 4719454"/>
              <a:gd name="connsiteX1" fmla="*/ 1 w 12192000"/>
              <a:gd name="connsiteY1" fmla="*/ 69796 h 4719454"/>
              <a:gd name="connsiteX2" fmla="*/ 3526 w 12192000"/>
              <a:gd name="connsiteY2" fmla="*/ 69796 h 4719454"/>
              <a:gd name="connsiteX3" fmla="*/ 14315 w 12192000"/>
              <a:gd name="connsiteY3" fmla="*/ 283470 h 4719454"/>
              <a:gd name="connsiteX4" fmla="*/ 2772489 w 12192000"/>
              <a:gd name="connsiteY4" fmla="*/ 2772487 h 4719454"/>
              <a:gd name="connsiteX5" fmla="*/ 2848416 w 12192000"/>
              <a:gd name="connsiteY5" fmla="*/ 2770568 h 4719454"/>
              <a:gd name="connsiteX6" fmla="*/ 2848416 w 12192000"/>
              <a:gd name="connsiteY6" fmla="*/ 2772486 h 4719454"/>
              <a:gd name="connsiteX7" fmla="*/ 12192000 w 12192000"/>
              <a:gd name="connsiteY7" fmla="*/ 2767439 h 4719454"/>
              <a:gd name="connsiteX8" fmla="*/ 12192000 w 12192000"/>
              <a:gd name="connsiteY8" fmla="*/ 4719454 h 4719454"/>
              <a:gd name="connsiteX9" fmla="*/ 0 w 12192000"/>
              <a:gd name="connsiteY9" fmla="*/ 4719454 h 4719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4719454">
                <a:moveTo>
                  <a:pt x="1" y="0"/>
                </a:moveTo>
                <a:lnTo>
                  <a:pt x="1" y="69796"/>
                </a:lnTo>
                <a:lnTo>
                  <a:pt x="3526" y="69796"/>
                </a:lnTo>
                <a:lnTo>
                  <a:pt x="14315" y="283470"/>
                </a:lnTo>
                <a:cubicBezTo>
                  <a:pt x="156294" y="1681514"/>
                  <a:pt x="1336986" y="2772487"/>
                  <a:pt x="2772489" y="2772487"/>
                </a:cubicBezTo>
                <a:lnTo>
                  <a:pt x="2848416" y="2770568"/>
                </a:lnTo>
                <a:lnTo>
                  <a:pt x="2848416" y="2772486"/>
                </a:lnTo>
                <a:lnTo>
                  <a:pt x="12192000" y="2767439"/>
                </a:lnTo>
                <a:lnTo>
                  <a:pt x="12192000" y="4719454"/>
                </a:lnTo>
                <a:lnTo>
                  <a:pt x="0" y="4719454"/>
                </a:lnTo>
                <a:close/>
              </a:path>
            </a:pathLst>
          </a:custGeom>
          <a:solidFill>
            <a:schemeClr val="accent2">
              <a:alpha val="8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66D27865-C8D3-44FD-BA1E-B122FD5F8C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86952" y="0"/>
            <a:ext cx="4005049" cy="6858000"/>
          </a:xfrm>
          <a:custGeom>
            <a:avLst/>
            <a:gdLst>
              <a:gd name="connsiteX0" fmla="*/ 0 w 4005049"/>
              <a:gd name="connsiteY0" fmla="*/ 0 h 6858000"/>
              <a:gd name="connsiteX1" fmla="*/ 4005049 w 4005049"/>
              <a:gd name="connsiteY1" fmla="*/ 0 h 6858000"/>
              <a:gd name="connsiteX2" fmla="*/ 4005049 w 4005049"/>
              <a:gd name="connsiteY2" fmla="*/ 6858000 h 6858000"/>
              <a:gd name="connsiteX3" fmla="*/ 3380185 w 4005049"/>
              <a:gd name="connsiteY3" fmla="*/ 6858000 h 6858000"/>
              <a:gd name="connsiteX4" fmla="*/ 3380185 w 4005049"/>
              <a:gd name="connsiteY4" fmla="*/ 3875396 h 6858000"/>
              <a:gd name="connsiteX5" fmla="*/ 3379685 w 4005049"/>
              <a:gd name="connsiteY5" fmla="*/ 3875396 h 6858000"/>
              <a:gd name="connsiteX6" fmla="*/ 3381105 w 4005049"/>
              <a:gd name="connsiteY6" fmla="*/ 3819246 h 6858000"/>
              <a:gd name="connsiteX7" fmla="*/ 118686 w 4005049"/>
              <a:gd name="connsiteY7" fmla="*/ 1508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05049" h="6858000">
                <a:moveTo>
                  <a:pt x="0" y="0"/>
                </a:moveTo>
                <a:lnTo>
                  <a:pt x="4005049" y="0"/>
                </a:lnTo>
                <a:lnTo>
                  <a:pt x="4005049" y="6858000"/>
                </a:lnTo>
                <a:lnTo>
                  <a:pt x="3380185" y="6858000"/>
                </a:lnTo>
                <a:lnTo>
                  <a:pt x="3380185" y="3875396"/>
                </a:lnTo>
                <a:lnTo>
                  <a:pt x="3379685" y="3875396"/>
                </a:lnTo>
                <a:lnTo>
                  <a:pt x="3381105" y="3819246"/>
                </a:lnTo>
                <a:cubicBezTo>
                  <a:pt x="3381105" y="1893037"/>
                  <a:pt x="1965994" y="297344"/>
                  <a:pt x="118686" y="15081"/>
                </a:cubicBezTo>
                <a:close/>
              </a:path>
            </a:pathLst>
          </a:custGeom>
          <a:solidFill>
            <a:schemeClr val="accent2">
              <a:lumMod val="60000"/>
              <a:lumOff val="40000"/>
              <a:alpha val="3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A8879311-FFDD-2F61-BCD4-95E7B53727D3}"/>
              </a:ext>
            </a:extLst>
          </p:cNvPr>
          <p:cNvSpPr>
            <a:spLocks noGrp="1"/>
          </p:cNvSpPr>
          <p:nvPr>
            <p:ph type="title"/>
          </p:nvPr>
        </p:nvSpPr>
        <p:spPr>
          <a:xfrm>
            <a:off x="609601" y="5152445"/>
            <a:ext cx="7674590" cy="1223800"/>
          </a:xfrm>
        </p:spPr>
        <p:txBody>
          <a:bodyPr vert="horz" lIns="91440" tIns="45720" rIns="91440" bIns="45720" rtlCol="0" anchor="ctr">
            <a:normAutofit/>
          </a:bodyPr>
          <a:lstStyle/>
          <a:p>
            <a:pPr>
              <a:lnSpc>
                <a:spcPct val="90000"/>
              </a:lnSpc>
            </a:pPr>
            <a:r>
              <a:rPr lang="en-US" sz="3700">
                <a:solidFill>
                  <a:srgbClr val="FFFFFF"/>
                </a:solidFill>
              </a:rPr>
              <a:t>Mucho ánimo para el proyecto</a:t>
            </a:r>
          </a:p>
        </p:txBody>
      </p:sp>
      <p:sp>
        <p:nvSpPr>
          <p:cNvPr id="3" name="Marcador de contenido 2">
            <a:extLst>
              <a:ext uri="{FF2B5EF4-FFF2-40B4-BE49-F238E27FC236}">
                <a16:creationId xmlns:a16="http://schemas.microsoft.com/office/drawing/2014/main" id="{3855855E-663C-D3EE-F3A9-966333B52DB7}"/>
              </a:ext>
            </a:extLst>
          </p:cNvPr>
          <p:cNvSpPr>
            <a:spLocks noGrp="1"/>
          </p:cNvSpPr>
          <p:nvPr>
            <p:ph idx="1"/>
          </p:nvPr>
        </p:nvSpPr>
        <p:spPr>
          <a:xfrm>
            <a:off x="8371295" y="6006409"/>
            <a:ext cx="3019858" cy="369835"/>
          </a:xfrm>
        </p:spPr>
        <p:txBody>
          <a:bodyPr vert="horz" lIns="91440" tIns="45720" rIns="91440" bIns="45720" rtlCol="0" anchor="ctr">
            <a:normAutofit fontScale="92500"/>
          </a:bodyPr>
          <a:lstStyle/>
          <a:p>
            <a:pPr marL="0" indent="0" algn="r">
              <a:buNone/>
            </a:pPr>
            <a:r>
              <a:rPr lang="en-US" sz="1400" b="1" cap="all" spc="300" dirty="0">
                <a:solidFill>
                  <a:srgbClr val="FFFFFF"/>
                </a:solidFill>
              </a:rPr>
              <a:t>Diego Asensio Rodrigo</a:t>
            </a:r>
          </a:p>
        </p:txBody>
      </p:sp>
    </p:spTree>
    <p:extLst>
      <p:ext uri="{BB962C8B-B14F-4D97-AF65-F5344CB8AC3E}">
        <p14:creationId xmlns:p14="http://schemas.microsoft.com/office/powerpoint/2010/main" val="2393320431"/>
      </p:ext>
    </p:extLst>
  </p:cSld>
  <p:clrMapOvr>
    <a:masterClrMapping/>
  </p:clrMapOvr>
</p:sld>
</file>

<file path=ppt/theme/theme1.xml><?xml version="1.0" encoding="utf-8"?>
<a:theme xmlns:a="http://schemas.openxmlformats.org/drawingml/2006/main" name="ModOverlayVTI">
  <a:themeElements>
    <a:clrScheme name="Custom 50">
      <a:dk1>
        <a:sysClr val="windowText" lastClr="000000"/>
      </a:dk1>
      <a:lt1>
        <a:srgbClr val="F4F2EC"/>
      </a:lt1>
      <a:dk2>
        <a:srgbClr val="09283F"/>
      </a:dk2>
      <a:lt2>
        <a:srgbClr val="FFFFFF"/>
      </a:lt2>
      <a:accent1>
        <a:srgbClr val="3C9A8F"/>
      </a:accent1>
      <a:accent2>
        <a:srgbClr val="18818C"/>
      </a:accent2>
      <a:accent3>
        <a:srgbClr val="800A2F"/>
      </a:accent3>
      <a:accent4>
        <a:srgbClr val="F6635C"/>
      </a:accent4>
      <a:accent5>
        <a:srgbClr val="F48E7C"/>
      </a:accent5>
      <a:accent6>
        <a:srgbClr val="DA9D16"/>
      </a:accent6>
      <a:hlink>
        <a:srgbClr val="ED621D"/>
      </a:hlink>
      <a:folHlink>
        <a:srgbClr val="A18A6D"/>
      </a:folHlink>
    </a:clrScheme>
    <a:fontScheme name="Elephant Arial Nova Light">
      <a:majorFont>
        <a:latin typeface="Elephant"/>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OverlayVTI" id="{85202D65-63D3-4793-A090-FA8DF18DC0BE}" vid="{91924FCD-E846-48AE-B233-F25A78D18B8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0</TotalTime>
  <Words>1</Words>
  <Application>Microsoft Office PowerPoint</Application>
  <PresentationFormat>Panorámica</PresentationFormat>
  <Paragraphs>1</Paragraphs>
  <Slides>8</Slides>
  <Notes>1</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ModOverlayVTI</vt:lpstr>
      <vt:lpstr>DISEÑO DE UN PARACAIDAS PARA UN HUEVO</vt:lpstr>
      <vt:lpstr>Diseño de un paracaídas para un huevo</vt:lpstr>
      <vt:lpstr> Justificación inicial</vt:lpstr>
      <vt:lpstr>Competencias específicas    Sabéres básicos / Contenidos</vt:lpstr>
      <vt:lpstr>Competencias  específicas    Sabéres básicos / Contenidos</vt:lpstr>
      <vt:lpstr>Criterios de Evaluación</vt:lpstr>
      <vt:lpstr>Metodologías  principales</vt:lpstr>
      <vt:lpstr>Mucho ánimo para el proyecto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137</cp:revision>
  <dcterms:created xsi:type="dcterms:W3CDTF">2023-10-29T01:50:33Z</dcterms:created>
  <dcterms:modified xsi:type="dcterms:W3CDTF">2023-10-29T10:41:06Z</dcterms:modified>
</cp:coreProperties>
</file>