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6" r:id="rId3"/>
    <p:sldId id="257" r:id="rId4"/>
    <p:sldId id="267" r:id="rId5"/>
    <p:sldId id="268" r:id="rId6"/>
    <p:sldId id="269" r:id="rId7"/>
    <p:sldId id="258" r:id="rId8"/>
    <p:sldId id="270" r:id="rId9"/>
    <p:sldId id="272" r:id="rId10"/>
    <p:sldId id="259" r:id="rId11"/>
    <p:sldId id="271" r:id="rId12"/>
    <p:sldId id="260" r:id="rId13"/>
    <p:sldId id="273" r:id="rId14"/>
    <p:sldId id="274" r:id="rId15"/>
    <p:sldId id="275" r:id="rId16"/>
    <p:sldId id="276" r:id="rId17"/>
    <p:sldId id="277" r:id="rId18"/>
    <p:sldId id="278" r:id="rId19"/>
    <p:sldId id="279" r:id="rId20"/>
    <p:sldId id="280" r:id="rId21"/>
    <p:sldId id="281" r:id="rId22"/>
    <p:sldId id="282" r:id="rId23"/>
    <p:sldId id="261" r:id="rId24"/>
    <p:sldId id="285" r:id="rId25"/>
    <p:sldId id="286" r:id="rId26"/>
    <p:sldId id="287" r:id="rId27"/>
    <p:sldId id="262" r:id="rId28"/>
    <p:sldId id="284" r:id="rId29"/>
    <p:sldId id="263" r:id="rId30"/>
    <p:sldId id="283" r:id="rId31"/>
    <p:sldId id="289" r:id="rId32"/>
    <p:sldId id="290" r:id="rId33"/>
    <p:sldId id="264" r:id="rId34"/>
    <p:sldId id="292" r:id="rId35"/>
    <p:sldId id="293" r:id="rId36"/>
    <p:sldId id="294" r:id="rId37"/>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4" d="100"/>
          <a:sy n="114" d="100"/>
        </p:scale>
        <p:origin x="-7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GB"/>
          </a:p>
        </p:txBody>
      </p:sp>
      <p:sp>
        <p:nvSpPr>
          <p:cNvPr id="4" name="Marcador de fecha 3"/>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n-GB"/>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fecha 4"/>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7" name="Marcador de fecha 6"/>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8" name="Marcador de pie de página 7"/>
          <p:cNvSpPr>
            <a:spLocks noGrp="1"/>
          </p:cNvSpPr>
          <p:nvPr>
            <p:ph type="ftr" sz="quarter" idx="11"/>
          </p:nvPr>
        </p:nvSpPr>
        <p:spPr/>
        <p:txBody>
          <a:bodyPr/>
          <a:lstStyle/>
          <a:p>
            <a:endParaRPr lang="en-GB" dirty="0"/>
          </a:p>
        </p:txBody>
      </p:sp>
      <p:sp>
        <p:nvSpPr>
          <p:cNvPr id="9" name="Marcador de número de diapositiva 8"/>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fecha 2"/>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4" name="Marcador de pie de página 3"/>
          <p:cNvSpPr>
            <a:spLocks noGrp="1"/>
          </p:cNvSpPr>
          <p:nvPr>
            <p:ph type="ftr" sz="quarter" idx="11"/>
          </p:nvPr>
        </p:nvSpPr>
        <p:spPr/>
        <p:txBody>
          <a:bodyPr/>
          <a:lstStyle/>
          <a:p>
            <a:endParaRPr lang="en-GB" dirty="0"/>
          </a:p>
        </p:txBody>
      </p:sp>
      <p:sp>
        <p:nvSpPr>
          <p:cNvPr id="5" name="Marcador de número de diapositiva 4"/>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3" name="Marcador de pie de página 2"/>
          <p:cNvSpPr>
            <a:spLocks noGrp="1"/>
          </p:cNvSpPr>
          <p:nvPr>
            <p:ph type="ftr" sz="quarter" idx="11"/>
          </p:nvPr>
        </p:nvSpPr>
        <p:spPr/>
        <p:txBody>
          <a:bodyPr/>
          <a:lstStyle/>
          <a:p>
            <a:endParaRPr lang="en-GB" dirty="0"/>
          </a:p>
        </p:txBody>
      </p:sp>
      <p:sp>
        <p:nvSpPr>
          <p:cNvPr id="4" name="Marcador de número de diapositiva 3"/>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GB"/>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ED35D3C-04A2-CC4E-B1D1-DBA9111550DF}" type="datetimeFigureOut">
              <a:rPr lang="es-ES_tradnl" smtClean="0"/>
              <a:pPr/>
              <a:t>19/5/24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F478E205-DE02-6A47-8EEB-D4A46E19CBAE}" type="slidenum">
              <a:rPr lang="en-GB" smtClean="0"/>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GB"/>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35D3C-04A2-CC4E-B1D1-DBA9111550DF}" type="datetimeFigureOut">
              <a:rPr lang="es-ES_tradnl" smtClean="0"/>
              <a:pPr/>
              <a:t>19/5/24</a:t>
            </a:fld>
            <a:endParaRPr lang="en-GB"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E205-DE02-6A47-8EEB-D4A46E19CBAE}"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pie.es/doc/convocatoria/2024/EE/formulario_comentado_ka121_sch_2024.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pie.es/doc/convocatoria/2024/EE/formulario_comentado_ka121_sch_2024.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es/imgres?q=erasmus+&amp;imgurl=https://europa.castillalamancha.es/sites/default/files/2021-09/erasmus-programme-for-teachers-1.jpg&amp;imgrefurl=https://europa.castillalamancha.es/europe-direct/noticias/la-comision-pone-en-marcha-la-nueva-aplicacion-erasmus-que-lleva-integrada&amp;docid=fqMPbr2IOtr3nM&amp;tbnid=x34lOyA-RaCG2M&amp;vet=12ahUKEwjro8Dx1ZeGAxWo1wIHHdZdCP8QM3oECFwQAA..i&amp;w=800&amp;h=360&amp;hcb=2&amp;ved=2ahUKEwjro8Dx1ZeGAxWo1wIHHdZdCP8QM3oECFwQAA" TargetMode="Externa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sz="4000" dirty="0" smtClean="0">
                <a:latin typeface="Times New Roman"/>
              </a:rPr>
              <a:t>DISEÑAR UN ERASMUS+ </a:t>
            </a:r>
            <a:endParaRPr lang="en-GB" sz="4000" dirty="0">
              <a:latin typeface="Times New Roman"/>
            </a:endParaRPr>
          </a:p>
        </p:txBody>
      </p:sp>
      <p:sp>
        <p:nvSpPr>
          <p:cNvPr id="3" name="Subtítulo 2"/>
          <p:cNvSpPr>
            <a:spLocks noGrp="1"/>
          </p:cNvSpPr>
          <p:nvPr>
            <p:ph type="subTitle" idx="1"/>
          </p:nvPr>
        </p:nvSpPr>
        <p:spPr/>
        <p:txBody>
          <a:bodyPr>
            <a:normAutofit/>
          </a:bodyPr>
          <a:lstStyle/>
          <a:p>
            <a:r>
              <a:rPr lang="en-GB" sz="3000" dirty="0" smtClean="0">
                <a:solidFill>
                  <a:schemeClr val="tx1"/>
                </a:solidFill>
                <a:latin typeface="Times New Roman"/>
              </a:rPr>
              <a:t>PARA UN CENTRO DE EDUCACIÓN SECUNDARIA</a:t>
            </a:r>
            <a:endParaRPr lang="en-GB" sz="3000" dirty="0">
              <a:solidFill>
                <a:schemeClr val="tx1"/>
              </a:solidFill>
              <a:latin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TERCERA SESIÓN</a:t>
            </a:r>
            <a:endParaRPr lang="en-GB" sz="4000" dirty="0">
              <a:latin typeface="Times New Roman"/>
            </a:endParaRPr>
          </a:p>
        </p:txBody>
      </p:sp>
      <p:sp>
        <p:nvSpPr>
          <p:cNvPr id="5" name="Subtítulo 4"/>
          <p:cNvSpPr>
            <a:spLocks noGrp="1"/>
          </p:cNvSpPr>
          <p:nvPr>
            <p:ph type="subTitle" idx="1"/>
          </p:nvPr>
        </p:nvSpPr>
        <p:spPr/>
        <p:txBody>
          <a:bodyPr/>
          <a:lstStyle/>
          <a:p>
            <a:endParaRPr lang="en-GB" dirty="0"/>
          </a:p>
        </p:txBody>
      </p:sp>
      <p:pic>
        <p:nvPicPr>
          <p:cNvPr id="6" name="Imagen 5"/>
          <p:cNvPicPr>
            <a:picLocks noChangeAspect="1"/>
          </p:cNvPicPr>
          <p:nvPr/>
        </p:nvPicPr>
        <p:blipFill>
          <a:blip r:embed="rId2"/>
          <a:stretch>
            <a:fillRect/>
          </a:stretch>
        </p:blipFill>
        <p:spPr>
          <a:xfrm>
            <a:off x="0" y="3600450"/>
            <a:ext cx="9144000" cy="50863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La </a:t>
            </a:r>
            <a:r>
              <a:rPr lang="es-ES_tradnl" sz="3000" dirty="0" smtClean="0">
                <a:latin typeface="Times New Roman"/>
              </a:rPr>
              <a:t>tercera sesión fue una ponencia sobre las acreditaciones </a:t>
            </a:r>
            <a:r>
              <a:rPr lang="es-ES_tradnl" sz="3000" dirty="0" smtClean="0">
                <a:latin typeface="Times New Roman"/>
              </a:rPr>
              <a:t>Erasmus.</a:t>
            </a:r>
            <a:endParaRPr lang="es-ES_tradnl" sz="3000" dirty="0" smtClean="0">
              <a:latin typeface="Times New Roman"/>
            </a:endParaRPr>
          </a:p>
          <a:p>
            <a:pPr marL="0" indent="360000" algn="just">
              <a:spcBef>
                <a:spcPts val="0"/>
              </a:spcBef>
              <a:buNone/>
            </a:pPr>
            <a:endParaRPr lang="es-ES_tradnl" sz="3000" dirty="0" smtClean="0">
              <a:latin typeface="Times New Roman"/>
            </a:endParaRPr>
          </a:p>
          <a:p>
            <a:pPr marL="0" indent="360000" algn="just">
              <a:spcBef>
                <a:spcPts val="0"/>
              </a:spcBef>
              <a:buNone/>
            </a:pPr>
            <a:r>
              <a:rPr lang="es-ES_tradnl" sz="3000" dirty="0" smtClean="0">
                <a:latin typeface="Times New Roman"/>
              </a:rPr>
              <a:t>Se </a:t>
            </a:r>
            <a:r>
              <a:rPr lang="es-ES_tradnl" sz="3000" dirty="0" smtClean="0">
                <a:latin typeface="Times New Roman"/>
              </a:rPr>
              <a:t>puede solicitar a la asesoría TIC del Centro Territorial de Innovación y Formación Madrid-Capital el contacto de un ponente si no se cuenta con uno.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CUARTA SESIÓN</a:t>
            </a:r>
            <a:endParaRPr lang="en-GB" sz="4000" dirty="0">
              <a:latin typeface="Times New Roman"/>
            </a:endParaRPr>
          </a:p>
        </p:txBody>
      </p:sp>
      <p:sp>
        <p:nvSpPr>
          <p:cNvPr id="5" name="Subtítulo 4"/>
          <p:cNvSpPr>
            <a:spLocks noGrp="1"/>
          </p:cNvSpPr>
          <p:nvPr>
            <p:ph type="subTitle" idx="1"/>
          </p:nvPr>
        </p:nvSpPr>
        <p:spPr/>
        <p:txBody>
          <a:bodyPr/>
          <a:lstStyle/>
          <a:p>
            <a:endParaRPr lang="en-GB" dirty="0"/>
          </a:p>
        </p:txBody>
      </p:sp>
      <p:pic>
        <p:nvPicPr>
          <p:cNvPr id="7" name="Imagen 6"/>
          <p:cNvPicPr>
            <a:picLocks noChangeAspect="1"/>
          </p:cNvPicPr>
          <p:nvPr/>
        </p:nvPicPr>
        <p:blipFill>
          <a:blip r:embed="rId2"/>
          <a:stretch>
            <a:fillRect/>
          </a:stretch>
        </p:blipFill>
        <p:spPr>
          <a:xfrm>
            <a:off x="0" y="3600450"/>
            <a:ext cx="9144000" cy="53439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Ahora </a:t>
            </a:r>
            <a:r>
              <a:rPr lang="es-ES_tradnl" sz="3000" dirty="0" smtClean="0">
                <a:latin typeface="Times New Roman"/>
              </a:rPr>
              <a:t>que</a:t>
            </a:r>
            <a:r>
              <a:rPr lang="es-ES_tradnl" sz="3000" dirty="0" smtClean="0">
                <a:latin typeface="Times New Roman"/>
              </a:rPr>
              <a:t> los profesores cuentan con informaci</a:t>
            </a:r>
            <a:r>
              <a:rPr lang="es-ES_tradnl" sz="3000" dirty="0" smtClean="0">
                <a:latin typeface="Times New Roman"/>
              </a:rPr>
              <a:t>ón </a:t>
            </a:r>
            <a:r>
              <a:rPr lang="es-ES_tradnl" sz="3000" dirty="0" smtClean="0">
                <a:latin typeface="Times New Roman"/>
              </a:rPr>
              <a:t>sobre </a:t>
            </a:r>
            <a:r>
              <a:rPr lang="es-ES_tradnl" sz="3000" dirty="0" smtClean="0">
                <a:latin typeface="Times New Roman"/>
              </a:rPr>
              <a:t>las acreditaciones Erasmus se puede tomar la decisión de presentar: </a:t>
            </a:r>
          </a:p>
          <a:p>
            <a:pPr marL="0" indent="360000" algn="just">
              <a:spcBef>
                <a:spcPts val="0"/>
              </a:spcBef>
              <a:buNone/>
            </a:pPr>
            <a:endParaRPr lang="es-ES_tradnl" sz="3000" dirty="0" smtClean="0">
              <a:latin typeface="Times New Roman"/>
            </a:endParaRPr>
          </a:p>
          <a:p>
            <a:pPr marL="0" indent="360000" algn="just">
              <a:spcBef>
                <a:spcPts val="0"/>
              </a:spcBef>
              <a:buAutoNum type="alphaLcParenR"/>
            </a:pPr>
            <a:r>
              <a:rPr lang="es-ES_tradnl" sz="3000" dirty="0" smtClean="0">
                <a:latin typeface="Times New Roman"/>
              </a:rPr>
              <a:t> solicitud de acreditación</a:t>
            </a:r>
          </a:p>
          <a:p>
            <a:pPr marL="0" indent="360000" algn="just">
              <a:spcBef>
                <a:spcPts val="0"/>
              </a:spcBef>
              <a:buAutoNum type="alphaLcParenR"/>
            </a:pPr>
            <a:endParaRPr lang="es-ES_tradnl" sz="3000" dirty="0" smtClean="0">
              <a:latin typeface="Times New Roman"/>
            </a:endParaRPr>
          </a:p>
          <a:p>
            <a:pPr marL="0" indent="360000" algn="just">
              <a:spcBef>
                <a:spcPts val="0"/>
              </a:spcBef>
              <a:buAutoNum type="alphaLcParenR"/>
            </a:pPr>
            <a:r>
              <a:rPr lang="es-ES_tradnl" sz="3000" dirty="0" smtClean="0">
                <a:latin typeface="Times New Roman"/>
              </a:rPr>
              <a:t> solicitud de corta duración  </a:t>
            </a:r>
            <a:endParaRPr lang="es-ES_tradnl" sz="3000" dirty="0">
              <a:latin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360000" algn="just">
              <a:spcBef>
                <a:spcPts val="0"/>
              </a:spcBef>
              <a:buNone/>
            </a:pPr>
            <a:r>
              <a:rPr lang="es-ES_tradnl" sz="3000" dirty="0" smtClean="0">
                <a:latin typeface="Times New Roman"/>
              </a:rPr>
              <a:t>	Las ventajas que tiene para una organización estar acreditada</a:t>
            </a:r>
            <a:r>
              <a:rPr lang="es-ES_tradnl" sz="3000" dirty="0" smtClean="0">
                <a:latin typeface="Times New Roman"/>
              </a:rPr>
              <a:t>:</a:t>
            </a:r>
          </a:p>
          <a:p>
            <a:pPr marL="0" indent="360000" algn="just">
              <a:spcBef>
                <a:spcPts val="0"/>
              </a:spcBef>
              <a:buNone/>
            </a:pPr>
            <a:endParaRPr lang="es-ES_tradnl" sz="3000" dirty="0" smtClean="0">
              <a:latin typeface="Times New Roman"/>
            </a:endParaRPr>
          </a:p>
          <a:p>
            <a:pPr marL="360000" indent="0" algn="just">
              <a:spcBef>
                <a:spcPts val="0"/>
              </a:spcBef>
            </a:pPr>
            <a:r>
              <a:rPr lang="es-ES_tradnl" sz="3000" dirty="0" smtClean="0">
                <a:latin typeface="Times New Roman"/>
              </a:rPr>
              <a:t> Una financiación estable para nuevas movilidades cada año</a:t>
            </a:r>
            <a:r>
              <a:rPr lang="es-ES_tradnl" sz="3000" dirty="0" smtClean="0">
                <a:latin typeface="Times New Roman"/>
              </a:rPr>
              <a:t>.</a:t>
            </a:r>
          </a:p>
          <a:p>
            <a:pPr marL="360000" indent="0" algn="just">
              <a:spcBef>
                <a:spcPts val="0"/>
              </a:spcBef>
            </a:pPr>
            <a:endParaRPr lang="es-ES_tradnl" sz="3000" dirty="0" smtClean="0">
              <a:latin typeface="Times New Roman"/>
            </a:endParaRPr>
          </a:p>
          <a:p>
            <a:pPr marL="360000" indent="0" algn="just">
              <a:spcBef>
                <a:spcPts val="0"/>
              </a:spcBef>
            </a:pPr>
            <a:r>
              <a:rPr lang="es-ES_tradnl" sz="3000" dirty="0" smtClean="0">
                <a:latin typeface="Times New Roman"/>
              </a:rPr>
              <a:t> </a:t>
            </a:r>
            <a:r>
              <a:rPr lang="es-ES_tradnl" sz="3000" dirty="0" smtClean="0">
                <a:latin typeface="Times New Roman"/>
              </a:rPr>
              <a:t>Poder </a:t>
            </a:r>
            <a:r>
              <a:rPr lang="es-ES_tradnl" sz="3000" dirty="0" smtClean="0">
                <a:latin typeface="Times New Roman"/>
              </a:rPr>
              <a:t>establecer objetivos a largo plazo, sin depender de la concesión de un determinado proyecto</a:t>
            </a:r>
            <a:r>
              <a:rPr lang="es-ES_tradnl" sz="3000" dirty="0" smtClean="0">
                <a:latin typeface="Times New Roman"/>
              </a:rPr>
              <a:t>.</a:t>
            </a:r>
          </a:p>
          <a:p>
            <a:pPr marL="360000" indent="0" algn="just">
              <a:spcBef>
                <a:spcPts val="0"/>
              </a:spcBef>
            </a:pPr>
            <a:endParaRPr lang="es-ES_tradnl" sz="3000" dirty="0" smtClean="0">
              <a:latin typeface="Times New Roman"/>
            </a:endParaRPr>
          </a:p>
          <a:p>
            <a:pPr marL="360000" indent="0" algn="just">
              <a:spcBef>
                <a:spcPts val="0"/>
              </a:spcBef>
            </a:pPr>
            <a:r>
              <a:rPr lang="es-ES_tradnl" sz="3000" dirty="0" smtClean="0">
                <a:latin typeface="Times New Roman"/>
              </a:rPr>
              <a:t> Desarrollar nuevas colaboraciones internacionales sin necesidad de escribir nuevos proyectos.</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Ahora </a:t>
            </a:r>
            <a:r>
              <a:rPr lang="es-ES_tradnl" sz="3000" dirty="0" smtClean="0">
                <a:latin typeface="Times New Roman"/>
              </a:rPr>
              <a:t>bien, la solicitud de acreditación es exigente, por lo que el itinerario más recomendable para un centro educativo con una experiencia limitada o sin ella es comenzar su participación en Erasmus a través de otras opciones más sencillas que le permitan adquirir un conocimiento práctico para solicitar la</a:t>
            </a:r>
            <a:r>
              <a:rPr lang="es-ES_tradnl" sz="3000" dirty="0" smtClean="0">
                <a:latin typeface="Times New Roman"/>
              </a:rPr>
              <a:t> acreditación </a:t>
            </a:r>
            <a:r>
              <a:rPr lang="es-ES_tradnl" sz="3000" dirty="0" smtClean="0">
                <a:latin typeface="Times New Roman"/>
              </a:rPr>
              <a:t>más adelante. </a:t>
            </a:r>
            <a:endParaRPr lang="es-ES_tradnl" sz="3000" dirty="0">
              <a:latin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360000" algn="just">
              <a:spcBef>
                <a:spcPts val="0"/>
              </a:spcBef>
              <a:buNone/>
            </a:pPr>
            <a:r>
              <a:rPr lang="es-ES_tradnl" dirty="0" smtClean="0">
                <a:latin typeface="Times New Roman"/>
              </a:rPr>
              <a:t>Pero debido a una cuesti</a:t>
            </a:r>
            <a:r>
              <a:rPr lang="es-ES_tradnl" dirty="0" smtClean="0">
                <a:latin typeface="Times New Roman"/>
              </a:rPr>
              <a:t>ón de plazos se puede primero solicitar una acreditación y en caso de que esta fuera rechazada presentar una solicitud de corta duración.</a:t>
            </a:r>
          </a:p>
          <a:p>
            <a:pPr marL="0" indent="360000" algn="just">
              <a:spcBef>
                <a:spcPts val="0"/>
              </a:spcBef>
              <a:buNone/>
            </a:pPr>
            <a:endParaRPr lang="es-ES_tradnl" dirty="0" smtClean="0">
              <a:latin typeface="Times New Roman"/>
            </a:endParaRPr>
          </a:p>
          <a:p>
            <a:pPr marL="0" indent="360000" algn="just">
              <a:spcBef>
                <a:spcPts val="0"/>
              </a:spcBef>
              <a:buNone/>
            </a:pPr>
            <a:r>
              <a:rPr lang="es-ES_tradnl" dirty="0" smtClean="0">
                <a:latin typeface="Times New Roman"/>
              </a:rPr>
              <a:t>A continuación, un esquema de los procesos y tiempos elaborado por el SEPIE:</a:t>
            </a:r>
            <a:endParaRPr lang="es-ES_tradnl" dirty="0">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53594" y="368453"/>
            <a:ext cx="741228" cy="2972276"/>
          </a:xfrm>
          <a:prstGeom prst="rect">
            <a:avLst/>
          </a:prstGeom>
        </p:spPr>
        <p:txBody>
          <a:bodyPr vert="vert270" wrap="square" lIns="0" tIns="0" rIns="0" bIns="0" rtlCol="0">
            <a:spAutoFit/>
          </a:bodyPr>
          <a:lstStyle/>
          <a:p>
            <a:pPr marL="635" algn="ctr">
              <a:lnSpc>
                <a:spcPts val="1720"/>
              </a:lnSpc>
            </a:pPr>
            <a:r>
              <a:rPr sz="1700" b="1" spc="-5" dirty="0">
                <a:solidFill>
                  <a:srgbClr val="FFFFFF"/>
                </a:solidFill>
                <a:latin typeface="Calibri"/>
                <a:cs typeface="Calibri"/>
              </a:rPr>
              <a:t>SERVICIO</a:t>
            </a:r>
            <a:r>
              <a:rPr sz="1700" b="1" spc="-30" dirty="0">
                <a:solidFill>
                  <a:srgbClr val="FFFFFF"/>
                </a:solidFill>
                <a:latin typeface="Calibri"/>
                <a:cs typeface="Calibri"/>
              </a:rPr>
              <a:t> </a:t>
            </a:r>
            <a:r>
              <a:rPr sz="1700" b="1" spc="-20" dirty="0">
                <a:solidFill>
                  <a:srgbClr val="FFFFFF"/>
                </a:solidFill>
                <a:latin typeface="Calibri"/>
                <a:cs typeface="Calibri"/>
              </a:rPr>
              <a:t>ESPAÑOL</a:t>
            </a:r>
            <a:r>
              <a:rPr sz="1700" b="1" spc="-25" dirty="0">
                <a:solidFill>
                  <a:srgbClr val="FFFFFF"/>
                </a:solidFill>
                <a:latin typeface="Calibri"/>
                <a:cs typeface="Calibri"/>
              </a:rPr>
              <a:t> </a:t>
            </a:r>
            <a:r>
              <a:rPr sz="1700" b="1" spc="-30" dirty="0">
                <a:solidFill>
                  <a:srgbClr val="FFFFFF"/>
                </a:solidFill>
                <a:latin typeface="Calibri"/>
                <a:cs typeface="Calibri"/>
              </a:rPr>
              <a:t>PARA</a:t>
            </a:r>
            <a:r>
              <a:rPr sz="1700" b="1" spc="-25" dirty="0">
                <a:solidFill>
                  <a:srgbClr val="FFFFFF"/>
                </a:solidFill>
                <a:latin typeface="Calibri"/>
                <a:cs typeface="Calibri"/>
              </a:rPr>
              <a:t> </a:t>
            </a:r>
            <a:r>
              <a:rPr sz="1700" b="1" dirty="0">
                <a:solidFill>
                  <a:srgbClr val="FFFFFF"/>
                </a:solidFill>
                <a:latin typeface="Calibri"/>
                <a:cs typeface="Calibri"/>
              </a:rPr>
              <a:t>LA</a:t>
            </a:r>
            <a:endParaRPr sz="1700">
              <a:latin typeface="Calibri"/>
              <a:cs typeface="Calibri"/>
            </a:endParaRPr>
          </a:p>
          <a:p>
            <a:pPr algn="ctr">
              <a:lnSpc>
                <a:spcPct val="100000"/>
              </a:lnSpc>
            </a:pPr>
            <a:r>
              <a:rPr sz="1700" b="1" spc="-5" dirty="0">
                <a:solidFill>
                  <a:srgbClr val="FFFFFF"/>
                </a:solidFill>
                <a:latin typeface="Calibri"/>
                <a:cs typeface="Calibri"/>
              </a:rPr>
              <a:t>INTERNACIONALIZACIÓN</a:t>
            </a:r>
            <a:r>
              <a:rPr sz="1700" b="1" spc="-40" dirty="0">
                <a:solidFill>
                  <a:srgbClr val="FFFFFF"/>
                </a:solidFill>
                <a:latin typeface="Calibri"/>
                <a:cs typeface="Calibri"/>
              </a:rPr>
              <a:t> </a:t>
            </a:r>
            <a:r>
              <a:rPr sz="1700" b="1" dirty="0">
                <a:solidFill>
                  <a:srgbClr val="FFFFFF"/>
                </a:solidFill>
                <a:latin typeface="Calibri"/>
                <a:cs typeface="Calibri"/>
              </a:rPr>
              <a:t>DE</a:t>
            </a:r>
            <a:r>
              <a:rPr sz="1700" b="1" spc="-10" dirty="0">
                <a:solidFill>
                  <a:srgbClr val="FFFFFF"/>
                </a:solidFill>
                <a:latin typeface="Calibri"/>
                <a:cs typeface="Calibri"/>
              </a:rPr>
              <a:t> </a:t>
            </a:r>
            <a:r>
              <a:rPr sz="1700" b="1" dirty="0">
                <a:solidFill>
                  <a:srgbClr val="FFFFFF"/>
                </a:solidFill>
                <a:latin typeface="Calibri"/>
                <a:cs typeface="Calibri"/>
              </a:rPr>
              <a:t>LA</a:t>
            </a:r>
            <a:r>
              <a:rPr sz="1700" b="1" spc="-5" dirty="0">
                <a:solidFill>
                  <a:srgbClr val="FFFFFF"/>
                </a:solidFill>
                <a:latin typeface="Calibri"/>
                <a:cs typeface="Calibri"/>
              </a:rPr>
              <a:t> EDUCACIÓN</a:t>
            </a:r>
            <a:endParaRPr sz="1700">
              <a:latin typeface="Calibri"/>
              <a:cs typeface="Calibri"/>
            </a:endParaRPr>
          </a:p>
        </p:txBody>
      </p:sp>
      <p:grpSp>
        <p:nvGrpSpPr>
          <p:cNvPr id="3" name="object 3"/>
          <p:cNvGrpSpPr/>
          <p:nvPr/>
        </p:nvGrpSpPr>
        <p:grpSpPr>
          <a:xfrm>
            <a:off x="725488" y="1001363"/>
            <a:ext cx="1575435" cy="578644"/>
            <a:chOff x="725487" y="1335150"/>
            <a:chExt cx="1575435" cy="771525"/>
          </a:xfrm>
        </p:grpSpPr>
        <p:sp>
          <p:nvSpPr>
            <p:cNvPr id="4" name="object 4"/>
            <p:cNvSpPr/>
            <p:nvPr/>
          </p:nvSpPr>
          <p:spPr>
            <a:xfrm>
              <a:off x="738187" y="1347850"/>
              <a:ext cx="1550035" cy="746125"/>
            </a:xfrm>
            <a:custGeom>
              <a:avLst/>
              <a:gdLst/>
              <a:ahLst/>
              <a:cxnLst/>
              <a:rect l="l" t="t" r="r" b="b"/>
              <a:pathLst>
                <a:path w="1550035" h="746125">
                  <a:moveTo>
                    <a:pt x="1474787" y="0"/>
                  </a:moveTo>
                  <a:lnTo>
                    <a:pt x="74612" y="0"/>
                  </a:lnTo>
                  <a:lnTo>
                    <a:pt x="45568" y="5861"/>
                  </a:lnTo>
                  <a:lnTo>
                    <a:pt x="21851" y="21844"/>
                  </a:lnTo>
                  <a:lnTo>
                    <a:pt x="5862" y="45541"/>
                  </a:lnTo>
                  <a:lnTo>
                    <a:pt x="0" y="74549"/>
                  </a:lnTo>
                  <a:lnTo>
                    <a:pt x="0" y="671449"/>
                  </a:lnTo>
                  <a:lnTo>
                    <a:pt x="5862" y="700476"/>
                  </a:lnTo>
                  <a:lnTo>
                    <a:pt x="21851" y="724217"/>
                  </a:lnTo>
                  <a:lnTo>
                    <a:pt x="45568" y="740243"/>
                  </a:lnTo>
                  <a:lnTo>
                    <a:pt x="74612" y="746125"/>
                  </a:lnTo>
                  <a:lnTo>
                    <a:pt x="1474787" y="746125"/>
                  </a:lnTo>
                  <a:lnTo>
                    <a:pt x="1503814" y="740243"/>
                  </a:lnTo>
                  <a:lnTo>
                    <a:pt x="1527556" y="724217"/>
                  </a:lnTo>
                  <a:lnTo>
                    <a:pt x="1543581" y="700476"/>
                  </a:lnTo>
                  <a:lnTo>
                    <a:pt x="1549463" y="671449"/>
                  </a:lnTo>
                  <a:lnTo>
                    <a:pt x="1549463" y="74549"/>
                  </a:lnTo>
                  <a:lnTo>
                    <a:pt x="1543581" y="45541"/>
                  </a:lnTo>
                  <a:lnTo>
                    <a:pt x="1527556" y="21844"/>
                  </a:lnTo>
                  <a:lnTo>
                    <a:pt x="1503814" y="5861"/>
                  </a:lnTo>
                  <a:lnTo>
                    <a:pt x="1474787" y="0"/>
                  </a:lnTo>
                  <a:close/>
                </a:path>
              </a:pathLst>
            </a:custGeom>
            <a:solidFill>
              <a:srgbClr val="368099"/>
            </a:solidFill>
          </p:spPr>
          <p:txBody>
            <a:bodyPr wrap="square" lIns="0" tIns="0" rIns="0" bIns="0" rtlCol="0"/>
            <a:lstStyle/>
            <a:p>
              <a:endParaRPr/>
            </a:p>
          </p:txBody>
        </p:sp>
        <p:sp>
          <p:nvSpPr>
            <p:cNvPr id="5" name="object 5"/>
            <p:cNvSpPr/>
            <p:nvPr/>
          </p:nvSpPr>
          <p:spPr>
            <a:xfrm>
              <a:off x="738187" y="1347850"/>
              <a:ext cx="1550035" cy="746125"/>
            </a:xfrm>
            <a:custGeom>
              <a:avLst/>
              <a:gdLst/>
              <a:ahLst/>
              <a:cxnLst/>
              <a:rect l="l" t="t" r="r" b="b"/>
              <a:pathLst>
                <a:path w="1550035" h="746125">
                  <a:moveTo>
                    <a:pt x="0" y="74549"/>
                  </a:moveTo>
                  <a:lnTo>
                    <a:pt x="5862" y="45541"/>
                  </a:lnTo>
                  <a:lnTo>
                    <a:pt x="21851" y="21844"/>
                  </a:lnTo>
                  <a:lnTo>
                    <a:pt x="45568" y="5861"/>
                  </a:lnTo>
                  <a:lnTo>
                    <a:pt x="74612" y="0"/>
                  </a:lnTo>
                  <a:lnTo>
                    <a:pt x="1474787" y="0"/>
                  </a:lnTo>
                  <a:lnTo>
                    <a:pt x="1503814" y="5861"/>
                  </a:lnTo>
                  <a:lnTo>
                    <a:pt x="1527556" y="21844"/>
                  </a:lnTo>
                  <a:lnTo>
                    <a:pt x="1543581" y="45541"/>
                  </a:lnTo>
                  <a:lnTo>
                    <a:pt x="1549463" y="74549"/>
                  </a:lnTo>
                  <a:lnTo>
                    <a:pt x="1549463" y="671449"/>
                  </a:lnTo>
                  <a:lnTo>
                    <a:pt x="1543581" y="700476"/>
                  </a:lnTo>
                  <a:lnTo>
                    <a:pt x="1527556" y="724217"/>
                  </a:lnTo>
                  <a:lnTo>
                    <a:pt x="1503814" y="740243"/>
                  </a:lnTo>
                  <a:lnTo>
                    <a:pt x="1474787" y="746125"/>
                  </a:lnTo>
                  <a:lnTo>
                    <a:pt x="74612" y="746125"/>
                  </a:lnTo>
                  <a:lnTo>
                    <a:pt x="45568" y="740243"/>
                  </a:lnTo>
                  <a:lnTo>
                    <a:pt x="21851" y="724217"/>
                  </a:lnTo>
                  <a:lnTo>
                    <a:pt x="5862"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995578" y="1112005"/>
            <a:ext cx="1035050" cy="425544"/>
          </a:xfrm>
          <a:prstGeom prst="rect">
            <a:avLst/>
          </a:prstGeom>
        </p:spPr>
        <p:txBody>
          <a:bodyPr vert="horz" wrap="square" lIns="0" tIns="13335" rIns="0" bIns="0" rtlCol="0">
            <a:spAutoFit/>
          </a:bodyPr>
          <a:lstStyle/>
          <a:p>
            <a:pPr marL="12700">
              <a:lnSpc>
                <a:spcPts val="1595"/>
              </a:lnSpc>
              <a:spcBef>
                <a:spcPts val="105"/>
              </a:spcBef>
            </a:pPr>
            <a:r>
              <a:rPr sz="1400" dirty="0">
                <a:solidFill>
                  <a:srgbClr val="FFFFFF"/>
                </a:solidFill>
                <a:latin typeface="Calibri"/>
                <a:cs typeface="Calibri"/>
              </a:rPr>
              <a:t>Solicitud</a:t>
            </a:r>
            <a:r>
              <a:rPr sz="1400" spc="-55" dirty="0">
                <a:solidFill>
                  <a:srgbClr val="FFFFFF"/>
                </a:solidFill>
                <a:latin typeface="Calibri"/>
                <a:cs typeface="Calibri"/>
              </a:rPr>
              <a:t> </a:t>
            </a:r>
            <a:r>
              <a:rPr sz="1400" spc="-5" dirty="0">
                <a:solidFill>
                  <a:srgbClr val="FFFFFF"/>
                </a:solidFill>
                <a:latin typeface="Calibri"/>
                <a:cs typeface="Calibri"/>
              </a:rPr>
              <a:t>de</a:t>
            </a:r>
            <a:r>
              <a:rPr sz="1400" spc="-35" dirty="0">
                <a:solidFill>
                  <a:srgbClr val="FFFFFF"/>
                </a:solidFill>
                <a:latin typeface="Calibri"/>
                <a:cs typeface="Calibri"/>
              </a:rPr>
              <a:t> </a:t>
            </a:r>
            <a:r>
              <a:rPr sz="1400" dirty="0">
                <a:solidFill>
                  <a:srgbClr val="FFFFFF"/>
                </a:solidFill>
                <a:latin typeface="Calibri"/>
                <a:cs typeface="Calibri"/>
              </a:rPr>
              <a:t>la</a:t>
            </a:r>
            <a:endParaRPr sz="1400">
              <a:latin typeface="Calibri"/>
              <a:cs typeface="Calibri"/>
            </a:endParaRPr>
          </a:p>
          <a:p>
            <a:pPr marL="71755">
              <a:lnSpc>
                <a:spcPts val="1595"/>
              </a:lnSpc>
            </a:pPr>
            <a:r>
              <a:rPr sz="1400" spc="-5" dirty="0">
                <a:solidFill>
                  <a:srgbClr val="FFFFFF"/>
                </a:solidFill>
                <a:latin typeface="Calibri"/>
                <a:cs typeface="Calibri"/>
              </a:rPr>
              <a:t>acreditación</a:t>
            </a:r>
            <a:endParaRPr sz="1400">
              <a:latin typeface="Calibri"/>
              <a:cs typeface="Calibri"/>
            </a:endParaRPr>
          </a:p>
        </p:txBody>
      </p:sp>
      <p:grpSp>
        <p:nvGrpSpPr>
          <p:cNvPr id="7" name="object 7"/>
          <p:cNvGrpSpPr/>
          <p:nvPr/>
        </p:nvGrpSpPr>
        <p:grpSpPr>
          <a:xfrm>
            <a:off x="2333625" y="1001363"/>
            <a:ext cx="1929130" cy="578644"/>
            <a:chOff x="2333625" y="1335150"/>
            <a:chExt cx="1929130" cy="771525"/>
          </a:xfrm>
        </p:grpSpPr>
        <p:sp>
          <p:nvSpPr>
            <p:cNvPr id="8" name="object 8"/>
            <p:cNvSpPr/>
            <p:nvPr/>
          </p:nvSpPr>
          <p:spPr>
            <a:xfrm>
              <a:off x="2333625" y="1347850"/>
              <a:ext cx="1916430" cy="746125"/>
            </a:xfrm>
            <a:custGeom>
              <a:avLst/>
              <a:gdLst/>
              <a:ahLst/>
              <a:cxnLst/>
              <a:rect l="l" t="t" r="r" b="b"/>
              <a:pathLst>
                <a:path w="1916429" h="746125">
                  <a:moveTo>
                    <a:pt x="328676" y="336550"/>
                  </a:moveTo>
                  <a:lnTo>
                    <a:pt x="164338" y="144399"/>
                  </a:lnTo>
                  <a:lnTo>
                    <a:pt x="164338" y="221234"/>
                  </a:lnTo>
                  <a:lnTo>
                    <a:pt x="0" y="221234"/>
                  </a:lnTo>
                  <a:lnTo>
                    <a:pt x="0" y="451739"/>
                  </a:lnTo>
                  <a:lnTo>
                    <a:pt x="164338" y="451739"/>
                  </a:lnTo>
                  <a:lnTo>
                    <a:pt x="164338" y="528574"/>
                  </a:lnTo>
                  <a:lnTo>
                    <a:pt x="328676" y="336550"/>
                  </a:lnTo>
                  <a:close/>
                </a:path>
                <a:path w="1916429" h="746125">
                  <a:moveTo>
                    <a:pt x="1916176" y="74549"/>
                  </a:moveTo>
                  <a:lnTo>
                    <a:pt x="1910283" y="45542"/>
                  </a:lnTo>
                  <a:lnTo>
                    <a:pt x="1894268" y="21844"/>
                  </a:lnTo>
                  <a:lnTo>
                    <a:pt x="1870519" y="5867"/>
                  </a:lnTo>
                  <a:lnTo>
                    <a:pt x="1841500" y="0"/>
                  </a:lnTo>
                  <a:lnTo>
                    <a:pt x="441325" y="0"/>
                  </a:lnTo>
                  <a:lnTo>
                    <a:pt x="412305" y="5867"/>
                  </a:lnTo>
                  <a:lnTo>
                    <a:pt x="388620" y="21844"/>
                  </a:lnTo>
                  <a:lnTo>
                    <a:pt x="372630" y="45542"/>
                  </a:lnTo>
                  <a:lnTo>
                    <a:pt x="366776" y="74549"/>
                  </a:lnTo>
                  <a:lnTo>
                    <a:pt x="366776" y="671449"/>
                  </a:lnTo>
                  <a:lnTo>
                    <a:pt x="372630" y="700481"/>
                  </a:lnTo>
                  <a:lnTo>
                    <a:pt x="388620" y="724217"/>
                  </a:lnTo>
                  <a:lnTo>
                    <a:pt x="412305" y="740244"/>
                  </a:lnTo>
                  <a:lnTo>
                    <a:pt x="441325" y="746125"/>
                  </a:lnTo>
                  <a:lnTo>
                    <a:pt x="1841500" y="746125"/>
                  </a:lnTo>
                  <a:lnTo>
                    <a:pt x="1870519" y="740244"/>
                  </a:lnTo>
                  <a:lnTo>
                    <a:pt x="1894268" y="724217"/>
                  </a:lnTo>
                  <a:lnTo>
                    <a:pt x="1910283" y="700481"/>
                  </a:lnTo>
                  <a:lnTo>
                    <a:pt x="1916176" y="671449"/>
                  </a:lnTo>
                  <a:lnTo>
                    <a:pt x="1916176" y="74549"/>
                  </a:lnTo>
                  <a:close/>
                </a:path>
              </a:pathLst>
            </a:custGeom>
            <a:solidFill>
              <a:srgbClr val="368099"/>
            </a:solidFill>
          </p:spPr>
          <p:txBody>
            <a:bodyPr wrap="square" lIns="0" tIns="0" rIns="0" bIns="0" rtlCol="0"/>
            <a:lstStyle/>
            <a:p>
              <a:endParaRPr/>
            </a:p>
          </p:txBody>
        </p:sp>
        <p:sp>
          <p:nvSpPr>
            <p:cNvPr id="9" name="object 9"/>
            <p:cNvSpPr/>
            <p:nvPr/>
          </p:nvSpPr>
          <p:spPr>
            <a:xfrm>
              <a:off x="2700400" y="1347850"/>
              <a:ext cx="1549400" cy="746125"/>
            </a:xfrm>
            <a:custGeom>
              <a:avLst/>
              <a:gdLst/>
              <a:ahLst/>
              <a:cxnLst/>
              <a:rect l="l" t="t" r="r" b="b"/>
              <a:pathLst>
                <a:path w="1549400" h="746125">
                  <a:moveTo>
                    <a:pt x="0" y="74549"/>
                  </a:moveTo>
                  <a:lnTo>
                    <a:pt x="5861" y="45541"/>
                  </a:lnTo>
                  <a:lnTo>
                    <a:pt x="21844" y="21844"/>
                  </a:lnTo>
                  <a:lnTo>
                    <a:pt x="45541" y="5861"/>
                  </a:lnTo>
                  <a:lnTo>
                    <a:pt x="74549" y="0"/>
                  </a:lnTo>
                  <a:lnTo>
                    <a:pt x="1474724" y="0"/>
                  </a:lnTo>
                  <a:lnTo>
                    <a:pt x="1503751" y="5861"/>
                  </a:lnTo>
                  <a:lnTo>
                    <a:pt x="1527492" y="21844"/>
                  </a:lnTo>
                  <a:lnTo>
                    <a:pt x="1543518" y="45541"/>
                  </a:lnTo>
                  <a:lnTo>
                    <a:pt x="1549400" y="74549"/>
                  </a:lnTo>
                  <a:lnTo>
                    <a:pt x="1549400" y="671449"/>
                  </a:lnTo>
                  <a:lnTo>
                    <a:pt x="1543518" y="700476"/>
                  </a:lnTo>
                  <a:lnTo>
                    <a:pt x="1527492" y="724217"/>
                  </a:lnTo>
                  <a:lnTo>
                    <a:pt x="1503751" y="740243"/>
                  </a:lnTo>
                  <a:lnTo>
                    <a:pt x="1474724" y="746125"/>
                  </a:lnTo>
                  <a:lnTo>
                    <a:pt x="74549" y="746125"/>
                  </a:lnTo>
                  <a:lnTo>
                    <a:pt x="45541" y="740243"/>
                  </a:lnTo>
                  <a:lnTo>
                    <a:pt x="21843" y="724217"/>
                  </a:lnTo>
                  <a:lnTo>
                    <a:pt x="5861"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10" name="object 10"/>
          <p:cNvSpPr txBox="1"/>
          <p:nvPr/>
        </p:nvSpPr>
        <p:spPr>
          <a:xfrm>
            <a:off x="2772283" y="1040225"/>
            <a:ext cx="1406525" cy="619913"/>
          </a:xfrm>
          <a:prstGeom prst="rect">
            <a:avLst/>
          </a:prstGeom>
        </p:spPr>
        <p:txBody>
          <a:bodyPr vert="horz" wrap="square" lIns="0" tIns="34290" rIns="0" bIns="0" rtlCol="0">
            <a:spAutoFit/>
          </a:bodyPr>
          <a:lstStyle/>
          <a:p>
            <a:pPr marL="12700" marR="5080" indent="-1905" algn="ctr">
              <a:lnSpc>
                <a:spcPct val="90100"/>
              </a:lnSpc>
              <a:spcBef>
                <a:spcPts val="270"/>
              </a:spcBef>
            </a:pPr>
            <a:r>
              <a:rPr sz="1400" spc="-10" dirty="0">
                <a:solidFill>
                  <a:srgbClr val="FFFFFF"/>
                </a:solidFill>
                <a:latin typeface="Calibri"/>
                <a:cs typeface="Calibri"/>
              </a:rPr>
              <a:t>Evaluación</a:t>
            </a:r>
            <a:r>
              <a:rPr sz="1400" dirty="0">
                <a:solidFill>
                  <a:srgbClr val="FFFFFF"/>
                </a:solidFill>
                <a:latin typeface="Calibri"/>
                <a:cs typeface="Calibri"/>
              </a:rPr>
              <a:t> </a:t>
            </a:r>
            <a:r>
              <a:rPr sz="1400" spc="-5" dirty="0">
                <a:solidFill>
                  <a:srgbClr val="FFFFFF"/>
                </a:solidFill>
                <a:latin typeface="Calibri"/>
                <a:cs typeface="Calibri"/>
              </a:rPr>
              <a:t>de </a:t>
            </a:r>
            <a:r>
              <a:rPr sz="1400" dirty="0">
                <a:solidFill>
                  <a:srgbClr val="FFFFFF"/>
                </a:solidFill>
                <a:latin typeface="Calibri"/>
                <a:cs typeface="Calibri"/>
              </a:rPr>
              <a:t> </a:t>
            </a:r>
            <a:r>
              <a:rPr sz="1400" spc="-5" dirty="0">
                <a:solidFill>
                  <a:srgbClr val="FFFFFF"/>
                </a:solidFill>
                <a:latin typeface="Calibri"/>
                <a:cs typeface="Calibri"/>
              </a:rPr>
              <a:t>calidad</a:t>
            </a:r>
            <a:r>
              <a:rPr sz="1400" spc="-15" dirty="0">
                <a:solidFill>
                  <a:srgbClr val="FFFFFF"/>
                </a:solidFill>
                <a:latin typeface="Calibri"/>
                <a:cs typeface="Calibri"/>
              </a:rPr>
              <a:t> </a:t>
            </a:r>
            <a:r>
              <a:rPr sz="1400" spc="-5" dirty="0">
                <a:solidFill>
                  <a:srgbClr val="FFFFFF"/>
                </a:solidFill>
                <a:latin typeface="Calibri"/>
                <a:cs typeface="Calibri"/>
              </a:rPr>
              <a:t>(mínimo</a:t>
            </a:r>
            <a:r>
              <a:rPr sz="1400" spc="-30" dirty="0">
                <a:solidFill>
                  <a:srgbClr val="FFFFFF"/>
                </a:solidFill>
                <a:latin typeface="Calibri"/>
                <a:cs typeface="Calibri"/>
              </a:rPr>
              <a:t> </a:t>
            </a:r>
            <a:r>
              <a:rPr sz="1400" spc="-5" dirty="0">
                <a:solidFill>
                  <a:srgbClr val="FFFFFF"/>
                </a:solidFill>
                <a:latin typeface="Calibri"/>
                <a:cs typeface="Calibri"/>
              </a:rPr>
              <a:t>70 </a:t>
            </a:r>
            <a:r>
              <a:rPr sz="1400" spc="-300" dirty="0">
                <a:solidFill>
                  <a:srgbClr val="FFFFFF"/>
                </a:solidFill>
                <a:latin typeface="Calibri"/>
                <a:cs typeface="Calibri"/>
              </a:rPr>
              <a:t> </a:t>
            </a:r>
            <a:r>
              <a:rPr sz="1400" spc="-10" dirty="0">
                <a:solidFill>
                  <a:srgbClr val="FFFFFF"/>
                </a:solidFill>
                <a:latin typeface="Calibri"/>
                <a:cs typeface="Calibri"/>
              </a:rPr>
              <a:t>puntos)</a:t>
            </a:r>
            <a:endParaRPr sz="1400">
              <a:latin typeface="Calibri"/>
              <a:cs typeface="Calibri"/>
            </a:endParaRPr>
          </a:p>
        </p:txBody>
      </p:sp>
      <p:grpSp>
        <p:nvGrpSpPr>
          <p:cNvPr id="11" name="object 11"/>
          <p:cNvGrpSpPr/>
          <p:nvPr/>
        </p:nvGrpSpPr>
        <p:grpSpPr>
          <a:xfrm>
            <a:off x="4810125" y="1433513"/>
            <a:ext cx="1574800" cy="578644"/>
            <a:chOff x="4810125" y="1911350"/>
            <a:chExt cx="1574800" cy="771525"/>
          </a:xfrm>
        </p:grpSpPr>
        <p:sp>
          <p:nvSpPr>
            <p:cNvPr id="12" name="object 12"/>
            <p:cNvSpPr/>
            <p:nvPr/>
          </p:nvSpPr>
          <p:spPr>
            <a:xfrm>
              <a:off x="4822825" y="1924050"/>
              <a:ext cx="1549400" cy="746125"/>
            </a:xfrm>
            <a:custGeom>
              <a:avLst/>
              <a:gdLst/>
              <a:ahLst/>
              <a:cxnLst/>
              <a:rect l="l" t="t" r="r" b="b"/>
              <a:pathLst>
                <a:path w="1549400" h="746125">
                  <a:moveTo>
                    <a:pt x="1474851" y="0"/>
                  </a:moveTo>
                  <a:lnTo>
                    <a:pt x="74675" y="0"/>
                  </a:lnTo>
                  <a:lnTo>
                    <a:pt x="45594" y="5863"/>
                  </a:lnTo>
                  <a:lnTo>
                    <a:pt x="21859" y="21859"/>
                  </a:lnTo>
                  <a:lnTo>
                    <a:pt x="5863" y="45594"/>
                  </a:lnTo>
                  <a:lnTo>
                    <a:pt x="0" y="74675"/>
                  </a:lnTo>
                  <a:lnTo>
                    <a:pt x="0" y="671449"/>
                  </a:lnTo>
                  <a:lnTo>
                    <a:pt x="5863" y="700530"/>
                  </a:lnTo>
                  <a:lnTo>
                    <a:pt x="21859" y="724265"/>
                  </a:lnTo>
                  <a:lnTo>
                    <a:pt x="45594" y="740261"/>
                  </a:lnTo>
                  <a:lnTo>
                    <a:pt x="74675" y="746125"/>
                  </a:lnTo>
                  <a:lnTo>
                    <a:pt x="1474724" y="746125"/>
                  </a:lnTo>
                  <a:lnTo>
                    <a:pt x="1503805" y="740263"/>
                  </a:lnTo>
                  <a:lnTo>
                    <a:pt x="1527540" y="724281"/>
                  </a:lnTo>
                  <a:lnTo>
                    <a:pt x="1543536" y="700583"/>
                  </a:lnTo>
                  <a:lnTo>
                    <a:pt x="1549400" y="671576"/>
                  </a:lnTo>
                  <a:lnTo>
                    <a:pt x="1549400" y="74675"/>
                  </a:lnTo>
                  <a:lnTo>
                    <a:pt x="1543538" y="45594"/>
                  </a:lnTo>
                  <a:lnTo>
                    <a:pt x="1527555" y="21859"/>
                  </a:lnTo>
                  <a:lnTo>
                    <a:pt x="1503858" y="5863"/>
                  </a:lnTo>
                  <a:lnTo>
                    <a:pt x="1474851" y="0"/>
                  </a:lnTo>
                  <a:close/>
                </a:path>
              </a:pathLst>
            </a:custGeom>
            <a:solidFill>
              <a:srgbClr val="368099"/>
            </a:solidFill>
          </p:spPr>
          <p:txBody>
            <a:bodyPr wrap="square" lIns="0" tIns="0" rIns="0" bIns="0" rtlCol="0"/>
            <a:lstStyle/>
            <a:p>
              <a:endParaRPr/>
            </a:p>
          </p:txBody>
        </p:sp>
        <p:sp>
          <p:nvSpPr>
            <p:cNvPr id="13" name="object 13"/>
            <p:cNvSpPr/>
            <p:nvPr/>
          </p:nvSpPr>
          <p:spPr>
            <a:xfrm>
              <a:off x="4822825" y="1924050"/>
              <a:ext cx="1549400" cy="746125"/>
            </a:xfrm>
            <a:custGeom>
              <a:avLst/>
              <a:gdLst/>
              <a:ahLst/>
              <a:cxnLst/>
              <a:rect l="l" t="t" r="r" b="b"/>
              <a:pathLst>
                <a:path w="1549400" h="746125">
                  <a:moveTo>
                    <a:pt x="0" y="74675"/>
                  </a:moveTo>
                  <a:lnTo>
                    <a:pt x="5863" y="45594"/>
                  </a:lnTo>
                  <a:lnTo>
                    <a:pt x="21859" y="21859"/>
                  </a:lnTo>
                  <a:lnTo>
                    <a:pt x="45594" y="5863"/>
                  </a:lnTo>
                  <a:lnTo>
                    <a:pt x="74675" y="0"/>
                  </a:lnTo>
                  <a:lnTo>
                    <a:pt x="1474851" y="0"/>
                  </a:lnTo>
                  <a:lnTo>
                    <a:pt x="1503858" y="5863"/>
                  </a:lnTo>
                  <a:lnTo>
                    <a:pt x="1527555" y="21859"/>
                  </a:lnTo>
                  <a:lnTo>
                    <a:pt x="1543538" y="45594"/>
                  </a:lnTo>
                  <a:lnTo>
                    <a:pt x="1549400" y="74675"/>
                  </a:lnTo>
                  <a:lnTo>
                    <a:pt x="1549400" y="671576"/>
                  </a:lnTo>
                  <a:lnTo>
                    <a:pt x="1543536" y="700583"/>
                  </a:lnTo>
                  <a:lnTo>
                    <a:pt x="1527540" y="724281"/>
                  </a:lnTo>
                  <a:lnTo>
                    <a:pt x="1503805" y="740263"/>
                  </a:lnTo>
                  <a:lnTo>
                    <a:pt x="1474724" y="746125"/>
                  </a:lnTo>
                  <a:lnTo>
                    <a:pt x="74675" y="746125"/>
                  </a:lnTo>
                  <a:lnTo>
                    <a:pt x="45594" y="740261"/>
                  </a:lnTo>
                  <a:lnTo>
                    <a:pt x="21859" y="724265"/>
                  </a:lnTo>
                  <a:lnTo>
                    <a:pt x="5863" y="700530"/>
                  </a:lnTo>
                  <a:lnTo>
                    <a:pt x="0" y="671449"/>
                  </a:lnTo>
                  <a:lnTo>
                    <a:pt x="0" y="74675"/>
                  </a:lnTo>
                  <a:close/>
                </a:path>
              </a:pathLst>
            </a:custGeom>
            <a:ln w="25400">
              <a:solidFill>
                <a:srgbClr val="FFFFFF"/>
              </a:solidFill>
            </a:ln>
          </p:spPr>
          <p:txBody>
            <a:bodyPr wrap="square" lIns="0" tIns="0" rIns="0" bIns="0" rtlCol="0"/>
            <a:lstStyle/>
            <a:p>
              <a:endParaRPr/>
            </a:p>
          </p:txBody>
        </p:sp>
      </p:grpSp>
      <p:sp>
        <p:nvSpPr>
          <p:cNvPr id="14" name="object 14"/>
          <p:cNvSpPr txBox="1"/>
          <p:nvPr/>
        </p:nvSpPr>
        <p:spPr>
          <a:xfrm>
            <a:off x="5213731" y="1616774"/>
            <a:ext cx="77025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Concesión</a:t>
            </a:r>
            <a:endParaRPr sz="1400">
              <a:latin typeface="Calibri"/>
              <a:cs typeface="Calibri"/>
            </a:endParaRPr>
          </a:p>
        </p:txBody>
      </p:sp>
      <p:grpSp>
        <p:nvGrpSpPr>
          <p:cNvPr id="15" name="object 15"/>
          <p:cNvGrpSpPr/>
          <p:nvPr/>
        </p:nvGrpSpPr>
        <p:grpSpPr>
          <a:xfrm>
            <a:off x="4810125" y="603695"/>
            <a:ext cx="1574800" cy="578644"/>
            <a:chOff x="4810125" y="804926"/>
            <a:chExt cx="1574800" cy="771525"/>
          </a:xfrm>
        </p:grpSpPr>
        <p:sp>
          <p:nvSpPr>
            <p:cNvPr id="16" name="object 16"/>
            <p:cNvSpPr/>
            <p:nvPr/>
          </p:nvSpPr>
          <p:spPr>
            <a:xfrm>
              <a:off x="4822825" y="817626"/>
              <a:ext cx="1549400" cy="746125"/>
            </a:xfrm>
            <a:custGeom>
              <a:avLst/>
              <a:gdLst/>
              <a:ahLst/>
              <a:cxnLst/>
              <a:rect l="l" t="t" r="r" b="b"/>
              <a:pathLst>
                <a:path w="1549400" h="746125">
                  <a:moveTo>
                    <a:pt x="1474851" y="0"/>
                  </a:moveTo>
                  <a:lnTo>
                    <a:pt x="74675" y="0"/>
                  </a:lnTo>
                  <a:lnTo>
                    <a:pt x="45594" y="5861"/>
                  </a:lnTo>
                  <a:lnTo>
                    <a:pt x="21859" y="21844"/>
                  </a:lnTo>
                  <a:lnTo>
                    <a:pt x="5863" y="45541"/>
                  </a:lnTo>
                  <a:lnTo>
                    <a:pt x="0" y="74549"/>
                  </a:lnTo>
                  <a:lnTo>
                    <a:pt x="0" y="671449"/>
                  </a:lnTo>
                  <a:lnTo>
                    <a:pt x="5863" y="700476"/>
                  </a:lnTo>
                  <a:lnTo>
                    <a:pt x="21859" y="724217"/>
                  </a:lnTo>
                  <a:lnTo>
                    <a:pt x="45594" y="740243"/>
                  </a:lnTo>
                  <a:lnTo>
                    <a:pt x="74675" y="746125"/>
                  </a:lnTo>
                  <a:lnTo>
                    <a:pt x="1474724" y="746125"/>
                  </a:lnTo>
                  <a:lnTo>
                    <a:pt x="1503805" y="740243"/>
                  </a:lnTo>
                  <a:lnTo>
                    <a:pt x="1527540" y="724217"/>
                  </a:lnTo>
                  <a:lnTo>
                    <a:pt x="1543536" y="700476"/>
                  </a:lnTo>
                  <a:lnTo>
                    <a:pt x="1549400" y="671449"/>
                  </a:lnTo>
                  <a:lnTo>
                    <a:pt x="1549400" y="74549"/>
                  </a:lnTo>
                  <a:lnTo>
                    <a:pt x="1543538" y="45541"/>
                  </a:lnTo>
                  <a:lnTo>
                    <a:pt x="1527555" y="21844"/>
                  </a:lnTo>
                  <a:lnTo>
                    <a:pt x="1503858" y="5861"/>
                  </a:lnTo>
                  <a:lnTo>
                    <a:pt x="1474851" y="0"/>
                  </a:lnTo>
                  <a:close/>
                </a:path>
              </a:pathLst>
            </a:custGeom>
            <a:solidFill>
              <a:srgbClr val="368099"/>
            </a:solidFill>
          </p:spPr>
          <p:txBody>
            <a:bodyPr wrap="square" lIns="0" tIns="0" rIns="0" bIns="0" rtlCol="0"/>
            <a:lstStyle/>
            <a:p>
              <a:endParaRPr/>
            </a:p>
          </p:txBody>
        </p:sp>
        <p:sp>
          <p:nvSpPr>
            <p:cNvPr id="17" name="object 17"/>
            <p:cNvSpPr/>
            <p:nvPr/>
          </p:nvSpPr>
          <p:spPr>
            <a:xfrm>
              <a:off x="4822825" y="817626"/>
              <a:ext cx="1549400" cy="746125"/>
            </a:xfrm>
            <a:custGeom>
              <a:avLst/>
              <a:gdLst/>
              <a:ahLst/>
              <a:cxnLst/>
              <a:rect l="l" t="t" r="r" b="b"/>
              <a:pathLst>
                <a:path w="1549400" h="746125">
                  <a:moveTo>
                    <a:pt x="0" y="74549"/>
                  </a:moveTo>
                  <a:lnTo>
                    <a:pt x="5863" y="45541"/>
                  </a:lnTo>
                  <a:lnTo>
                    <a:pt x="21859" y="21844"/>
                  </a:lnTo>
                  <a:lnTo>
                    <a:pt x="45594" y="5861"/>
                  </a:lnTo>
                  <a:lnTo>
                    <a:pt x="74675" y="0"/>
                  </a:lnTo>
                  <a:lnTo>
                    <a:pt x="1474851" y="0"/>
                  </a:lnTo>
                  <a:lnTo>
                    <a:pt x="1503858" y="5861"/>
                  </a:lnTo>
                  <a:lnTo>
                    <a:pt x="1527555" y="21844"/>
                  </a:lnTo>
                  <a:lnTo>
                    <a:pt x="1543538" y="45541"/>
                  </a:lnTo>
                  <a:lnTo>
                    <a:pt x="1549400" y="74549"/>
                  </a:lnTo>
                  <a:lnTo>
                    <a:pt x="1549400" y="671449"/>
                  </a:lnTo>
                  <a:lnTo>
                    <a:pt x="1543536" y="700476"/>
                  </a:lnTo>
                  <a:lnTo>
                    <a:pt x="1527540" y="724217"/>
                  </a:lnTo>
                  <a:lnTo>
                    <a:pt x="1503805" y="740243"/>
                  </a:lnTo>
                  <a:lnTo>
                    <a:pt x="1474724" y="746125"/>
                  </a:lnTo>
                  <a:lnTo>
                    <a:pt x="74675" y="746125"/>
                  </a:lnTo>
                  <a:lnTo>
                    <a:pt x="45594" y="740243"/>
                  </a:lnTo>
                  <a:lnTo>
                    <a:pt x="21859" y="724217"/>
                  </a:lnTo>
                  <a:lnTo>
                    <a:pt x="5863"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18" name="object 18"/>
          <p:cNvSpPr txBox="1"/>
          <p:nvPr/>
        </p:nvSpPr>
        <p:spPr>
          <a:xfrm>
            <a:off x="5160390" y="786250"/>
            <a:ext cx="875030"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D</a:t>
            </a:r>
            <a:r>
              <a:rPr sz="1400" spc="-10" dirty="0">
                <a:solidFill>
                  <a:srgbClr val="FFFFFF"/>
                </a:solidFill>
                <a:latin typeface="Calibri"/>
                <a:cs typeface="Calibri"/>
              </a:rPr>
              <a:t>en</a:t>
            </a:r>
            <a:r>
              <a:rPr sz="1400" spc="-5" dirty="0">
                <a:solidFill>
                  <a:srgbClr val="FFFFFF"/>
                </a:solidFill>
                <a:latin typeface="Calibri"/>
                <a:cs typeface="Calibri"/>
              </a:rPr>
              <a:t>e</a:t>
            </a:r>
            <a:r>
              <a:rPr sz="1400" spc="-30" dirty="0">
                <a:solidFill>
                  <a:srgbClr val="FFFFFF"/>
                </a:solidFill>
                <a:latin typeface="Calibri"/>
                <a:cs typeface="Calibri"/>
              </a:rPr>
              <a:t>g</a:t>
            </a:r>
            <a:r>
              <a:rPr sz="1400" dirty="0">
                <a:solidFill>
                  <a:srgbClr val="FFFFFF"/>
                </a:solidFill>
                <a:latin typeface="Calibri"/>
                <a:cs typeface="Calibri"/>
              </a:rPr>
              <a:t>a</a:t>
            </a:r>
            <a:r>
              <a:rPr sz="1400" spc="-10" dirty="0">
                <a:solidFill>
                  <a:srgbClr val="FFFFFF"/>
                </a:solidFill>
                <a:latin typeface="Calibri"/>
                <a:cs typeface="Calibri"/>
              </a:rPr>
              <a:t>c</a:t>
            </a:r>
            <a:r>
              <a:rPr sz="1400" dirty="0">
                <a:solidFill>
                  <a:srgbClr val="FFFFFF"/>
                </a:solidFill>
                <a:latin typeface="Calibri"/>
                <a:cs typeface="Calibri"/>
              </a:rPr>
              <a:t>ión</a:t>
            </a:r>
            <a:endParaRPr sz="1400">
              <a:latin typeface="Calibri"/>
              <a:cs typeface="Calibri"/>
            </a:endParaRPr>
          </a:p>
        </p:txBody>
      </p:sp>
      <p:grpSp>
        <p:nvGrpSpPr>
          <p:cNvPr id="19" name="object 19"/>
          <p:cNvGrpSpPr/>
          <p:nvPr/>
        </p:nvGrpSpPr>
        <p:grpSpPr>
          <a:xfrm>
            <a:off x="4314953" y="569119"/>
            <a:ext cx="4157979" cy="1270635"/>
            <a:chOff x="4314952" y="758825"/>
            <a:chExt cx="4157979" cy="1694180"/>
          </a:xfrm>
        </p:grpSpPr>
        <p:sp>
          <p:nvSpPr>
            <p:cNvPr id="20" name="object 20"/>
            <p:cNvSpPr/>
            <p:nvPr/>
          </p:nvSpPr>
          <p:spPr>
            <a:xfrm>
              <a:off x="4314952" y="771524"/>
              <a:ext cx="4145279" cy="1681480"/>
            </a:xfrm>
            <a:custGeom>
              <a:avLst/>
              <a:gdLst/>
              <a:ahLst/>
              <a:cxnLst/>
              <a:rect l="l" t="t" r="r" b="b"/>
              <a:pathLst>
                <a:path w="4145279" h="1681480">
                  <a:moveTo>
                    <a:pt x="344297" y="529590"/>
                  </a:moveTo>
                  <a:lnTo>
                    <a:pt x="109347" y="436626"/>
                  </a:lnTo>
                  <a:lnTo>
                    <a:pt x="145161" y="504571"/>
                  </a:lnTo>
                  <a:lnTo>
                    <a:pt x="0" y="581406"/>
                  </a:lnTo>
                  <a:lnTo>
                    <a:pt x="107696" y="785114"/>
                  </a:lnTo>
                  <a:lnTo>
                    <a:pt x="252984" y="708279"/>
                  </a:lnTo>
                  <a:lnTo>
                    <a:pt x="288925" y="776224"/>
                  </a:lnTo>
                  <a:lnTo>
                    <a:pt x="344297" y="529590"/>
                  </a:lnTo>
                  <a:close/>
                </a:path>
                <a:path w="4145279" h="1681480">
                  <a:moveTo>
                    <a:pt x="2489073" y="1488313"/>
                  </a:moveTo>
                  <a:lnTo>
                    <a:pt x="2324722" y="1295400"/>
                  </a:lnTo>
                  <a:lnTo>
                    <a:pt x="2324722" y="1372616"/>
                  </a:lnTo>
                  <a:lnTo>
                    <a:pt x="2160524" y="1372616"/>
                  </a:lnTo>
                  <a:lnTo>
                    <a:pt x="2160524" y="1604010"/>
                  </a:lnTo>
                  <a:lnTo>
                    <a:pt x="2324722" y="1604010"/>
                  </a:lnTo>
                  <a:lnTo>
                    <a:pt x="2324722" y="1681226"/>
                  </a:lnTo>
                  <a:lnTo>
                    <a:pt x="2489073" y="1488313"/>
                  </a:lnTo>
                  <a:close/>
                </a:path>
                <a:path w="4145279" h="1681480">
                  <a:moveTo>
                    <a:pt x="2489073" y="384175"/>
                  </a:moveTo>
                  <a:lnTo>
                    <a:pt x="2324722" y="192151"/>
                  </a:lnTo>
                  <a:lnTo>
                    <a:pt x="2324722" y="268986"/>
                  </a:lnTo>
                  <a:lnTo>
                    <a:pt x="2160524" y="268986"/>
                  </a:lnTo>
                  <a:lnTo>
                    <a:pt x="2160524" y="499491"/>
                  </a:lnTo>
                  <a:lnTo>
                    <a:pt x="2324722" y="499491"/>
                  </a:lnTo>
                  <a:lnTo>
                    <a:pt x="2324722" y="576326"/>
                  </a:lnTo>
                  <a:lnTo>
                    <a:pt x="2489073" y="384175"/>
                  </a:lnTo>
                  <a:close/>
                </a:path>
                <a:path w="4145279" h="1681480">
                  <a:moveTo>
                    <a:pt x="4144899" y="74676"/>
                  </a:moveTo>
                  <a:lnTo>
                    <a:pt x="4139006" y="45605"/>
                  </a:lnTo>
                  <a:lnTo>
                    <a:pt x="4122991" y="21869"/>
                  </a:lnTo>
                  <a:lnTo>
                    <a:pt x="4099242" y="5867"/>
                  </a:lnTo>
                  <a:lnTo>
                    <a:pt x="4070223" y="0"/>
                  </a:lnTo>
                  <a:lnTo>
                    <a:pt x="2670048" y="0"/>
                  </a:lnTo>
                  <a:lnTo>
                    <a:pt x="2641028" y="5867"/>
                  </a:lnTo>
                  <a:lnTo>
                    <a:pt x="2617343" y="21869"/>
                  </a:lnTo>
                  <a:lnTo>
                    <a:pt x="2601353" y="45605"/>
                  </a:lnTo>
                  <a:lnTo>
                    <a:pt x="2595499" y="74676"/>
                  </a:lnTo>
                  <a:lnTo>
                    <a:pt x="2595499" y="671449"/>
                  </a:lnTo>
                  <a:lnTo>
                    <a:pt x="2601353" y="700532"/>
                  </a:lnTo>
                  <a:lnTo>
                    <a:pt x="2617343" y="724268"/>
                  </a:lnTo>
                  <a:lnTo>
                    <a:pt x="2641028" y="740270"/>
                  </a:lnTo>
                  <a:lnTo>
                    <a:pt x="2670048" y="746125"/>
                  </a:lnTo>
                  <a:lnTo>
                    <a:pt x="4070223" y="746125"/>
                  </a:lnTo>
                  <a:lnTo>
                    <a:pt x="4099242" y="740270"/>
                  </a:lnTo>
                  <a:lnTo>
                    <a:pt x="4122991" y="724281"/>
                  </a:lnTo>
                  <a:lnTo>
                    <a:pt x="4139006" y="700595"/>
                  </a:lnTo>
                  <a:lnTo>
                    <a:pt x="4144899" y="671576"/>
                  </a:lnTo>
                  <a:lnTo>
                    <a:pt x="4144899" y="74676"/>
                  </a:lnTo>
                  <a:close/>
                </a:path>
              </a:pathLst>
            </a:custGeom>
            <a:solidFill>
              <a:srgbClr val="368099"/>
            </a:solidFill>
          </p:spPr>
          <p:txBody>
            <a:bodyPr wrap="square" lIns="0" tIns="0" rIns="0" bIns="0" rtlCol="0"/>
            <a:lstStyle/>
            <a:p>
              <a:endParaRPr/>
            </a:p>
          </p:txBody>
        </p:sp>
        <p:sp>
          <p:nvSpPr>
            <p:cNvPr id="21" name="object 21"/>
            <p:cNvSpPr/>
            <p:nvPr/>
          </p:nvSpPr>
          <p:spPr>
            <a:xfrm>
              <a:off x="6910451" y="771525"/>
              <a:ext cx="1549400" cy="746125"/>
            </a:xfrm>
            <a:custGeom>
              <a:avLst/>
              <a:gdLst/>
              <a:ahLst/>
              <a:cxnLst/>
              <a:rect l="l" t="t" r="r" b="b"/>
              <a:pathLst>
                <a:path w="1549400" h="746125">
                  <a:moveTo>
                    <a:pt x="0" y="74675"/>
                  </a:moveTo>
                  <a:lnTo>
                    <a:pt x="5861" y="45594"/>
                  </a:lnTo>
                  <a:lnTo>
                    <a:pt x="21844" y="21859"/>
                  </a:lnTo>
                  <a:lnTo>
                    <a:pt x="45541" y="5863"/>
                  </a:lnTo>
                  <a:lnTo>
                    <a:pt x="74549" y="0"/>
                  </a:lnTo>
                  <a:lnTo>
                    <a:pt x="1474724" y="0"/>
                  </a:lnTo>
                  <a:lnTo>
                    <a:pt x="1503751" y="5863"/>
                  </a:lnTo>
                  <a:lnTo>
                    <a:pt x="1527492" y="21859"/>
                  </a:lnTo>
                  <a:lnTo>
                    <a:pt x="1543518" y="45594"/>
                  </a:lnTo>
                  <a:lnTo>
                    <a:pt x="1549400" y="74675"/>
                  </a:lnTo>
                  <a:lnTo>
                    <a:pt x="1549400" y="671576"/>
                  </a:lnTo>
                  <a:lnTo>
                    <a:pt x="1543518" y="700583"/>
                  </a:lnTo>
                  <a:lnTo>
                    <a:pt x="1527492" y="724280"/>
                  </a:lnTo>
                  <a:lnTo>
                    <a:pt x="1503751" y="740263"/>
                  </a:lnTo>
                  <a:lnTo>
                    <a:pt x="1474724" y="746125"/>
                  </a:lnTo>
                  <a:lnTo>
                    <a:pt x="74549" y="746125"/>
                  </a:lnTo>
                  <a:lnTo>
                    <a:pt x="45541" y="740261"/>
                  </a:lnTo>
                  <a:lnTo>
                    <a:pt x="21844" y="724265"/>
                  </a:lnTo>
                  <a:lnTo>
                    <a:pt x="5861" y="700530"/>
                  </a:lnTo>
                  <a:lnTo>
                    <a:pt x="0" y="671449"/>
                  </a:lnTo>
                  <a:lnTo>
                    <a:pt x="0" y="74675"/>
                  </a:lnTo>
                  <a:close/>
                </a:path>
              </a:pathLst>
            </a:custGeom>
            <a:ln w="25400">
              <a:solidFill>
                <a:srgbClr val="FFFFFF"/>
              </a:solidFill>
            </a:ln>
          </p:spPr>
          <p:txBody>
            <a:bodyPr wrap="square" lIns="0" tIns="0" rIns="0" bIns="0" rtlCol="0"/>
            <a:lstStyle/>
            <a:p>
              <a:endParaRPr/>
            </a:p>
          </p:txBody>
        </p:sp>
      </p:grpSp>
      <p:sp>
        <p:nvSpPr>
          <p:cNvPr id="22" name="object 22"/>
          <p:cNvSpPr txBox="1">
            <a:spLocks noGrp="1"/>
          </p:cNvSpPr>
          <p:nvPr>
            <p:ph type="title"/>
          </p:nvPr>
        </p:nvSpPr>
        <p:spPr>
          <a:xfrm>
            <a:off x="7022719" y="532006"/>
            <a:ext cx="1325245" cy="619913"/>
          </a:xfrm>
          <a:prstGeom prst="rect">
            <a:avLst/>
          </a:prstGeom>
        </p:spPr>
        <p:txBody>
          <a:bodyPr vert="horz" wrap="square" lIns="0" tIns="34290" rIns="0" bIns="0" rtlCol="0">
            <a:spAutoFit/>
          </a:bodyPr>
          <a:lstStyle/>
          <a:p>
            <a:pPr marL="29209" marR="5080" indent="-17145" algn="just">
              <a:lnSpc>
                <a:spcPct val="90100"/>
              </a:lnSpc>
              <a:spcBef>
                <a:spcPts val="270"/>
              </a:spcBef>
            </a:pPr>
            <a:r>
              <a:rPr sz="1400" b="0" spc="-5" dirty="0">
                <a:solidFill>
                  <a:srgbClr val="FFFFFF"/>
                </a:solidFill>
                <a:latin typeface="Calibri"/>
                <a:cs typeface="Calibri"/>
              </a:rPr>
              <a:t>Solicitud</a:t>
            </a:r>
            <a:r>
              <a:rPr sz="1400" b="0" spc="-55" dirty="0">
                <a:solidFill>
                  <a:srgbClr val="FFFFFF"/>
                </a:solidFill>
                <a:latin typeface="Calibri"/>
                <a:cs typeface="Calibri"/>
              </a:rPr>
              <a:t> </a:t>
            </a:r>
            <a:r>
              <a:rPr sz="1400" b="0" spc="-10" dirty="0">
                <a:solidFill>
                  <a:srgbClr val="FFFFFF"/>
                </a:solidFill>
                <a:latin typeface="Calibri"/>
                <a:cs typeface="Calibri"/>
              </a:rPr>
              <a:t>proyecto </a:t>
            </a:r>
            <a:r>
              <a:rPr sz="1400" b="0" spc="-300" dirty="0">
                <a:solidFill>
                  <a:srgbClr val="FFFFFF"/>
                </a:solidFill>
                <a:latin typeface="Calibri"/>
                <a:cs typeface="Calibri"/>
              </a:rPr>
              <a:t> </a:t>
            </a:r>
            <a:r>
              <a:rPr sz="1400" b="0" spc="-5" dirty="0">
                <a:solidFill>
                  <a:srgbClr val="FFFFFF"/>
                </a:solidFill>
                <a:latin typeface="Calibri"/>
                <a:cs typeface="Calibri"/>
              </a:rPr>
              <a:t>de </a:t>
            </a:r>
            <a:r>
              <a:rPr sz="1400" b="0" spc="-10" dirty="0">
                <a:solidFill>
                  <a:srgbClr val="FFFFFF"/>
                </a:solidFill>
                <a:latin typeface="Calibri"/>
                <a:cs typeface="Calibri"/>
              </a:rPr>
              <a:t>corta duración </a:t>
            </a:r>
            <a:r>
              <a:rPr sz="1400" b="0" spc="-305" dirty="0">
                <a:solidFill>
                  <a:srgbClr val="FFFFFF"/>
                </a:solidFill>
                <a:latin typeface="Calibri"/>
                <a:cs typeface="Calibri"/>
              </a:rPr>
              <a:t> </a:t>
            </a:r>
            <a:r>
              <a:rPr sz="1400" b="0" spc="-5" dirty="0">
                <a:solidFill>
                  <a:srgbClr val="FFFFFF"/>
                </a:solidFill>
                <a:latin typeface="Calibri"/>
                <a:cs typeface="Calibri"/>
              </a:rPr>
              <a:t>(no</a:t>
            </a:r>
            <a:r>
              <a:rPr sz="1400" b="0" spc="-25" dirty="0">
                <a:solidFill>
                  <a:srgbClr val="FFFFFF"/>
                </a:solidFill>
                <a:latin typeface="Calibri"/>
                <a:cs typeface="Calibri"/>
              </a:rPr>
              <a:t> </a:t>
            </a:r>
            <a:r>
              <a:rPr sz="1400" b="0" spc="-5" dirty="0">
                <a:solidFill>
                  <a:srgbClr val="FFFFFF"/>
                </a:solidFill>
                <a:latin typeface="Calibri"/>
                <a:cs typeface="Calibri"/>
              </a:rPr>
              <a:t>acreditado)</a:t>
            </a:r>
            <a:endParaRPr sz="1400">
              <a:latin typeface="Calibri"/>
              <a:cs typeface="Calibri"/>
            </a:endParaRPr>
          </a:p>
        </p:txBody>
      </p:sp>
      <p:grpSp>
        <p:nvGrpSpPr>
          <p:cNvPr id="23" name="object 23"/>
          <p:cNvGrpSpPr/>
          <p:nvPr/>
        </p:nvGrpSpPr>
        <p:grpSpPr>
          <a:xfrm>
            <a:off x="4356861" y="1413414"/>
            <a:ext cx="4116704" cy="1056323"/>
            <a:chOff x="4356861" y="1884552"/>
            <a:chExt cx="4116704" cy="1408430"/>
          </a:xfrm>
        </p:grpSpPr>
        <p:pic>
          <p:nvPicPr>
            <p:cNvPr id="24" name="object 24"/>
            <p:cNvPicPr/>
            <p:nvPr/>
          </p:nvPicPr>
          <p:blipFill>
            <a:blip r:embed="rId2" cstate="print"/>
            <a:stretch>
              <a:fillRect/>
            </a:stretch>
          </p:blipFill>
          <p:spPr>
            <a:xfrm>
              <a:off x="5754750" y="2424112"/>
              <a:ext cx="865187" cy="868362"/>
            </a:xfrm>
            <a:prstGeom prst="rect">
              <a:avLst/>
            </a:prstGeom>
          </p:spPr>
        </p:pic>
        <p:sp>
          <p:nvSpPr>
            <p:cNvPr id="25" name="object 25"/>
            <p:cNvSpPr/>
            <p:nvPr/>
          </p:nvSpPr>
          <p:spPr>
            <a:xfrm>
              <a:off x="4356861" y="1920493"/>
              <a:ext cx="345440" cy="348615"/>
            </a:xfrm>
            <a:custGeom>
              <a:avLst/>
              <a:gdLst/>
              <a:ahLst/>
              <a:cxnLst/>
              <a:rect l="l" t="t" r="r" b="b"/>
              <a:pathLst>
                <a:path w="345439" h="348614">
                  <a:moveTo>
                    <a:pt x="103124" y="0"/>
                  </a:moveTo>
                  <a:lnTo>
                    <a:pt x="0" y="206120"/>
                  </a:lnTo>
                  <a:lnTo>
                    <a:pt x="146812" y="279654"/>
                  </a:lnTo>
                  <a:lnTo>
                    <a:pt x="112522" y="348361"/>
                  </a:lnTo>
                  <a:lnTo>
                    <a:pt x="345439" y="250189"/>
                  </a:lnTo>
                  <a:lnTo>
                    <a:pt x="284479" y="4825"/>
                  </a:lnTo>
                  <a:lnTo>
                    <a:pt x="250062" y="73532"/>
                  </a:lnTo>
                  <a:lnTo>
                    <a:pt x="103124" y="0"/>
                  </a:lnTo>
                  <a:close/>
                </a:path>
              </a:pathLst>
            </a:custGeom>
            <a:solidFill>
              <a:srgbClr val="368099"/>
            </a:solidFill>
          </p:spPr>
          <p:txBody>
            <a:bodyPr wrap="square" lIns="0" tIns="0" rIns="0" bIns="0" rtlCol="0"/>
            <a:lstStyle/>
            <a:p>
              <a:endParaRPr/>
            </a:p>
          </p:txBody>
        </p:sp>
        <p:sp>
          <p:nvSpPr>
            <p:cNvPr id="26" name="object 26"/>
            <p:cNvSpPr/>
            <p:nvPr/>
          </p:nvSpPr>
          <p:spPr>
            <a:xfrm>
              <a:off x="6910832" y="1897252"/>
              <a:ext cx="1550035" cy="746760"/>
            </a:xfrm>
            <a:custGeom>
              <a:avLst/>
              <a:gdLst/>
              <a:ahLst/>
              <a:cxnLst/>
              <a:rect l="l" t="t" r="r" b="b"/>
              <a:pathLst>
                <a:path w="1550034" h="746760">
                  <a:moveTo>
                    <a:pt x="1474977" y="0"/>
                  </a:moveTo>
                  <a:lnTo>
                    <a:pt x="74675" y="0"/>
                  </a:lnTo>
                  <a:lnTo>
                    <a:pt x="45594" y="5861"/>
                  </a:lnTo>
                  <a:lnTo>
                    <a:pt x="21859" y="21843"/>
                  </a:lnTo>
                  <a:lnTo>
                    <a:pt x="5863" y="45541"/>
                  </a:lnTo>
                  <a:lnTo>
                    <a:pt x="0" y="74549"/>
                  </a:lnTo>
                  <a:lnTo>
                    <a:pt x="0" y="671830"/>
                  </a:lnTo>
                  <a:lnTo>
                    <a:pt x="5863" y="700911"/>
                  </a:lnTo>
                  <a:lnTo>
                    <a:pt x="21859" y="724646"/>
                  </a:lnTo>
                  <a:lnTo>
                    <a:pt x="45594" y="740642"/>
                  </a:lnTo>
                  <a:lnTo>
                    <a:pt x="74675" y="746506"/>
                  </a:lnTo>
                  <a:lnTo>
                    <a:pt x="1474977" y="746506"/>
                  </a:lnTo>
                  <a:lnTo>
                    <a:pt x="1504005" y="740642"/>
                  </a:lnTo>
                  <a:lnTo>
                    <a:pt x="1527746" y="724646"/>
                  </a:lnTo>
                  <a:lnTo>
                    <a:pt x="1543772" y="700911"/>
                  </a:lnTo>
                  <a:lnTo>
                    <a:pt x="1549653" y="671830"/>
                  </a:lnTo>
                  <a:lnTo>
                    <a:pt x="1549653" y="74549"/>
                  </a:lnTo>
                  <a:lnTo>
                    <a:pt x="1543772" y="45541"/>
                  </a:lnTo>
                  <a:lnTo>
                    <a:pt x="1527746" y="21844"/>
                  </a:lnTo>
                  <a:lnTo>
                    <a:pt x="1504005" y="5861"/>
                  </a:lnTo>
                  <a:lnTo>
                    <a:pt x="1474977" y="0"/>
                  </a:lnTo>
                  <a:close/>
                </a:path>
              </a:pathLst>
            </a:custGeom>
            <a:solidFill>
              <a:srgbClr val="2B682A"/>
            </a:solidFill>
          </p:spPr>
          <p:txBody>
            <a:bodyPr wrap="square" lIns="0" tIns="0" rIns="0" bIns="0" rtlCol="0"/>
            <a:lstStyle/>
            <a:p>
              <a:endParaRPr/>
            </a:p>
          </p:txBody>
        </p:sp>
        <p:sp>
          <p:nvSpPr>
            <p:cNvPr id="27" name="object 27"/>
            <p:cNvSpPr/>
            <p:nvPr/>
          </p:nvSpPr>
          <p:spPr>
            <a:xfrm>
              <a:off x="6910832" y="1897252"/>
              <a:ext cx="1550035" cy="746760"/>
            </a:xfrm>
            <a:custGeom>
              <a:avLst/>
              <a:gdLst/>
              <a:ahLst/>
              <a:cxnLst/>
              <a:rect l="l" t="t" r="r" b="b"/>
              <a:pathLst>
                <a:path w="1550034" h="746760">
                  <a:moveTo>
                    <a:pt x="0" y="74549"/>
                  </a:moveTo>
                  <a:lnTo>
                    <a:pt x="5863" y="45541"/>
                  </a:lnTo>
                  <a:lnTo>
                    <a:pt x="21859" y="21843"/>
                  </a:lnTo>
                  <a:lnTo>
                    <a:pt x="45594" y="5861"/>
                  </a:lnTo>
                  <a:lnTo>
                    <a:pt x="74675" y="0"/>
                  </a:lnTo>
                  <a:lnTo>
                    <a:pt x="1474977" y="0"/>
                  </a:lnTo>
                  <a:lnTo>
                    <a:pt x="1504005" y="5861"/>
                  </a:lnTo>
                  <a:lnTo>
                    <a:pt x="1527746" y="21844"/>
                  </a:lnTo>
                  <a:lnTo>
                    <a:pt x="1543772" y="45541"/>
                  </a:lnTo>
                  <a:lnTo>
                    <a:pt x="1549653" y="74549"/>
                  </a:lnTo>
                  <a:lnTo>
                    <a:pt x="1549653" y="671830"/>
                  </a:lnTo>
                  <a:lnTo>
                    <a:pt x="1543772" y="700911"/>
                  </a:lnTo>
                  <a:lnTo>
                    <a:pt x="1527746" y="724646"/>
                  </a:lnTo>
                  <a:lnTo>
                    <a:pt x="1504005" y="740642"/>
                  </a:lnTo>
                  <a:lnTo>
                    <a:pt x="1474977" y="746506"/>
                  </a:lnTo>
                  <a:lnTo>
                    <a:pt x="74675" y="746506"/>
                  </a:lnTo>
                  <a:lnTo>
                    <a:pt x="45594" y="740642"/>
                  </a:lnTo>
                  <a:lnTo>
                    <a:pt x="21859" y="724646"/>
                  </a:lnTo>
                  <a:lnTo>
                    <a:pt x="5863" y="700911"/>
                  </a:lnTo>
                  <a:lnTo>
                    <a:pt x="0" y="671830"/>
                  </a:lnTo>
                  <a:lnTo>
                    <a:pt x="0" y="74549"/>
                  </a:lnTo>
                  <a:close/>
                </a:path>
              </a:pathLst>
            </a:custGeom>
            <a:ln w="25400">
              <a:solidFill>
                <a:srgbClr val="FFFFFF"/>
              </a:solidFill>
            </a:ln>
          </p:spPr>
          <p:txBody>
            <a:bodyPr wrap="square" lIns="0" tIns="0" rIns="0" bIns="0" rtlCol="0"/>
            <a:lstStyle/>
            <a:p>
              <a:endParaRPr/>
            </a:p>
          </p:txBody>
        </p:sp>
        <p:sp>
          <p:nvSpPr>
            <p:cNvPr id="28" name="object 28"/>
            <p:cNvSpPr/>
            <p:nvPr/>
          </p:nvSpPr>
          <p:spPr>
            <a:xfrm>
              <a:off x="6938136" y="1919096"/>
              <a:ext cx="1495425" cy="702945"/>
            </a:xfrm>
            <a:custGeom>
              <a:avLst/>
              <a:gdLst/>
              <a:ahLst/>
              <a:cxnLst/>
              <a:rect l="l" t="t" r="r" b="b"/>
              <a:pathLst>
                <a:path w="1495425" h="702944">
                  <a:moveTo>
                    <a:pt x="1495171" y="0"/>
                  </a:moveTo>
                  <a:lnTo>
                    <a:pt x="0" y="0"/>
                  </a:lnTo>
                  <a:lnTo>
                    <a:pt x="0" y="702818"/>
                  </a:lnTo>
                  <a:lnTo>
                    <a:pt x="1495171" y="702818"/>
                  </a:lnTo>
                  <a:lnTo>
                    <a:pt x="1495171" y="0"/>
                  </a:lnTo>
                  <a:close/>
                </a:path>
              </a:pathLst>
            </a:custGeom>
            <a:solidFill>
              <a:srgbClr val="2B682A"/>
            </a:solidFill>
          </p:spPr>
          <p:txBody>
            <a:bodyPr wrap="square" lIns="0" tIns="0" rIns="0" bIns="0" rtlCol="0"/>
            <a:lstStyle/>
            <a:p>
              <a:endParaRPr/>
            </a:p>
          </p:txBody>
        </p:sp>
      </p:grpSp>
      <p:sp>
        <p:nvSpPr>
          <p:cNvPr id="29" name="object 29"/>
          <p:cNvSpPr txBox="1"/>
          <p:nvPr/>
        </p:nvSpPr>
        <p:spPr>
          <a:xfrm>
            <a:off x="6983731" y="1596581"/>
            <a:ext cx="140398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Solicitud</a:t>
            </a:r>
            <a:r>
              <a:rPr sz="1400" spc="-25" dirty="0">
                <a:solidFill>
                  <a:srgbClr val="FFFFFF"/>
                </a:solidFill>
                <a:latin typeface="Calibri"/>
                <a:cs typeface="Calibri"/>
              </a:rPr>
              <a:t> </a:t>
            </a:r>
            <a:r>
              <a:rPr sz="1400" spc="-5" dirty="0">
                <a:solidFill>
                  <a:srgbClr val="FFFFFF"/>
                </a:solidFill>
                <a:latin typeface="Calibri"/>
                <a:cs typeface="Calibri"/>
              </a:rPr>
              <a:t>de</a:t>
            </a:r>
            <a:r>
              <a:rPr sz="1400" spc="-10" dirty="0">
                <a:solidFill>
                  <a:srgbClr val="FFFFFF"/>
                </a:solidFill>
                <a:latin typeface="Calibri"/>
                <a:cs typeface="Calibri"/>
              </a:rPr>
              <a:t> fondos</a:t>
            </a:r>
            <a:endParaRPr sz="14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p:nvPr/>
        </p:nvSpPr>
        <p:spPr>
          <a:xfrm>
            <a:off x="53594" y="368453"/>
            <a:ext cx="741228" cy="2972276"/>
          </a:xfrm>
          <a:prstGeom prst="rect">
            <a:avLst/>
          </a:prstGeom>
        </p:spPr>
        <p:txBody>
          <a:bodyPr vert="vert270" wrap="square" lIns="0" tIns="0" rIns="0" bIns="0" rtlCol="0">
            <a:spAutoFit/>
          </a:bodyPr>
          <a:lstStyle/>
          <a:p>
            <a:pPr marL="635" algn="ctr">
              <a:lnSpc>
                <a:spcPts val="1720"/>
              </a:lnSpc>
            </a:pPr>
            <a:r>
              <a:rPr sz="1700" b="1" spc="-5" dirty="0">
                <a:solidFill>
                  <a:srgbClr val="FFFFFF"/>
                </a:solidFill>
                <a:latin typeface="Calibri"/>
                <a:cs typeface="Calibri"/>
              </a:rPr>
              <a:t>SERVICIO</a:t>
            </a:r>
            <a:r>
              <a:rPr sz="1700" b="1" spc="-30" dirty="0">
                <a:solidFill>
                  <a:srgbClr val="FFFFFF"/>
                </a:solidFill>
                <a:latin typeface="Calibri"/>
                <a:cs typeface="Calibri"/>
              </a:rPr>
              <a:t> </a:t>
            </a:r>
            <a:r>
              <a:rPr sz="1700" b="1" spc="-20" dirty="0">
                <a:solidFill>
                  <a:srgbClr val="FFFFFF"/>
                </a:solidFill>
                <a:latin typeface="Calibri"/>
                <a:cs typeface="Calibri"/>
              </a:rPr>
              <a:t>ESPAÑOL</a:t>
            </a:r>
            <a:r>
              <a:rPr sz="1700" b="1" spc="-25" dirty="0">
                <a:solidFill>
                  <a:srgbClr val="FFFFFF"/>
                </a:solidFill>
                <a:latin typeface="Calibri"/>
                <a:cs typeface="Calibri"/>
              </a:rPr>
              <a:t> </a:t>
            </a:r>
            <a:r>
              <a:rPr sz="1700" b="1" spc="-30" dirty="0">
                <a:solidFill>
                  <a:srgbClr val="FFFFFF"/>
                </a:solidFill>
                <a:latin typeface="Calibri"/>
                <a:cs typeface="Calibri"/>
              </a:rPr>
              <a:t>PARA</a:t>
            </a:r>
            <a:r>
              <a:rPr sz="1700" b="1" spc="-25" dirty="0">
                <a:solidFill>
                  <a:srgbClr val="FFFFFF"/>
                </a:solidFill>
                <a:latin typeface="Calibri"/>
                <a:cs typeface="Calibri"/>
              </a:rPr>
              <a:t> </a:t>
            </a:r>
            <a:r>
              <a:rPr sz="1700" b="1" dirty="0">
                <a:solidFill>
                  <a:srgbClr val="FFFFFF"/>
                </a:solidFill>
                <a:latin typeface="Calibri"/>
                <a:cs typeface="Calibri"/>
              </a:rPr>
              <a:t>LA</a:t>
            </a:r>
            <a:endParaRPr sz="1700">
              <a:latin typeface="Calibri"/>
              <a:cs typeface="Calibri"/>
            </a:endParaRPr>
          </a:p>
          <a:p>
            <a:pPr algn="ctr">
              <a:lnSpc>
                <a:spcPct val="100000"/>
              </a:lnSpc>
            </a:pPr>
            <a:r>
              <a:rPr sz="1700" b="1" spc="-5" dirty="0">
                <a:solidFill>
                  <a:srgbClr val="FFFFFF"/>
                </a:solidFill>
                <a:latin typeface="Calibri"/>
                <a:cs typeface="Calibri"/>
              </a:rPr>
              <a:t>INTERNACIONALIZACIÓN</a:t>
            </a:r>
            <a:r>
              <a:rPr sz="1700" b="1" spc="-40" dirty="0">
                <a:solidFill>
                  <a:srgbClr val="FFFFFF"/>
                </a:solidFill>
                <a:latin typeface="Calibri"/>
                <a:cs typeface="Calibri"/>
              </a:rPr>
              <a:t> </a:t>
            </a:r>
            <a:r>
              <a:rPr sz="1700" b="1" dirty="0">
                <a:solidFill>
                  <a:srgbClr val="FFFFFF"/>
                </a:solidFill>
                <a:latin typeface="Calibri"/>
                <a:cs typeface="Calibri"/>
              </a:rPr>
              <a:t>DE</a:t>
            </a:r>
            <a:r>
              <a:rPr sz="1700" b="1" spc="-10" dirty="0">
                <a:solidFill>
                  <a:srgbClr val="FFFFFF"/>
                </a:solidFill>
                <a:latin typeface="Calibri"/>
                <a:cs typeface="Calibri"/>
              </a:rPr>
              <a:t> </a:t>
            </a:r>
            <a:r>
              <a:rPr sz="1700" b="1" dirty="0">
                <a:solidFill>
                  <a:srgbClr val="FFFFFF"/>
                </a:solidFill>
                <a:latin typeface="Calibri"/>
                <a:cs typeface="Calibri"/>
              </a:rPr>
              <a:t>LA</a:t>
            </a:r>
            <a:r>
              <a:rPr sz="1700" b="1" spc="-5" dirty="0">
                <a:solidFill>
                  <a:srgbClr val="FFFFFF"/>
                </a:solidFill>
                <a:latin typeface="Calibri"/>
                <a:cs typeface="Calibri"/>
              </a:rPr>
              <a:t> EDUCACIÓN</a:t>
            </a:r>
            <a:endParaRPr sz="1700">
              <a:latin typeface="Calibri"/>
              <a:cs typeface="Calibri"/>
            </a:endParaRPr>
          </a:p>
        </p:txBody>
      </p:sp>
      <p:grpSp>
        <p:nvGrpSpPr>
          <p:cNvPr id="3" name="object 3"/>
          <p:cNvGrpSpPr/>
          <p:nvPr/>
        </p:nvGrpSpPr>
        <p:grpSpPr>
          <a:xfrm>
            <a:off x="725488" y="1001363"/>
            <a:ext cx="1575435" cy="578644"/>
            <a:chOff x="725487" y="1335150"/>
            <a:chExt cx="1575435" cy="771525"/>
          </a:xfrm>
        </p:grpSpPr>
        <p:sp>
          <p:nvSpPr>
            <p:cNvPr id="4" name="object 4"/>
            <p:cNvSpPr/>
            <p:nvPr/>
          </p:nvSpPr>
          <p:spPr>
            <a:xfrm>
              <a:off x="738187" y="1347850"/>
              <a:ext cx="1550035" cy="746125"/>
            </a:xfrm>
            <a:custGeom>
              <a:avLst/>
              <a:gdLst/>
              <a:ahLst/>
              <a:cxnLst/>
              <a:rect l="l" t="t" r="r" b="b"/>
              <a:pathLst>
                <a:path w="1550035" h="746125">
                  <a:moveTo>
                    <a:pt x="1474787" y="0"/>
                  </a:moveTo>
                  <a:lnTo>
                    <a:pt x="74612" y="0"/>
                  </a:lnTo>
                  <a:lnTo>
                    <a:pt x="45568" y="5861"/>
                  </a:lnTo>
                  <a:lnTo>
                    <a:pt x="21851" y="21844"/>
                  </a:lnTo>
                  <a:lnTo>
                    <a:pt x="5862" y="45541"/>
                  </a:lnTo>
                  <a:lnTo>
                    <a:pt x="0" y="74549"/>
                  </a:lnTo>
                  <a:lnTo>
                    <a:pt x="0" y="671449"/>
                  </a:lnTo>
                  <a:lnTo>
                    <a:pt x="5862" y="700476"/>
                  </a:lnTo>
                  <a:lnTo>
                    <a:pt x="21851" y="724217"/>
                  </a:lnTo>
                  <a:lnTo>
                    <a:pt x="45568" y="740243"/>
                  </a:lnTo>
                  <a:lnTo>
                    <a:pt x="74612" y="746125"/>
                  </a:lnTo>
                  <a:lnTo>
                    <a:pt x="1474787" y="746125"/>
                  </a:lnTo>
                  <a:lnTo>
                    <a:pt x="1503814" y="740243"/>
                  </a:lnTo>
                  <a:lnTo>
                    <a:pt x="1527556" y="724217"/>
                  </a:lnTo>
                  <a:lnTo>
                    <a:pt x="1543581" y="700476"/>
                  </a:lnTo>
                  <a:lnTo>
                    <a:pt x="1549463" y="671449"/>
                  </a:lnTo>
                  <a:lnTo>
                    <a:pt x="1549463" y="74549"/>
                  </a:lnTo>
                  <a:lnTo>
                    <a:pt x="1543581" y="45541"/>
                  </a:lnTo>
                  <a:lnTo>
                    <a:pt x="1527556" y="21844"/>
                  </a:lnTo>
                  <a:lnTo>
                    <a:pt x="1503814" y="5861"/>
                  </a:lnTo>
                  <a:lnTo>
                    <a:pt x="1474787" y="0"/>
                  </a:lnTo>
                  <a:close/>
                </a:path>
              </a:pathLst>
            </a:custGeom>
            <a:solidFill>
              <a:srgbClr val="368099"/>
            </a:solidFill>
          </p:spPr>
          <p:txBody>
            <a:bodyPr wrap="square" lIns="0" tIns="0" rIns="0" bIns="0" rtlCol="0"/>
            <a:lstStyle/>
            <a:p>
              <a:endParaRPr/>
            </a:p>
          </p:txBody>
        </p:sp>
        <p:sp>
          <p:nvSpPr>
            <p:cNvPr id="5" name="object 5"/>
            <p:cNvSpPr/>
            <p:nvPr/>
          </p:nvSpPr>
          <p:spPr>
            <a:xfrm>
              <a:off x="738187" y="1347850"/>
              <a:ext cx="1550035" cy="746125"/>
            </a:xfrm>
            <a:custGeom>
              <a:avLst/>
              <a:gdLst/>
              <a:ahLst/>
              <a:cxnLst/>
              <a:rect l="l" t="t" r="r" b="b"/>
              <a:pathLst>
                <a:path w="1550035" h="746125">
                  <a:moveTo>
                    <a:pt x="0" y="74549"/>
                  </a:moveTo>
                  <a:lnTo>
                    <a:pt x="5862" y="45541"/>
                  </a:lnTo>
                  <a:lnTo>
                    <a:pt x="21851" y="21844"/>
                  </a:lnTo>
                  <a:lnTo>
                    <a:pt x="45568" y="5861"/>
                  </a:lnTo>
                  <a:lnTo>
                    <a:pt x="74612" y="0"/>
                  </a:lnTo>
                  <a:lnTo>
                    <a:pt x="1474787" y="0"/>
                  </a:lnTo>
                  <a:lnTo>
                    <a:pt x="1503814" y="5861"/>
                  </a:lnTo>
                  <a:lnTo>
                    <a:pt x="1527556" y="21844"/>
                  </a:lnTo>
                  <a:lnTo>
                    <a:pt x="1543581" y="45541"/>
                  </a:lnTo>
                  <a:lnTo>
                    <a:pt x="1549463" y="74549"/>
                  </a:lnTo>
                  <a:lnTo>
                    <a:pt x="1549463" y="671449"/>
                  </a:lnTo>
                  <a:lnTo>
                    <a:pt x="1543581" y="700476"/>
                  </a:lnTo>
                  <a:lnTo>
                    <a:pt x="1527556" y="724217"/>
                  </a:lnTo>
                  <a:lnTo>
                    <a:pt x="1503814" y="740243"/>
                  </a:lnTo>
                  <a:lnTo>
                    <a:pt x="1474787" y="746125"/>
                  </a:lnTo>
                  <a:lnTo>
                    <a:pt x="74612" y="746125"/>
                  </a:lnTo>
                  <a:lnTo>
                    <a:pt x="45568" y="740243"/>
                  </a:lnTo>
                  <a:lnTo>
                    <a:pt x="21851" y="724217"/>
                  </a:lnTo>
                  <a:lnTo>
                    <a:pt x="5862"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995578" y="1112005"/>
            <a:ext cx="1035050" cy="425544"/>
          </a:xfrm>
          <a:prstGeom prst="rect">
            <a:avLst/>
          </a:prstGeom>
        </p:spPr>
        <p:txBody>
          <a:bodyPr vert="horz" wrap="square" lIns="0" tIns="13335" rIns="0" bIns="0" rtlCol="0">
            <a:spAutoFit/>
          </a:bodyPr>
          <a:lstStyle/>
          <a:p>
            <a:pPr marL="12700">
              <a:lnSpc>
                <a:spcPts val="1595"/>
              </a:lnSpc>
              <a:spcBef>
                <a:spcPts val="105"/>
              </a:spcBef>
            </a:pPr>
            <a:r>
              <a:rPr sz="1400" dirty="0">
                <a:solidFill>
                  <a:srgbClr val="FFFFFF"/>
                </a:solidFill>
                <a:latin typeface="Calibri"/>
                <a:cs typeface="Calibri"/>
              </a:rPr>
              <a:t>Solicitud</a:t>
            </a:r>
            <a:r>
              <a:rPr sz="1400" spc="-55" dirty="0">
                <a:solidFill>
                  <a:srgbClr val="FFFFFF"/>
                </a:solidFill>
                <a:latin typeface="Calibri"/>
                <a:cs typeface="Calibri"/>
              </a:rPr>
              <a:t> </a:t>
            </a:r>
            <a:r>
              <a:rPr sz="1400" spc="-5" dirty="0">
                <a:solidFill>
                  <a:srgbClr val="FFFFFF"/>
                </a:solidFill>
                <a:latin typeface="Calibri"/>
                <a:cs typeface="Calibri"/>
              </a:rPr>
              <a:t>de</a:t>
            </a:r>
            <a:r>
              <a:rPr sz="1400" spc="-35" dirty="0">
                <a:solidFill>
                  <a:srgbClr val="FFFFFF"/>
                </a:solidFill>
                <a:latin typeface="Calibri"/>
                <a:cs typeface="Calibri"/>
              </a:rPr>
              <a:t> </a:t>
            </a:r>
            <a:r>
              <a:rPr sz="1400" dirty="0">
                <a:solidFill>
                  <a:srgbClr val="FFFFFF"/>
                </a:solidFill>
                <a:latin typeface="Calibri"/>
                <a:cs typeface="Calibri"/>
              </a:rPr>
              <a:t>la</a:t>
            </a:r>
            <a:endParaRPr sz="1400">
              <a:latin typeface="Calibri"/>
              <a:cs typeface="Calibri"/>
            </a:endParaRPr>
          </a:p>
          <a:p>
            <a:pPr marL="71755">
              <a:lnSpc>
                <a:spcPts val="1595"/>
              </a:lnSpc>
            </a:pPr>
            <a:r>
              <a:rPr sz="1400" spc="-5" dirty="0">
                <a:solidFill>
                  <a:srgbClr val="FFFFFF"/>
                </a:solidFill>
                <a:latin typeface="Calibri"/>
                <a:cs typeface="Calibri"/>
              </a:rPr>
              <a:t>acreditación</a:t>
            </a:r>
            <a:endParaRPr sz="1400">
              <a:latin typeface="Calibri"/>
              <a:cs typeface="Calibri"/>
            </a:endParaRPr>
          </a:p>
        </p:txBody>
      </p:sp>
      <p:grpSp>
        <p:nvGrpSpPr>
          <p:cNvPr id="7" name="object 7"/>
          <p:cNvGrpSpPr/>
          <p:nvPr/>
        </p:nvGrpSpPr>
        <p:grpSpPr>
          <a:xfrm>
            <a:off x="2333625" y="1001363"/>
            <a:ext cx="1929130" cy="578644"/>
            <a:chOff x="2333625" y="1335150"/>
            <a:chExt cx="1929130" cy="771525"/>
          </a:xfrm>
        </p:grpSpPr>
        <p:sp>
          <p:nvSpPr>
            <p:cNvPr id="8" name="object 8"/>
            <p:cNvSpPr/>
            <p:nvPr/>
          </p:nvSpPr>
          <p:spPr>
            <a:xfrm>
              <a:off x="2333625" y="1347850"/>
              <a:ext cx="1916430" cy="746125"/>
            </a:xfrm>
            <a:custGeom>
              <a:avLst/>
              <a:gdLst/>
              <a:ahLst/>
              <a:cxnLst/>
              <a:rect l="l" t="t" r="r" b="b"/>
              <a:pathLst>
                <a:path w="1916429" h="746125">
                  <a:moveTo>
                    <a:pt x="328676" y="336550"/>
                  </a:moveTo>
                  <a:lnTo>
                    <a:pt x="164338" y="144399"/>
                  </a:lnTo>
                  <a:lnTo>
                    <a:pt x="164338" y="221234"/>
                  </a:lnTo>
                  <a:lnTo>
                    <a:pt x="0" y="221234"/>
                  </a:lnTo>
                  <a:lnTo>
                    <a:pt x="0" y="451739"/>
                  </a:lnTo>
                  <a:lnTo>
                    <a:pt x="164338" y="451739"/>
                  </a:lnTo>
                  <a:lnTo>
                    <a:pt x="164338" y="528574"/>
                  </a:lnTo>
                  <a:lnTo>
                    <a:pt x="328676" y="336550"/>
                  </a:lnTo>
                  <a:close/>
                </a:path>
                <a:path w="1916429" h="746125">
                  <a:moveTo>
                    <a:pt x="1916176" y="74549"/>
                  </a:moveTo>
                  <a:lnTo>
                    <a:pt x="1910283" y="45542"/>
                  </a:lnTo>
                  <a:lnTo>
                    <a:pt x="1894268" y="21844"/>
                  </a:lnTo>
                  <a:lnTo>
                    <a:pt x="1870519" y="5867"/>
                  </a:lnTo>
                  <a:lnTo>
                    <a:pt x="1841500" y="0"/>
                  </a:lnTo>
                  <a:lnTo>
                    <a:pt x="441325" y="0"/>
                  </a:lnTo>
                  <a:lnTo>
                    <a:pt x="412305" y="5867"/>
                  </a:lnTo>
                  <a:lnTo>
                    <a:pt x="388620" y="21844"/>
                  </a:lnTo>
                  <a:lnTo>
                    <a:pt x="372630" y="45542"/>
                  </a:lnTo>
                  <a:lnTo>
                    <a:pt x="366776" y="74549"/>
                  </a:lnTo>
                  <a:lnTo>
                    <a:pt x="366776" y="671449"/>
                  </a:lnTo>
                  <a:lnTo>
                    <a:pt x="372630" y="700481"/>
                  </a:lnTo>
                  <a:lnTo>
                    <a:pt x="388620" y="724217"/>
                  </a:lnTo>
                  <a:lnTo>
                    <a:pt x="412305" y="740244"/>
                  </a:lnTo>
                  <a:lnTo>
                    <a:pt x="441325" y="746125"/>
                  </a:lnTo>
                  <a:lnTo>
                    <a:pt x="1841500" y="746125"/>
                  </a:lnTo>
                  <a:lnTo>
                    <a:pt x="1870519" y="740244"/>
                  </a:lnTo>
                  <a:lnTo>
                    <a:pt x="1894268" y="724217"/>
                  </a:lnTo>
                  <a:lnTo>
                    <a:pt x="1910283" y="700481"/>
                  </a:lnTo>
                  <a:lnTo>
                    <a:pt x="1916176" y="671449"/>
                  </a:lnTo>
                  <a:lnTo>
                    <a:pt x="1916176" y="74549"/>
                  </a:lnTo>
                  <a:close/>
                </a:path>
              </a:pathLst>
            </a:custGeom>
            <a:solidFill>
              <a:srgbClr val="368099"/>
            </a:solidFill>
          </p:spPr>
          <p:txBody>
            <a:bodyPr wrap="square" lIns="0" tIns="0" rIns="0" bIns="0" rtlCol="0"/>
            <a:lstStyle/>
            <a:p>
              <a:endParaRPr/>
            </a:p>
          </p:txBody>
        </p:sp>
        <p:sp>
          <p:nvSpPr>
            <p:cNvPr id="9" name="object 9"/>
            <p:cNvSpPr/>
            <p:nvPr/>
          </p:nvSpPr>
          <p:spPr>
            <a:xfrm>
              <a:off x="2700400" y="1347850"/>
              <a:ext cx="1549400" cy="746125"/>
            </a:xfrm>
            <a:custGeom>
              <a:avLst/>
              <a:gdLst/>
              <a:ahLst/>
              <a:cxnLst/>
              <a:rect l="l" t="t" r="r" b="b"/>
              <a:pathLst>
                <a:path w="1549400" h="746125">
                  <a:moveTo>
                    <a:pt x="0" y="74549"/>
                  </a:moveTo>
                  <a:lnTo>
                    <a:pt x="5861" y="45541"/>
                  </a:lnTo>
                  <a:lnTo>
                    <a:pt x="21844" y="21844"/>
                  </a:lnTo>
                  <a:lnTo>
                    <a:pt x="45541" y="5861"/>
                  </a:lnTo>
                  <a:lnTo>
                    <a:pt x="74549" y="0"/>
                  </a:lnTo>
                  <a:lnTo>
                    <a:pt x="1474724" y="0"/>
                  </a:lnTo>
                  <a:lnTo>
                    <a:pt x="1503751" y="5861"/>
                  </a:lnTo>
                  <a:lnTo>
                    <a:pt x="1527492" y="21844"/>
                  </a:lnTo>
                  <a:lnTo>
                    <a:pt x="1543518" y="45541"/>
                  </a:lnTo>
                  <a:lnTo>
                    <a:pt x="1549400" y="74549"/>
                  </a:lnTo>
                  <a:lnTo>
                    <a:pt x="1549400" y="671449"/>
                  </a:lnTo>
                  <a:lnTo>
                    <a:pt x="1543518" y="700476"/>
                  </a:lnTo>
                  <a:lnTo>
                    <a:pt x="1527492" y="724217"/>
                  </a:lnTo>
                  <a:lnTo>
                    <a:pt x="1503751" y="740243"/>
                  </a:lnTo>
                  <a:lnTo>
                    <a:pt x="1474724" y="746125"/>
                  </a:lnTo>
                  <a:lnTo>
                    <a:pt x="74549" y="746125"/>
                  </a:lnTo>
                  <a:lnTo>
                    <a:pt x="45541" y="740243"/>
                  </a:lnTo>
                  <a:lnTo>
                    <a:pt x="21843" y="724217"/>
                  </a:lnTo>
                  <a:lnTo>
                    <a:pt x="5861"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10" name="object 10"/>
          <p:cNvSpPr txBox="1"/>
          <p:nvPr/>
        </p:nvSpPr>
        <p:spPr>
          <a:xfrm>
            <a:off x="2772283" y="1040225"/>
            <a:ext cx="1406525" cy="619913"/>
          </a:xfrm>
          <a:prstGeom prst="rect">
            <a:avLst/>
          </a:prstGeom>
        </p:spPr>
        <p:txBody>
          <a:bodyPr vert="horz" wrap="square" lIns="0" tIns="34290" rIns="0" bIns="0" rtlCol="0">
            <a:spAutoFit/>
          </a:bodyPr>
          <a:lstStyle/>
          <a:p>
            <a:pPr marL="12700" marR="5080" indent="-1905" algn="ctr">
              <a:lnSpc>
                <a:spcPct val="90100"/>
              </a:lnSpc>
              <a:spcBef>
                <a:spcPts val="270"/>
              </a:spcBef>
            </a:pPr>
            <a:r>
              <a:rPr sz="1400" spc="-10" dirty="0">
                <a:solidFill>
                  <a:srgbClr val="FFFFFF"/>
                </a:solidFill>
                <a:latin typeface="Calibri"/>
                <a:cs typeface="Calibri"/>
              </a:rPr>
              <a:t>Evaluación</a:t>
            </a:r>
            <a:r>
              <a:rPr sz="1400" dirty="0">
                <a:solidFill>
                  <a:srgbClr val="FFFFFF"/>
                </a:solidFill>
                <a:latin typeface="Calibri"/>
                <a:cs typeface="Calibri"/>
              </a:rPr>
              <a:t> </a:t>
            </a:r>
            <a:r>
              <a:rPr sz="1400" spc="-5" dirty="0">
                <a:solidFill>
                  <a:srgbClr val="FFFFFF"/>
                </a:solidFill>
                <a:latin typeface="Calibri"/>
                <a:cs typeface="Calibri"/>
              </a:rPr>
              <a:t>de </a:t>
            </a:r>
            <a:r>
              <a:rPr sz="1400" dirty="0">
                <a:solidFill>
                  <a:srgbClr val="FFFFFF"/>
                </a:solidFill>
                <a:latin typeface="Calibri"/>
                <a:cs typeface="Calibri"/>
              </a:rPr>
              <a:t> </a:t>
            </a:r>
            <a:r>
              <a:rPr sz="1400" spc="-5" dirty="0">
                <a:solidFill>
                  <a:srgbClr val="FFFFFF"/>
                </a:solidFill>
                <a:latin typeface="Calibri"/>
                <a:cs typeface="Calibri"/>
              </a:rPr>
              <a:t>calidad</a:t>
            </a:r>
            <a:r>
              <a:rPr sz="1400" spc="-15" dirty="0">
                <a:solidFill>
                  <a:srgbClr val="FFFFFF"/>
                </a:solidFill>
                <a:latin typeface="Calibri"/>
                <a:cs typeface="Calibri"/>
              </a:rPr>
              <a:t> </a:t>
            </a:r>
            <a:r>
              <a:rPr sz="1400" spc="-5" dirty="0">
                <a:solidFill>
                  <a:srgbClr val="FFFFFF"/>
                </a:solidFill>
                <a:latin typeface="Calibri"/>
                <a:cs typeface="Calibri"/>
              </a:rPr>
              <a:t>(mínimo</a:t>
            </a:r>
            <a:r>
              <a:rPr sz="1400" spc="-30" dirty="0">
                <a:solidFill>
                  <a:srgbClr val="FFFFFF"/>
                </a:solidFill>
                <a:latin typeface="Calibri"/>
                <a:cs typeface="Calibri"/>
              </a:rPr>
              <a:t> </a:t>
            </a:r>
            <a:r>
              <a:rPr sz="1400" spc="-5" dirty="0">
                <a:solidFill>
                  <a:srgbClr val="FFFFFF"/>
                </a:solidFill>
                <a:latin typeface="Calibri"/>
                <a:cs typeface="Calibri"/>
              </a:rPr>
              <a:t>70 </a:t>
            </a:r>
            <a:r>
              <a:rPr sz="1400" spc="-300" dirty="0">
                <a:solidFill>
                  <a:srgbClr val="FFFFFF"/>
                </a:solidFill>
                <a:latin typeface="Calibri"/>
                <a:cs typeface="Calibri"/>
              </a:rPr>
              <a:t> </a:t>
            </a:r>
            <a:r>
              <a:rPr sz="1400" spc="-10" dirty="0">
                <a:solidFill>
                  <a:srgbClr val="FFFFFF"/>
                </a:solidFill>
                <a:latin typeface="Calibri"/>
                <a:cs typeface="Calibri"/>
              </a:rPr>
              <a:t>puntos)</a:t>
            </a:r>
            <a:endParaRPr sz="1400">
              <a:latin typeface="Calibri"/>
              <a:cs typeface="Calibri"/>
            </a:endParaRPr>
          </a:p>
        </p:txBody>
      </p:sp>
      <p:grpSp>
        <p:nvGrpSpPr>
          <p:cNvPr id="11" name="object 11"/>
          <p:cNvGrpSpPr/>
          <p:nvPr/>
        </p:nvGrpSpPr>
        <p:grpSpPr>
          <a:xfrm>
            <a:off x="4810125" y="1433513"/>
            <a:ext cx="1574800" cy="578644"/>
            <a:chOff x="4810125" y="1911350"/>
            <a:chExt cx="1574800" cy="771525"/>
          </a:xfrm>
        </p:grpSpPr>
        <p:sp>
          <p:nvSpPr>
            <p:cNvPr id="12" name="object 12"/>
            <p:cNvSpPr/>
            <p:nvPr/>
          </p:nvSpPr>
          <p:spPr>
            <a:xfrm>
              <a:off x="4822825" y="1924050"/>
              <a:ext cx="1549400" cy="746125"/>
            </a:xfrm>
            <a:custGeom>
              <a:avLst/>
              <a:gdLst/>
              <a:ahLst/>
              <a:cxnLst/>
              <a:rect l="l" t="t" r="r" b="b"/>
              <a:pathLst>
                <a:path w="1549400" h="746125">
                  <a:moveTo>
                    <a:pt x="1474851" y="0"/>
                  </a:moveTo>
                  <a:lnTo>
                    <a:pt x="74675" y="0"/>
                  </a:lnTo>
                  <a:lnTo>
                    <a:pt x="45594" y="5863"/>
                  </a:lnTo>
                  <a:lnTo>
                    <a:pt x="21859" y="21859"/>
                  </a:lnTo>
                  <a:lnTo>
                    <a:pt x="5863" y="45594"/>
                  </a:lnTo>
                  <a:lnTo>
                    <a:pt x="0" y="74675"/>
                  </a:lnTo>
                  <a:lnTo>
                    <a:pt x="0" y="671449"/>
                  </a:lnTo>
                  <a:lnTo>
                    <a:pt x="5863" y="700530"/>
                  </a:lnTo>
                  <a:lnTo>
                    <a:pt x="21859" y="724265"/>
                  </a:lnTo>
                  <a:lnTo>
                    <a:pt x="45594" y="740261"/>
                  </a:lnTo>
                  <a:lnTo>
                    <a:pt x="74675" y="746125"/>
                  </a:lnTo>
                  <a:lnTo>
                    <a:pt x="1474724" y="746125"/>
                  </a:lnTo>
                  <a:lnTo>
                    <a:pt x="1503805" y="740263"/>
                  </a:lnTo>
                  <a:lnTo>
                    <a:pt x="1527540" y="724281"/>
                  </a:lnTo>
                  <a:lnTo>
                    <a:pt x="1543536" y="700583"/>
                  </a:lnTo>
                  <a:lnTo>
                    <a:pt x="1549400" y="671576"/>
                  </a:lnTo>
                  <a:lnTo>
                    <a:pt x="1549400" y="74675"/>
                  </a:lnTo>
                  <a:lnTo>
                    <a:pt x="1543538" y="45594"/>
                  </a:lnTo>
                  <a:lnTo>
                    <a:pt x="1527555" y="21859"/>
                  </a:lnTo>
                  <a:lnTo>
                    <a:pt x="1503858" y="5863"/>
                  </a:lnTo>
                  <a:lnTo>
                    <a:pt x="1474851" y="0"/>
                  </a:lnTo>
                  <a:close/>
                </a:path>
              </a:pathLst>
            </a:custGeom>
            <a:solidFill>
              <a:srgbClr val="368099"/>
            </a:solidFill>
          </p:spPr>
          <p:txBody>
            <a:bodyPr wrap="square" lIns="0" tIns="0" rIns="0" bIns="0" rtlCol="0"/>
            <a:lstStyle/>
            <a:p>
              <a:endParaRPr/>
            </a:p>
          </p:txBody>
        </p:sp>
        <p:sp>
          <p:nvSpPr>
            <p:cNvPr id="13" name="object 13"/>
            <p:cNvSpPr/>
            <p:nvPr/>
          </p:nvSpPr>
          <p:spPr>
            <a:xfrm>
              <a:off x="4822825" y="1924050"/>
              <a:ext cx="1549400" cy="746125"/>
            </a:xfrm>
            <a:custGeom>
              <a:avLst/>
              <a:gdLst/>
              <a:ahLst/>
              <a:cxnLst/>
              <a:rect l="l" t="t" r="r" b="b"/>
              <a:pathLst>
                <a:path w="1549400" h="746125">
                  <a:moveTo>
                    <a:pt x="0" y="74675"/>
                  </a:moveTo>
                  <a:lnTo>
                    <a:pt x="5863" y="45594"/>
                  </a:lnTo>
                  <a:lnTo>
                    <a:pt x="21859" y="21859"/>
                  </a:lnTo>
                  <a:lnTo>
                    <a:pt x="45594" y="5863"/>
                  </a:lnTo>
                  <a:lnTo>
                    <a:pt x="74675" y="0"/>
                  </a:lnTo>
                  <a:lnTo>
                    <a:pt x="1474851" y="0"/>
                  </a:lnTo>
                  <a:lnTo>
                    <a:pt x="1503858" y="5863"/>
                  </a:lnTo>
                  <a:lnTo>
                    <a:pt x="1527555" y="21859"/>
                  </a:lnTo>
                  <a:lnTo>
                    <a:pt x="1543538" y="45594"/>
                  </a:lnTo>
                  <a:lnTo>
                    <a:pt x="1549400" y="74675"/>
                  </a:lnTo>
                  <a:lnTo>
                    <a:pt x="1549400" y="671576"/>
                  </a:lnTo>
                  <a:lnTo>
                    <a:pt x="1543536" y="700583"/>
                  </a:lnTo>
                  <a:lnTo>
                    <a:pt x="1527540" y="724281"/>
                  </a:lnTo>
                  <a:lnTo>
                    <a:pt x="1503805" y="740263"/>
                  </a:lnTo>
                  <a:lnTo>
                    <a:pt x="1474724" y="746125"/>
                  </a:lnTo>
                  <a:lnTo>
                    <a:pt x="74675" y="746125"/>
                  </a:lnTo>
                  <a:lnTo>
                    <a:pt x="45594" y="740261"/>
                  </a:lnTo>
                  <a:lnTo>
                    <a:pt x="21859" y="724265"/>
                  </a:lnTo>
                  <a:lnTo>
                    <a:pt x="5863" y="700530"/>
                  </a:lnTo>
                  <a:lnTo>
                    <a:pt x="0" y="671449"/>
                  </a:lnTo>
                  <a:lnTo>
                    <a:pt x="0" y="74675"/>
                  </a:lnTo>
                  <a:close/>
                </a:path>
              </a:pathLst>
            </a:custGeom>
            <a:ln w="25400">
              <a:solidFill>
                <a:srgbClr val="FFFFFF"/>
              </a:solidFill>
            </a:ln>
          </p:spPr>
          <p:txBody>
            <a:bodyPr wrap="square" lIns="0" tIns="0" rIns="0" bIns="0" rtlCol="0"/>
            <a:lstStyle/>
            <a:p>
              <a:endParaRPr/>
            </a:p>
          </p:txBody>
        </p:sp>
      </p:grpSp>
      <p:sp>
        <p:nvSpPr>
          <p:cNvPr id="14" name="object 14"/>
          <p:cNvSpPr txBox="1"/>
          <p:nvPr/>
        </p:nvSpPr>
        <p:spPr>
          <a:xfrm>
            <a:off x="5213731" y="1616774"/>
            <a:ext cx="77025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Concesión</a:t>
            </a:r>
            <a:endParaRPr sz="1400">
              <a:latin typeface="Calibri"/>
              <a:cs typeface="Calibri"/>
            </a:endParaRPr>
          </a:p>
        </p:txBody>
      </p:sp>
      <p:grpSp>
        <p:nvGrpSpPr>
          <p:cNvPr id="15" name="object 15"/>
          <p:cNvGrpSpPr/>
          <p:nvPr/>
        </p:nvGrpSpPr>
        <p:grpSpPr>
          <a:xfrm>
            <a:off x="4810125" y="603695"/>
            <a:ext cx="1574800" cy="578644"/>
            <a:chOff x="4810125" y="804926"/>
            <a:chExt cx="1574800" cy="771525"/>
          </a:xfrm>
        </p:grpSpPr>
        <p:sp>
          <p:nvSpPr>
            <p:cNvPr id="16" name="object 16"/>
            <p:cNvSpPr/>
            <p:nvPr/>
          </p:nvSpPr>
          <p:spPr>
            <a:xfrm>
              <a:off x="4822825" y="817626"/>
              <a:ext cx="1549400" cy="746125"/>
            </a:xfrm>
            <a:custGeom>
              <a:avLst/>
              <a:gdLst/>
              <a:ahLst/>
              <a:cxnLst/>
              <a:rect l="l" t="t" r="r" b="b"/>
              <a:pathLst>
                <a:path w="1549400" h="746125">
                  <a:moveTo>
                    <a:pt x="1474851" y="0"/>
                  </a:moveTo>
                  <a:lnTo>
                    <a:pt x="74675" y="0"/>
                  </a:lnTo>
                  <a:lnTo>
                    <a:pt x="45594" y="5861"/>
                  </a:lnTo>
                  <a:lnTo>
                    <a:pt x="21859" y="21844"/>
                  </a:lnTo>
                  <a:lnTo>
                    <a:pt x="5863" y="45541"/>
                  </a:lnTo>
                  <a:lnTo>
                    <a:pt x="0" y="74549"/>
                  </a:lnTo>
                  <a:lnTo>
                    <a:pt x="0" y="671449"/>
                  </a:lnTo>
                  <a:lnTo>
                    <a:pt x="5863" y="700476"/>
                  </a:lnTo>
                  <a:lnTo>
                    <a:pt x="21859" y="724217"/>
                  </a:lnTo>
                  <a:lnTo>
                    <a:pt x="45594" y="740243"/>
                  </a:lnTo>
                  <a:lnTo>
                    <a:pt x="74675" y="746125"/>
                  </a:lnTo>
                  <a:lnTo>
                    <a:pt x="1474724" y="746125"/>
                  </a:lnTo>
                  <a:lnTo>
                    <a:pt x="1503805" y="740243"/>
                  </a:lnTo>
                  <a:lnTo>
                    <a:pt x="1527540" y="724217"/>
                  </a:lnTo>
                  <a:lnTo>
                    <a:pt x="1543536" y="700476"/>
                  </a:lnTo>
                  <a:lnTo>
                    <a:pt x="1549400" y="671449"/>
                  </a:lnTo>
                  <a:lnTo>
                    <a:pt x="1549400" y="74549"/>
                  </a:lnTo>
                  <a:lnTo>
                    <a:pt x="1543538" y="45541"/>
                  </a:lnTo>
                  <a:lnTo>
                    <a:pt x="1527555" y="21844"/>
                  </a:lnTo>
                  <a:lnTo>
                    <a:pt x="1503858" y="5861"/>
                  </a:lnTo>
                  <a:lnTo>
                    <a:pt x="1474851" y="0"/>
                  </a:lnTo>
                  <a:close/>
                </a:path>
              </a:pathLst>
            </a:custGeom>
            <a:solidFill>
              <a:srgbClr val="368099"/>
            </a:solidFill>
          </p:spPr>
          <p:txBody>
            <a:bodyPr wrap="square" lIns="0" tIns="0" rIns="0" bIns="0" rtlCol="0"/>
            <a:lstStyle/>
            <a:p>
              <a:endParaRPr/>
            </a:p>
          </p:txBody>
        </p:sp>
        <p:sp>
          <p:nvSpPr>
            <p:cNvPr id="17" name="object 17"/>
            <p:cNvSpPr/>
            <p:nvPr/>
          </p:nvSpPr>
          <p:spPr>
            <a:xfrm>
              <a:off x="4822825" y="817626"/>
              <a:ext cx="1549400" cy="746125"/>
            </a:xfrm>
            <a:custGeom>
              <a:avLst/>
              <a:gdLst/>
              <a:ahLst/>
              <a:cxnLst/>
              <a:rect l="l" t="t" r="r" b="b"/>
              <a:pathLst>
                <a:path w="1549400" h="746125">
                  <a:moveTo>
                    <a:pt x="0" y="74549"/>
                  </a:moveTo>
                  <a:lnTo>
                    <a:pt x="5863" y="45541"/>
                  </a:lnTo>
                  <a:lnTo>
                    <a:pt x="21859" y="21844"/>
                  </a:lnTo>
                  <a:lnTo>
                    <a:pt x="45594" y="5861"/>
                  </a:lnTo>
                  <a:lnTo>
                    <a:pt x="74675" y="0"/>
                  </a:lnTo>
                  <a:lnTo>
                    <a:pt x="1474851" y="0"/>
                  </a:lnTo>
                  <a:lnTo>
                    <a:pt x="1503858" y="5861"/>
                  </a:lnTo>
                  <a:lnTo>
                    <a:pt x="1527555" y="21844"/>
                  </a:lnTo>
                  <a:lnTo>
                    <a:pt x="1543538" y="45541"/>
                  </a:lnTo>
                  <a:lnTo>
                    <a:pt x="1549400" y="74549"/>
                  </a:lnTo>
                  <a:lnTo>
                    <a:pt x="1549400" y="671449"/>
                  </a:lnTo>
                  <a:lnTo>
                    <a:pt x="1543536" y="700476"/>
                  </a:lnTo>
                  <a:lnTo>
                    <a:pt x="1527540" y="724217"/>
                  </a:lnTo>
                  <a:lnTo>
                    <a:pt x="1503805" y="740243"/>
                  </a:lnTo>
                  <a:lnTo>
                    <a:pt x="1474724" y="746125"/>
                  </a:lnTo>
                  <a:lnTo>
                    <a:pt x="74675" y="746125"/>
                  </a:lnTo>
                  <a:lnTo>
                    <a:pt x="45594" y="740243"/>
                  </a:lnTo>
                  <a:lnTo>
                    <a:pt x="21859" y="724217"/>
                  </a:lnTo>
                  <a:lnTo>
                    <a:pt x="5863" y="700476"/>
                  </a:lnTo>
                  <a:lnTo>
                    <a:pt x="0" y="671449"/>
                  </a:lnTo>
                  <a:lnTo>
                    <a:pt x="0" y="74549"/>
                  </a:lnTo>
                  <a:close/>
                </a:path>
              </a:pathLst>
            </a:custGeom>
            <a:ln w="25400">
              <a:solidFill>
                <a:srgbClr val="FFFFFF"/>
              </a:solidFill>
            </a:ln>
          </p:spPr>
          <p:txBody>
            <a:bodyPr wrap="square" lIns="0" tIns="0" rIns="0" bIns="0" rtlCol="0"/>
            <a:lstStyle/>
            <a:p>
              <a:endParaRPr/>
            </a:p>
          </p:txBody>
        </p:sp>
      </p:grpSp>
      <p:sp>
        <p:nvSpPr>
          <p:cNvPr id="18" name="object 18"/>
          <p:cNvSpPr txBox="1"/>
          <p:nvPr/>
        </p:nvSpPr>
        <p:spPr>
          <a:xfrm>
            <a:off x="5160390" y="786250"/>
            <a:ext cx="875030"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D</a:t>
            </a:r>
            <a:r>
              <a:rPr sz="1400" spc="-10" dirty="0">
                <a:solidFill>
                  <a:srgbClr val="FFFFFF"/>
                </a:solidFill>
                <a:latin typeface="Calibri"/>
                <a:cs typeface="Calibri"/>
              </a:rPr>
              <a:t>en</a:t>
            </a:r>
            <a:r>
              <a:rPr sz="1400" spc="-5" dirty="0">
                <a:solidFill>
                  <a:srgbClr val="FFFFFF"/>
                </a:solidFill>
                <a:latin typeface="Calibri"/>
                <a:cs typeface="Calibri"/>
              </a:rPr>
              <a:t>e</a:t>
            </a:r>
            <a:r>
              <a:rPr sz="1400" spc="-30" dirty="0">
                <a:solidFill>
                  <a:srgbClr val="FFFFFF"/>
                </a:solidFill>
                <a:latin typeface="Calibri"/>
                <a:cs typeface="Calibri"/>
              </a:rPr>
              <a:t>g</a:t>
            </a:r>
            <a:r>
              <a:rPr sz="1400" dirty="0">
                <a:solidFill>
                  <a:srgbClr val="FFFFFF"/>
                </a:solidFill>
                <a:latin typeface="Calibri"/>
                <a:cs typeface="Calibri"/>
              </a:rPr>
              <a:t>a</a:t>
            </a:r>
            <a:r>
              <a:rPr sz="1400" spc="-10" dirty="0">
                <a:solidFill>
                  <a:srgbClr val="FFFFFF"/>
                </a:solidFill>
                <a:latin typeface="Calibri"/>
                <a:cs typeface="Calibri"/>
              </a:rPr>
              <a:t>c</a:t>
            </a:r>
            <a:r>
              <a:rPr sz="1400" dirty="0">
                <a:solidFill>
                  <a:srgbClr val="FFFFFF"/>
                </a:solidFill>
                <a:latin typeface="Calibri"/>
                <a:cs typeface="Calibri"/>
              </a:rPr>
              <a:t>ión</a:t>
            </a:r>
            <a:endParaRPr sz="1400">
              <a:latin typeface="Calibri"/>
              <a:cs typeface="Calibri"/>
            </a:endParaRPr>
          </a:p>
        </p:txBody>
      </p:sp>
      <p:grpSp>
        <p:nvGrpSpPr>
          <p:cNvPr id="19" name="object 19"/>
          <p:cNvGrpSpPr/>
          <p:nvPr/>
        </p:nvGrpSpPr>
        <p:grpSpPr>
          <a:xfrm>
            <a:off x="4314953" y="569119"/>
            <a:ext cx="4157979" cy="1270635"/>
            <a:chOff x="4314952" y="758825"/>
            <a:chExt cx="4157979" cy="1694180"/>
          </a:xfrm>
        </p:grpSpPr>
        <p:sp>
          <p:nvSpPr>
            <p:cNvPr id="20" name="object 20"/>
            <p:cNvSpPr/>
            <p:nvPr/>
          </p:nvSpPr>
          <p:spPr>
            <a:xfrm>
              <a:off x="4314952" y="771524"/>
              <a:ext cx="4145279" cy="1681480"/>
            </a:xfrm>
            <a:custGeom>
              <a:avLst/>
              <a:gdLst/>
              <a:ahLst/>
              <a:cxnLst/>
              <a:rect l="l" t="t" r="r" b="b"/>
              <a:pathLst>
                <a:path w="4145279" h="1681480">
                  <a:moveTo>
                    <a:pt x="344297" y="529590"/>
                  </a:moveTo>
                  <a:lnTo>
                    <a:pt x="109347" y="436626"/>
                  </a:lnTo>
                  <a:lnTo>
                    <a:pt x="145161" y="504571"/>
                  </a:lnTo>
                  <a:lnTo>
                    <a:pt x="0" y="581406"/>
                  </a:lnTo>
                  <a:lnTo>
                    <a:pt x="107696" y="785114"/>
                  </a:lnTo>
                  <a:lnTo>
                    <a:pt x="252984" y="708279"/>
                  </a:lnTo>
                  <a:lnTo>
                    <a:pt x="288925" y="776224"/>
                  </a:lnTo>
                  <a:lnTo>
                    <a:pt x="344297" y="529590"/>
                  </a:lnTo>
                  <a:close/>
                </a:path>
                <a:path w="4145279" h="1681480">
                  <a:moveTo>
                    <a:pt x="2489073" y="1488313"/>
                  </a:moveTo>
                  <a:lnTo>
                    <a:pt x="2324722" y="1295400"/>
                  </a:lnTo>
                  <a:lnTo>
                    <a:pt x="2324722" y="1372616"/>
                  </a:lnTo>
                  <a:lnTo>
                    <a:pt x="2160524" y="1372616"/>
                  </a:lnTo>
                  <a:lnTo>
                    <a:pt x="2160524" y="1604010"/>
                  </a:lnTo>
                  <a:lnTo>
                    <a:pt x="2324722" y="1604010"/>
                  </a:lnTo>
                  <a:lnTo>
                    <a:pt x="2324722" y="1681226"/>
                  </a:lnTo>
                  <a:lnTo>
                    <a:pt x="2489073" y="1488313"/>
                  </a:lnTo>
                  <a:close/>
                </a:path>
                <a:path w="4145279" h="1681480">
                  <a:moveTo>
                    <a:pt x="2489073" y="384175"/>
                  </a:moveTo>
                  <a:lnTo>
                    <a:pt x="2324722" y="192151"/>
                  </a:lnTo>
                  <a:lnTo>
                    <a:pt x="2324722" y="268986"/>
                  </a:lnTo>
                  <a:lnTo>
                    <a:pt x="2160524" y="268986"/>
                  </a:lnTo>
                  <a:lnTo>
                    <a:pt x="2160524" y="499491"/>
                  </a:lnTo>
                  <a:lnTo>
                    <a:pt x="2324722" y="499491"/>
                  </a:lnTo>
                  <a:lnTo>
                    <a:pt x="2324722" y="576326"/>
                  </a:lnTo>
                  <a:lnTo>
                    <a:pt x="2489073" y="384175"/>
                  </a:lnTo>
                  <a:close/>
                </a:path>
                <a:path w="4145279" h="1681480">
                  <a:moveTo>
                    <a:pt x="4144899" y="74676"/>
                  </a:moveTo>
                  <a:lnTo>
                    <a:pt x="4139006" y="45605"/>
                  </a:lnTo>
                  <a:lnTo>
                    <a:pt x="4122991" y="21869"/>
                  </a:lnTo>
                  <a:lnTo>
                    <a:pt x="4099242" y="5867"/>
                  </a:lnTo>
                  <a:lnTo>
                    <a:pt x="4070223" y="0"/>
                  </a:lnTo>
                  <a:lnTo>
                    <a:pt x="2670048" y="0"/>
                  </a:lnTo>
                  <a:lnTo>
                    <a:pt x="2641028" y="5867"/>
                  </a:lnTo>
                  <a:lnTo>
                    <a:pt x="2617343" y="21869"/>
                  </a:lnTo>
                  <a:lnTo>
                    <a:pt x="2601353" y="45605"/>
                  </a:lnTo>
                  <a:lnTo>
                    <a:pt x="2595499" y="74676"/>
                  </a:lnTo>
                  <a:lnTo>
                    <a:pt x="2595499" y="671449"/>
                  </a:lnTo>
                  <a:lnTo>
                    <a:pt x="2601353" y="700532"/>
                  </a:lnTo>
                  <a:lnTo>
                    <a:pt x="2617343" y="724268"/>
                  </a:lnTo>
                  <a:lnTo>
                    <a:pt x="2641028" y="740270"/>
                  </a:lnTo>
                  <a:lnTo>
                    <a:pt x="2670048" y="746125"/>
                  </a:lnTo>
                  <a:lnTo>
                    <a:pt x="4070223" y="746125"/>
                  </a:lnTo>
                  <a:lnTo>
                    <a:pt x="4099242" y="740270"/>
                  </a:lnTo>
                  <a:lnTo>
                    <a:pt x="4122991" y="724281"/>
                  </a:lnTo>
                  <a:lnTo>
                    <a:pt x="4139006" y="700595"/>
                  </a:lnTo>
                  <a:lnTo>
                    <a:pt x="4144899" y="671576"/>
                  </a:lnTo>
                  <a:lnTo>
                    <a:pt x="4144899" y="74676"/>
                  </a:lnTo>
                  <a:close/>
                </a:path>
              </a:pathLst>
            </a:custGeom>
            <a:solidFill>
              <a:srgbClr val="368099"/>
            </a:solidFill>
          </p:spPr>
          <p:txBody>
            <a:bodyPr wrap="square" lIns="0" tIns="0" rIns="0" bIns="0" rtlCol="0"/>
            <a:lstStyle/>
            <a:p>
              <a:endParaRPr/>
            </a:p>
          </p:txBody>
        </p:sp>
        <p:sp>
          <p:nvSpPr>
            <p:cNvPr id="21" name="object 21"/>
            <p:cNvSpPr/>
            <p:nvPr/>
          </p:nvSpPr>
          <p:spPr>
            <a:xfrm>
              <a:off x="6910451" y="771525"/>
              <a:ext cx="1549400" cy="746125"/>
            </a:xfrm>
            <a:custGeom>
              <a:avLst/>
              <a:gdLst/>
              <a:ahLst/>
              <a:cxnLst/>
              <a:rect l="l" t="t" r="r" b="b"/>
              <a:pathLst>
                <a:path w="1549400" h="746125">
                  <a:moveTo>
                    <a:pt x="0" y="74675"/>
                  </a:moveTo>
                  <a:lnTo>
                    <a:pt x="5861" y="45594"/>
                  </a:lnTo>
                  <a:lnTo>
                    <a:pt x="21844" y="21859"/>
                  </a:lnTo>
                  <a:lnTo>
                    <a:pt x="45541" y="5863"/>
                  </a:lnTo>
                  <a:lnTo>
                    <a:pt x="74549" y="0"/>
                  </a:lnTo>
                  <a:lnTo>
                    <a:pt x="1474724" y="0"/>
                  </a:lnTo>
                  <a:lnTo>
                    <a:pt x="1503751" y="5863"/>
                  </a:lnTo>
                  <a:lnTo>
                    <a:pt x="1527492" y="21859"/>
                  </a:lnTo>
                  <a:lnTo>
                    <a:pt x="1543518" y="45594"/>
                  </a:lnTo>
                  <a:lnTo>
                    <a:pt x="1549400" y="74675"/>
                  </a:lnTo>
                  <a:lnTo>
                    <a:pt x="1549400" y="671576"/>
                  </a:lnTo>
                  <a:lnTo>
                    <a:pt x="1543518" y="700583"/>
                  </a:lnTo>
                  <a:lnTo>
                    <a:pt x="1527492" y="724280"/>
                  </a:lnTo>
                  <a:lnTo>
                    <a:pt x="1503751" y="740263"/>
                  </a:lnTo>
                  <a:lnTo>
                    <a:pt x="1474724" y="746125"/>
                  </a:lnTo>
                  <a:lnTo>
                    <a:pt x="74549" y="746125"/>
                  </a:lnTo>
                  <a:lnTo>
                    <a:pt x="45541" y="740261"/>
                  </a:lnTo>
                  <a:lnTo>
                    <a:pt x="21844" y="724265"/>
                  </a:lnTo>
                  <a:lnTo>
                    <a:pt x="5861" y="700530"/>
                  </a:lnTo>
                  <a:lnTo>
                    <a:pt x="0" y="671449"/>
                  </a:lnTo>
                  <a:lnTo>
                    <a:pt x="0" y="74675"/>
                  </a:lnTo>
                  <a:close/>
                </a:path>
              </a:pathLst>
            </a:custGeom>
            <a:ln w="25400">
              <a:solidFill>
                <a:srgbClr val="FFFFFF"/>
              </a:solidFill>
            </a:ln>
          </p:spPr>
          <p:txBody>
            <a:bodyPr wrap="square" lIns="0" tIns="0" rIns="0" bIns="0" rtlCol="0"/>
            <a:lstStyle/>
            <a:p>
              <a:endParaRPr/>
            </a:p>
          </p:txBody>
        </p:sp>
      </p:grpSp>
      <p:sp>
        <p:nvSpPr>
          <p:cNvPr id="22" name="object 22"/>
          <p:cNvSpPr txBox="1">
            <a:spLocks noGrp="1"/>
          </p:cNvSpPr>
          <p:nvPr>
            <p:ph type="title"/>
          </p:nvPr>
        </p:nvSpPr>
        <p:spPr>
          <a:xfrm>
            <a:off x="7022719" y="532006"/>
            <a:ext cx="1325245" cy="619913"/>
          </a:xfrm>
          <a:prstGeom prst="rect">
            <a:avLst/>
          </a:prstGeom>
        </p:spPr>
        <p:txBody>
          <a:bodyPr vert="horz" wrap="square" lIns="0" tIns="34290" rIns="0" bIns="0" rtlCol="0">
            <a:spAutoFit/>
          </a:bodyPr>
          <a:lstStyle/>
          <a:p>
            <a:pPr marL="29209" marR="5080" indent="-17145" algn="just">
              <a:lnSpc>
                <a:spcPct val="90100"/>
              </a:lnSpc>
              <a:spcBef>
                <a:spcPts val="270"/>
              </a:spcBef>
            </a:pPr>
            <a:r>
              <a:rPr sz="1400" b="0" spc="-5" dirty="0">
                <a:solidFill>
                  <a:srgbClr val="FFFFFF"/>
                </a:solidFill>
                <a:latin typeface="Calibri"/>
                <a:cs typeface="Calibri"/>
              </a:rPr>
              <a:t>Solicitud</a:t>
            </a:r>
            <a:r>
              <a:rPr sz="1400" b="0" spc="-55" dirty="0">
                <a:solidFill>
                  <a:srgbClr val="FFFFFF"/>
                </a:solidFill>
                <a:latin typeface="Calibri"/>
                <a:cs typeface="Calibri"/>
              </a:rPr>
              <a:t> </a:t>
            </a:r>
            <a:r>
              <a:rPr sz="1400" b="0" spc="-10" dirty="0">
                <a:solidFill>
                  <a:srgbClr val="FFFFFF"/>
                </a:solidFill>
                <a:latin typeface="Calibri"/>
                <a:cs typeface="Calibri"/>
              </a:rPr>
              <a:t>proyecto </a:t>
            </a:r>
            <a:r>
              <a:rPr sz="1400" b="0" spc="-300" dirty="0">
                <a:solidFill>
                  <a:srgbClr val="FFFFFF"/>
                </a:solidFill>
                <a:latin typeface="Calibri"/>
                <a:cs typeface="Calibri"/>
              </a:rPr>
              <a:t> </a:t>
            </a:r>
            <a:r>
              <a:rPr sz="1400" b="0" spc="-5" dirty="0">
                <a:solidFill>
                  <a:srgbClr val="FFFFFF"/>
                </a:solidFill>
                <a:latin typeface="Calibri"/>
                <a:cs typeface="Calibri"/>
              </a:rPr>
              <a:t>de </a:t>
            </a:r>
            <a:r>
              <a:rPr sz="1400" b="0" spc="-10" dirty="0">
                <a:solidFill>
                  <a:srgbClr val="FFFFFF"/>
                </a:solidFill>
                <a:latin typeface="Calibri"/>
                <a:cs typeface="Calibri"/>
              </a:rPr>
              <a:t>corta duración </a:t>
            </a:r>
            <a:r>
              <a:rPr sz="1400" b="0" spc="-305" dirty="0">
                <a:solidFill>
                  <a:srgbClr val="FFFFFF"/>
                </a:solidFill>
                <a:latin typeface="Calibri"/>
                <a:cs typeface="Calibri"/>
              </a:rPr>
              <a:t> </a:t>
            </a:r>
            <a:r>
              <a:rPr sz="1400" b="0" spc="-5" dirty="0">
                <a:solidFill>
                  <a:srgbClr val="FFFFFF"/>
                </a:solidFill>
                <a:latin typeface="Calibri"/>
                <a:cs typeface="Calibri"/>
              </a:rPr>
              <a:t>(no</a:t>
            </a:r>
            <a:r>
              <a:rPr sz="1400" b="0" spc="-25" dirty="0">
                <a:solidFill>
                  <a:srgbClr val="FFFFFF"/>
                </a:solidFill>
                <a:latin typeface="Calibri"/>
                <a:cs typeface="Calibri"/>
              </a:rPr>
              <a:t> </a:t>
            </a:r>
            <a:r>
              <a:rPr sz="1400" b="0" spc="-5" dirty="0">
                <a:solidFill>
                  <a:srgbClr val="FFFFFF"/>
                </a:solidFill>
                <a:latin typeface="Calibri"/>
                <a:cs typeface="Calibri"/>
              </a:rPr>
              <a:t>acreditado)</a:t>
            </a:r>
            <a:endParaRPr sz="1400">
              <a:latin typeface="Calibri"/>
              <a:cs typeface="Calibri"/>
            </a:endParaRPr>
          </a:p>
        </p:txBody>
      </p:sp>
      <p:grpSp>
        <p:nvGrpSpPr>
          <p:cNvPr id="23" name="object 23"/>
          <p:cNvGrpSpPr/>
          <p:nvPr/>
        </p:nvGrpSpPr>
        <p:grpSpPr>
          <a:xfrm>
            <a:off x="4356861" y="1413414"/>
            <a:ext cx="4116704" cy="1056323"/>
            <a:chOff x="4356861" y="1884552"/>
            <a:chExt cx="4116704" cy="1408430"/>
          </a:xfrm>
        </p:grpSpPr>
        <p:pic>
          <p:nvPicPr>
            <p:cNvPr id="24" name="object 24"/>
            <p:cNvPicPr/>
            <p:nvPr/>
          </p:nvPicPr>
          <p:blipFill>
            <a:blip r:embed="rId2" cstate="print"/>
            <a:stretch>
              <a:fillRect/>
            </a:stretch>
          </p:blipFill>
          <p:spPr>
            <a:xfrm>
              <a:off x="5754750" y="2424112"/>
              <a:ext cx="865187" cy="868362"/>
            </a:xfrm>
            <a:prstGeom prst="rect">
              <a:avLst/>
            </a:prstGeom>
          </p:spPr>
        </p:pic>
        <p:sp>
          <p:nvSpPr>
            <p:cNvPr id="25" name="object 25"/>
            <p:cNvSpPr/>
            <p:nvPr/>
          </p:nvSpPr>
          <p:spPr>
            <a:xfrm>
              <a:off x="4356861" y="1920493"/>
              <a:ext cx="345440" cy="348615"/>
            </a:xfrm>
            <a:custGeom>
              <a:avLst/>
              <a:gdLst/>
              <a:ahLst/>
              <a:cxnLst/>
              <a:rect l="l" t="t" r="r" b="b"/>
              <a:pathLst>
                <a:path w="345439" h="348614">
                  <a:moveTo>
                    <a:pt x="103124" y="0"/>
                  </a:moveTo>
                  <a:lnTo>
                    <a:pt x="0" y="206120"/>
                  </a:lnTo>
                  <a:lnTo>
                    <a:pt x="146812" y="279654"/>
                  </a:lnTo>
                  <a:lnTo>
                    <a:pt x="112522" y="348361"/>
                  </a:lnTo>
                  <a:lnTo>
                    <a:pt x="345439" y="250189"/>
                  </a:lnTo>
                  <a:lnTo>
                    <a:pt x="284479" y="4825"/>
                  </a:lnTo>
                  <a:lnTo>
                    <a:pt x="250062" y="73532"/>
                  </a:lnTo>
                  <a:lnTo>
                    <a:pt x="103124" y="0"/>
                  </a:lnTo>
                  <a:close/>
                </a:path>
              </a:pathLst>
            </a:custGeom>
            <a:solidFill>
              <a:srgbClr val="368099"/>
            </a:solidFill>
          </p:spPr>
          <p:txBody>
            <a:bodyPr wrap="square" lIns="0" tIns="0" rIns="0" bIns="0" rtlCol="0"/>
            <a:lstStyle/>
            <a:p>
              <a:endParaRPr/>
            </a:p>
          </p:txBody>
        </p:sp>
        <p:sp>
          <p:nvSpPr>
            <p:cNvPr id="26" name="object 26"/>
            <p:cNvSpPr/>
            <p:nvPr/>
          </p:nvSpPr>
          <p:spPr>
            <a:xfrm>
              <a:off x="6910832" y="1897252"/>
              <a:ext cx="1550035" cy="746760"/>
            </a:xfrm>
            <a:custGeom>
              <a:avLst/>
              <a:gdLst/>
              <a:ahLst/>
              <a:cxnLst/>
              <a:rect l="l" t="t" r="r" b="b"/>
              <a:pathLst>
                <a:path w="1550034" h="746760">
                  <a:moveTo>
                    <a:pt x="1474977" y="0"/>
                  </a:moveTo>
                  <a:lnTo>
                    <a:pt x="74675" y="0"/>
                  </a:lnTo>
                  <a:lnTo>
                    <a:pt x="45594" y="5861"/>
                  </a:lnTo>
                  <a:lnTo>
                    <a:pt x="21859" y="21843"/>
                  </a:lnTo>
                  <a:lnTo>
                    <a:pt x="5863" y="45541"/>
                  </a:lnTo>
                  <a:lnTo>
                    <a:pt x="0" y="74549"/>
                  </a:lnTo>
                  <a:lnTo>
                    <a:pt x="0" y="671830"/>
                  </a:lnTo>
                  <a:lnTo>
                    <a:pt x="5863" y="700911"/>
                  </a:lnTo>
                  <a:lnTo>
                    <a:pt x="21859" y="724646"/>
                  </a:lnTo>
                  <a:lnTo>
                    <a:pt x="45594" y="740642"/>
                  </a:lnTo>
                  <a:lnTo>
                    <a:pt x="74675" y="746506"/>
                  </a:lnTo>
                  <a:lnTo>
                    <a:pt x="1474977" y="746506"/>
                  </a:lnTo>
                  <a:lnTo>
                    <a:pt x="1504005" y="740642"/>
                  </a:lnTo>
                  <a:lnTo>
                    <a:pt x="1527746" y="724646"/>
                  </a:lnTo>
                  <a:lnTo>
                    <a:pt x="1543772" y="700911"/>
                  </a:lnTo>
                  <a:lnTo>
                    <a:pt x="1549653" y="671830"/>
                  </a:lnTo>
                  <a:lnTo>
                    <a:pt x="1549653" y="74549"/>
                  </a:lnTo>
                  <a:lnTo>
                    <a:pt x="1543772" y="45541"/>
                  </a:lnTo>
                  <a:lnTo>
                    <a:pt x="1527746" y="21844"/>
                  </a:lnTo>
                  <a:lnTo>
                    <a:pt x="1504005" y="5861"/>
                  </a:lnTo>
                  <a:lnTo>
                    <a:pt x="1474977" y="0"/>
                  </a:lnTo>
                  <a:close/>
                </a:path>
              </a:pathLst>
            </a:custGeom>
            <a:solidFill>
              <a:srgbClr val="2B682A"/>
            </a:solidFill>
          </p:spPr>
          <p:txBody>
            <a:bodyPr wrap="square" lIns="0" tIns="0" rIns="0" bIns="0" rtlCol="0"/>
            <a:lstStyle/>
            <a:p>
              <a:endParaRPr/>
            </a:p>
          </p:txBody>
        </p:sp>
        <p:sp>
          <p:nvSpPr>
            <p:cNvPr id="27" name="object 27"/>
            <p:cNvSpPr/>
            <p:nvPr/>
          </p:nvSpPr>
          <p:spPr>
            <a:xfrm>
              <a:off x="6910832" y="1897252"/>
              <a:ext cx="1550035" cy="746760"/>
            </a:xfrm>
            <a:custGeom>
              <a:avLst/>
              <a:gdLst/>
              <a:ahLst/>
              <a:cxnLst/>
              <a:rect l="l" t="t" r="r" b="b"/>
              <a:pathLst>
                <a:path w="1550034" h="746760">
                  <a:moveTo>
                    <a:pt x="0" y="74549"/>
                  </a:moveTo>
                  <a:lnTo>
                    <a:pt x="5863" y="45541"/>
                  </a:lnTo>
                  <a:lnTo>
                    <a:pt x="21859" y="21843"/>
                  </a:lnTo>
                  <a:lnTo>
                    <a:pt x="45594" y="5861"/>
                  </a:lnTo>
                  <a:lnTo>
                    <a:pt x="74675" y="0"/>
                  </a:lnTo>
                  <a:lnTo>
                    <a:pt x="1474977" y="0"/>
                  </a:lnTo>
                  <a:lnTo>
                    <a:pt x="1504005" y="5861"/>
                  </a:lnTo>
                  <a:lnTo>
                    <a:pt x="1527746" y="21844"/>
                  </a:lnTo>
                  <a:lnTo>
                    <a:pt x="1543772" y="45541"/>
                  </a:lnTo>
                  <a:lnTo>
                    <a:pt x="1549653" y="74549"/>
                  </a:lnTo>
                  <a:lnTo>
                    <a:pt x="1549653" y="671830"/>
                  </a:lnTo>
                  <a:lnTo>
                    <a:pt x="1543772" y="700911"/>
                  </a:lnTo>
                  <a:lnTo>
                    <a:pt x="1527746" y="724646"/>
                  </a:lnTo>
                  <a:lnTo>
                    <a:pt x="1504005" y="740642"/>
                  </a:lnTo>
                  <a:lnTo>
                    <a:pt x="1474977" y="746506"/>
                  </a:lnTo>
                  <a:lnTo>
                    <a:pt x="74675" y="746506"/>
                  </a:lnTo>
                  <a:lnTo>
                    <a:pt x="45594" y="740642"/>
                  </a:lnTo>
                  <a:lnTo>
                    <a:pt x="21859" y="724646"/>
                  </a:lnTo>
                  <a:lnTo>
                    <a:pt x="5863" y="700911"/>
                  </a:lnTo>
                  <a:lnTo>
                    <a:pt x="0" y="671830"/>
                  </a:lnTo>
                  <a:lnTo>
                    <a:pt x="0" y="74549"/>
                  </a:lnTo>
                  <a:close/>
                </a:path>
              </a:pathLst>
            </a:custGeom>
            <a:ln w="25400">
              <a:solidFill>
                <a:srgbClr val="FFFFFF"/>
              </a:solidFill>
            </a:ln>
          </p:spPr>
          <p:txBody>
            <a:bodyPr wrap="square" lIns="0" tIns="0" rIns="0" bIns="0" rtlCol="0"/>
            <a:lstStyle/>
            <a:p>
              <a:endParaRPr/>
            </a:p>
          </p:txBody>
        </p:sp>
        <p:sp>
          <p:nvSpPr>
            <p:cNvPr id="28" name="object 28"/>
            <p:cNvSpPr/>
            <p:nvPr/>
          </p:nvSpPr>
          <p:spPr>
            <a:xfrm>
              <a:off x="6938136" y="1919096"/>
              <a:ext cx="1495425" cy="702945"/>
            </a:xfrm>
            <a:custGeom>
              <a:avLst/>
              <a:gdLst/>
              <a:ahLst/>
              <a:cxnLst/>
              <a:rect l="l" t="t" r="r" b="b"/>
              <a:pathLst>
                <a:path w="1495425" h="702944">
                  <a:moveTo>
                    <a:pt x="1495171" y="0"/>
                  </a:moveTo>
                  <a:lnTo>
                    <a:pt x="0" y="0"/>
                  </a:lnTo>
                  <a:lnTo>
                    <a:pt x="0" y="702818"/>
                  </a:lnTo>
                  <a:lnTo>
                    <a:pt x="1495171" y="702818"/>
                  </a:lnTo>
                  <a:lnTo>
                    <a:pt x="1495171" y="0"/>
                  </a:lnTo>
                  <a:close/>
                </a:path>
              </a:pathLst>
            </a:custGeom>
            <a:solidFill>
              <a:srgbClr val="2B682A"/>
            </a:solidFill>
          </p:spPr>
          <p:txBody>
            <a:bodyPr wrap="square" lIns="0" tIns="0" rIns="0" bIns="0" rtlCol="0"/>
            <a:lstStyle/>
            <a:p>
              <a:endParaRPr/>
            </a:p>
          </p:txBody>
        </p:sp>
      </p:grpSp>
      <p:sp>
        <p:nvSpPr>
          <p:cNvPr id="29" name="object 29"/>
          <p:cNvSpPr txBox="1"/>
          <p:nvPr/>
        </p:nvSpPr>
        <p:spPr>
          <a:xfrm>
            <a:off x="6983731" y="1596581"/>
            <a:ext cx="140398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Solicitud</a:t>
            </a:r>
            <a:r>
              <a:rPr sz="1400" spc="-25" dirty="0">
                <a:solidFill>
                  <a:srgbClr val="FFFFFF"/>
                </a:solidFill>
                <a:latin typeface="Calibri"/>
                <a:cs typeface="Calibri"/>
              </a:rPr>
              <a:t> </a:t>
            </a:r>
            <a:r>
              <a:rPr sz="1400" spc="-5" dirty="0">
                <a:solidFill>
                  <a:srgbClr val="FFFFFF"/>
                </a:solidFill>
                <a:latin typeface="Calibri"/>
                <a:cs typeface="Calibri"/>
              </a:rPr>
              <a:t>de</a:t>
            </a:r>
            <a:r>
              <a:rPr sz="1400" spc="-10" dirty="0">
                <a:solidFill>
                  <a:srgbClr val="FFFFFF"/>
                </a:solidFill>
                <a:latin typeface="Calibri"/>
                <a:cs typeface="Calibri"/>
              </a:rPr>
              <a:t> fondos</a:t>
            </a:r>
            <a:endParaRPr sz="1400">
              <a:latin typeface="Calibri"/>
              <a:cs typeface="Calibri"/>
            </a:endParaRPr>
          </a:p>
        </p:txBody>
      </p:sp>
      <p:grpSp>
        <p:nvGrpSpPr>
          <p:cNvPr id="30" name="object 30"/>
          <p:cNvGrpSpPr/>
          <p:nvPr/>
        </p:nvGrpSpPr>
        <p:grpSpPr>
          <a:xfrm>
            <a:off x="1738376" y="957310"/>
            <a:ext cx="7371080" cy="1006316"/>
            <a:chOff x="1738376" y="1276413"/>
            <a:chExt cx="7371080" cy="1341755"/>
          </a:xfrm>
        </p:grpSpPr>
        <p:pic>
          <p:nvPicPr>
            <p:cNvPr id="31" name="object 31"/>
            <p:cNvPicPr/>
            <p:nvPr/>
          </p:nvPicPr>
          <p:blipFill>
            <a:blip r:embed="rId3" cstate="print"/>
            <a:stretch>
              <a:fillRect/>
            </a:stretch>
          </p:blipFill>
          <p:spPr>
            <a:xfrm>
              <a:off x="6013450" y="1422463"/>
              <a:ext cx="525462" cy="554037"/>
            </a:xfrm>
            <a:prstGeom prst="rect">
              <a:avLst/>
            </a:prstGeom>
          </p:spPr>
        </p:pic>
        <p:pic>
          <p:nvPicPr>
            <p:cNvPr id="32" name="object 32"/>
            <p:cNvPicPr/>
            <p:nvPr/>
          </p:nvPicPr>
          <p:blipFill>
            <a:blip r:embed="rId4" cstate="print"/>
            <a:stretch>
              <a:fillRect/>
            </a:stretch>
          </p:blipFill>
          <p:spPr>
            <a:xfrm>
              <a:off x="1738376" y="1976500"/>
              <a:ext cx="595312" cy="641350"/>
            </a:xfrm>
            <a:prstGeom prst="rect">
              <a:avLst/>
            </a:prstGeom>
          </p:spPr>
        </p:pic>
        <p:pic>
          <p:nvPicPr>
            <p:cNvPr id="33" name="object 33"/>
            <p:cNvPicPr/>
            <p:nvPr/>
          </p:nvPicPr>
          <p:blipFill>
            <a:blip r:embed="rId5" cstate="print"/>
            <a:stretch>
              <a:fillRect/>
            </a:stretch>
          </p:blipFill>
          <p:spPr>
            <a:xfrm>
              <a:off x="8307451" y="1276413"/>
              <a:ext cx="801687" cy="839787"/>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10000"/>
          </a:bodyPr>
          <a:lstStyle/>
          <a:p>
            <a:pPr marL="0" indent="360000" algn="just">
              <a:lnSpc>
                <a:spcPct val="110000"/>
              </a:lnSpc>
              <a:spcBef>
                <a:spcPts val="0"/>
              </a:spcBef>
              <a:buNone/>
            </a:pPr>
            <a:r>
              <a:rPr lang="es-ES_tradnl" dirty="0" smtClean="0">
                <a:latin typeface="Times New Roman"/>
              </a:rPr>
              <a:t>En nuestro caso optamos por solicitar la acreditaci</a:t>
            </a:r>
            <a:r>
              <a:rPr lang="es-ES_tradnl" dirty="0" smtClean="0">
                <a:latin typeface="Times New Roman"/>
              </a:rPr>
              <a:t>ón.</a:t>
            </a:r>
          </a:p>
          <a:p>
            <a:pPr marL="0" indent="360000" algn="just">
              <a:lnSpc>
                <a:spcPct val="110000"/>
              </a:lnSpc>
              <a:spcBef>
                <a:spcPts val="0"/>
              </a:spcBef>
              <a:buNone/>
            </a:pPr>
            <a:endParaRPr lang="es-ES_tradnl" dirty="0" smtClean="0">
              <a:latin typeface="Times New Roman"/>
            </a:endParaRPr>
          </a:p>
          <a:p>
            <a:pPr marL="0" indent="360000" algn="just">
              <a:lnSpc>
                <a:spcPct val="110000"/>
              </a:lnSpc>
              <a:spcBef>
                <a:spcPts val="0"/>
              </a:spcBef>
              <a:buNone/>
            </a:pPr>
            <a:r>
              <a:rPr lang="es-ES_tradnl" dirty="0" smtClean="0">
                <a:latin typeface="Times New Roman"/>
              </a:rPr>
              <a:t>Cuenta con dos ventajas frente a los Erasmus+ desarrollados por el centro escolar con anterioridad, dado que no requiere:</a:t>
            </a:r>
          </a:p>
          <a:p>
            <a:pPr marL="0" indent="360000" algn="just">
              <a:lnSpc>
                <a:spcPct val="110000"/>
              </a:lnSpc>
              <a:spcBef>
                <a:spcPts val="0"/>
              </a:spcBef>
            </a:pPr>
            <a:r>
              <a:rPr lang="es-ES_tradnl" dirty="0" smtClean="0">
                <a:latin typeface="Times New Roman"/>
              </a:rPr>
              <a:t>coordinarse con socios extranjeros (por el momento).</a:t>
            </a:r>
          </a:p>
          <a:p>
            <a:pPr marL="0" indent="360000" algn="just">
              <a:lnSpc>
                <a:spcPct val="110000"/>
              </a:lnSpc>
              <a:spcBef>
                <a:spcPts val="0"/>
              </a:spcBef>
            </a:pPr>
            <a:r>
              <a:rPr lang="es-ES_tradnl" dirty="0" smtClean="0">
                <a:latin typeface="Times New Roman"/>
              </a:rPr>
              <a:t>r</a:t>
            </a:r>
            <a:r>
              <a:rPr lang="es-ES_tradnl" dirty="0" smtClean="0">
                <a:latin typeface="Times New Roman"/>
              </a:rPr>
              <a:t>edactar la solicitud en inglés (algunos profesores participantes en el seminario sentían no tener suficiente competencia para redactar el proyecto en inglés).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a:bodyPr>
          <a:lstStyle/>
          <a:p>
            <a:pPr marL="0" indent="360000" algn="just">
              <a:spcBef>
                <a:spcPts val="0"/>
              </a:spcBef>
              <a:buNone/>
            </a:pPr>
            <a:r>
              <a:rPr lang="es-ES_tradnl" sz="3000" dirty="0" smtClean="0">
                <a:latin typeface="Times New Roman"/>
              </a:rPr>
              <a:t>En </a:t>
            </a:r>
            <a:r>
              <a:rPr lang="es-ES_tradnl" sz="3000" dirty="0" smtClean="0">
                <a:latin typeface="Times New Roman"/>
              </a:rPr>
              <a:t>el mes de noviembre, aprovechando la convocatoria realizada por la Consejería de Educación de la Comunidad de Madrid, formamos un seminario. Se planificaron 8 sesiones, de enero a mayo, en las </a:t>
            </a:r>
            <a:r>
              <a:rPr lang="es-ES_tradnl" sz="3000" dirty="0" smtClean="0">
                <a:latin typeface="Times New Roman"/>
              </a:rPr>
              <a:t>cu</a:t>
            </a:r>
            <a:r>
              <a:rPr lang="es-ES_tradnl" sz="3000" dirty="0" smtClean="0">
                <a:latin typeface="Times New Roman"/>
              </a:rPr>
              <a:t>á</a:t>
            </a:r>
            <a:r>
              <a:rPr lang="es-ES_tradnl" sz="3000" dirty="0" smtClean="0">
                <a:latin typeface="Times New Roman"/>
              </a:rPr>
              <a:t>les </a:t>
            </a:r>
            <a:r>
              <a:rPr lang="es-ES_tradnl" sz="3000" dirty="0" smtClean="0">
                <a:latin typeface="Times New Roman"/>
              </a:rPr>
              <a:t>un grupo de ocho profesores de nuestro centro escolar se reunieron con intención de elaborar un proyecto Erasmus+. A continuación, os mostramos nuestros pasos por si pudieran servir como guía para otros centros educativos de la Comunidad de Madrid que aspiren a diseñar un proyecto Erasmus+.</a:t>
            </a:r>
            <a:endParaRPr lang="es-ES_tradnl" sz="3000" dirty="0">
              <a:latin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000" dirty="0" smtClean="0">
                <a:latin typeface="Times New Roman"/>
              </a:rPr>
              <a:t>PRIMER PASO</a:t>
            </a:r>
            <a:endParaRPr lang="en-GB" sz="4000" dirty="0">
              <a:latin typeface="Times New Roman"/>
            </a:endParaRPr>
          </a:p>
        </p:txBody>
      </p:sp>
      <p:sp>
        <p:nvSpPr>
          <p:cNvPr id="3" name="Marcador de contenido 2"/>
          <p:cNvSpPr>
            <a:spLocks noGrp="1"/>
          </p:cNvSpPr>
          <p:nvPr>
            <p:ph idx="1"/>
          </p:nvPr>
        </p:nvSpPr>
        <p:spPr/>
        <p:txBody>
          <a:bodyPr>
            <a:normAutofit/>
          </a:bodyPr>
          <a:lstStyle/>
          <a:p>
            <a:pPr marL="0" indent="360000" algn="just">
              <a:spcBef>
                <a:spcPts val="0"/>
              </a:spcBef>
              <a:buNone/>
            </a:pPr>
            <a:r>
              <a:rPr lang="es-ES_tradnl" dirty="0" smtClean="0">
                <a:latin typeface="Times New Roman"/>
              </a:rPr>
              <a:t>Comenzad a estudiar el formulario. Para ello, se puede descargar de la página de SEPIE el formulario comentado. </a:t>
            </a:r>
          </a:p>
          <a:p>
            <a:pPr marL="0" indent="0" algn="just">
              <a:lnSpc>
                <a:spcPct val="120000"/>
              </a:lnSpc>
              <a:spcBef>
                <a:spcPts val="0"/>
              </a:spcBef>
              <a:buNone/>
            </a:pPr>
            <a:endParaRPr lang="es-ES_tradnl" dirty="0" smtClean="0">
              <a:latin typeface="Times New Roman"/>
            </a:endParaRPr>
          </a:p>
          <a:p>
            <a:pPr>
              <a:buNone/>
            </a:pPr>
            <a:r>
              <a:rPr lang="es-ES_tradnl" dirty="0" smtClean="0">
                <a:hlinkClick r:id="rId2" tooltip="Formulario Comentado Erasmus+ CONVOCATORIA 2024"/>
              </a:rPr>
              <a:t/>
            </a:r>
            <a:br>
              <a:rPr lang="es-ES_tradnl" dirty="0" smtClean="0">
                <a:hlinkClick r:id="rId2" tooltip="Formulario Comentado Erasmus+ CONVOCATORIA 2024"/>
              </a:rPr>
            </a:br>
            <a:endParaRPr lang="es-ES_tradnl" dirty="0" smtClean="0">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000" dirty="0" smtClean="0">
                <a:latin typeface="Times New Roman"/>
              </a:rPr>
              <a:t>SEGUNDO PASO</a:t>
            </a:r>
            <a:endParaRPr lang="en-GB" sz="4000" dirty="0">
              <a:latin typeface="Times New Roman"/>
            </a:endParaRPr>
          </a:p>
        </p:txBody>
      </p:sp>
      <p:sp>
        <p:nvSpPr>
          <p:cNvPr id="3" name="Marcador de contenido 2"/>
          <p:cNvSpPr>
            <a:spLocks noGrp="1"/>
          </p:cNvSpPr>
          <p:nvPr>
            <p:ph idx="1"/>
          </p:nvPr>
        </p:nvSpPr>
        <p:spPr/>
        <p:txBody>
          <a:bodyPr>
            <a:normAutofit fontScale="85000" lnSpcReduction="20000"/>
          </a:bodyPr>
          <a:lstStyle/>
          <a:p>
            <a:pPr marL="0" indent="360000" algn="just">
              <a:lnSpc>
                <a:spcPct val="120000"/>
              </a:lnSpc>
              <a:spcBef>
                <a:spcPts val="0"/>
              </a:spcBef>
              <a:buNone/>
            </a:pPr>
            <a:r>
              <a:rPr lang="es-ES_tradnl" dirty="0" smtClean="0">
                <a:latin typeface="Times New Roman"/>
              </a:rPr>
              <a:t>	Un centro extranjero con el que hemos realizado intercambios compartió con nosotros su proyecto de acreditación que había obtenido una evaluación muy alta y procedimos, a su vez, a estudiarlo. </a:t>
            </a:r>
          </a:p>
          <a:p>
            <a:pPr marL="0" indent="360000" algn="just">
              <a:lnSpc>
                <a:spcPct val="120000"/>
              </a:lnSpc>
              <a:spcBef>
                <a:spcPts val="0"/>
              </a:spcBef>
              <a:buNone/>
            </a:pPr>
            <a:endParaRPr lang="es-ES_tradnl" dirty="0" smtClean="0">
              <a:latin typeface="Times New Roman"/>
            </a:endParaRPr>
          </a:p>
          <a:p>
            <a:pPr marL="0" indent="360000" algn="just">
              <a:lnSpc>
                <a:spcPct val="120000"/>
              </a:lnSpc>
              <a:spcBef>
                <a:spcPts val="0"/>
              </a:spcBef>
              <a:buNone/>
            </a:pPr>
            <a:r>
              <a:rPr lang="es-ES_tradnl" dirty="0" smtClean="0">
                <a:latin typeface="Times New Roman"/>
              </a:rPr>
              <a:t>	En caso de no contar con socios extranjeros acreditados se pueden encontrar solicitudes elaboradas por centros escolares en </a:t>
            </a:r>
            <a:r>
              <a:rPr lang="es-ES_tradnl" dirty="0" err="1" smtClean="0">
                <a:latin typeface="Times New Roman"/>
              </a:rPr>
              <a:t>internet</a:t>
            </a:r>
            <a:r>
              <a:rPr lang="es-ES_tradnl" dirty="0" smtClean="0">
                <a:latin typeface="Times New Roman"/>
              </a:rPr>
              <a:t> para contar con un modelo.  </a:t>
            </a:r>
          </a:p>
          <a:p>
            <a:pPr marL="0" indent="360000" algn="just">
              <a:lnSpc>
                <a:spcPct val="120000"/>
              </a:lnSpc>
              <a:spcBef>
                <a:spcPts val="0"/>
              </a:spcBef>
              <a:buNone/>
            </a:pPr>
            <a:r>
              <a:rPr lang="es-ES_tradnl" dirty="0" smtClean="0">
                <a:latin typeface="Times New Roman"/>
                <a:hlinkClick r:id="rId2"/>
              </a:rPr>
              <a:t/>
            </a:r>
            <a:br>
              <a:rPr lang="es-ES_tradnl" dirty="0" smtClean="0">
                <a:latin typeface="Times New Roman"/>
                <a:hlinkClick r:id="rId2"/>
              </a:rPr>
            </a:br>
            <a:endParaRPr lang="es-ES_tradnl" dirty="0" smtClean="0">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000" dirty="0" smtClean="0">
                <a:latin typeface="Times New Roman"/>
              </a:rPr>
              <a:t>TERCER PASO</a:t>
            </a:r>
            <a:endParaRPr lang="en-GB" sz="4000" dirty="0">
              <a:latin typeface="Times New Roman"/>
            </a:endParaRPr>
          </a:p>
        </p:txBody>
      </p:sp>
      <p:sp>
        <p:nvSpPr>
          <p:cNvPr id="3" name="Marcador de contenido 2"/>
          <p:cNvSpPr>
            <a:spLocks noGrp="1"/>
          </p:cNvSpPr>
          <p:nvPr>
            <p:ph idx="1"/>
          </p:nvPr>
        </p:nvSpPr>
        <p:spPr/>
        <p:txBody>
          <a:bodyPr>
            <a:normAutofit fontScale="92500" lnSpcReduction="20000"/>
          </a:bodyPr>
          <a:lstStyle/>
          <a:p>
            <a:pPr marL="0" indent="360000" algn="just">
              <a:spcBef>
                <a:spcPts val="0"/>
              </a:spcBef>
              <a:buNone/>
            </a:pPr>
            <a:r>
              <a:rPr lang="es-ES_tradnl" dirty="0" smtClean="0">
                <a:latin typeface="Times New Roman"/>
              </a:rPr>
              <a:t>Gracias a la ponencia aprendimos que una acreditación puede tener hasta diez objetivos. Ahora bien, la recomendación que nos fue dada era no ser excesivamente pretenciosos con los objetivos, pues una propuesta desmesurada podría no resultar realista. Por tanto, nos limitamos a considerar otros tres objetivos (que se añadirían al que habíamos inicialmente identificado). </a:t>
            </a:r>
          </a:p>
          <a:p>
            <a:pPr marL="0" indent="360000" algn="just">
              <a:spcBef>
                <a:spcPts val="0"/>
              </a:spcBef>
              <a:buNone/>
            </a:pPr>
            <a:endParaRPr lang="es-ES_tradnl" dirty="0" smtClean="0">
              <a:latin typeface="Times New Roman"/>
            </a:endParaRPr>
          </a:p>
          <a:p>
            <a:pPr marL="0" indent="360000" algn="just">
              <a:spcBef>
                <a:spcPts val="0"/>
              </a:spcBef>
              <a:buNone/>
            </a:pPr>
            <a:r>
              <a:rPr lang="es-ES_tradnl" dirty="0" smtClean="0">
                <a:latin typeface="Times New Roman"/>
              </a:rPr>
              <a:t>Por tanto, el siguiente paso es considerad otros objetivos.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QUINTA SESIÓN</a:t>
            </a:r>
            <a:endParaRPr lang="en-GB" sz="4000" dirty="0">
              <a:latin typeface="Times New Roman"/>
            </a:endParaRPr>
          </a:p>
        </p:txBody>
      </p:sp>
      <p:sp>
        <p:nvSpPr>
          <p:cNvPr id="5" name="Subtítulo 4"/>
          <p:cNvSpPr>
            <a:spLocks noGrp="1"/>
          </p:cNvSpPr>
          <p:nvPr>
            <p:ph type="subTitle" idx="1"/>
          </p:nvPr>
        </p:nvSpPr>
        <p:spPr/>
        <p:txBody>
          <a:bodyPr/>
          <a:lstStyle/>
          <a:p>
            <a:endParaRPr lang="en-GB" dirty="0"/>
          </a:p>
        </p:txBody>
      </p:sp>
      <p:pic>
        <p:nvPicPr>
          <p:cNvPr id="7" name="Imagen 6"/>
          <p:cNvPicPr>
            <a:picLocks noChangeAspect="1"/>
          </p:cNvPicPr>
          <p:nvPr/>
        </p:nvPicPr>
        <p:blipFill>
          <a:blip r:embed="rId2"/>
          <a:stretch>
            <a:fillRect/>
          </a:stretch>
        </p:blipFill>
        <p:spPr>
          <a:xfrm>
            <a:off x="0" y="3600450"/>
            <a:ext cx="9144000" cy="41295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10000"/>
          </a:bodyPr>
          <a:lstStyle/>
          <a:p>
            <a:pPr marL="0" indent="360000" algn="just">
              <a:lnSpc>
                <a:spcPct val="110000"/>
              </a:lnSpc>
              <a:spcBef>
                <a:spcPts val="0"/>
              </a:spcBef>
              <a:buNone/>
            </a:pPr>
            <a:r>
              <a:rPr lang="es-ES_tradnl" dirty="0" smtClean="0">
                <a:latin typeface="Times New Roman"/>
              </a:rPr>
              <a:t>Dado que los objetivos del plan Erasmus deben estar vinculados con las necesidades y los retos a los que se enfrenta el centro escolar</a:t>
            </a:r>
            <a:r>
              <a:rPr lang="es-ES_tradnl" dirty="0" smtClean="0">
                <a:latin typeface="Times New Roman"/>
              </a:rPr>
              <a:t>, en esta sesión, nos dedicamos a analizar cuáles eran esas necesidades, esos retos y su relación con los cuatro objetivos propuestos. Dedicamos una media hora a cada objetivo.</a:t>
            </a:r>
          </a:p>
          <a:p>
            <a:pPr marL="0" indent="360000" algn="just">
              <a:lnSpc>
                <a:spcPct val="110000"/>
              </a:lnSpc>
              <a:spcBef>
                <a:spcPts val="0"/>
              </a:spcBef>
              <a:buNone/>
            </a:pPr>
            <a:endParaRPr lang="es-ES_tradnl" dirty="0" smtClean="0">
              <a:latin typeface="Times New Roman"/>
            </a:endParaRPr>
          </a:p>
          <a:p>
            <a:pPr marL="0" indent="360000" algn="just">
              <a:lnSpc>
                <a:spcPct val="110000"/>
              </a:lnSpc>
              <a:spcBef>
                <a:spcPts val="0"/>
              </a:spcBef>
              <a:buNone/>
            </a:pPr>
            <a:r>
              <a:rPr lang="es-ES_tradnl" dirty="0" smtClean="0">
                <a:latin typeface="Times New Roman"/>
              </a:rPr>
              <a:t> Por tanto, reflexionad sobre los objetivos y su relaci</a:t>
            </a:r>
            <a:r>
              <a:rPr lang="es-ES_tradnl" dirty="0" smtClean="0">
                <a:latin typeface="Times New Roman"/>
              </a:rPr>
              <a:t>ón con las necesidades y retos del centro escolar. </a:t>
            </a:r>
            <a:endParaRPr lang="es-ES_tradnl" dirty="0">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62500" lnSpcReduction="20000"/>
          </a:bodyPr>
          <a:lstStyle/>
          <a:p>
            <a:pPr marL="0" indent="360000" algn="just">
              <a:lnSpc>
                <a:spcPct val="120000"/>
              </a:lnSpc>
              <a:spcBef>
                <a:spcPts val="0"/>
              </a:spcBef>
              <a:buNone/>
            </a:pPr>
            <a:r>
              <a:rPr lang="es-ES_tradnl" dirty="0" smtClean="0">
                <a:latin typeface="Times New Roman"/>
              </a:rPr>
              <a:t>Tarea para los participantes del seminario:</a:t>
            </a:r>
          </a:p>
          <a:p>
            <a:pPr marL="0" indent="360000" algn="just">
              <a:lnSpc>
                <a:spcPct val="120000"/>
              </a:lnSpc>
              <a:spcBef>
                <a:spcPts val="0"/>
              </a:spcBef>
              <a:buNone/>
            </a:pPr>
            <a:endParaRPr lang="es-ES_tradnl" dirty="0" smtClean="0">
              <a:latin typeface="Times New Roman"/>
            </a:endParaRPr>
          </a:p>
          <a:p>
            <a:pPr marL="0" indent="360000" algn="just">
              <a:lnSpc>
                <a:spcPct val="120000"/>
              </a:lnSpc>
              <a:spcBef>
                <a:spcPts val="0"/>
              </a:spcBef>
              <a:buNone/>
            </a:pPr>
            <a:r>
              <a:rPr lang="es-ES_tradnl" dirty="0" smtClean="0">
                <a:latin typeface="Times New Roman"/>
              </a:rPr>
              <a:t>	En parejas de dos completar el apartado 3.4. PLAN ERASMUS: OBJETIVOS eligiendo cada pareja un objetivo.</a:t>
            </a:r>
          </a:p>
          <a:p>
            <a:pPr marL="0" indent="360000" algn="just">
              <a:lnSpc>
                <a:spcPct val="120000"/>
              </a:lnSpc>
              <a:spcBef>
                <a:spcPts val="0"/>
              </a:spcBef>
              <a:buNone/>
            </a:pPr>
            <a:r>
              <a:rPr lang="es-ES_tradnl" b="1" dirty="0" smtClean="0">
                <a:latin typeface="Times New Roman"/>
              </a:rPr>
              <a:t>T</a:t>
            </a:r>
            <a:r>
              <a:rPr lang="es-ES_tradnl" b="1" dirty="0" smtClean="0">
                <a:latin typeface="Times New Roman"/>
              </a:rPr>
              <a:t>ítulo </a:t>
            </a:r>
          </a:p>
          <a:p>
            <a:pPr marL="0" indent="360000" algn="just">
              <a:lnSpc>
                <a:spcPct val="120000"/>
              </a:lnSpc>
              <a:spcBef>
                <a:spcPts val="0"/>
              </a:spcBef>
              <a:buNone/>
            </a:pPr>
            <a:r>
              <a:rPr lang="es-ES_tradnl" dirty="0" smtClean="0">
                <a:latin typeface="Times New Roman"/>
              </a:rPr>
              <a:t>¿Qué desea conseguir?</a:t>
            </a:r>
          </a:p>
          <a:p>
            <a:pPr marL="0" indent="360000" algn="just">
              <a:lnSpc>
                <a:spcPct val="120000"/>
              </a:lnSpc>
              <a:spcBef>
                <a:spcPts val="0"/>
              </a:spcBef>
              <a:buNone/>
            </a:pPr>
            <a:r>
              <a:rPr lang="es-ES_tradnl" b="1" dirty="0" smtClean="0">
                <a:latin typeface="Times New Roman"/>
              </a:rPr>
              <a:t>Explicación</a:t>
            </a:r>
          </a:p>
          <a:p>
            <a:pPr marL="0" indent="360000" algn="just">
              <a:lnSpc>
                <a:spcPct val="120000"/>
              </a:lnSpc>
              <a:spcBef>
                <a:spcPts val="0"/>
              </a:spcBef>
              <a:buNone/>
            </a:pPr>
            <a:r>
              <a:rPr lang="es-ES_tradnl" dirty="0" smtClean="0">
                <a:latin typeface="Times New Roman"/>
              </a:rPr>
              <a:t>Describa el objetivo y explique cómo está vinculado con las necesidades y los retos que ha explicado en la sección “Información general”</a:t>
            </a:r>
          </a:p>
          <a:p>
            <a:pPr marL="0" indent="360000" algn="just">
              <a:lnSpc>
                <a:spcPct val="120000"/>
              </a:lnSpc>
              <a:spcBef>
                <a:spcPts val="0"/>
              </a:spcBef>
              <a:buNone/>
            </a:pPr>
            <a:r>
              <a:rPr lang="es-ES_tradnl" b="1" dirty="0" err="1" smtClean="0">
                <a:latin typeface="Times New Roman"/>
              </a:rPr>
              <a:t>Temporalización</a:t>
            </a:r>
            <a:endParaRPr lang="es-ES_tradnl" b="1" dirty="0" smtClean="0">
              <a:latin typeface="Times New Roman"/>
            </a:endParaRPr>
          </a:p>
          <a:p>
            <a:pPr marL="0" indent="360000" algn="just">
              <a:lnSpc>
                <a:spcPct val="120000"/>
              </a:lnSpc>
              <a:spcBef>
                <a:spcPts val="0"/>
              </a:spcBef>
              <a:buNone/>
            </a:pPr>
            <a:r>
              <a:rPr lang="es-ES_tradnl" dirty="0" smtClean="0">
                <a:latin typeface="Times New Roman"/>
              </a:rPr>
              <a:t>¿Cuándo espera ver resultados para este objetivo?</a:t>
            </a:r>
          </a:p>
          <a:p>
            <a:pPr marL="0" indent="360000" algn="just">
              <a:lnSpc>
                <a:spcPct val="120000"/>
              </a:lnSpc>
              <a:spcBef>
                <a:spcPts val="0"/>
              </a:spcBef>
              <a:buNone/>
            </a:pPr>
            <a:r>
              <a:rPr lang="es-ES_tradnl" b="1" dirty="0" smtClean="0">
                <a:latin typeface="Times New Roman"/>
              </a:rPr>
              <a:t>Evaluación del progreso</a:t>
            </a:r>
          </a:p>
          <a:p>
            <a:pPr marL="0" indent="360000" algn="just">
              <a:lnSpc>
                <a:spcPct val="120000"/>
              </a:lnSpc>
              <a:spcBef>
                <a:spcPts val="0"/>
              </a:spcBef>
              <a:buNone/>
            </a:pPr>
            <a:r>
              <a:rPr lang="es-ES_tradnl" dirty="0" smtClean="0">
                <a:latin typeface="Times New Roman"/>
              </a:rPr>
              <a:t>¿Cómo va a hacer un seguimiento y evaluación de sus avances hacia este objetivo?</a:t>
            </a:r>
            <a:endParaRPr lang="es-ES_tradnl" dirty="0">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	El documento elaborado fue enviado a nuestra segunda ponente para que pudiera comprobar lo que hab</a:t>
            </a:r>
            <a:r>
              <a:rPr lang="es-ES_tradnl" sz="3000" dirty="0" smtClean="0">
                <a:latin typeface="Times New Roman"/>
              </a:rPr>
              <a:t>íamos logrado perfilar por el momento.</a:t>
            </a:r>
            <a:r>
              <a:rPr lang="en-GB" sz="3000" dirty="0" smtClean="0">
                <a:latin typeface="Times New Roman"/>
              </a:rPr>
              <a:t> </a:t>
            </a:r>
            <a:endParaRPr lang="en-GB" sz="3000" dirty="0">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SEXTA SESIÓN</a:t>
            </a:r>
            <a:endParaRPr lang="en-GB" sz="4000" dirty="0">
              <a:latin typeface="Times New Roman"/>
            </a:endParaRPr>
          </a:p>
        </p:txBody>
      </p:sp>
      <p:sp>
        <p:nvSpPr>
          <p:cNvPr id="5" name="Subtítulo 4"/>
          <p:cNvSpPr>
            <a:spLocks noGrp="1"/>
          </p:cNvSpPr>
          <p:nvPr>
            <p:ph type="subTitle" idx="1"/>
          </p:nvPr>
        </p:nvSpPr>
        <p:spPr/>
        <p:txBody>
          <a:bodyPr/>
          <a:lstStyle/>
          <a:p>
            <a:endParaRPr lang="en-GB" dirty="0"/>
          </a:p>
        </p:txBody>
      </p:sp>
      <p:pic>
        <p:nvPicPr>
          <p:cNvPr id="9" name="Imagen 8"/>
          <p:cNvPicPr>
            <a:picLocks noChangeAspect="1"/>
          </p:cNvPicPr>
          <p:nvPr/>
        </p:nvPicPr>
        <p:blipFill>
          <a:blip r:embed="rId2"/>
          <a:stretch>
            <a:fillRect/>
          </a:stretch>
        </p:blipFill>
        <p:spPr>
          <a:xfrm>
            <a:off x="0" y="3600450"/>
            <a:ext cx="9144000" cy="522351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La sexta </a:t>
            </a:r>
            <a:r>
              <a:rPr lang="es-ES_tradnl" sz="3000" dirty="0" smtClean="0">
                <a:latin typeface="Times New Roman"/>
              </a:rPr>
              <a:t>sesión fue</a:t>
            </a:r>
            <a:r>
              <a:rPr lang="es-ES_tradnl" sz="3000" dirty="0" smtClean="0">
                <a:latin typeface="Times New Roman"/>
              </a:rPr>
              <a:t> la segunda ponencia del seminario. Nuestra ponente revis</a:t>
            </a:r>
            <a:r>
              <a:rPr lang="es-ES_tradnl" sz="3000" dirty="0" smtClean="0">
                <a:latin typeface="Times New Roman"/>
              </a:rPr>
              <a:t>ó los cuatro objetivos, su explicación, </a:t>
            </a:r>
            <a:r>
              <a:rPr lang="es-ES_tradnl" sz="3000" dirty="0" err="1" smtClean="0">
                <a:latin typeface="Times New Roman"/>
              </a:rPr>
              <a:t>temporalización</a:t>
            </a:r>
            <a:r>
              <a:rPr lang="es-ES_tradnl" sz="3000" dirty="0" smtClean="0">
                <a:latin typeface="Times New Roman"/>
              </a:rPr>
              <a:t> y evaluación del progreso. Nos </a:t>
            </a:r>
            <a:r>
              <a:rPr lang="es-ES_tradnl" sz="3000" dirty="0" smtClean="0">
                <a:latin typeface="Times New Roman"/>
              </a:rPr>
              <a:t>fue mostrando los puntos fuertes y débiles de nuestro primer borrador.</a:t>
            </a:r>
          </a:p>
          <a:p>
            <a:pPr marL="0" indent="360000" algn="just">
              <a:spcBef>
                <a:spcPts val="0"/>
              </a:spcBef>
              <a:buNone/>
            </a:pPr>
            <a:endParaRPr lang="es-ES_tradnl" sz="3000" dirty="0" smtClean="0">
              <a:latin typeface="Times New Roman"/>
            </a:endParaRPr>
          </a:p>
          <a:p>
            <a:pPr marL="0" indent="360000" algn="just">
              <a:spcBef>
                <a:spcPts val="0"/>
              </a:spcBef>
              <a:buNone/>
            </a:pPr>
            <a:r>
              <a:rPr lang="es-ES_tradnl" sz="3000" dirty="0" smtClean="0">
                <a:latin typeface="Times New Roman"/>
              </a:rPr>
              <a:t>Por consiguiente, se puede solicitar un ponente que revise el planteamiento inicial redactado por el equipo de profesores.  </a:t>
            </a:r>
            <a:endParaRPr lang="es-ES_tradnl" sz="3000" dirty="0" smtClean="0">
              <a:latin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SÉPTIMA SESIÓN</a:t>
            </a:r>
            <a:endParaRPr lang="en-GB" sz="4000" dirty="0">
              <a:latin typeface="Times New Roman"/>
            </a:endParaRPr>
          </a:p>
        </p:txBody>
      </p:sp>
      <p:pic>
        <p:nvPicPr>
          <p:cNvPr id="6" name="Imagen 5"/>
          <p:cNvPicPr>
            <a:picLocks noChangeAspect="1"/>
          </p:cNvPicPr>
          <p:nvPr/>
        </p:nvPicPr>
        <p:blipFill>
          <a:blip r:embed="rId2"/>
          <a:stretch>
            <a:fillRect/>
          </a:stretch>
        </p:blipFill>
        <p:spPr>
          <a:xfrm>
            <a:off x="0" y="3600450"/>
            <a:ext cx="9144000"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PRIMERA SESIÓN</a:t>
            </a:r>
            <a:endParaRPr lang="en-GB" sz="4000" dirty="0">
              <a:latin typeface="Times New Roman"/>
            </a:endParaRPr>
          </a:p>
        </p:txBody>
      </p:sp>
      <p:sp>
        <p:nvSpPr>
          <p:cNvPr id="5" name="Subtítulo 4"/>
          <p:cNvSpPr>
            <a:spLocks noGrp="1"/>
          </p:cNvSpPr>
          <p:nvPr>
            <p:ph type="subTitle" idx="1"/>
          </p:nvPr>
        </p:nvSpPr>
        <p:spPr/>
        <p:txBody>
          <a:bodyPr/>
          <a:lstStyle/>
          <a:p>
            <a:endParaRPr lang="es-ES_tradnl" b="1" dirty="0" smtClean="0">
              <a:hlinkClick r:id="rId2"/>
            </a:endParaRPr>
          </a:p>
          <a:p>
            <a:endParaRPr lang="en-GB" dirty="0"/>
          </a:p>
        </p:txBody>
      </p:sp>
      <p:pic>
        <p:nvPicPr>
          <p:cNvPr id="6" name="Imagen 5" descr="erasmus-programme-for-teachers-1.jpg"/>
          <p:cNvPicPr>
            <a:picLocks noChangeAspect="1"/>
          </p:cNvPicPr>
          <p:nvPr/>
        </p:nvPicPr>
        <p:blipFill>
          <a:blip r:embed="rId3"/>
          <a:stretch>
            <a:fillRect/>
          </a:stretch>
        </p:blipFill>
        <p:spPr>
          <a:xfrm>
            <a:off x="0" y="3600450"/>
            <a:ext cx="9144000" cy="4114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La sesi</a:t>
            </a:r>
            <a:r>
              <a:rPr lang="es-ES_tradnl" sz="3000" dirty="0" smtClean="0">
                <a:latin typeface="Times New Roman"/>
              </a:rPr>
              <a:t>ón con nuestra ponente nos hizo replantearnos completamente nuestro proyecto y así el que había sido nuestro objetivo principal, trazado en nuestra primera sesión, se convirtió en uno de los  objetivos secundarios. </a:t>
            </a:r>
          </a:p>
          <a:p>
            <a:pPr marL="0" indent="360000" algn="just">
              <a:spcBef>
                <a:spcPts val="0"/>
              </a:spcBef>
              <a:buNone/>
            </a:pPr>
            <a:endParaRPr lang="es-ES_tradnl" sz="3000" dirty="0" smtClean="0">
              <a:latin typeface="Times New Roman"/>
            </a:endParaRPr>
          </a:p>
          <a:p>
            <a:pPr marL="0" indent="360000" algn="just">
              <a:spcBef>
                <a:spcPts val="0"/>
              </a:spcBef>
              <a:buNone/>
            </a:pPr>
            <a:r>
              <a:rPr lang="es-ES_tradnl" sz="3000" dirty="0" smtClean="0">
                <a:latin typeface="Times New Roman"/>
              </a:rPr>
              <a:t>Hay que asumir, por tanto, que el proyecto puede sufrir modificaciones radicales a lo largo del proceso. </a:t>
            </a:r>
            <a:endParaRPr lang="es-ES_tradnl" sz="3000" dirty="0">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10000"/>
          </a:bodyPr>
          <a:lstStyle/>
          <a:p>
            <a:pPr marL="0" indent="360000" algn="just">
              <a:lnSpc>
                <a:spcPct val="110000"/>
              </a:lnSpc>
              <a:spcBef>
                <a:spcPts val="0"/>
              </a:spcBef>
              <a:buNone/>
            </a:pPr>
            <a:r>
              <a:rPr lang="es-ES_tradnl" dirty="0" smtClean="0">
                <a:latin typeface="Times New Roman"/>
              </a:rPr>
              <a:t>Dado que la solicitud Erasmus debe ser el resultado de un trabajo conjunto </a:t>
            </a:r>
            <a:r>
              <a:rPr lang="es-ES_tradnl" dirty="0" smtClean="0">
                <a:latin typeface="Times New Roman"/>
              </a:rPr>
              <a:t>se planteó en esta sesión cómo justificar que esos eran verdaderamente las necesidades y los retos a los que se enfrenta el centro escolar, más allá de la apreciación de los miembros del seminario. Teniendo en cuenta que el proyecto Erasmus debe beneficiar al alumnado, se decidió elaborar una encuesta que se pasaría a los alumnos para detectar sus dificultades. </a:t>
            </a:r>
          </a:p>
          <a:p>
            <a:pPr marL="0" indent="0" algn="just">
              <a:spcBef>
                <a:spcPts val="0"/>
              </a:spcBef>
              <a:buNone/>
            </a:pPr>
            <a:endParaRPr lang="es-ES_tradnl" dirty="0">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pPr marL="0" indent="360000" algn="just">
              <a:lnSpc>
                <a:spcPct val="120000"/>
              </a:lnSpc>
              <a:spcBef>
                <a:spcPts val="0"/>
              </a:spcBef>
              <a:buNone/>
            </a:pPr>
            <a:r>
              <a:rPr lang="es-ES_tradnl" dirty="0" smtClean="0">
                <a:latin typeface="Times New Roman"/>
              </a:rPr>
              <a:t>	Siguiendo la sugerencia de nuestra segunda ponente se opt</a:t>
            </a:r>
            <a:r>
              <a:rPr lang="es-ES_tradnl" dirty="0" smtClean="0">
                <a:latin typeface="Times New Roman"/>
              </a:rPr>
              <a:t>ó por no pretender hacer la encuesta a todo el alumnado sino a un nivel. Se optó por 4º </a:t>
            </a:r>
            <a:r>
              <a:rPr lang="es-ES_tradnl" dirty="0" err="1" smtClean="0">
                <a:latin typeface="Times New Roman"/>
              </a:rPr>
              <a:t>E.S.O</a:t>
            </a:r>
            <a:r>
              <a:rPr lang="es-ES_tradnl" dirty="0" smtClean="0">
                <a:latin typeface="Times New Roman"/>
              </a:rPr>
              <a:t>., entre otras razones por ser una etapa obligatoria, y se decidió que se haría en el horario de </a:t>
            </a:r>
            <a:r>
              <a:rPr lang="es-ES_tradnl" dirty="0" err="1" smtClean="0">
                <a:latin typeface="Times New Roman"/>
              </a:rPr>
              <a:t>A.E</a:t>
            </a:r>
            <a:r>
              <a:rPr lang="es-ES_tradnl" dirty="0" smtClean="0">
                <a:latin typeface="Times New Roman"/>
              </a:rPr>
              <a:t>.  </a:t>
            </a:r>
          </a:p>
          <a:p>
            <a:pPr marL="0" indent="360000" algn="just">
              <a:lnSpc>
                <a:spcPct val="120000"/>
              </a:lnSpc>
              <a:spcBef>
                <a:spcPts val="0"/>
              </a:spcBef>
              <a:buNone/>
            </a:pPr>
            <a:endParaRPr lang="es-ES_tradnl" dirty="0" smtClean="0">
              <a:latin typeface="Times New Roman"/>
            </a:endParaRPr>
          </a:p>
          <a:p>
            <a:pPr marL="0" indent="360000" algn="just">
              <a:lnSpc>
                <a:spcPct val="120000"/>
              </a:lnSpc>
              <a:spcBef>
                <a:spcPts val="0"/>
              </a:spcBef>
              <a:buNone/>
            </a:pPr>
            <a:r>
              <a:rPr lang="es-ES_tradnl" dirty="0" smtClean="0">
                <a:latin typeface="Times New Roman"/>
              </a:rPr>
              <a:t>	La encuesta elaborada se ha subido al Aula Virtual como muestra. </a:t>
            </a:r>
          </a:p>
          <a:p>
            <a:pPr marL="0" indent="360000" algn="just">
              <a:lnSpc>
                <a:spcPct val="120000"/>
              </a:lnSpc>
              <a:spcBef>
                <a:spcPts val="0"/>
              </a:spcBef>
              <a:buNone/>
            </a:pPr>
            <a:endParaRPr lang="es-ES_tradnl" dirty="0" smtClean="0">
              <a:latin typeface="Times New Roman"/>
            </a:endParaRPr>
          </a:p>
          <a:p>
            <a:pPr marL="0" indent="360000" algn="just">
              <a:lnSpc>
                <a:spcPct val="120000"/>
              </a:lnSpc>
              <a:spcBef>
                <a:spcPts val="0"/>
              </a:spcBef>
              <a:buNone/>
            </a:pPr>
            <a:r>
              <a:rPr lang="es-ES_tradnl" dirty="0" smtClean="0">
                <a:latin typeface="Times New Roman"/>
              </a:rPr>
              <a:t>	Por tanto, elaborad una encuesta que permita confirmar y recabar informaci</a:t>
            </a:r>
            <a:r>
              <a:rPr lang="es-ES_tradnl" dirty="0" smtClean="0">
                <a:latin typeface="Times New Roman"/>
              </a:rPr>
              <a:t>ón sobre </a:t>
            </a:r>
            <a:r>
              <a:rPr lang="es-ES_tradnl" dirty="0" smtClean="0">
                <a:latin typeface="Times New Roman"/>
              </a:rPr>
              <a:t>las necesidades detectadas. </a:t>
            </a:r>
            <a:endParaRPr lang="es-ES_tradnl" dirty="0">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OCTAVA SESIÓN</a:t>
            </a:r>
            <a:endParaRPr lang="en-GB" sz="4000" dirty="0">
              <a:latin typeface="Times New Roman"/>
            </a:endParaRPr>
          </a:p>
        </p:txBody>
      </p:sp>
      <p:pic>
        <p:nvPicPr>
          <p:cNvPr id="7" name="Imagen 6"/>
          <p:cNvPicPr>
            <a:picLocks noChangeAspect="1"/>
          </p:cNvPicPr>
          <p:nvPr/>
        </p:nvPicPr>
        <p:blipFill>
          <a:blip r:embed="rId2"/>
          <a:stretch>
            <a:fillRect/>
          </a:stretch>
        </p:blipFill>
        <p:spPr>
          <a:xfrm>
            <a:off x="0" y="3600450"/>
            <a:ext cx="9144000" cy="50445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10000"/>
          </a:bodyPr>
          <a:lstStyle/>
          <a:p>
            <a:pPr marL="0" indent="360000" algn="just">
              <a:lnSpc>
                <a:spcPct val="110000"/>
              </a:lnSpc>
              <a:spcBef>
                <a:spcPts val="0"/>
              </a:spcBef>
              <a:buNone/>
            </a:pPr>
            <a:r>
              <a:rPr lang="es-ES_tradnl" dirty="0" smtClean="0">
                <a:latin typeface="Times New Roman"/>
              </a:rPr>
              <a:t>	Incidiendo de nuevo en que la solicitud </a:t>
            </a:r>
            <a:r>
              <a:rPr lang="es-ES_tradnl" dirty="0" smtClean="0">
                <a:latin typeface="Times New Roman"/>
              </a:rPr>
              <a:t>Erasmus debe ser el resultado de un trabajo conjunto</a:t>
            </a:r>
            <a:r>
              <a:rPr lang="es-ES_tradnl" dirty="0" smtClean="0">
                <a:latin typeface="Times New Roman"/>
              </a:rPr>
              <a:t> del centro escolar se invit</a:t>
            </a:r>
            <a:r>
              <a:rPr lang="es-ES_tradnl" dirty="0" smtClean="0">
                <a:latin typeface="Times New Roman"/>
              </a:rPr>
              <a:t>ó a asistir a la Orientadora del centro para plantearle el proyecto y para que pudiera aportar su perspectiva. </a:t>
            </a:r>
          </a:p>
          <a:p>
            <a:pPr marL="0" indent="360000" algn="just">
              <a:lnSpc>
                <a:spcPct val="110000"/>
              </a:lnSpc>
              <a:spcBef>
                <a:spcPts val="0"/>
              </a:spcBef>
              <a:buNone/>
            </a:pPr>
            <a:endParaRPr lang="es-ES_tradnl" dirty="0" smtClean="0">
              <a:latin typeface="Times New Roman"/>
            </a:endParaRPr>
          </a:p>
          <a:p>
            <a:pPr marL="0" indent="360000" algn="just">
              <a:lnSpc>
                <a:spcPct val="110000"/>
              </a:lnSpc>
              <a:spcBef>
                <a:spcPts val="0"/>
              </a:spcBef>
              <a:buNone/>
            </a:pPr>
            <a:r>
              <a:rPr lang="es-ES_tradnl" dirty="0" smtClean="0">
                <a:latin typeface="Times New Roman"/>
              </a:rPr>
              <a:t>	Igualmente, se puede invitar a algún miembro de la directiva o a la enfermera del centro escolar para incorporar sus enfoques en el proyecto. </a:t>
            </a:r>
            <a:endParaRPr lang="es-ES_tradnl" dirty="0">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20000"/>
          </a:bodyPr>
          <a:lstStyle/>
          <a:p>
            <a:pPr marL="0" indent="360000" algn="just">
              <a:lnSpc>
                <a:spcPct val="120000"/>
              </a:lnSpc>
              <a:spcBef>
                <a:spcPts val="0"/>
              </a:spcBef>
              <a:buNone/>
            </a:pPr>
            <a:r>
              <a:rPr lang="es-ES_tradnl" dirty="0" smtClean="0">
                <a:latin typeface="Times New Roman"/>
              </a:rPr>
              <a:t>Con el mismo pr</a:t>
            </a:r>
            <a:r>
              <a:rPr lang="es-ES_tradnl" dirty="0" smtClean="0">
                <a:latin typeface="Times New Roman"/>
              </a:rPr>
              <a:t>opósito, </a:t>
            </a:r>
            <a:r>
              <a:rPr lang="es-ES_tradnl" dirty="0" smtClean="0">
                <a:latin typeface="Times New Roman"/>
              </a:rPr>
              <a:t>decidimos que ser</a:t>
            </a:r>
            <a:r>
              <a:rPr lang="es-ES_tradnl" dirty="0" smtClean="0">
                <a:latin typeface="Times New Roman"/>
              </a:rPr>
              <a:t>ía conveniente elaborar dos nuevas encuestas, una para el profesorado y otra para los padres de los alumnos.</a:t>
            </a:r>
          </a:p>
          <a:p>
            <a:pPr marL="0" indent="360000" algn="just">
              <a:lnSpc>
                <a:spcPct val="120000"/>
              </a:lnSpc>
              <a:spcBef>
                <a:spcPts val="0"/>
              </a:spcBef>
              <a:buNone/>
            </a:pPr>
            <a:endParaRPr lang="es-ES_tradnl" dirty="0" smtClean="0">
              <a:latin typeface="Times New Roman"/>
            </a:endParaRPr>
          </a:p>
          <a:p>
            <a:pPr marL="0" indent="360000" algn="just">
              <a:lnSpc>
                <a:spcPct val="120000"/>
              </a:lnSpc>
              <a:spcBef>
                <a:spcPts val="0"/>
              </a:spcBef>
              <a:buNone/>
            </a:pPr>
            <a:r>
              <a:rPr lang="es-ES_tradnl" dirty="0" smtClean="0">
                <a:latin typeface="Times New Roman"/>
              </a:rPr>
              <a:t>A su vez recabamos información de los documentos oficiales del centro (por ejemplo, el proyecto educativo del centro, el plan de acción </a:t>
            </a:r>
            <a:r>
              <a:rPr lang="es-ES_tradnl" dirty="0" err="1" smtClean="0">
                <a:latin typeface="Times New Roman"/>
              </a:rPr>
              <a:t>tutorial</a:t>
            </a:r>
            <a:r>
              <a:rPr lang="es-ES_tradnl" dirty="0" smtClean="0">
                <a:latin typeface="Times New Roman"/>
              </a:rPr>
              <a:t>, el programa de compensación educativa, etc.) para validar nuestro diagnóstico de las necesidades y retos más importantes a los que se enfrenta el centro escolar. </a:t>
            </a:r>
            <a:endParaRPr lang="es-ES_tradnl" dirty="0">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360000" algn="just">
              <a:spcBef>
                <a:spcPts val="0"/>
              </a:spcBef>
              <a:buNone/>
            </a:pPr>
            <a:r>
              <a:rPr lang="es-ES_tradnl" sz="3000" dirty="0" smtClean="0">
                <a:latin typeface="Times New Roman"/>
              </a:rPr>
              <a:t>Siendo la </a:t>
            </a:r>
            <a:r>
              <a:rPr lang="es-ES_tradnl" sz="3000" dirty="0" smtClean="0">
                <a:latin typeface="Times New Roman"/>
              </a:rPr>
              <a:t>última sesión del seminario y habiendo sólo completado un apartado del formulario, se optó por distribuir los restantes apartados entre los participantes y establecer un calendario de reuniones, ya fuera de las sesiones del seminario, para concluir el proyecto con intención de presentarlo en la convocatoria de octubre.</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n-GB" sz="4000" dirty="0" smtClean="0">
                <a:latin typeface="Times New Roman"/>
              </a:rPr>
              <a:t>PRIMER PASO</a:t>
            </a:r>
            <a:endParaRPr lang="en-GB" sz="4000" dirty="0">
              <a:latin typeface="Times New Roman"/>
            </a:endParaRPr>
          </a:p>
        </p:txBody>
      </p:sp>
      <p:sp>
        <p:nvSpPr>
          <p:cNvPr id="7" name="Marcador de contenido 6"/>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Pedid </a:t>
            </a:r>
            <a:r>
              <a:rPr lang="es-ES_tradnl" sz="3000" dirty="0" smtClean="0">
                <a:latin typeface="Times New Roman"/>
              </a:rPr>
              <a:t>a los miembros del seminario que expongan sus experiencias previas, sus dudas, sus expectativas, sus conocimientos sobre los proyectos Erasmus+.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n-GB" sz="4000" dirty="0" smtClean="0">
                <a:latin typeface="Times New Roman"/>
              </a:rPr>
              <a:t>SEGUNDO PASO</a:t>
            </a:r>
            <a:endParaRPr lang="en-GB" sz="4000" dirty="0">
              <a:latin typeface="Times New Roman"/>
            </a:endParaRPr>
          </a:p>
        </p:txBody>
      </p:sp>
      <p:sp>
        <p:nvSpPr>
          <p:cNvPr id="7" name="Marcador de contenido 6"/>
          <p:cNvSpPr>
            <a:spLocks noGrp="1"/>
          </p:cNvSpPr>
          <p:nvPr>
            <p:ph idx="1"/>
          </p:nvPr>
        </p:nvSpPr>
        <p:spPr/>
        <p:txBody>
          <a:bodyPr>
            <a:normAutofit/>
          </a:bodyPr>
          <a:lstStyle/>
          <a:p>
            <a:pPr marL="0" indent="360000" algn="just">
              <a:spcBef>
                <a:spcPts val="0"/>
              </a:spcBef>
              <a:buNone/>
            </a:pPr>
            <a:r>
              <a:rPr lang="es-ES_tradnl" sz="3000" dirty="0" smtClean="0">
                <a:latin typeface="Times New Roman"/>
              </a:rPr>
              <a:t>Pedid </a:t>
            </a:r>
            <a:r>
              <a:rPr lang="es-ES_tradnl" sz="3000" dirty="0" smtClean="0">
                <a:latin typeface="Times New Roman"/>
              </a:rPr>
              <a:t>a los miembros del seminario que formulen un deseo: ¿qué problema perciben en el centro que desearían resolver?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n-GB" sz="4000" dirty="0" smtClean="0">
                <a:latin typeface="Times New Roman"/>
              </a:rPr>
              <a:t>TERCER PASO</a:t>
            </a:r>
            <a:endParaRPr lang="en-GB" sz="4000" dirty="0">
              <a:latin typeface="Times New Roman"/>
            </a:endParaRPr>
          </a:p>
        </p:txBody>
      </p:sp>
      <p:sp>
        <p:nvSpPr>
          <p:cNvPr id="7" name="Marcador de contenido 6"/>
          <p:cNvSpPr>
            <a:spLocks noGrp="1"/>
          </p:cNvSpPr>
          <p:nvPr>
            <p:ph idx="1"/>
          </p:nvPr>
        </p:nvSpPr>
        <p:spPr/>
        <p:txBody>
          <a:bodyPr>
            <a:normAutofit fontScale="92500" lnSpcReduction="10000"/>
          </a:bodyPr>
          <a:lstStyle/>
          <a:p>
            <a:pPr marL="0" indent="360000" algn="just">
              <a:spcBef>
                <a:spcPts val="0"/>
              </a:spcBef>
              <a:buNone/>
            </a:pPr>
            <a:r>
              <a:rPr lang="es-ES_tradnl" sz="3000" dirty="0" smtClean="0">
                <a:latin typeface="Times New Roman"/>
              </a:rPr>
              <a:t>De </a:t>
            </a:r>
            <a:r>
              <a:rPr lang="es-ES_tradnl" sz="3000" dirty="0" smtClean="0">
                <a:latin typeface="Times New Roman"/>
              </a:rPr>
              <a:t>los problemas señalados por los profesores, elegid aquél que a más miembros del seminario les </a:t>
            </a:r>
            <a:r>
              <a:rPr lang="es-ES_tradnl" sz="3000" dirty="0" smtClean="0">
                <a:latin typeface="Times New Roman"/>
              </a:rPr>
              <a:t>parezca </a:t>
            </a:r>
            <a:r>
              <a:rPr lang="es-ES_tradnl" sz="3000" dirty="0" smtClean="0">
                <a:latin typeface="Times New Roman"/>
              </a:rPr>
              <a:t>que es un déficit del centro educativo y </a:t>
            </a:r>
            <a:r>
              <a:rPr lang="es-ES_tradnl" sz="3000" dirty="0" smtClean="0">
                <a:latin typeface="Times New Roman"/>
              </a:rPr>
              <a:t>pasad </a:t>
            </a:r>
            <a:r>
              <a:rPr lang="es-ES_tradnl" sz="3000" dirty="0" smtClean="0">
                <a:latin typeface="Times New Roman"/>
              </a:rPr>
              <a:t>a considerar </a:t>
            </a:r>
            <a:r>
              <a:rPr lang="es-ES_tradnl" sz="3000" dirty="0" smtClean="0">
                <a:latin typeface="Times New Roman"/>
              </a:rPr>
              <a:t>si:</a:t>
            </a:r>
          </a:p>
          <a:p>
            <a:pPr marL="0" indent="360000" algn="just">
              <a:spcBef>
                <a:spcPts val="0"/>
              </a:spcBef>
              <a:buNone/>
            </a:pPr>
            <a:endParaRPr lang="es-ES_tradnl" sz="3000" dirty="0" smtClean="0">
              <a:latin typeface="Times New Roman"/>
            </a:endParaRPr>
          </a:p>
          <a:p>
            <a:pPr marL="0" indent="360000" algn="just">
              <a:spcBef>
                <a:spcPts val="0"/>
              </a:spcBef>
              <a:buAutoNum type="alphaLcParenR"/>
            </a:pPr>
            <a:r>
              <a:rPr lang="es-ES_tradnl" sz="3000" dirty="0" smtClean="0">
                <a:latin typeface="Times New Roman"/>
              </a:rPr>
              <a:t>el centro ya ha realizado algún tipo de iniciativa para resolver esta </a:t>
            </a:r>
            <a:r>
              <a:rPr lang="es-ES_tradnl" sz="3000" dirty="0" smtClean="0">
                <a:latin typeface="Times New Roman"/>
              </a:rPr>
              <a:t>problemática y cu</a:t>
            </a:r>
            <a:r>
              <a:rPr lang="es-ES_tradnl" sz="3000" dirty="0" smtClean="0">
                <a:latin typeface="Times New Roman"/>
              </a:rPr>
              <a:t>áles han sido los resultados.</a:t>
            </a:r>
            <a:endParaRPr lang="es-ES_tradnl" sz="3000" dirty="0" smtClean="0">
              <a:latin typeface="Times New Roman"/>
            </a:endParaRPr>
          </a:p>
          <a:p>
            <a:pPr marL="0" indent="360000" algn="just">
              <a:spcBef>
                <a:spcPts val="0"/>
              </a:spcBef>
              <a:buAutoNum type="alphaLcParenR"/>
            </a:pPr>
            <a:endParaRPr lang="es-ES_tradnl" sz="3000" dirty="0" smtClean="0">
              <a:latin typeface="Times New Roman"/>
            </a:endParaRPr>
          </a:p>
          <a:p>
            <a:pPr marL="0" indent="360000" algn="just">
              <a:spcBef>
                <a:spcPts val="0"/>
              </a:spcBef>
              <a:buAutoNum type="alphaLcParenR"/>
            </a:pPr>
            <a:r>
              <a:rPr lang="es-ES_tradnl" sz="3000" dirty="0">
                <a:latin typeface="Times New Roman"/>
              </a:rPr>
              <a:t>c</a:t>
            </a:r>
            <a:r>
              <a:rPr lang="es-ES_tradnl" sz="3000" dirty="0" smtClean="0">
                <a:latin typeface="Times New Roman"/>
              </a:rPr>
              <a:t>onocen algún centro extranjero con buenos logros en ese </a:t>
            </a:r>
            <a:r>
              <a:rPr lang="es-ES_tradnl" sz="3000" dirty="0" smtClean="0">
                <a:latin typeface="Times New Roman"/>
              </a:rPr>
              <a:t>ámbito.</a:t>
            </a:r>
            <a:endParaRPr lang="es-ES_tradnl" sz="3000" dirty="0" smtClean="0">
              <a:latin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4000" dirty="0" smtClean="0">
                <a:latin typeface="Times New Roman"/>
              </a:rPr>
              <a:t>SEGUNDA SESIÓN</a:t>
            </a:r>
            <a:endParaRPr lang="en-GB" sz="4000" dirty="0">
              <a:latin typeface="Times New Roman"/>
            </a:endParaRPr>
          </a:p>
        </p:txBody>
      </p:sp>
      <p:sp>
        <p:nvSpPr>
          <p:cNvPr id="5" name="Subtítulo 4"/>
          <p:cNvSpPr>
            <a:spLocks noGrp="1"/>
          </p:cNvSpPr>
          <p:nvPr>
            <p:ph type="subTitle" idx="1"/>
          </p:nvPr>
        </p:nvSpPr>
        <p:spPr/>
        <p:txBody>
          <a:bodyPr/>
          <a:lstStyle/>
          <a:p>
            <a:endParaRPr lang="en-GB" dirty="0"/>
          </a:p>
        </p:txBody>
      </p:sp>
      <p:pic>
        <p:nvPicPr>
          <p:cNvPr id="6" name="Imagen 5"/>
          <p:cNvPicPr>
            <a:picLocks noChangeAspect="1"/>
          </p:cNvPicPr>
          <p:nvPr/>
        </p:nvPicPr>
        <p:blipFill>
          <a:blip r:embed="rId2"/>
          <a:stretch>
            <a:fillRect/>
          </a:stretch>
        </p:blipFill>
        <p:spPr>
          <a:xfrm>
            <a:off x="0" y="3600450"/>
            <a:ext cx="9144000" cy="51567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360000" algn="just">
              <a:spcBef>
                <a:spcPts val="0"/>
              </a:spcBef>
              <a:buNone/>
            </a:pPr>
            <a:r>
              <a:rPr lang="es-ES_tradnl" sz="3000" dirty="0" smtClean="0">
                <a:latin typeface="Times New Roman"/>
              </a:rPr>
              <a:t>Una </a:t>
            </a:r>
            <a:r>
              <a:rPr lang="es-ES_tradnl" sz="3000" dirty="0" smtClean="0">
                <a:latin typeface="Times New Roman"/>
              </a:rPr>
              <a:t>vez detectado el problema que el centro escolar quiere resolver </a:t>
            </a:r>
            <a:r>
              <a:rPr lang="es-ES_tradnl" sz="3000" dirty="0" smtClean="0">
                <a:latin typeface="Times New Roman"/>
              </a:rPr>
              <a:t>proceded </a:t>
            </a:r>
            <a:r>
              <a:rPr lang="es-ES_tradnl" sz="3000" dirty="0" smtClean="0">
                <a:latin typeface="Times New Roman"/>
              </a:rPr>
              <a:t>a reflexionar sobre</a:t>
            </a:r>
            <a:r>
              <a:rPr lang="es-ES_tradnl" sz="3000" dirty="0" smtClean="0">
                <a:latin typeface="Times New Roman"/>
              </a:rPr>
              <a:t>:</a:t>
            </a:r>
          </a:p>
          <a:p>
            <a:pPr marL="0" indent="360000" algn="just">
              <a:spcBef>
                <a:spcPts val="0"/>
              </a:spcBef>
              <a:buNone/>
            </a:pPr>
            <a:endParaRPr lang="es-ES_tradnl" sz="3000" dirty="0" smtClean="0">
              <a:latin typeface="Times New Roman"/>
            </a:endParaRPr>
          </a:p>
          <a:p>
            <a:pPr marL="0" indent="360000" algn="just">
              <a:spcBef>
                <a:spcPts val="0"/>
              </a:spcBef>
              <a:buAutoNum type="alphaLcParenR"/>
            </a:pPr>
            <a:r>
              <a:rPr lang="es-ES_tradnl" sz="3000" dirty="0">
                <a:latin typeface="Times New Roman"/>
              </a:rPr>
              <a:t> </a:t>
            </a:r>
            <a:r>
              <a:rPr lang="es-ES_tradnl" sz="3000" dirty="0" smtClean="0">
                <a:latin typeface="Times New Roman"/>
              </a:rPr>
              <a:t>los objetivos que</a:t>
            </a:r>
            <a:r>
              <a:rPr lang="es-ES_tradnl" sz="3000" dirty="0" smtClean="0">
                <a:latin typeface="Times New Roman"/>
              </a:rPr>
              <a:t> se quisieran </a:t>
            </a:r>
            <a:r>
              <a:rPr lang="es-ES_tradnl" sz="3000" dirty="0" smtClean="0">
                <a:latin typeface="Times New Roman"/>
              </a:rPr>
              <a:t>alcanzar en los próximos </a:t>
            </a:r>
            <a:r>
              <a:rPr lang="es-ES_tradnl" sz="3000" dirty="0" smtClean="0">
                <a:latin typeface="Times New Roman"/>
              </a:rPr>
              <a:t>cursos en este respecto.</a:t>
            </a:r>
          </a:p>
          <a:p>
            <a:pPr marL="0" indent="360000" algn="just">
              <a:spcBef>
                <a:spcPts val="0"/>
              </a:spcBef>
              <a:buNone/>
            </a:pPr>
            <a:endParaRPr lang="es-ES_tradnl" sz="3000" dirty="0" smtClean="0">
              <a:latin typeface="Times New Roman"/>
            </a:endParaRPr>
          </a:p>
          <a:p>
            <a:pPr marL="0" indent="360000" algn="just">
              <a:spcBef>
                <a:spcPts val="0"/>
              </a:spcBef>
              <a:buAutoNum type="alphaLcParenR" startAt="2"/>
            </a:pPr>
            <a:r>
              <a:rPr lang="es-ES_tradnl" sz="3000" dirty="0" smtClean="0">
                <a:latin typeface="Times New Roman"/>
              </a:rPr>
              <a:t>las </a:t>
            </a:r>
            <a:r>
              <a:rPr lang="es-ES_tradnl" sz="3000" dirty="0" smtClean="0">
                <a:latin typeface="Times New Roman"/>
              </a:rPr>
              <a:t>actividades que</a:t>
            </a:r>
            <a:r>
              <a:rPr lang="es-ES_tradnl" sz="3000" dirty="0" smtClean="0">
                <a:latin typeface="Times New Roman"/>
              </a:rPr>
              <a:t> deberían desarrollarse </a:t>
            </a:r>
            <a:r>
              <a:rPr lang="es-ES_tradnl" sz="3000" dirty="0" smtClean="0">
                <a:latin typeface="Times New Roman"/>
              </a:rPr>
              <a:t>para alcanzar esos </a:t>
            </a:r>
            <a:r>
              <a:rPr lang="es-ES_tradnl" sz="3000" dirty="0" smtClean="0">
                <a:latin typeface="Times New Roman"/>
              </a:rPr>
              <a:t>objetivos.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360000" algn="just">
              <a:spcBef>
                <a:spcPts val="0"/>
              </a:spcBef>
              <a:buNone/>
            </a:pPr>
            <a:r>
              <a:rPr lang="es-ES_tradnl" sz="3000" dirty="0" smtClean="0">
                <a:latin typeface="Times New Roman"/>
              </a:rPr>
              <a:t>Tarea </a:t>
            </a:r>
            <a:r>
              <a:rPr lang="es-ES_tradnl" sz="3000" dirty="0" smtClean="0">
                <a:latin typeface="Times New Roman"/>
              </a:rPr>
              <a:t>para la siguiente </a:t>
            </a:r>
            <a:r>
              <a:rPr lang="es-ES_tradnl" sz="3000" dirty="0" smtClean="0">
                <a:latin typeface="Times New Roman"/>
              </a:rPr>
              <a:t>sesión:</a:t>
            </a:r>
          </a:p>
          <a:p>
            <a:pPr marL="0" indent="360000" algn="just">
              <a:spcBef>
                <a:spcPts val="0"/>
              </a:spcBef>
              <a:buNone/>
            </a:pPr>
            <a:endParaRPr lang="es-ES_tradnl" sz="3000" dirty="0" smtClean="0">
              <a:latin typeface="Times New Roman"/>
            </a:endParaRPr>
          </a:p>
          <a:p>
            <a:pPr marL="0" indent="360000" algn="just">
              <a:spcBef>
                <a:spcPts val="0"/>
              </a:spcBef>
              <a:buNone/>
            </a:pPr>
            <a:r>
              <a:rPr lang="es-ES_tradnl" sz="3000" dirty="0" smtClean="0">
                <a:latin typeface="Times New Roman"/>
              </a:rPr>
              <a:t>Que los </a:t>
            </a:r>
            <a:r>
              <a:rPr lang="es-ES_tradnl" sz="3000" dirty="0" smtClean="0">
                <a:latin typeface="Times New Roman"/>
              </a:rPr>
              <a:t>profesores pregunten a sus contactos en el extranjero (en caso de tenerlos) si se enfrentan a la misma dificultad y qué medidas han tomado o pretender tomar para solventarla. </a:t>
            </a:r>
            <a:endParaRPr lang="es-ES_tradnl" sz="3000" dirty="0">
              <a:latin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1493</Words>
  <Application>Microsoft Macintosh PowerPoint</Application>
  <PresentationFormat>Presentación en pantalla (4:3)</PresentationFormat>
  <Paragraphs>118</Paragraphs>
  <Slides>36</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36</vt:i4>
      </vt:variant>
    </vt:vector>
  </HeadingPairs>
  <TitlesOfParts>
    <vt:vector size="37" baseType="lpstr">
      <vt:lpstr>Tema de Office</vt:lpstr>
      <vt:lpstr>DISEÑAR UN ERASMUS+ </vt:lpstr>
      <vt:lpstr>Diapositiva 2</vt:lpstr>
      <vt:lpstr>PRIMERA SESIÓN</vt:lpstr>
      <vt:lpstr>PRIMER PASO</vt:lpstr>
      <vt:lpstr>SEGUNDO PASO</vt:lpstr>
      <vt:lpstr>TERCER PASO</vt:lpstr>
      <vt:lpstr>SEGUNDA SESIÓN</vt:lpstr>
      <vt:lpstr>Diapositiva 8</vt:lpstr>
      <vt:lpstr>Diapositiva 9</vt:lpstr>
      <vt:lpstr>TERCERA SESIÓN</vt:lpstr>
      <vt:lpstr>Diapositiva 11</vt:lpstr>
      <vt:lpstr>CUARTA SESIÓN</vt:lpstr>
      <vt:lpstr>Diapositiva 13</vt:lpstr>
      <vt:lpstr>Diapositiva 14</vt:lpstr>
      <vt:lpstr>Diapositiva 15</vt:lpstr>
      <vt:lpstr>Diapositiva 16</vt:lpstr>
      <vt:lpstr>Solicitud proyecto  de corta duración  (no acreditado)</vt:lpstr>
      <vt:lpstr>Solicitud proyecto  de corta duración  (no acreditado)</vt:lpstr>
      <vt:lpstr>Diapositiva 19</vt:lpstr>
      <vt:lpstr>PRIMER PASO</vt:lpstr>
      <vt:lpstr>SEGUNDO PASO</vt:lpstr>
      <vt:lpstr>TERCER PASO</vt:lpstr>
      <vt:lpstr>QUINTA SESIÓN</vt:lpstr>
      <vt:lpstr>Diapositiva 24</vt:lpstr>
      <vt:lpstr>Diapositiva 25</vt:lpstr>
      <vt:lpstr>Diapositiva 26</vt:lpstr>
      <vt:lpstr>SEXTA SESIÓN</vt:lpstr>
      <vt:lpstr>Diapositiva 28</vt:lpstr>
      <vt:lpstr>SÉPTIMA SESIÓN</vt:lpstr>
      <vt:lpstr>Diapositiva 30</vt:lpstr>
      <vt:lpstr>Diapositiva 31</vt:lpstr>
      <vt:lpstr>Diapositiva 32</vt:lpstr>
      <vt:lpstr>OCTAVA SESIÓN</vt:lpstr>
      <vt:lpstr>Diapositiva 34</vt:lpstr>
      <vt:lpstr>Diapositiva 35</vt:lpstr>
      <vt:lpstr>Diapositiva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DISEÑAR UN ERASMUS+ </dc:title>
  <dc:creator>Alexandra Berk</dc:creator>
  <cp:lastModifiedBy>Alexandra Berk</cp:lastModifiedBy>
  <cp:revision>17</cp:revision>
  <dcterms:created xsi:type="dcterms:W3CDTF">2024-05-19T13:40:12Z</dcterms:created>
  <dcterms:modified xsi:type="dcterms:W3CDTF">2024-05-19T16:47:57Z</dcterms:modified>
</cp:coreProperties>
</file>