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6" r:id="rId3"/>
    <p:sldId id="257" r:id="rId4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15" autoAdjust="0"/>
    <p:restoredTop sz="94660"/>
  </p:normalViewPr>
  <p:slideViewPr>
    <p:cSldViewPr>
      <p:cViewPr>
        <p:scale>
          <a:sx n="100" d="100"/>
          <a:sy n="100" d="100"/>
        </p:scale>
        <p:origin x="-72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7350" y="517849"/>
            <a:ext cx="1974214" cy="317500"/>
          </a:xfrm>
          <a:custGeom>
            <a:avLst/>
            <a:gdLst/>
            <a:ahLst/>
            <a:cxnLst/>
            <a:rect l="l" t="t" r="r" b="b"/>
            <a:pathLst>
              <a:path w="1974214" h="317500">
                <a:moveTo>
                  <a:pt x="1973699" y="317099"/>
                </a:moveTo>
                <a:lnTo>
                  <a:pt x="0" y="317099"/>
                </a:lnTo>
                <a:lnTo>
                  <a:pt x="0" y="0"/>
                </a:lnTo>
                <a:lnTo>
                  <a:pt x="1973699" y="0"/>
                </a:lnTo>
                <a:lnTo>
                  <a:pt x="1973699" y="317099"/>
                </a:lnTo>
                <a:close/>
              </a:path>
            </a:pathLst>
          </a:custGeom>
          <a:solidFill>
            <a:srgbClr val="6FA8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05763" y="533651"/>
            <a:ext cx="1532473" cy="269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24200" y="514351"/>
            <a:ext cx="3581400" cy="615553"/>
          </a:xfrm>
        </p:spPr>
        <p:txBody>
          <a:bodyPr/>
          <a:lstStyle/>
          <a:p>
            <a:r>
              <a:rPr lang="es-ES" sz="2000" b="1" dirty="0" smtClean="0"/>
              <a:t>RESUMEN MECANISMOS</a:t>
            </a:r>
            <a:endParaRPr lang="en-US" sz="2000" b="1" dirty="0"/>
          </a:p>
        </p:txBody>
      </p:sp>
      <p:pic>
        <p:nvPicPr>
          <p:cNvPr id="1026" name="Picture 2" descr="Mecanism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54037"/>
            <a:ext cx="7467600" cy="342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838200" y="455295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Mª Dolores Álvarez </a:t>
            </a:r>
            <a:r>
              <a:rPr lang="es-ES" dirty="0" err="1" smtClean="0"/>
              <a:t>Elipe</a:t>
            </a:r>
            <a:endParaRPr lang="en-US" dirty="0"/>
          </a:p>
        </p:txBody>
      </p:sp>
      <p:pic>
        <p:nvPicPr>
          <p:cNvPr id="1028" name="Picture 4" descr="Thumbnail for version as of 15:06, 30 December 20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552950"/>
            <a:ext cx="11430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60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5763" y="533651"/>
            <a:ext cx="139763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MECANISMOS</a:t>
            </a:r>
          </a:p>
        </p:txBody>
      </p:sp>
      <p:sp>
        <p:nvSpPr>
          <p:cNvPr id="3" name="object 3"/>
          <p:cNvSpPr/>
          <p:nvPr/>
        </p:nvSpPr>
        <p:spPr>
          <a:xfrm>
            <a:off x="4502519" y="1452272"/>
            <a:ext cx="3018790" cy="516890"/>
          </a:xfrm>
          <a:custGeom>
            <a:avLst/>
            <a:gdLst/>
            <a:ahLst/>
            <a:cxnLst/>
            <a:rect l="l" t="t" r="r" b="b"/>
            <a:pathLst>
              <a:path w="3018790" h="516889">
                <a:moveTo>
                  <a:pt x="3018599" y="516600"/>
                </a:moveTo>
                <a:lnTo>
                  <a:pt x="0" y="516600"/>
                </a:lnTo>
                <a:lnTo>
                  <a:pt x="0" y="0"/>
                </a:lnTo>
                <a:lnTo>
                  <a:pt x="3018599" y="0"/>
                </a:lnTo>
                <a:lnTo>
                  <a:pt x="3018599" y="516600"/>
                </a:lnTo>
                <a:close/>
              </a:path>
            </a:pathLst>
          </a:custGeom>
          <a:solidFill>
            <a:srgbClr val="FCE4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14793" y="1540392"/>
            <a:ext cx="279527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7990" marR="5080" indent="-415925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latin typeface="Arial"/>
                <a:cs typeface="Arial"/>
              </a:rPr>
              <a:t>2. </a:t>
            </a:r>
            <a:r>
              <a:rPr sz="1000" b="1" spc="-25" dirty="0">
                <a:latin typeface="Arial"/>
                <a:cs typeface="Arial"/>
              </a:rPr>
              <a:t>CLASIFICACIÓN </a:t>
            </a:r>
            <a:r>
              <a:rPr sz="1000" b="1" spc="-30" dirty="0">
                <a:latin typeface="Arial"/>
                <a:cs typeface="Arial"/>
              </a:rPr>
              <a:t>DE </a:t>
            </a:r>
            <a:r>
              <a:rPr sz="1000" b="1" spc="-60" dirty="0">
                <a:latin typeface="Arial"/>
                <a:cs typeface="Arial"/>
              </a:rPr>
              <a:t>LOS </a:t>
            </a:r>
            <a:r>
              <a:rPr sz="1000" b="1" spc="-10" dirty="0">
                <a:latin typeface="Arial"/>
                <a:cs typeface="Arial"/>
              </a:rPr>
              <a:t>MECANISMOS </a:t>
            </a:r>
            <a:r>
              <a:rPr sz="1000" b="1" spc="-35" dirty="0">
                <a:latin typeface="Arial"/>
                <a:cs typeface="Arial"/>
              </a:rPr>
              <a:t>POR  </a:t>
            </a:r>
            <a:r>
              <a:rPr sz="1000" b="1" spc="-20" dirty="0">
                <a:latin typeface="Arial"/>
                <a:cs typeface="Arial"/>
              </a:rPr>
              <a:t>TRANSMISIÓN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30" dirty="0">
                <a:latin typeface="Arial"/>
                <a:cs typeface="Arial"/>
              </a:rPr>
              <a:t>DE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10" dirty="0">
                <a:latin typeface="Arial"/>
                <a:cs typeface="Arial"/>
              </a:rPr>
              <a:t>MOVIMIENTO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26798" y="2277521"/>
            <a:ext cx="1974214" cy="317500"/>
          </a:xfrm>
          <a:custGeom>
            <a:avLst/>
            <a:gdLst/>
            <a:ahLst/>
            <a:cxnLst/>
            <a:rect l="l" t="t" r="r" b="b"/>
            <a:pathLst>
              <a:path w="1974214" h="317500">
                <a:moveTo>
                  <a:pt x="1973699" y="317099"/>
                </a:moveTo>
                <a:lnTo>
                  <a:pt x="0" y="317099"/>
                </a:lnTo>
                <a:lnTo>
                  <a:pt x="0" y="0"/>
                </a:lnTo>
                <a:lnTo>
                  <a:pt x="1973699" y="0"/>
                </a:lnTo>
                <a:lnTo>
                  <a:pt x="1973699" y="317099"/>
                </a:lnTo>
                <a:close/>
              </a:path>
            </a:pathLst>
          </a:custGeom>
          <a:solidFill>
            <a:srgbClr val="FFE4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01417" y="2332566"/>
            <a:ext cx="16256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Microsoft Sans Serif"/>
                <a:cs typeface="Microsoft Sans Serif"/>
              </a:rPr>
              <a:t>2.1.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TRANSMISIÓN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LINEAL.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38898" y="2930164"/>
            <a:ext cx="1062355" cy="317500"/>
          </a:xfrm>
          <a:custGeom>
            <a:avLst/>
            <a:gdLst/>
            <a:ahLst/>
            <a:cxnLst/>
            <a:rect l="l" t="t" r="r" b="b"/>
            <a:pathLst>
              <a:path w="1062355" h="317500">
                <a:moveTo>
                  <a:pt x="1062300" y="317099"/>
                </a:moveTo>
                <a:lnTo>
                  <a:pt x="0" y="317099"/>
                </a:lnTo>
                <a:lnTo>
                  <a:pt x="0" y="0"/>
                </a:lnTo>
                <a:lnTo>
                  <a:pt x="1062300" y="0"/>
                </a:lnTo>
                <a:lnTo>
                  <a:pt x="1062300" y="317099"/>
                </a:lnTo>
                <a:close/>
              </a:path>
            </a:pathLst>
          </a:custGeom>
          <a:solidFill>
            <a:srgbClr val="F9CB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97886" y="2903421"/>
            <a:ext cx="544830" cy="340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8260">
              <a:lnSpc>
                <a:spcPct val="114999"/>
              </a:lnSpc>
              <a:spcBef>
                <a:spcPts val="100"/>
              </a:spcBef>
            </a:pPr>
            <a:r>
              <a:rPr sz="900" dirty="0">
                <a:latin typeface="Microsoft Sans Serif"/>
                <a:cs typeface="Microsoft Sans Serif"/>
              </a:rPr>
              <a:t>2.1.1. </a:t>
            </a:r>
            <a:r>
              <a:rPr sz="900" spc="-20" dirty="0">
                <a:latin typeface="Microsoft Sans Serif"/>
                <a:cs typeface="Microsoft Sans Serif"/>
              </a:rPr>
              <a:t>LA </a:t>
            </a:r>
            <a:r>
              <a:rPr sz="900" spc="-225" dirty="0">
                <a:latin typeface="Microsoft Sans Serif"/>
                <a:cs typeface="Microsoft Sans Serif"/>
              </a:rPr>
              <a:t> </a:t>
            </a:r>
            <a:r>
              <a:rPr sz="900" spc="-155" dirty="0">
                <a:latin typeface="Microsoft Sans Serif"/>
                <a:cs typeface="Microsoft Sans Serif"/>
              </a:rPr>
              <a:t>P</a:t>
            </a:r>
            <a:r>
              <a:rPr sz="900" spc="5" dirty="0">
                <a:latin typeface="Microsoft Sans Serif"/>
                <a:cs typeface="Microsoft Sans Serif"/>
              </a:rPr>
              <a:t>ALANCA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07052" y="3795290"/>
            <a:ext cx="784225" cy="317500"/>
          </a:xfrm>
          <a:custGeom>
            <a:avLst/>
            <a:gdLst/>
            <a:ahLst/>
            <a:cxnLst/>
            <a:rect l="l" t="t" r="r" b="b"/>
            <a:pathLst>
              <a:path w="784225" h="317500">
                <a:moveTo>
                  <a:pt x="783599" y="317099"/>
                </a:moveTo>
                <a:lnTo>
                  <a:pt x="0" y="317099"/>
                </a:lnTo>
                <a:lnTo>
                  <a:pt x="0" y="0"/>
                </a:lnTo>
                <a:lnTo>
                  <a:pt x="783599" y="0"/>
                </a:lnTo>
                <a:lnTo>
                  <a:pt x="783599" y="317099"/>
                </a:lnTo>
                <a:close/>
              </a:path>
            </a:pathLst>
          </a:custGeom>
          <a:solidFill>
            <a:srgbClr val="FCE4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50565" y="3796614"/>
            <a:ext cx="497205" cy="273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355" marR="5080" indent="-34290">
              <a:lnSpc>
                <a:spcPct val="116100"/>
              </a:lnSpc>
              <a:spcBef>
                <a:spcPts val="100"/>
              </a:spcBef>
            </a:pPr>
            <a:r>
              <a:rPr sz="700" spc="15" dirty="0">
                <a:latin typeface="Microsoft Sans Serif"/>
                <a:cs typeface="Microsoft Sans Serif"/>
              </a:rPr>
              <a:t>b.</a:t>
            </a:r>
            <a:r>
              <a:rPr sz="700" spc="-30" dirty="0">
                <a:latin typeface="Microsoft Sans Serif"/>
                <a:cs typeface="Microsoft Sans Serif"/>
              </a:rPr>
              <a:t>TIPOS</a:t>
            </a:r>
            <a:r>
              <a:rPr sz="700" spc="5" dirty="0">
                <a:latin typeface="Microsoft Sans Serif"/>
                <a:cs typeface="Microsoft Sans Serif"/>
              </a:rPr>
              <a:t> </a:t>
            </a:r>
            <a:r>
              <a:rPr sz="700" spc="-15" dirty="0">
                <a:latin typeface="Microsoft Sans Serif"/>
                <a:cs typeface="Microsoft Sans Serif"/>
              </a:rPr>
              <a:t>DE  PALANCA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229239" y="2930152"/>
            <a:ext cx="1508125" cy="317500"/>
          </a:xfrm>
          <a:custGeom>
            <a:avLst/>
            <a:gdLst/>
            <a:ahLst/>
            <a:cxnLst/>
            <a:rect l="l" t="t" r="r" b="b"/>
            <a:pathLst>
              <a:path w="1508125" h="317500">
                <a:moveTo>
                  <a:pt x="1507500" y="317099"/>
                </a:moveTo>
                <a:lnTo>
                  <a:pt x="0" y="317099"/>
                </a:lnTo>
                <a:lnTo>
                  <a:pt x="0" y="0"/>
                </a:lnTo>
                <a:lnTo>
                  <a:pt x="1507500" y="0"/>
                </a:lnTo>
                <a:lnTo>
                  <a:pt x="1507500" y="317099"/>
                </a:lnTo>
                <a:close/>
              </a:path>
            </a:pathLst>
          </a:custGeom>
          <a:solidFill>
            <a:srgbClr val="B6D7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564693" y="2903409"/>
            <a:ext cx="868680" cy="340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915" marR="5080" indent="-69850">
              <a:lnSpc>
                <a:spcPct val="114999"/>
              </a:lnSpc>
              <a:spcBef>
                <a:spcPts val="100"/>
              </a:spcBef>
            </a:pPr>
            <a:r>
              <a:rPr sz="900" dirty="0">
                <a:latin typeface="Microsoft Sans Serif"/>
                <a:cs typeface="Microsoft Sans Serif"/>
              </a:rPr>
              <a:t>2.1.2.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40" dirty="0">
                <a:latin typeface="Microsoft Sans Serif"/>
                <a:cs typeface="Microsoft Sans Serif"/>
              </a:rPr>
              <a:t>POLEAS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55" dirty="0">
                <a:latin typeface="Microsoft Sans Serif"/>
                <a:cs typeface="Microsoft Sans Serif"/>
              </a:rPr>
              <a:t>Y  </a:t>
            </a:r>
            <a:r>
              <a:rPr sz="900" spc="-45" dirty="0">
                <a:latin typeface="Microsoft Sans Serif"/>
                <a:cs typeface="Microsoft Sans Serif"/>
              </a:rPr>
              <a:t>POLIPASTOS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945031" y="3795290"/>
            <a:ext cx="709295" cy="317500"/>
          </a:xfrm>
          <a:custGeom>
            <a:avLst/>
            <a:gdLst/>
            <a:ahLst/>
            <a:cxnLst/>
            <a:rect l="l" t="t" r="r" b="b"/>
            <a:pathLst>
              <a:path w="709294" h="317500">
                <a:moveTo>
                  <a:pt x="708899" y="317099"/>
                </a:moveTo>
                <a:lnTo>
                  <a:pt x="0" y="317099"/>
                </a:lnTo>
                <a:lnTo>
                  <a:pt x="0" y="0"/>
                </a:lnTo>
                <a:lnTo>
                  <a:pt x="708899" y="0"/>
                </a:lnTo>
                <a:lnTo>
                  <a:pt x="708899" y="317099"/>
                </a:lnTo>
                <a:close/>
              </a:path>
            </a:pathLst>
          </a:custGeom>
          <a:solidFill>
            <a:srgbClr val="D9EA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95797" y="3832809"/>
            <a:ext cx="407670" cy="23685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14935" marR="5080" indent="-102870">
              <a:lnSpc>
                <a:spcPts val="830"/>
              </a:lnSpc>
              <a:spcBef>
                <a:spcPts val="135"/>
              </a:spcBef>
            </a:pPr>
            <a:r>
              <a:rPr sz="700" dirty="0">
                <a:latin typeface="Microsoft Sans Serif"/>
                <a:cs typeface="Microsoft Sans Serif"/>
              </a:rPr>
              <a:t>1.</a:t>
            </a:r>
            <a:r>
              <a:rPr sz="700" spc="5" dirty="0">
                <a:latin typeface="Microsoft Sans Serif"/>
                <a:cs typeface="Microsoft Sans Serif"/>
              </a:rPr>
              <a:t> </a:t>
            </a:r>
            <a:r>
              <a:rPr sz="700" spc="-20" dirty="0">
                <a:latin typeface="Microsoft Sans Serif"/>
                <a:cs typeface="Microsoft Sans Serif"/>
              </a:rPr>
              <a:t>POLEA  </a:t>
            </a:r>
            <a:r>
              <a:rPr sz="700" spc="-15" dirty="0">
                <a:latin typeface="Microsoft Sans Serif"/>
                <a:cs typeface="Microsoft Sans Serif"/>
              </a:rPr>
              <a:t>FIJA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56486" y="3795290"/>
            <a:ext cx="709295" cy="317500"/>
          </a:xfrm>
          <a:custGeom>
            <a:avLst/>
            <a:gdLst/>
            <a:ahLst/>
            <a:cxnLst/>
            <a:rect l="l" t="t" r="r" b="b"/>
            <a:pathLst>
              <a:path w="709295" h="317500">
                <a:moveTo>
                  <a:pt x="708899" y="317099"/>
                </a:moveTo>
                <a:lnTo>
                  <a:pt x="0" y="317099"/>
                </a:lnTo>
                <a:lnTo>
                  <a:pt x="0" y="0"/>
                </a:lnTo>
                <a:lnTo>
                  <a:pt x="708899" y="0"/>
                </a:lnTo>
                <a:lnTo>
                  <a:pt x="708899" y="317099"/>
                </a:lnTo>
                <a:close/>
              </a:path>
            </a:pathLst>
          </a:custGeom>
          <a:solidFill>
            <a:srgbClr val="D9EA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919603" y="3832809"/>
            <a:ext cx="382905" cy="23685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3340" marR="5080" indent="-41275">
              <a:lnSpc>
                <a:spcPts val="830"/>
              </a:lnSpc>
              <a:spcBef>
                <a:spcPts val="135"/>
              </a:spcBef>
            </a:pPr>
            <a:r>
              <a:rPr sz="700" spc="-15" dirty="0">
                <a:latin typeface="Microsoft Sans Serif"/>
                <a:cs typeface="Microsoft Sans Serif"/>
              </a:rPr>
              <a:t>2.POLEA  </a:t>
            </a:r>
            <a:r>
              <a:rPr sz="700" spc="-5" dirty="0">
                <a:latin typeface="Microsoft Sans Serif"/>
                <a:cs typeface="Microsoft Sans Serif"/>
              </a:rPr>
              <a:t>MÓVIL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517350" y="3795300"/>
            <a:ext cx="748665" cy="317500"/>
          </a:xfrm>
          <a:custGeom>
            <a:avLst/>
            <a:gdLst/>
            <a:ahLst/>
            <a:cxnLst/>
            <a:rect l="l" t="t" r="r" b="b"/>
            <a:pathLst>
              <a:path w="748664" h="317500">
                <a:moveTo>
                  <a:pt x="748199" y="317099"/>
                </a:moveTo>
                <a:lnTo>
                  <a:pt x="0" y="317099"/>
                </a:lnTo>
                <a:lnTo>
                  <a:pt x="0" y="0"/>
                </a:lnTo>
                <a:lnTo>
                  <a:pt x="748199" y="0"/>
                </a:lnTo>
                <a:lnTo>
                  <a:pt x="748199" y="317099"/>
                </a:lnTo>
                <a:close/>
              </a:path>
            </a:pathLst>
          </a:custGeom>
          <a:solidFill>
            <a:srgbClr val="D9EA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605270" y="3885206"/>
            <a:ext cx="57277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latin typeface="Microsoft Sans Serif"/>
                <a:cs typeface="Microsoft Sans Serif"/>
              </a:rPr>
              <a:t>3.</a:t>
            </a:r>
            <a:r>
              <a:rPr sz="700" spc="-30" dirty="0">
                <a:latin typeface="Microsoft Sans Serif"/>
                <a:cs typeface="Microsoft Sans Serif"/>
              </a:rPr>
              <a:t>POLI</a:t>
            </a:r>
            <a:r>
              <a:rPr sz="700" spc="-90" dirty="0">
                <a:latin typeface="Microsoft Sans Serif"/>
                <a:cs typeface="Microsoft Sans Serif"/>
              </a:rPr>
              <a:t>P</a:t>
            </a:r>
            <a:r>
              <a:rPr sz="700" spc="-15" dirty="0">
                <a:latin typeface="Microsoft Sans Serif"/>
                <a:cs typeface="Microsoft Sans Serif"/>
              </a:rPr>
              <a:t>ASTO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586421" y="2277534"/>
            <a:ext cx="2211070" cy="317500"/>
          </a:xfrm>
          <a:custGeom>
            <a:avLst/>
            <a:gdLst/>
            <a:ahLst/>
            <a:cxnLst/>
            <a:rect l="l" t="t" r="r" b="b"/>
            <a:pathLst>
              <a:path w="2211070" h="317500">
                <a:moveTo>
                  <a:pt x="2210999" y="317099"/>
                </a:moveTo>
                <a:lnTo>
                  <a:pt x="0" y="317099"/>
                </a:lnTo>
                <a:lnTo>
                  <a:pt x="0" y="0"/>
                </a:lnTo>
                <a:lnTo>
                  <a:pt x="2210999" y="0"/>
                </a:lnTo>
                <a:lnTo>
                  <a:pt x="2210999" y="317099"/>
                </a:lnTo>
                <a:close/>
              </a:path>
            </a:pathLst>
          </a:custGeom>
          <a:solidFill>
            <a:srgbClr val="F4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880657" y="2342104"/>
            <a:ext cx="16586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5" dirty="0">
                <a:latin typeface="Arial"/>
                <a:cs typeface="Arial"/>
              </a:rPr>
              <a:t>2.2.TRANSMISIÓN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spc="-30" dirty="0">
                <a:latin typeface="Arial"/>
                <a:cs typeface="Arial"/>
              </a:rPr>
              <a:t>DE</a:t>
            </a:r>
            <a:r>
              <a:rPr sz="1000" b="1" spc="-20" dirty="0">
                <a:latin typeface="Arial"/>
                <a:cs typeface="Arial"/>
              </a:rPr>
              <a:t> GIRO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849138" y="2923527"/>
            <a:ext cx="1321435" cy="483234"/>
          </a:xfrm>
          <a:custGeom>
            <a:avLst/>
            <a:gdLst/>
            <a:ahLst/>
            <a:cxnLst/>
            <a:rect l="l" t="t" r="r" b="b"/>
            <a:pathLst>
              <a:path w="1321435" h="483235">
                <a:moveTo>
                  <a:pt x="1321199" y="482700"/>
                </a:moveTo>
                <a:lnTo>
                  <a:pt x="0" y="482700"/>
                </a:lnTo>
                <a:lnTo>
                  <a:pt x="0" y="0"/>
                </a:lnTo>
                <a:lnTo>
                  <a:pt x="1321199" y="0"/>
                </a:lnTo>
                <a:lnTo>
                  <a:pt x="1321199" y="482700"/>
                </a:lnTo>
                <a:close/>
              </a:path>
            </a:pathLst>
          </a:custGeom>
          <a:solidFill>
            <a:srgbClr val="9FC5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977084" y="2979584"/>
            <a:ext cx="1065530" cy="340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5080" indent="-1270">
              <a:lnSpc>
                <a:spcPct val="114999"/>
              </a:lnSpc>
              <a:spcBef>
                <a:spcPts val="100"/>
              </a:spcBef>
            </a:pPr>
            <a:r>
              <a:rPr sz="900" b="1" dirty="0">
                <a:latin typeface="Arial"/>
                <a:cs typeface="Arial"/>
              </a:rPr>
              <a:t>2.2.1. </a:t>
            </a:r>
            <a:r>
              <a:rPr sz="900" b="1" spc="-50" dirty="0">
                <a:latin typeface="Arial"/>
                <a:cs typeface="Arial"/>
              </a:rPr>
              <a:t>SISTEMAS </a:t>
            </a:r>
            <a:r>
              <a:rPr sz="900" b="1" spc="-20" dirty="0">
                <a:latin typeface="Arial"/>
                <a:cs typeface="Arial"/>
              </a:rPr>
              <a:t>DE  </a:t>
            </a:r>
            <a:r>
              <a:rPr sz="900" b="1" spc="-50" dirty="0">
                <a:latin typeface="Arial"/>
                <a:cs typeface="Arial"/>
              </a:rPr>
              <a:t>RUEDAS </a:t>
            </a:r>
            <a:r>
              <a:rPr sz="900" b="1" spc="50" dirty="0">
                <a:latin typeface="Arial"/>
                <a:cs typeface="Arial"/>
              </a:rPr>
              <a:t>O </a:t>
            </a:r>
            <a:r>
              <a:rPr sz="900" b="1" spc="-50" dirty="0">
                <a:latin typeface="Arial"/>
                <a:cs typeface="Arial"/>
              </a:rPr>
              <a:t>POLEAS</a:t>
            </a:r>
            <a:endParaRPr sz="9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582127" y="3743540"/>
            <a:ext cx="850900" cy="421005"/>
          </a:xfrm>
          <a:custGeom>
            <a:avLst/>
            <a:gdLst/>
            <a:ahLst/>
            <a:cxnLst/>
            <a:rect l="l" t="t" r="r" b="b"/>
            <a:pathLst>
              <a:path w="850900" h="421004">
                <a:moveTo>
                  <a:pt x="850799" y="420599"/>
                </a:moveTo>
                <a:lnTo>
                  <a:pt x="0" y="420599"/>
                </a:lnTo>
                <a:lnTo>
                  <a:pt x="0" y="0"/>
                </a:lnTo>
                <a:lnTo>
                  <a:pt x="850799" y="0"/>
                </a:lnTo>
                <a:lnTo>
                  <a:pt x="850799" y="420599"/>
                </a:lnTo>
                <a:close/>
              </a:path>
            </a:pathLst>
          </a:custGeom>
          <a:solidFill>
            <a:srgbClr val="CEE1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712505" y="3806901"/>
            <a:ext cx="590550" cy="271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725" marR="5080" indent="-73660">
              <a:lnSpc>
                <a:spcPct val="114999"/>
              </a:lnSpc>
              <a:spcBef>
                <a:spcPts val="100"/>
              </a:spcBef>
            </a:pPr>
            <a:r>
              <a:rPr sz="700" b="1" dirty="0">
                <a:latin typeface="Arial"/>
                <a:cs typeface="Arial"/>
              </a:rPr>
              <a:t>1.</a:t>
            </a:r>
            <a:r>
              <a:rPr sz="700" b="1" spc="-40" dirty="0">
                <a:latin typeface="Arial"/>
                <a:cs typeface="Arial"/>
              </a:rPr>
              <a:t>RUEDAS </a:t>
            </a:r>
            <a:r>
              <a:rPr sz="700" b="1" spc="-15" dirty="0">
                <a:latin typeface="Arial"/>
                <a:cs typeface="Arial"/>
              </a:rPr>
              <a:t>DE  FRICCIÓN</a:t>
            </a:r>
            <a:endParaRPr sz="7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586432" y="3743540"/>
            <a:ext cx="850900" cy="421005"/>
          </a:xfrm>
          <a:custGeom>
            <a:avLst/>
            <a:gdLst/>
            <a:ahLst/>
            <a:cxnLst/>
            <a:rect l="l" t="t" r="r" b="b"/>
            <a:pathLst>
              <a:path w="850900" h="421004">
                <a:moveTo>
                  <a:pt x="850799" y="420599"/>
                </a:moveTo>
                <a:lnTo>
                  <a:pt x="0" y="420599"/>
                </a:lnTo>
                <a:lnTo>
                  <a:pt x="0" y="0"/>
                </a:lnTo>
                <a:lnTo>
                  <a:pt x="850799" y="0"/>
                </a:lnTo>
                <a:lnTo>
                  <a:pt x="850799" y="420599"/>
                </a:lnTo>
                <a:close/>
              </a:path>
            </a:pathLst>
          </a:custGeom>
          <a:solidFill>
            <a:srgbClr val="CEE1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678916" y="3806901"/>
            <a:ext cx="666750" cy="271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marR="5080" indent="-140335">
              <a:lnSpc>
                <a:spcPct val="114999"/>
              </a:lnSpc>
              <a:spcBef>
                <a:spcPts val="100"/>
              </a:spcBef>
            </a:pPr>
            <a:r>
              <a:rPr sz="700" b="1" dirty="0">
                <a:latin typeface="Arial"/>
                <a:cs typeface="Arial"/>
              </a:rPr>
              <a:t>2.</a:t>
            </a:r>
            <a:r>
              <a:rPr sz="700" b="1" spc="-40" dirty="0">
                <a:latin typeface="Arial"/>
                <a:cs typeface="Arial"/>
              </a:rPr>
              <a:t>POLEAS </a:t>
            </a:r>
            <a:r>
              <a:rPr sz="700" b="1" spc="15" dirty="0">
                <a:latin typeface="Arial"/>
                <a:cs typeface="Arial"/>
              </a:rPr>
              <a:t>CON  </a:t>
            </a:r>
            <a:r>
              <a:rPr sz="700" b="1" spc="-35" dirty="0">
                <a:latin typeface="Arial"/>
                <a:cs typeface="Arial"/>
              </a:rPr>
              <a:t>CORREA</a:t>
            </a:r>
            <a:endParaRPr sz="7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7112332" y="2923527"/>
            <a:ext cx="1321435" cy="317500"/>
          </a:xfrm>
          <a:custGeom>
            <a:avLst/>
            <a:gdLst/>
            <a:ahLst/>
            <a:cxnLst/>
            <a:rect l="l" t="t" r="r" b="b"/>
            <a:pathLst>
              <a:path w="1321434" h="317500">
                <a:moveTo>
                  <a:pt x="1321199" y="317099"/>
                </a:moveTo>
                <a:lnTo>
                  <a:pt x="0" y="317099"/>
                </a:lnTo>
                <a:lnTo>
                  <a:pt x="0" y="0"/>
                </a:lnTo>
                <a:lnTo>
                  <a:pt x="1321199" y="0"/>
                </a:lnTo>
                <a:lnTo>
                  <a:pt x="1321199" y="317099"/>
                </a:lnTo>
                <a:close/>
              </a:path>
            </a:pathLst>
          </a:custGeom>
          <a:solidFill>
            <a:srgbClr val="D4A6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7225476" y="2996225"/>
            <a:ext cx="1095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Arial"/>
                <a:cs typeface="Arial"/>
              </a:rPr>
              <a:t>2.2.2.</a:t>
            </a:r>
            <a:r>
              <a:rPr sz="900" b="1" spc="-60" dirty="0">
                <a:latin typeface="Arial"/>
                <a:cs typeface="Arial"/>
              </a:rPr>
              <a:t> </a:t>
            </a:r>
            <a:r>
              <a:rPr sz="900" b="1" spc="-35" dirty="0">
                <a:latin typeface="Arial"/>
                <a:cs typeface="Arial"/>
              </a:rPr>
              <a:t>ENGRANAJES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797513" y="3768140"/>
            <a:ext cx="878840" cy="371475"/>
          </a:xfrm>
          <a:custGeom>
            <a:avLst/>
            <a:gdLst/>
            <a:ahLst/>
            <a:cxnLst/>
            <a:rect l="l" t="t" r="r" b="b"/>
            <a:pathLst>
              <a:path w="878840" h="371475">
                <a:moveTo>
                  <a:pt x="878699" y="371399"/>
                </a:moveTo>
                <a:lnTo>
                  <a:pt x="0" y="371399"/>
                </a:lnTo>
                <a:lnTo>
                  <a:pt x="0" y="0"/>
                </a:lnTo>
                <a:lnTo>
                  <a:pt x="878699" y="0"/>
                </a:lnTo>
                <a:lnTo>
                  <a:pt x="878699" y="371399"/>
                </a:lnTo>
                <a:close/>
              </a:path>
            </a:pathLst>
          </a:custGeom>
          <a:solidFill>
            <a:srgbClr val="EAD1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7931978" y="3832810"/>
            <a:ext cx="610235" cy="23685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 indent="69850">
              <a:lnSpc>
                <a:spcPts val="830"/>
              </a:lnSpc>
              <a:spcBef>
                <a:spcPts val="135"/>
              </a:spcBef>
            </a:pPr>
            <a:r>
              <a:rPr sz="700" b="1" spc="-20" dirty="0">
                <a:latin typeface="Arial"/>
                <a:cs typeface="Arial"/>
              </a:rPr>
              <a:t>2.TREN DE </a:t>
            </a:r>
            <a:r>
              <a:rPr sz="700" b="1" spc="-15" dirty="0">
                <a:latin typeface="Arial"/>
                <a:cs typeface="Arial"/>
              </a:rPr>
              <a:t> </a:t>
            </a:r>
            <a:r>
              <a:rPr sz="700" b="1" spc="-30" dirty="0">
                <a:latin typeface="Arial"/>
                <a:cs typeface="Arial"/>
              </a:rPr>
              <a:t>ENGRANAJES</a:t>
            </a:r>
            <a:endParaRPr sz="7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818024" y="3768149"/>
            <a:ext cx="878840" cy="371475"/>
          </a:xfrm>
          <a:custGeom>
            <a:avLst/>
            <a:gdLst/>
            <a:ahLst/>
            <a:cxnLst/>
            <a:rect l="l" t="t" r="r" b="b"/>
            <a:pathLst>
              <a:path w="878840" h="371475">
                <a:moveTo>
                  <a:pt x="878699" y="371399"/>
                </a:moveTo>
                <a:lnTo>
                  <a:pt x="0" y="371399"/>
                </a:lnTo>
                <a:lnTo>
                  <a:pt x="0" y="0"/>
                </a:lnTo>
                <a:lnTo>
                  <a:pt x="878699" y="0"/>
                </a:lnTo>
                <a:lnTo>
                  <a:pt x="878699" y="371399"/>
                </a:lnTo>
                <a:close/>
              </a:path>
            </a:pathLst>
          </a:custGeom>
          <a:solidFill>
            <a:srgbClr val="EAD1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915439" y="3832819"/>
            <a:ext cx="684530" cy="23685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735" marR="5080" indent="-26670">
              <a:lnSpc>
                <a:spcPts val="830"/>
              </a:lnSpc>
              <a:spcBef>
                <a:spcPts val="135"/>
              </a:spcBef>
            </a:pPr>
            <a:r>
              <a:rPr sz="700" b="1" spc="-20" dirty="0">
                <a:latin typeface="Arial"/>
                <a:cs typeface="Arial"/>
              </a:rPr>
              <a:t>1.ENGRANAJES  </a:t>
            </a:r>
            <a:r>
              <a:rPr sz="700" b="1" spc="20" dirty="0">
                <a:latin typeface="Arial"/>
                <a:cs typeface="Arial"/>
              </a:rPr>
              <a:t>CON</a:t>
            </a:r>
            <a:r>
              <a:rPr sz="700" b="1" spc="-35" dirty="0">
                <a:latin typeface="Arial"/>
                <a:cs typeface="Arial"/>
              </a:rPr>
              <a:t> </a:t>
            </a:r>
            <a:r>
              <a:rPr sz="700" b="1" spc="-10" dirty="0">
                <a:latin typeface="Arial"/>
                <a:cs typeface="Arial"/>
              </a:rPr>
              <a:t>CADENA</a:t>
            </a:r>
            <a:endParaRPr sz="7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790174" y="1319497"/>
            <a:ext cx="3018790" cy="371475"/>
          </a:xfrm>
          <a:custGeom>
            <a:avLst/>
            <a:gdLst/>
            <a:ahLst/>
            <a:cxnLst/>
            <a:rect l="l" t="t" r="r" b="b"/>
            <a:pathLst>
              <a:path w="3018790" h="371475">
                <a:moveTo>
                  <a:pt x="3018599" y="371399"/>
                </a:moveTo>
                <a:lnTo>
                  <a:pt x="0" y="371399"/>
                </a:lnTo>
                <a:lnTo>
                  <a:pt x="0" y="0"/>
                </a:lnTo>
                <a:lnTo>
                  <a:pt x="3018599" y="0"/>
                </a:lnTo>
                <a:lnTo>
                  <a:pt x="3018599" y="371399"/>
                </a:lnTo>
                <a:close/>
              </a:path>
            </a:pathLst>
          </a:custGeom>
          <a:solidFill>
            <a:srgbClr val="D9D1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298787" y="1411217"/>
            <a:ext cx="21253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6710" algn="l"/>
              </a:tabLst>
            </a:pPr>
            <a:r>
              <a:rPr sz="1000" b="1" dirty="0">
                <a:latin typeface="Arial"/>
                <a:cs typeface="Arial"/>
              </a:rPr>
              <a:t>1.	</a:t>
            </a:r>
            <a:r>
              <a:rPr sz="1000" b="1" spc="-5" dirty="0">
                <a:latin typeface="Arial"/>
                <a:cs typeface="Arial"/>
              </a:rPr>
              <a:t>DEFINICIÓN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spc="-30" dirty="0">
                <a:latin typeface="Arial"/>
                <a:cs typeface="Arial"/>
              </a:rPr>
              <a:t>DE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MECANISMO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130752" y="830187"/>
            <a:ext cx="8110855" cy="3282315"/>
            <a:chOff x="130752" y="830187"/>
            <a:chExt cx="8110855" cy="3282315"/>
          </a:xfrm>
        </p:grpSpPr>
        <p:sp>
          <p:nvSpPr>
            <p:cNvPr id="36" name="object 36"/>
            <p:cNvSpPr/>
            <p:nvPr/>
          </p:nvSpPr>
          <p:spPr>
            <a:xfrm>
              <a:off x="1170148" y="834949"/>
              <a:ext cx="7066915" cy="2933700"/>
            </a:xfrm>
            <a:custGeom>
              <a:avLst/>
              <a:gdLst/>
              <a:ahLst/>
              <a:cxnLst/>
              <a:rect l="l" t="t" r="r" b="b"/>
              <a:pathLst>
                <a:path w="7066915" h="2933700">
                  <a:moveTo>
                    <a:pt x="3334051" y="0"/>
                  </a:moveTo>
                  <a:lnTo>
                    <a:pt x="3334051" y="242274"/>
                  </a:lnTo>
                  <a:lnTo>
                    <a:pt x="1129351" y="242274"/>
                  </a:lnTo>
                  <a:lnTo>
                    <a:pt x="1129351" y="484499"/>
                  </a:lnTo>
                </a:path>
                <a:path w="7066915" h="2933700">
                  <a:moveTo>
                    <a:pt x="3334051" y="0"/>
                  </a:moveTo>
                  <a:lnTo>
                    <a:pt x="3334051" y="308662"/>
                  </a:lnTo>
                  <a:lnTo>
                    <a:pt x="4841551" y="308662"/>
                  </a:lnTo>
                  <a:lnTo>
                    <a:pt x="4841551" y="617399"/>
                  </a:lnTo>
                </a:path>
                <a:path w="7066915" h="2933700">
                  <a:moveTo>
                    <a:pt x="4841670" y="1133923"/>
                  </a:moveTo>
                  <a:lnTo>
                    <a:pt x="4841670" y="1288254"/>
                  </a:lnTo>
                  <a:lnTo>
                    <a:pt x="5521770" y="1288254"/>
                  </a:lnTo>
                  <a:lnTo>
                    <a:pt x="5521770" y="1442623"/>
                  </a:lnTo>
                </a:path>
                <a:path w="7066915" h="2933700">
                  <a:moveTo>
                    <a:pt x="4841670" y="1133923"/>
                  </a:moveTo>
                  <a:lnTo>
                    <a:pt x="4841670" y="1288248"/>
                  </a:lnTo>
                  <a:lnTo>
                    <a:pt x="943470" y="1288248"/>
                  </a:lnTo>
                  <a:lnTo>
                    <a:pt x="943470" y="1442623"/>
                  </a:lnTo>
                </a:path>
                <a:path w="7066915" h="2933700">
                  <a:moveTo>
                    <a:pt x="943499" y="1759671"/>
                  </a:moveTo>
                  <a:lnTo>
                    <a:pt x="943499" y="1927438"/>
                  </a:lnTo>
                  <a:lnTo>
                    <a:pt x="1812899" y="1927438"/>
                  </a:lnTo>
                  <a:lnTo>
                    <a:pt x="1812899" y="2095071"/>
                  </a:lnTo>
                </a:path>
                <a:path w="7066915" h="2933700">
                  <a:moveTo>
                    <a:pt x="943499" y="1759671"/>
                  </a:moveTo>
                  <a:lnTo>
                    <a:pt x="943499" y="1927442"/>
                  </a:lnTo>
                  <a:lnTo>
                    <a:pt x="0" y="1927442"/>
                  </a:lnTo>
                  <a:lnTo>
                    <a:pt x="0" y="2095071"/>
                  </a:lnTo>
                </a:path>
                <a:path w="7066915" h="2933700">
                  <a:moveTo>
                    <a:pt x="5521773" y="1759684"/>
                  </a:moveTo>
                  <a:lnTo>
                    <a:pt x="5521773" y="1924130"/>
                  </a:lnTo>
                  <a:lnTo>
                    <a:pt x="4339473" y="1924130"/>
                  </a:lnTo>
                  <a:lnTo>
                    <a:pt x="4339473" y="2088484"/>
                  </a:lnTo>
                </a:path>
                <a:path w="7066915" h="2933700">
                  <a:moveTo>
                    <a:pt x="5521773" y="1759684"/>
                  </a:moveTo>
                  <a:lnTo>
                    <a:pt x="5521773" y="1924130"/>
                  </a:lnTo>
                  <a:lnTo>
                    <a:pt x="6602673" y="1924130"/>
                  </a:lnTo>
                  <a:lnTo>
                    <a:pt x="6602673" y="2088484"/>
                  </a:lnTo>
                </a:path>
                <a:path w="7066915" h="2933700">
                  <a:moveTo>
                    <a:pt x="6602783" y="2405677"/>
                  </a:moveTo>
                  <a:lnTo>
                    <a:pt x="6602783" y="2669435"/>
                  </a:lnTo>
                  <a:lnTo>
                    <a:pt x="7066583" y="2669435"/>
                  </a:lnTo>
                  <a:lnTo>
                    <a:pt x="7066583" y="2933077"/>
                  </a:lnTo>
                </a:path>
              </a:pathLst>
            </a:custGeom>
            <a:ln w="9524">
              <a:solidFill>
                <a:srgbClr val="5959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30752" y="3795290"/>
              <a:ext cx="784225" cy="317500"/>
            </a:xfrm>
            <a:custGeom>
              <a:avLst/>
              <a:gdLst/>
              <a:ahLst/>
              <a:cxnLst/>
              <a:rect l="l" t="t" r="r" b="b"/>
              <a:pathLst>
                <a:path w="784225" h="317500">
                  <a:moveTo>
                    <a:pt x="783599" y="317099"/>
                  </a:moveTo>
                  <a:lnTo>
                    <a:pt x="0" y="317099"/>
                  </a:lnTo>
                  <a:lnTo>
                    <a:pt x="0" y="0"/>
                  </a:lnTo>
                  <a:lnTo>
                    <a:pt x="783599" y="0"/>
                  </a:lnTo>
                  <a:lnTo>
                    <a:pt x="783599" y="317099"/>
                  </a:lnTo>
                  <a:close/>
                </a:path>
              </a:pathLst>
            </a:custGeom>
            <a:solidFill>
              <a:srgbClr val="FCE4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217845" y="3875672"/>
            <a:ext cx="610235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Microsoft Sans Serif"/>
                <a:cs typeface="Microsoft Sans Serif"/>
              </a:rPr>
              <a:t>a.DEFINICIÓN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22648" y="3240627"/>
            <a:ext cx="7250430" cy="554990"/>
          </a:xfrm>
          <a:custGeom>
            <a:avLst/>
            <a:gdLst/>
            <a:ahLst/>
            <a:cxnLst/>
            <a:rect l="l" t="t" r="r" b="b"/>
            <a:pathLst>
              <a:path w="7250430" h="554989">
                <a:moveTo>
                  <a:pt x="7250283" y="0"/>
                </a:moveTo>
                <a:lnTo>
                  <a:pt x="7250283" y="263763"/>
                </a:lnTo>
                <a:lnTo>
                  <a:pt x="6734583" y="263763"/>
                </a:lnTo>
                <a:lnTo>
                  <a:pt x="6734583" y="527400"/>
                </a:lnTo>
              </a:path>
              <a:path w="7250430" h="554989">
                <a:moveTo>
                  <a:pt x="4987089" y="165600"/>
                </a:moveTo>
                <a:lnTo>
                  <a:pt x="4987089" y="334257"/>
                </a:lnTo>
                <a:lnTo>
                  <a:pt x="5489289" y="334257"/>
                </a:lnTo>
                <a:lnTo>
                  <a:pt x="5489289" y="502800"/>
                </a:lnTo>
              </a:path>
              <a:path w="7250430" h="554989">
                <a:moveTo>
                  <a:pt x="4987089" y="165600"/>
                </a:moveTo>
                <a:lnTo>
                  <a:pt x="4987089" y="334257"/>
                </a:lnTo>
                <a:lnTo>
                  <a:pt x="4484889" y="334257"/>
                </a:lnTo>
                <a:lnTo>
                  <a:pt x="4484889" y="502800"/>
                </a:lnTo>
              </a:path>
              <a:path w="7250430" h="554989">
                <a:moveTo>
                  <a:pt x="2460340" y="6625"/>
                </a:moveTo>
                <a:lnTo>
                  <a:pt x="2460340" y="280648"/>
                </a:lnTo>
                <a:lnTo>
                  <a:pt x="3368741" y="280648"/>
                </a:lnTo>
                <a:lnTo>
                  <a:pt x="3368741" y="554725"/>
                </a:lnTo>
              </a:path>
              <a:path w="7250430" h="554989">
                <a:moveTo>
                  <a:pt x="2460340" y="6625"/>
                </a:moveTo>
                <a:lnTo>
                  <a:pt x="2460340" y="280642"/>
                </a:lnTo>
                <a:lnTo>
                  <a:pt x="2588140" y="280642"/>
                </a:lnTo>
                <a:lnTo>
                  <a:pt x="2588140" y="554725"/>
                </a:lnTo>
              </a:path>
              <a:path w="7250430" h="554989">
                <a:moveTo>
                  <a:pt x="2460340" y="6625"/>
                </a:moveTo>
                <a:lnTo>
                  <a:pt x="2460340" y="280642"/>
                </a:lnTo>
                <a:lnTo>
                  <a:pt x="1776940" y="280642"/>
                </a:lnTo>
                <a:lnTo>
                  <a:pt x="1776940" y="554725"/>
                </a:lnTo>
              </a:path>
              <a:path w="7250430" h="554989">
                <a:moveTo>
                  <a:pt x="647400" y="6636"/>
                </a:moveTo>
                <a:lnTo>
                  <a:pt x="647400" y="280648"/>
                </a:lnTo>
                <a:lnTo>
                  <a:pt x="0" y="280648"/>
                </a:lnTo>
                <a:lnTo>
                  <a:pt x="0" y="554737"/>
                </a:lnTo>
              </a:path>
              <a:path w="7250430" h="554989">
                <a:moveTo>
                  <a:pt x="647400" y="6636"/>
                </a:moveTo>
                <a:lnTo>
                  <a:pt x="647400" y="280648"/>
                </a:lnTo>
                <a:lnTo>
                  <a:pt x="876300" y="280648"/>
                </a:lnTo>
                <a:lnTo>
                  <a:pt x="876300" y="554737"/>
                </a:lnTo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546799" y="4312725"/>
            <a:ext cx="1134110" cy="193040"/>
          </a:xfrm>
          <a:prstGeom prst="rect">
            <a:avLst/>
          </a:prstGeom>
          <a:solidFill>
            <a:srgbClr val="FCE4CD"/>
          </a:solidFill>
        </p:spPr>
        <p:txBody>
          <a:bodyPr vert="horz" wrap="square" lIns="0" tIns="40005" rIns="0" bIns="0" rtlCol="0">
            <a:spAutoFit/>
          </a:bodyPr>
          <a:lstStyle/>
          <a:p>
            <a:pPr marL="124460">
              <a:lnSpc>
                <a:spcPct val="100000"/>
              </a:lnSpc>
              <a:spcBef>
                <a:spcPts val="315"/>
              </a:spcBef>
            </a:pPr>
            <a:r>
              <a:rPr sz="700" spc="-25" dirty="0">
                <a:latin typeface="Microsoft Sans Serif"/>
                <a:cs typeface="Microsoft Sans Serif"/>
              </a:rPr>
              <a:t>Palancas</a:t>
            </a:r>
            <a:r>
              <a:rPr sz="700" spc="-15" dirty="0">
                <a:latin typeface="Microsoft Sans Serif"/>
                <a:cs typeface="Microsoft Sans Serif"/>
              </a:rPr>
              <a:t> </a:t>
            </a:r>
            <a:r>
              <a:rPr sz="700" spc="15" dirty="0">
                <a:latin typeface="Microsoft Sans Serif"/>
                <a:cs typeface="Microsoft Sans Serif"/>
              </a:rPr>
              <a:t>de</a:t>
            </a:r>
            <a:r>
              <a:rPr sz="700" spc="-1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1er</a:t>
            </a:r>
            <a:r>
              <a:rPr sz="700" spc="-10" dirty="0">
                <a:latin typeface="Microsoft Sans Serif"/>
                <a:cs typeface="Microsoft Sans Serif"/>
              </a:rPr>
              <a:t> </a:t>
            </a:r>
            <a:r>
              <a:rPr sz="700" spc="15" dirty="0">
                <a:latin typeface="Microsoft Sans Serif"/>
                <a:cs typeface="Microsoft Sans Serif"/>
              </a:rPr>
              <a:t>grado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546799" y="4556374"/>
            <a:ext cx="1134110" cy="193040"/>
          </a:xfrm>
          <a:prstGeom prst="rect">
            <a:avLst/>
          </a:prstGeom>
          <a:solidFill>
            <a:srgbClr val="FCE4CD"/>
          </a:solidFill>
        </p:spPr>
        <p:txBody>
          <a:bodyPr vert="horz" wrap="square" lIns="0" tIns="40005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315"/>
              </a:spcBef>
            </a:pPr>
            <a:r>
              <a:rPr sz="700" spc="-25" dirty="0">
                <a:latin typeface="Microsoft Sans Serif"/>
                <a:cs typeface="Microsoft Sans Serif"/>
              </a:rPr>
              <a:t>Palancas</a:t>
            </a:r>
            <a:r>
              <a:rPr sz="700" spc="-20" dirty="0">
                <a:latin typeface="Microsoft Sans Serif"/>
                <a:cs typeface="Microsoft Sans Serif"/>
              </a:rPr>
              <a:t> </a:t>
            </a:r>
            <a:r>
              <a:rPr sz="700" spc="15" dirty="0">
                <a:latin typeface="Microsoft Sans Serif"/>
                <a:cs typeface="Microsoft Sans Serif"/>
              </a:rPr>
              <a:t>de</a:t>
            </a:r>
            <a:r>
              <a:rPr sz="700" spc="-15" dirty="0">
                <a:latin typeface="Microsoft Sans Serif"/>
                <a:cs typeface="Microsoft Sans Serif"/>
              </a:rPr>
              <a:t> </a:t>
            </a:r>
            <a:r>
              <a:rPr sz="700" spc="5" dirty="0">
                <a:latin typeface="Microsoft Sans Serif"/>
                <a:cs typeface="Microsoft Sans Serif"/>
              </a:rPr>
              <a:t>2º</a:t>
            </a:r>
            <a:r>
              <a:rPr sz="700" spc="-15" dirty="0">
                <a:latin typeface="Microsoft Sans Serif"/>
                <a:cs typeface="Microsoft Sans Serif"/>
              </a:rPr>
              <a:t> </a:t>
            </a:r>
            <a:r>
              <a:rPr sz="700" spc="15" dirty="0">
                <a:latin typeface="Microsoft Sans Serif"/>
                <a:cs typeface="Microsoft Sans Serif"/>
              </a:rPr>
              <a:t>grado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546799" y="4800024"/>
            <a:ext cx="1134110" cy="193040"/>
          </a:xfrm>
          <a:prstGeom prst="rect">
            <a:avLst/>
          </a:prstGeom>
          <a:solidFill>
            <a:srgbClr val="FCE4CD"/>
          </a:solidFill>
        </p:spPr>
        <p:txBody>
          <a:bodyPr vert="horz" wrap="square" lIns="0" tIns="40005" rIns="0" bIns="0" rtlCol="0">
            <a:spAutoFit/>
          </a:bodyPr>
          <a:lstStyle/>
          <a:p>
            <a:pPr marL="124460">
              <a:lnSpc>
                <a:spcPct val="100000"/>
              </a:lnSpc>
              <a:spcBef>
                <a:spcPts val="315"/>
              </a:spcBef>
            </a:pPr>
            <a:r>
              <a:rPr sz="700" spc="-25" dirty="0">
                <a:latin typeface="Microsoft Sans Serif"/>
                <a:cs typeface="Microsoft Sans Serif"/>
              </a:rPr>
              <a:t>Palancas</a:t>
            </a:r>
            <a:r>
              <a:rPr sz="700" spc="-15" dirty="0">
                <a:latin typeface="Microsoft Sans Serif"/>
                <a:cs typeface="Microsoft Sans Serif"/>
              </a:rPr>
              <a:t> </a:t>
            </a:r>
            <a:r>
              <a:rPr sz="700" spc="15" dirty="0">
                <a:latin typeface="Microsoft Sans Serif"/>
                <a:cs typeface="Microsoft Sans Serif"/>
              </a:rPr>
              <a:t>de</a:t>
            </a:r>
            <a:r>
              <a:rPr sz="700" spc="-1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3er</a:t>
            </a:r>
            <a:r>
              <a:rPr sz="700" spc="-10" dirty="0">
                <a:latin typeface="Microsoft Sans Serif"/>
                <a:cs typeface="Microsoft Sans Serif"/>
              </a:rPr>
              <a:t> </a:t>
            </a:r>
            <a:r>
              <a:rPr sz="700" spc="15" dirty="0">
                <a:latin typeface="Microsoft Sans Serif"/>
                <a:cs typeface="Microsoft Sans Serif"/>
              </a:rPr>
              <a:t>grado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1398852" y="4112390"/>
            <a:ext cx="147955" cy="784225"/>
          </a:xfrm>
          <a:custGeom>
            <a:avLst/>
            <a:gdLst/>
            <a:ahLst/>
            <a:cxnLst/>
            <a:rect l="l" t="t" r="r" b="b"/>
            <a:pathLst>
              <a:path w="147955" h="784225">
                <a:moveTo>
                  <a:pt x="0" y="0"/>
                </a:moveTo>
                <a:lnTo>
                  <a:pt x="0" y="296699"/>
                </a:lnTo>
                <a:lnTo>
                  <a:pt x="147899" y="296699"/>
                </a:lnTo>
              </a:path>
              <a:path w="147955" h="784225">
                <a:moveTo>
                  <a:pt x="0" y="0"/>
                </a:moveTo>
                <a:lnTo>
                  <a:pt x="0" y="540299"/>
                </a:lnTo>
                <a:lnTo>
                  <a:pt x="147899" y="540299"/>
                </a:lnTo>
              </a:path>
              <a:path w="147955" h="784225">
                <a:moveTo>
                  <a:pt x="0" y="0"/>
                </a:moveTo>
                <a:lnTo>
                  <a:pt x="0" y="783899"/>
                </a:lnTo>
                <a:lnTo>
                  <a:pt x="147899" y="783899"/>
                </a:lnTo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66450"/>
            <a:ext cx="9143365" cy="4564380"/>
            <a:chOff x="0" y="166450"/>
            <a:chExt cx="9143365" cy="45643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83137"/>
              <a:ext cx="4592338" cy="454762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92349" y="647625"/>
              <a:ext cx="2268526" cy="267129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60875" y="647625"/>
              <a:ext cx="2234699" cy="12609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48899" y="166450"/>
              <a:ext cx="4446675" cy="48117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01224" y="3318925"/>
              <a:ext cx="4542024" cy="130247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81</Words>
  <Application>Microsoft Office PowerPoint</Application>
  <PresentationFormat>Presentación en pantalla (16:9)</PresentationFormat>
  <Paragraphs>23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Theme</vt:lpstr>
      <vt:lpstr>RESUMEN MECANISMOS</vt:lpstr>
      <vt:lpstr>MECANISMOS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de mecanismos</dc:title>
  <cp:lastModifiedBy>Ismael</cp:lastModifiedBy>
  <cp:revision>1</cp:revision>
  <dcterms:created xsi:type="dcterms:W3CDTF">2023-11-10T18:19:53Z</dcterms:created>
  <dcterms:modified xsi:type="dcterms:W3CDTF">2023-11-10T18:31:10Z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