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ppt/tags/tag41.xml" ContentType="application/vnd.openxmlformats-officedocument.presentationml.tags+xml"/>
  <Override PartName="/ppt/notesSlides/notesSlide40.xml" ContentType="application/vnd.openxmlformats-officedocument.presentationml.notesSlide+xml"/>
  <Override PartName="/ppt/tags/tag42.xml" ContentType="application/vnd.openxmlformats-officedocument.presentationml.tags+xml"/>
  <Override PartName="/ppt/notesSlides/notesSlide41.xml" ContentType="application/vnd.openxmlformats-officedocument.presentationml.notesSlide+xml"/>
  <Override PartName="/ppt/tags/tag43.xml" ContentType="application/vnd.openxmlformats-officedocument.presentationml.tags+xml"/>
  <Override PartName="/ppt/notesSlides/notesSlide42.xml" ContentType="application/vnd.openxmlformats-officedocument.presentationml.notesSlide+xml"/>
  <Override PartName="/ppt/tags/tag44.xml" ContentType="application/vnd.openxmlformats-officedocument.presentationml.tags+xml"/>
  <Override PartName="/ppt/notesSlides/notesSlide43.xml" ContentType="application/vnd.openxmlformats-officedocument.presentationml.notesSlide+xml"/>
  <Override PartName="/ppt/tags/tag45.xml" ContentType="application/vnd.openxmlformats-officedocument.presentationml.tags+xml"/>
  <Override PartName="/ppt/notesSlides/notesSlide44.xml" ContentType="application/vnd.openxmlformats-officedocument.presentationml.notesSlide+xml"/>
  <Override PartName="/ppt/tags/tag46.xml" ContentType="application/vnd.openxmlformats-officedocument.presentationml.tags+xml"/>
  <Override PartName="/ppt/notesSlides/notesSlide45.xml" ContentType="application/vnd.openxmlformats-officedocument.presentationml.notesSlide+xml"/>
  <Override PartName="/ppt/tags/tag47.xml" ContentType="application/vnd.openxmlformats-officedocument.presentationml.tags+xml"/>
  <Override PartName="/ppt/notesSlides/notesSlide46.xml" ContentType="application/vnd.openxmlformats-officedocument.presentationml.notesSlide+xml"/>
  <Override PartName="/ppt/tags/tag48.xml" ContentType="application/vnd.openxmlformats-officedocument.presentationml.tags+xml"/>
  <Override PartName="/ppt/notesSlides/notesSlide47.xml" ContentType="application/vnd.openxmlformats-officedocument.presentationml.notesSlide+xml"/>
  <Override PartName="/ppt/tags/tag49.xml" ContentType="application/vnd.openxmlformats-officedocument.presentationml.tags+xml"/>
  <Override PartName="/ppt/notesSlides/notesSlide48.xml" ContentType="application/vnd.openxmlformats-officedocument.presentationml.notesSlide+xml"/>
  <Override PartName="/ppt/tags/tag50.xml" ContentType="application/vnd.openxmlformats-officedocument.presentationml.tags+xml"/>
  <Override PartName="/ppt/notesSlides/notesSlide49.xml" ContentType="application/vnd.openxmlformats-officedocument.presentationml.notesSlide+xml"/>
  <Override PartName="/ppt/tags/tag51.xml" ContentType="application/vnd.openxmlformats-officedocument.presentationml.tags+xml"/>
  <Override PartName="/ppt/notesSlides/notesSlide50.xml" ContentType="application/vnd.openxmlformats-officedocument.presentationml.notesSlide+xml"/>
  <Override PartName="/ppt/tags/tag52.xml" ContentType="application/vnd.openxmlformats-officedocument.presentationml.tags+xml"/>
  <Override PartName="/ppt/notesSlides/notesSlide51.xml" ContentType="application/vnd.openxmlformats-officedocument.presentationml.notesSlide+xml"/>
  <Override PartName="/ppt/tags/tag53.xml" ContentType="application/vnd.openxmlformats-officedocument.presentationml.tags+xml"/>
  <Override PartName="/ppt/notesSlides/notesSlide52.xml" ContentType="application/vnd.openxmlformats-officedocument.presentationml.notesSlide+xml"/>
  <Override PartName="/ppt/tags/tag54.xml" ContentType="application/vnd.openxmlformats-officedocument.presentationml.tags+xml"/>
  <Override PartName="/ppt/notesSlides/notesSlide53.xml" ContentType="application/vnd.openxmlformats-officedocument.presentationml.notesSlide+xml"/>
  <Override PartName="/ppt/tags/tag55.xml" ContentType="application/vnd.openxmlformats-officedocument.presentationml.tags+xml"/>
  <Override PartName="/ppt/notesSlides/notesSlide54.xml" ContentType="application/vnd.openxmlformats-officedocument.presentationml.notesSlide+xml"/>
  <Override PartName="/ppt/tags/tag56.xml" ContentType="application/vnd.openxmlformats-officedocument.presentationml.tags+xml"/>
  <Override PartName="/ppt/notesSlides/notesSlide55.xml" ContentType="application/vnd.openxmlformats-officedocument.presentationml.notesSlide+xml"/>
  <Override PartName="/ppt/tags/tag57.xml" ContentType="application/vnd.openxmlformats-officedocument.presentationml.tags+xml"/>
  <Override PartName="/ppt/notesSlides/notesSlide56.xml" ContentType="application/vnd.openxmlformats-officedocument.presentationml.notesSlide+xml"/>
  <Override PartName="/ppt/tags/tag58.xml" ContentType="application/vnd.openxmlformats-officedocument.presentationml.tags+xml"/>
  <Override PartName="/ppt/notesSlides/notesSlide57.xml" ContentType="application/vnd.openxmlformats-officedocument.presentationml.notesSlide+xml"/>
  <Override PartName="/ppt/tags/tag59.xml" ContentType="application/vnd.openxmlformats-officedocument.presentationml.tags+xml"/>
  <Override PartName="/ppt/notesSlides/notesSlide58.xml" ContentType="application/vnd.openxmlformats-officedocument.presentationml.notesSlide+xml"/>
  <Override PartName="/ppt/tags/tag60.xml" ContentType="application/vnd.openxmlformats-officedocument.presentationml.tags+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61"/>
  </p:notesMasterIdLst>
  <p:sldIdLst>
    <p:sldId id="513" r:id="rId2"/>
    <p:sldId id="730" r:id="rId3"/>
    <p:sldId id="747" r:id="rId4"/>
    <p:sldId id="936" r:id="rId5"/>
    <p:sldId id="763" r:id="rId6"/>
    <p:sldId id="875" r:id="rId7"/>
    <p:sldId id="981" r:id="rId8"/>
    <p:sldId id="735" r:id="rId9"/>
    <p:sldId id="1018" r:id="rId10"/>
    <p:sldId id="736" r:id="rId11"/>
    <p:sldId id="1019" r:id="rId12"/>
    <p:sldId id="1020" r:id="rId13"/>
    <p:sldId id="1021" r:id="rId14"/>
    <p:sldId id="745" r:id="rId15"/>
    <p:sldId id="758" r:id="rId16"/>
    <p:sldId id="760" r:id="rId17"/>
    <p:sldId id="759" r:id="rId18"/>
    <p:sldId id="628" r:id="rId19"/>
    <p:sldId id="982" r:id="rId20"/>
    <p:sldId id="983" r:id="rId21"/>
    <p:sldId id="984" r:id="rId22"/>
    <p:sldId id="985" r:id="rId23"/>
    <p:sldId id="986" r:id="rId24"/>
    <p:sldId id="987" r:id="rId25"/>
    <p:sldId id="988" r:id="rId26"/>
    <p:sldId id="1017" r:id="rId27"/>
    <p:sldId id="989" r:id="rId28"/>
    <p:sldId id="990" r:id="rId29"/>
    <p:sldId id="991" r:id="rId30"/>
    <p:sldId id="992" r:id="rId31"/>
    <p:sldId id="993" r:id="rId32"/>
    <p:sldId id="1022" r:id="rId33"/>
    <p:sldId id="994" r:id="rId34"/>
    <p:sldId id="995" r:id="rId35"/>
    <p:sldId id="996" r:id="rId36"/>
    <p:sldId id="997" r:id="rId37"/>
    <p:sldId id="998" r:id="rId38"/>
    <p:sldId id="999" r:id="rId39"/>
    <p:sldId id="1000" r:id="rId40"/>
    <p:sldId id="1001" r:id="rId41"/>
    <p:sldId id="1002" r:id="rId42"/>
    <p:sldId id="1003" r:id="rId43"/>
    <p:sldId id="1004" r:id="rId44"/>
    <p:sldId id="1005" r:id="rId45"/>
    <p:sldId id="1006" r:id="rId46"/>
    <p:sldId id="1007" r:id="rId47"/>
    <p:sldId id="1008" r:id="rId48"/>
    <p:sldId id="1009" r:id="rId49"/>
    <p:sldId id="1010" r:id="rId50"/>
    <p:sldId id="1011" r:id="rId51"/>
    <p:sldId id="1012" r:id="rId52"/>
    <p:sldId id="1013" r:id="rId53"/>
    <p:sldId id="1014" r:id="rId54"/>
    <p:sldId id="1015" r:id="rId55"/>
    <p:sldId id="1016" r:id="rId56"/>
    <p:sldId id="922" r:id="rId57"/>
    <p:sldId id="823" r:id="rId58"/>
    <p:sldId id="766" r:id="rId59"/>
    <p:sldId id="291" r:id="rId60"/>
  </p:sldIdLst>
  <p:sldSz cx="9144000" cy="5143500" type="screen16x9"/>
  <p:notesSz cx="6858000" cy="9144000"/>
  <p:custDataLst>
    <p:tags r:id="rId62"/>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 xmlns:p15="http://schemas.microsoft.com/office/powerpoint/2012/main">
        <p15:guide id="1" orient="horz" pos="1620">
          <p15:clr>
            <a:srgbClr val="A4A3A4"/>
          </p15:clr>
        </p15:guide>
        <p15:guide id="2" pos="33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 Reif" initials="BR" lastIdx="3" clrIdx="0"/>
  <p:cmAuthor id="1" name="Jane Gibbons -X (jagibbon - DEL ORO CONSULTING INC at Cisco)" initials="JG-(-DOCIaC" lastIdx="28" clrIdx="1">
    <p:extLst>
      <p:ext uri="{19B8F6BF-5375-455C-9EA6-DF929625EA0E}">
        <p15:presenceInfo xmlns="" xmlns:p15="http://schemas.microsoft.com/office/powerpoint/2012/main" userId="S-1-5-21-1708537768-1303643608-725345543-200204" providerId="AD"/>
      </p:ext>
    </p:extLst>
  </p:cmAuthor>
  <p:cmAuthor id="2" name="Bob Vachon" initials="BV" lastIdx="24" clrIdx="2">
    <p:extLst>
      <p:ext uri="{19B8F6BF-5375-455C-9EA6-DF929625EA0E}">
        <p15:presenceInfo xmlns="" xmlns:p15="http://schemas.microsoft.com/office/powerpoint/2012/main" userId="c7abe87968a0b63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9E7E8"/>
    <a:srgbClr val="0000CC"/>
    <a:srgbClr val="000099"/>
    <a:srgbClr val="CC99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8906" autoAdjust="0"/>
    <p:restoredTop sz="81065" autoAdjust="0"/>
  </p:normalViewPr>
  <p:slideViewPr>
    <p:cSldViewPr snapToGrid="0" showGuides="1">
      <p:cViewPr>
        <p:scale>
          <a:sx n="100" d="100"/>
          <a:sy n="100" d="100"/>
        </p:scale>
        <p:origin x="-318" y="-960"/>
      </p:cViewPr>
      <p:guideLst>
        <p:guide orient="horz" pos="1620"/>
        <p:guide pos="336"/>
      </p:guideLst>
    </p:cSldViewPr>
  </p:slideViewPr>
  <p:notesTextViewPr>
    <p:cViewPr>
      <p:scale>
        <a:sx n="1" d="1"/>
        <a:sy n="1" d="1"/>
      </p:scale>
      <p:origin x="0" y="0"/>
    </p:cViewPr>
  </p:notesTextViewPr>
  <p:sorterViewPr>
    <p:cViewPr>
      <p:scale>
        <a:sx n="111" d="100"/>
        <a:sy n="111" d="100"/>
      </p:scale>
      <p:origin x="0" y="-5120"/>
    </p:cViewPr>
  </p:sorterViewPr>
  <p:notesViewPr>
    <p:cSldViewPr snapToGrid="0">
      <p:cViewPr>
        <p:scale>
          <a:sx n="75" d="100"/>
          <a:sy n="75" d="100"/>
        </p:scale>
        <p:origin x="-1080" y="-29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6337D9-3022-3D41-8D8A-BDF2F3B0DD8E}" type="datetimeFigureOut">
              <a:rPr lang="en-US" smtClean="0"/>
              <a:t>11/25/2019</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1018C-6CAF-B84E-B92C-ECB119457FBA}" type="slidenum">
              <a:rPr lang="en-US" smtClean="0"/>
              <a:t>‹#›</a:t>
            </a:fld>
            <a:endParaRPr lang="en-US" dirty="0"/>
          </a:p>
        </p:txBody>
      </p:sp>
    </p:spTree>
    <p:extLst>
      <p:ext uri="{BB962C8B-B14F-4D97-AF65-F5344CB8AC3E}">
        <p14:creationId xmlns:p14="http://schemas.microsoft.com/office/powerpoint/2010/main" val="19375648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baseline="0"/>
              <a:t>IT Essentials 7.0</a:t>
            </a:r>
          </a:p>
          <a:p>
            <a:pPr rtl="0">
              <a:buFontTx/>
              <a:buNone/>
            </a:pPr>
            <a:r>
              <a:rPr lang="x-none" sz="1200" b="0"/>
              <a:t>Capítulo 2: Armado de PC</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a:t>
            </a:fld>
            <a:endParaRPr/>
          </a:p>
        </p:txBody>
      </p:sp>
    </p:spTree>
    <p:extLst>
      <p:ext uri="{BB962C8B-B14F-4D97-AF65-F5344CB8AC3E}">
        <p14:creationId xmlns:p14="http://schemas.microsoft.com/office/powerpoint/2010/main" val="3025542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10</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5605797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11</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3421916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12</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1005270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13</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8920743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5F7D0146-1035-4865-8A5B-0B1E8578604B}" type="slidenum">
              <a:rPr sz="800" b="0">
                <a:ea typeface="ＭＳ Ｐゴシック" pitchFamily="34" charset="-128"/>
              </a:rPr>
              <a:pPr algn="r"/>
              <a:t>14</a:t>
            </a:fld>
            <a:endParaRPr sz="800" b="0">
              <a:ea typeface="ＭＳ Ｐゴシック" pitchFamily="34" charset="-128"/>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42915732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baseline="0"/>
              <a:t>IT Essentials 7.0</a:t>
            </a:r>
          </a:p>
          <a:p>
            <a:pPr rtl="0">
              <a:buFontTx/>
              <a:buNone/>
            </a:pPr>
            <a:r>
              <a:rPr lang="x-none" sz="1200" b="0"/>
              <a:t>Capítulo 2: Armado de PC</a:t>
            </a:r>
          </a:p>
        </p:txBody>
      </p:sp>
      <p:sp>
        <p:nvSpPr>
          <p:cNvPr id="4" name="Slide Number Placeholder 3"/>
          <p:cNvSpPr>
            <a:spLocks noGrp="1"/>
          </p:cNvSpPr>
          <p:nvPr>
            <p:ph type="sldNum" sz="quarter" idx="10"/>
          </p:nvPr>
        </p:nvSpPr>
        <p:spPr/>
        <p:txBody>
          <a:bodyPr/>
          <a:lstStyle/>
          <a:p>
            <a:pPr rtl="0"/>
            <a:fld id="{5641018C-6CAF-B84E-B92C-ECB119457FBA}" type="slidenum">
              <a:rPr/>
              <a:t>15</a:t>
            </a:fld>
            <a:endParaRPr/>
          </a:p>
        </p:txBody>
      </p:sp>
    </p:spTree>
    <p:extLst>
      <p:ext uri="{BB962C8B-B14F-4D97-AF65-F5344CB8AC3E}">
        <p14:creationId xmlns:p14="http://schemas.microsoft.com/office/powerpoint/2010/main" val="1496800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16</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b="0"/>
              <a:t>Cisco Networking Academy Program</a:t>
            </a:r>
          </a:p>
          <a:p>
            <a:pPr rtl="0">
              <a:buFontTx/>
              <a:buNone/>
            </a:pPr>
            <a:r>
              <a:rPr lang="x-none" b="0" baseline="0"/>
              <a:t>IT Essentials v7.0</a:t>
            </a:r>
          </a:p>
          <a:p>
            <a:pPr rtl="0">
              <a:buFontTx/>
              <a:buNone/>
            </a:pPr>
            <a:r>
              <a:rPr lang="x-none" sz="1200" b="0"/>
              <a:t>Capítulo 2: Armado de PC</a:t>
            </a:r>
          </a:p>
          <a:p>
            <a:endParaRPr lang="en-GB" dirty="0"/>
          </a:p>
        </p:txBody>
      </p:sp>
    </p:spTree>
    <p:extLst>
      <p:ext uri="{BB962C8B-B14F-4D97-AF65-F5344CB8AC3E}">
        <p14:creationId xmlns:p14="http://schemas.microsoft.com/office/powerpoint/2010/main" val="10247521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2 – Armado de la PC</a:t>
            </a:r>
          </a:p>
          <a:p>
            <a:pPr rtl="0">
              <a:buFontTx/>
              <a:buNone/>
            </a:pPr>
            <a:r>
              <a:rPr lang="x-none" sz="1200" b="0"/>
              <a:t>2.1 – Armado de la computadora</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17</a:t>
            </a:fld>
            <a:endParaRPr/>
          </a:p>
        </p:txBody>
      </p:sp>
    </p:spTree>
    <p:extLst>
      <p:ext uri="{BB962C8B-B14F-4D97-AF65-F5344CB8AC3E}">
        <p14:creationId xmlns:p14="http://schemas.microsoft.com/office/powerpoint/2010/main" val="6255296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2.1.1 – Seguridad general y contra incendios</a:t>
            </a:r>
          </a:p>
          <a:p>
            <a:pPr rtl="0">
              <a:buFontTx/>
              <a:buNone/>
            </a:pPr>
            <a:r>
              <a:rPr lang="x-none" b="0"/>
              <a:t>2.1.1.1 – Explicación en video: seguridad general y contra incendios</a:t>
            </a:r>
          </a:p>
        </p:txBody>
      </p:sp>
    </p:spTree>
    <p:extLst>
      <p:ext uri="{BB962C8B-B14F-4D97-AF65-F5344CB8AC3E}">
        <p14:creationId xmlns:p14="http://schemas.microsoft.com/office/powerpoint/2010/main" val="35251901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2.1.2 – Apertura del gabinete y conexión de la fuente de alimentación</a:t>
            </a:r>
          </a:p>
          <a:p>
            <a:pPr rtl="0">
              <a:buFontTx/>
              <a:buNone/>
            </a:pPr>
            <a:r>
              <a:rPr lang="x-none" b="0"/>
              <a:t>2.1.2.1 – Demostración en video: instalación de la fuente de alimentación</a:t>
            </a:r>
          </a:p>
          <a:p>
            <a:pPr rtl="0">
              <a:buFontTx/>
              <a:buNone/>
            </a:pPr>
            <a:r>
              <a:rPr lang="x-none" b="0"/>
              <a:t>2.1.2.2 – Verifique su comprensión: instalación de la fuente de alimentación</a:t>
            </a:r>
          </a:p>
        </p:txBody>
      </p:sp>
    </p:spTree>
    <p:extLst>
      <p:ext uri="{BB962C8B-B14F-4D97-AF65-F5344CB8AC3E}">
        <p14:creationId xmlns:p14="http://schemas.microsoft.com/office/powerpoint/2010/main" val="1176065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2</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866771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2.1.2 – Apertura del gabinete y conexión de la fuente de alimentación</a:t>
            </a:r>
          </a:p>
          <a:p>
            <a:pPr rtl="0">
              <a:buFontTx/>
              <a:buNone/>
            </a:pPr>
            <a:r>
              <a:rPr lang="x-none" b="0"/>
              <a:t>2.1.2.3 – Selección del gabinete y los ventiladores</a:t>
            </a:r>
          </a:p>
        </p:txBody>
      </p:sp>
    </p:spTree>
    <p:extLst>
      <p:ext uri="{BB962C8B-B14F-4D97-AF65-F5344CB8AC3E}">
        <p14:creationId xmlns:p14="http://schemas.microsoft.com/office/powerpoint/2010/main" val="8559850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2.1.2 – Apertura del gabinete y conexión de la fuente de alimentación</a:t>
            </a:r>
          </a:p>
          <a:p>
            <a:pPr rtl="0">
              <a:buFontTx/>
              <a:buNone/>
            </a:pPr>
            <a:r>
              <a:rPr lang="x-none" b="0"/>
              <a:t>2.1.2.3 – Selección del gabinete y los ventiladores (cont.)</a:t>
            </a:r>
          </a:p>
        </p:txBody>
      </p:sp>
    </p:spTree>
    <p:extLst>
      <p:ext uri="{BB962C8B-B14F-4D97-AF65-F5344CB8AC3E}">
        <p14:creationId xmlns:p14="http://schemas.microsoft.com/office/powerpoint/2010/main" val="16047196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2.1.2 – Apertura del gabinete y conexión de la fuente de alimentación</a:t>
            </a:r>
          </a:p>
          <a:p>
            <a:pPr rtl="0">
              <a:buFontTx/>
              <a:buNone/>
            </a:pPr>
            <a:r>
              <a:rPr lang="x-none" b="0"/>
              <a:t>2.1.2.4 – Selección de una fuente de alimentación</a:t>
            </a:r>
          </a:p>
        </p:txBody>
      </p:sp>
    </p:spTree>
    <p:extLst>
      <p:ext uri="{BB962C8B-B14F-4D97-AF65-F5344CB8AC3E}">
        <p14:creationId xmlns:p14="http://schemas.microsoft.com/office/powerpoint/2010/main" val="23064560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2.1.2 – Apertura del gabinete y conexión de la fuente de alimentación</a:t>
            </a:r>
          </a:p>
          <a:p>
            <a:pPr rtl="0">
              <a:buFontTx/>
              <a:buNone/>
            </a:pPr>
            <a:r>
              <a:rPr lang="x-none" b="0"/>
              <a:t>2.1.2.5 – Práctica de laboratorio: Instalación de la fuente de alimentación</a:t>
            </a:r>
          </a:p>
        </p:txBody>
      </p:sp>
    </p:spTree>
    <p:extLst>
      <p:ext uri="{BB962C8B-B14F-4D97-AF65-F5344CB8AC3E}">
        <p14:creationId xmlns:p14="http://schemas.microsoft.com/office/powerpoint/2010/main" val="38204232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2.1.3 – Instalación de los componentes de la placa base</a:t>
            </a:r>
          </a:p>
          <a:p>
            <a:pPr rtl="0">
              <a:buFontTx/>
              <a:buNone/>
            </a:pPr>
            <a:r>
              <a:rPr lang="x-none" b="0"/>
              <a:t>2.1.3.1 – Demostración en video: instalación de la CPU</a:t>
            </a:r>
          </a:p>
          <a:p>
            <a:pPr rtl="0">
              <a:buFontTx/>
              <a:buNone/>
            </a:pPr>
            <a:r>
              <a:rPr lang="x-none" b="0"/>
              <a:t>2.1.3.2 – Verifique su comprensión: instalación de la CPU</a:t>
            </a:r>
          </a:p>
        </p:txBody>
      </p:sp>
    </p:spTree>
    <p:extLst>
      <p:ext uri="{BB962C8B-B14F-4D97-AF65-F5344CB8AC3E}">
        <p14:creationId xmlns:p14="http://schemas.microsoft.com/office/powerpoint/2010/main" val="38028998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2.1.3 – Instalación de los componentes de la placa base</a:t>
            </a:r>
          </a:p>
          <a:p>
            <a:pPr rtl="0">
              <a:buFontTx/>
              <a:buNone/>
            </a:pPr>
            <a:r>
              <a:rPr lang="x-none" b="0"/>
              <a:t>2.1.3.3 – Demostración en vídeo: instalación de la RAM</a:t>
            </a:r>
          </a:p>
          <a:p>
            <a:pPr rtl="0">
              <a:buFontTx/>
              <a:buNone/>
            </a:pPr>
            <a:r>
              <a:rPr lang="x-none" b="0"/>
              <a:t>2.1.3.4 – Verifique su comprensión: instalación de la RAM</a:t>
            </a:r>
          </a:p>
        </p:txBody>
      </p:sp>
    </p:spTree>
    <p:extLst>
      <p:ext uri="{BB962C8B-B14F-4D97-AF65-F5344CB8AC3E}">
        <p14:creationId xmlns:p14="http://schemas.microsoft.com/office/powerpoint/2010/main" val="1028569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2.1.3 – Instalación de los componentes de la placa base</a:t>
            </a:r>
          </a:p>
          <a:p>
            <a:pPr rtl="0">
              <a:buFontTx/>
              <a:buNone/>
            </a:pPr>
            <a:r>
              <a:rPr lang="x-none" b="0"/>
              <a:t>2.1.3.5 – Demostración en video: instalación de la</a:t>
            </a:r>
            <a:r>
              <a:rPr lang="x-none" b="0" baseline="0"/>
              <a:t> placa base</a:t>
            </a:r>
          </a:p>
          <a:p>
            <a:pPr rtl="0">
              <a:buFontTx/>
              <a:buNone/>
            </a:pPr>
            <a:r>
              <a:rPr lang="x-none" b="0"/>
              <a:t>2.1.3.6 – Verifique su comprensión: instalación</a:t>
            </a:r>
            <a:r>
              <a:rPr lang="x-none" b="0" baseline="0"/>
              <a:t> de la placa base</a:t>
            </a:r>
            <a:r>
              <a:rPr lang="x-none" b="0"/>
              <a:t> .</a:t>
            </a:r>
          </a:p>
        </p:txBody>
      </p:sp>
    </p:spTree>
    <p:extLst>
      <p:ext uri="{BB962C8B-B14F-4D97-AF65-F5344CB8AC3E}">
        <p14:creationId xmlns:p14="http://schemas.microsoft.com/office/powerpoint/2010/main" val="6724032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2.1.3 – Instalación de los componentes de la placa base</a:t>
            </a:r>
          </a:p>
          <a:p>
            <a:pPr rtl="0">
              <a:buFontTx/>
              <a:buNone/>
            </a:pPr>
            <a:r>
              <a:rPr lang="x-none" b="0"/>
              <a:t>2.1.3.7 – Selección de la placa base</a:t>
            </a:r>
          </a:p>
          <a:p>
            <a:pPr>
              <a:buFontTx/>
              <a:buNone/>
            </a:pPr>
            <a:endParaRPr lang="en-GB" b="0" dirty="0"/>
          </a:p>
        </p:txBody>
      </p:sp>
    </p:spTree>
    <p:extLst>
      <p:ext uri="{BB962C8B-B14F-4D97-AF65-F5344CB8AC3E}">
        <p14:creationId xmlns:p14="http://schemas.microsoft.com/office/powerpoint/2010/main" val="25438717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2.1.3 – Instalación de los componentes de la placa base</a:t>
            </a:r>
          </a:p>
          <a:p>
            <a:pPr rtl="0">
              <a:buFontTx/>
              <a:buNone/>
            </a:pPr>
            <a:r>
              <a:rPr lang="x-none" b="0"/>
              <a:t>2.1.3.8 – Selección de la CPU y la refrigeración de la CPU</a:t>
            </a:r>
          </a:p>
          <a:p>
            <a:pPr>
              <a:buFontTx/>
              <a:buNone/>
            </a:pPr>
            <a:endParaRPr lang="en-GB" b="0" dirty="0"/>
          </a:p>
        </p:txBody>
      </p:sp>
    </p:spTree>
    <p:extLst>
      <p:ext uri="{BB962C8B-B14F-4D97-AF65-F5344CB8AC3E}">
        <p14:creationId xmlns:p14="http://schemas.microsoft.com/office/powerpoint/2010/main" val="9844580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2.1.3 – Instalación de los componentes de la placa base</a:t>
            </a:r>
          </a:p>
          <a:p>
            <a:pPr rtl="0">
              <a:buFontTx/>
              <a:buNone/>
            </a:pPr>
            <a:r>
              <a:rPr lang="x-none" b="0"/>
              <a:t>2.1.3.9 – Selección de la RAM</a:t>
            </a:r>
          </a:p>
        </p:txBody>
      </p:sp>
    </p:spTree>
    <p:extLst>
      <p:ext uri="{BB962C8B-B14F-4D97-AF65-F5344CB8AC3E}">
        <p14:creationId xmlns:p14="http://schemas.microsoft.com/office/powerpoint/2010/main" val="4187821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baseline="0"/>
              <a:t>IT Essentials v7.0</a:t>
            </a:r>
          </a:p>
          <a:p>
            <a:pPr rtl="0">
              <a:buFontTx/>
              <a:buNone/>
            </a:pPr>
            <a:r>
              <a:rPr lang="x-none" sz="1200" b="0"/>
              <a:t>Capítulo 2: Armado de PC</a:t>
            </a:r>
          </a:p>
        </p:txBody>
      </p:sp>
      <p:sp>
        <p:nvSpPr>
          <p:cNvPr id="4" name="Slide Number Placeholder 3"/>
          <p:cNvSpPr>
            <a:spLocks noGrp="1"/>
          </p:cNvSpPr>
          <p:nvPr>
            <p:ph type="sldNum" sz="quarter" idx="10"/>
          </p:nvPr>
        </p:nvSpPr>
        <p:spPr/>
        <p:txBody>
          <a:bodyPr/>
          <a:lstStyle/>
          <a:p>
            <a:pPr rtl="0"/>
            <a:fld id="{5641018C-6CAF-B84E-B92C-ECB119457FBA}" type="slidenum">
              <a:rPr/>
              <a:t>3</a:t>
            </a:fld>
            <a:endParaRPr/>
          </a:p>
        </p:txBody>
      </p:sp>
    </p:spTree>
    <p:extLst>
      <p:ext uri="{BB962C8B-B14F-4D97-AF65-F5344CB8AC3E}">
        <p14:creationId xmlns:p14="http://schemas.microsoft.com/office/powerpoint/2010/main" val="41503246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2.1.3 – Instalación de los componentes de la placa base</a:t>
            </a:r>
          </a:p>
          <a:p>
            <a:pPr rtl="0">
              <a:buFontTx/>
              <a:buNone/>
            </a:pPr>
            <a:r>
              <a:rPr lang="x-none" b="0"/>
              <a:t>2.1.3.10 – Práctica de laboratorio: instalación de la placa base en una computadora</a:t>
            </a:r>
          </a:p>
        </p:txBody>
      </p:sp>
    </p:spTree>
    <p:extLst>
      <p:ext uri="{BB962C8B-B14F-4D97-AF65-F5344CB8AC3E}">
        <p14:creationId xmlns:p14="http://schemas.microsoft.com/office/powerpoint/2010/main" val="6317504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2.1.4 – Instalación de las unidades internas</a:t>
            </a:r>
          </a:p>
          <a:p>
            <a:pPr rtl="0">
              <a:buFontTx/>
              <a:buNone/>
            </a:pPr>
            <a:r>
              <a:rPr lang="x-none" b="0"/>
              <a:t>2.1.4.1 – Demostración en vídeo: instalación de las unidades</a:t>
            </a:r>
          </a:p>
        </p:txBody>
      </p:sp>
    </p:spTree>
    <p:extLst>
      <p:ext uri="{BB962C8B-B14F-4D97-AF65-F5344CB8AC3E}">
        <p14:creationId xmlns:p14="http://schemas.microsoft.com/office/powerpoint/2010/main" val="35215943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2.1.4 – Instalación de las unidades internas</a:t>
            </a:r>
          </a:p>
          <a:p>
            <a:pPr rtl="0">
              <a:buFontTx/>
              <a:buNone/>
            </a:pPr>
            <a:r>
              <a:rPr lang="x-none" b="0"/>
              <a:t>2.1.4.1 – Demostración en video: instalación de las unidades (cont.)</a:t>
            </a:r>
          </a:p>
        </p:txBody>
      </p:sp>
    </p:spTree>
    <p:extLst>
      <p:ext uri="{BB962C8B-B14F-4D97-AF65-F5344CB8AC3E}">
        <p14:creationId xmlns:p14="http://schemas.microsoft.com/office/powerpoint/2010/main" val="19219159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2.1.4 – Instalación de las unidades internas</a:t>
            </a:r>
          </a:p>
          <a:p>
            <a:pPr rtl="0">
              <a:buFontTx/>
              <a:buNone/>
            </a:pPr>
            <a:r>
              <a:rPr lang="x-none" b="0"/>
              <a:t>2.1.4.2 – Selección de discos duros</a:t>
            </a:r>
          </a:p>
        </p:txBody>
      </p:sp>
    </p:spTree>
    <p:extLst>
      <p:ext uri="{BB962C8B-B14F-4D97-AF65-F5344CB8AC3E}">
        <p14:creationId xmlns:p14="http://schemas.microsoft.com/office/powerpoint/2010/main" val="25694515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2.1.4 – Instalación de las unidades internas</a:t>
            </a:r>
          </a:p>
          <a:p>
            <a:pPr rtl="0">
              <a:buFontTx/>
              <a:buNone/>
            </a:pPr>
            <a:r>
              <a:rPr lang="x-none" b="0"/>
              <a:t>2.1.4.3 – Selección de las unidades ópticas</a:t>
            </a:r>
          </a:p>
        </p:txBody>
      </p:sp>
    </p:spTree>
    <p:extLst>
      <p:ext uri="{BB962C8B-B14F-4D97-AF65-F5344CB8AC3E}">
        <p14:creationId xmlns:p14="http://schemas.microsoft.com/office/powerpoint/2010/main" val="32133038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2.1.4 – Instalación de las unidades internas</a:t>
            </a:r>
          </a:p>
          <a:p>
            <a:pPr rtl="0">
              <a:buFontTx/>
              <a:buNone/>
            </a:pPr>
            <a:r>
              <a:rPr lang="x-none" b="0"/>
              <a:t>2.1.4.4 – Instalación del disco duro</a:t>
            </a:r>
          </a:p>
        </p:txBody>
      </p:sp>
    </p:spTree>
    <p:extLst>
      <p:ext uri="{BB962C8B-B14F-4D97-AF65-F5344CB8AC3E}">
        <p14:creationId xmlns:p14="http://schemas.microsoft.com/office/powerpoint/2010/main" val="35956680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2.1.4 – Instalación de las unidades internas</a:t>
            </a:r>
          </a:p>
          <a:p>
            <a:pPr rtl="0">
              <a:buFontTx/>
              <a:buNone/>
            </a:pPr>
            <a:r>
              <a:rPr lang="x-none" b="0"/>
              <a:t>2.1.4.5 – Instalación de unidad óptica</a:t>
            </a:r>
          </a:p>
          <a:p>
            <a:pPr rtl="0">
              <a:buFontTx/>
              <a:buNone/>
            </a:pPr>
            <a:r>
              <a:rPr lang="x-none" b="0"/>
              <a:t>2.1.4.6 – Verifique su comprensión: instalación de unidades</a:t>
            </a:r>
          </a:p>
        </p:txBody>
      </p:sp>
    </p:spTree>
    <p:extLst>
      <p:ext uri="{BB962C8B-B14F-4D97-AF65-F5344CB8AC3E}">
        <p14:creationId xmlns:p14="http://schemas.microsoft.com/office/powerpoint/2010/main" val="33628656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2.1.4 – Instalación de las unidades internas</a:t>
            </a:r>
          </a:p>
          <a:p>
            <a:pPr rtl="0">
              <a:buFontTx/>
              <a:buNone/>
            </a:pPr>
            <a:r>
              <a:rPr lang="x-none" b="0"/>
              <a:t>2.1.4.7 – Instalación de las unidades</a:t>
            </a:r>
          </a:p>
          <a:p>
            <a:pPr>
              <a:buFontTx/>
              <a:buNone/>
            </a:pPr>
            <a:endParaRPr lang="en-GB" b="0" dirty="0"/>
          </a:p>
        </p:txBody>
      </p:sp>
    </p:spTree>
    <p:extLst>
      <p:ext uri="{BB962C8B-B14F-4D97-AF65-F5344CB8AC3E}">
        <p14:creationId xmlns:p14="http://schemas.microsoft.com/office/powerpoint/2010/main" val="41626031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2.1.5 – Instalación de tarjetas adaptadoras</a:t>
            </a:r>
          </a:p>
          <a:p>
            <a:pPr rtl="0">
              <a:buFontTx/>
              <a:buNone/>
            </a:pPr>
            <a:r>
              <a:rPr lang="x-none" b="0"/>
              <a:t>2.1.5.1 – Demostración en video: instalación de las tarjetas adaptadoras</a:t>
            </a:r>
          </a:p>
          <a:p>
            <a:pPr>
              <a:buFontTx/>
              <a:buNone/>
            </a:pPr>
            <a:endParaRPr lang="en-GB" b="0" dirty="0"/>
          </a:p>
        </p:txBody>
      </p:sp>
    </p:spTree>
    <p:extLst>
      <p:ext uri="{BB962C8B-B14F-4D97-AF65-F5344CB8AC3E}">
        <p14:creationId xmlns:p14="http://schemas.microsoft.com/office/powerpoint/2010/main" val="27653928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2.1.5 – Instalación de tarjetas adaptadoras</a:t>
            </a:r>
          </a:p>
          <a:p>
            <a:pPr rtl="0">
              <a:buFontTx/>
              <a:buNone/>
            </a:pPr>
            <a:r>
              <a:rPr lang="x-none" b="0"/>
              <a:t>2.1.5.2 – Selección de tarjetas adaptadoras</a:t>
            </a:r>
          </a:p>
          <a:p>
            <a:pPr>
              <a:buFontTx/>
              <a:buNone/>
            </a:pPr>
            <a:endParaRPr lang="en-GB" b="0" dirty="0"/>
          </a:p>
        </p:txBody>
      </p:sp>
    </p:spTree>
    <p:extLst>
      <p:ext uri="{BB962C8B-B14F-4D97-AF65-F5344CB8AC3E}">
        <p14:creationId xmlns:p14="http://schemas.microsoft.com/office/powerpoint/2010/main" val="901953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ACE20BE7-F2F3-4E26-9454-50B18F790A4E}" type="slidenum">
              <a:rPr sz="800" b="0">
                <a:ea typeface="ＭＳ Ｐゴシック" pitchFamily="34" charset="-128"/>
              </a:rPr>
              <a:pPr algn="r"/>
              <a:t>4</a:t>
            </a:fld>
            <a:endParaRPr sz="800" b="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4002744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2.1.5 – Instalación de tarjetas adaptadoras</a:t>
            </a:r>
          </a:p>
          <a:p>
            <a:pPr rtl="0">
              <a:buFontTx/>
              <a:buNone/>
            </a:pPr>
            <a:r>
              <a:rPr lang="x-none" b="0"/>
              <a:t>2.1.5.3 – Otros factores de selección de tarjetas adaptadoras</a:t>
            </a:r>
          </a:p>
          <a:p>
            <a:pPr>
              <a:buFontTx/>
              <a:buNone/>
            </a:pPr>
            <a:endParaRPr lang="en-GB" b="0" dirty="0"/>
          </a:p>
        </p:txBody>
      </p:sp>
    </p:spTree>
    <p:extLst>
      <p:ext uri="{BB962C8B-B14F-4D97-AF65-F5344CB8AC3E}">
        <p14:creationId xmlns:p14="http://schemas.microsoft.com/office/powerpoint/2010/main" val="27421288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dirty="0"/>
              <a:t>2.1 – Armado de la computadora</a:t>
            </a:r>
          </a:p>
          <a:p>
            <a:pPr rtl="0">
              <a:buFontTx/>
              <a:buNone/>
            </a:pPr>
            <a:r>
              <a:rPr lang="x-none" b="0" dirty="0"/>
              <a:t>2.1.5 – Instalación de tarjetas adaptadoras</a:t>
            </a:r>
          </a:p>
          <a:p>
            <a:pPr rtl="0">
              <a:buFontTx/>
              <a:buNone/>
            </a:pPr>
            <a:r>
              <a:rPr lang="x-none" b="0" dirty="0"/>
              <a:t>2.1.5.4 – Instalación de tarjetas adaptadoras</a:t>
            </a:r>
          </a:p>
          <a:p>
            <a:pPr rtl="0">
              <a:buFontTx/>
              <a:buNone/>
            </a:pPr>
            <a:r>
              <a:rPr lang="x-none" b="0" dirty="0"/>
              <a:t>2.1.5.5 – Verifique su comprensión: instalación de tarjetas adaptadoras</a:t>
            </a:r>
          </a:p>
        </p:txBody>
      </p:sp>
    </p:spTree>
    <p:extLst>
      <p:ext uri="{BB962C8B-B14F-4D97-AF65-F5344CB8AC3E}">
        <p14:creationId xmlns:p14="http://schemas.microsoft.com/office/powerpoint/2010/main" val="20309773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2.1.5 – Instalación de tarjetas adaptadoras</a:t>
            </a:r>
          </a:p>
          <a:p>
            <a:pPr rtl="0">
              <a:buFontTx/>
              <a:buNone/>
            </a:pPr>
            <a:r>
              <a:rPr lang="x-none" b="0"/>
              <a:t>2.1.5.6 – Práctica de laboratorio: instalación de tarjetas adaptadoras</a:t>
            </a:r>
          </a:p>
        </p:txBody>
      </p:sp>
    </p:spTree>
    <p:extLst>
      <p:ext uri="{BB962C8B-B14F-4D97-AF65-F5344CB8AC3E}">
        <p14:creationId xmlns:p14="http://schemas.microsoft.com/office/powerpoint/2010/main" val="22574589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2.1.6 – Selección de almacenamiento adicional</a:t>
            </a:r>
          </a:p>
          <a:p>
            <a:pPr rtl="0">
              <a:buFontTx/>
              <a:buNone/>
            </a:pPr>
            <a:r>
              <a:rPr lang="x-none" b="0"/>
              <a:t>2.1.6.1 – Selección de un lector de medios</a:t>
            </a:r>
          </a:p>
        </p:txBody>
      </p:sp>
    </p:spTree>
    <p:extLst>
      <p:ext uri="{BB962C8B-B14F-4D97-AF65-F5344CB8AC3E}">
        <p14:creationId xmlns:p14="http://schemas.microsoft.com/office/powerpoint/2010/main" val="10023507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2.1.6 – Selección de almacenamiento adicional</a:t>
            </a:r>
          </a:p>
          <a:p>
            <a:pPr rtl="0">
              <a:buFontTx/>
              <a:buNone/>
            </a:pPr>
            <a:r>
              <a:rPr lang="x-none" b="0"/>
              <a:t>2.1.6.2 – Selección de almacenamiento externo</a:t>
            </a:r>
          </a:p>
          <a:p>
            <a:pPr rtl="0">
              <a:buFontTx/>
              <a:buNone/>
            </a:pPr>
            <a:r>
              <a:rPr lang="x-none" b="0"/>
              <a:t>2.1.6.3 – Verifique su comprensión: una las tarjetas de medios con su descripción</a:t>
            </a:r>
          </a:p>
        </p:txBody>
      </p:sp>
    </p:spTree>
    <p:extLst>
      <p:ext uri="{BB962C8B-B14F-4D97-AF65-F5344CB8AC3E}">
        <p14:creationId xmlns:p14="http://schemas.microsoft.com/office/powerpoint/2010/main" val="300148840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2.1.7: Instalación de cables</a:t>
            </a:r>
          </a:p>
          <a:p>
            <a:pPr rtl="0">
              <a:buFontTx/>
              <a:buNone/>
            </a:pPr>
            <a:r>
              <a:rPr lang="x-none" b="0"/>
              <a:t>2.1.7.1 – Demostración en video: Conexión de los cables de alimentación internos</a:t>
            </a:r>
          </a:p>
          <a:p>
            <a:pPr rtl="0">
              <a:buFontTx/>
              <a:buNone/>
            </a:pPr>
            <a:r>
              <a:rPr lang="x-none" b="0"/>
              <a:t>2.1.7.2 – Verifique su comprensión: Identificación de los conectores de alimentación</a:t>
            </a:r>
          </a:p>
        </p:txBody>
      </p:sp>
    </p:spTree>
    <p:extLst>
      <p:ext uri="{BB962C8B-B14F-4D97-AF65-F5344CB8AC3E}">
        <p14:creationId xmlns:p14="http://schemas.microsoft.com/office/powerpoint/2010/main" val="277935428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2.1.7 – Instalación de los cables</a:t>
            </a:r>
          </a:p>
          <a:p>
            <a:pPr rtl="0">
              <a:buFontTx/>
              <a:buNone/>
            </a:pPr>
            <a:r>
              <a:rPr lang="x-none" b="0"/>
              <a:t>2.1.7.3 – Demostración en vídeo: conexión de los cables de datos internos</a:t>
            </a:r>
          </a:p>
          <a:p>
            <a:pPr>
              <a:buFontTx/>
              <a:buNone/>
            </a:pPr>
            <a:endParaRPr lang="en-GB" b="0" dirty="0"/>
          </a:p>
        </p:txBody>
      </p:sp>
    </p:spTree>
    <p:extLst>
      <p:ext uri="{BB962C8B-B14F-4D97-AF65-F5344CB8AC3E}">
        <p14:creationId xmlns:p14="http://schemas.microsoft.com/office/powerpoint/2010/main" val="5059000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2.1.7 – Instalación de los cables</a:t>
            </a:r>
          </a:p>
          <a:p>
            <a:pPr rtl="0">
              <a:buFontTx/>
              <a:buNone/>
            </a:pPr>
            <a:r>
              <a:rPr lang="x-none" b="0"/>
              <a:t>2.1.7.4 – Práctica de laboratorio: Instalación de los cables internos</a:t>
            </a:r>
          </a:p>
          <a:p>
            <a:pPr>
              <a:buFontTx/>
              <a:buNone/>
            </a:pPr>
            <a:endParaRPr lang="en-GB" b="0" dirty="0"/>
          </a:p>
        </p:txBody>
      </p:sp>
    </p:spTree>
    <p:extLst>
      <p:ext uri="{BB962C8B-B14F-4D97-AF65-F5344CB8AC3E}">
        <p14:creationId xmlns:p14="http://schemas.microsoft.com/office/powerpoint/2010/main" val="22665192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2.1.7 – Instalación de los cables</a:t>
            </a:r>
          </a:p>
          <a:p>
            <a:pPr rtl="0">
              <a:buFontTx/>
              <a:buNone/>
            </a:pPr>
            <a:r>
              <a:rPr lang="x-none" b="0"/>
              <a:t>2.1.7.5 – Demostración en video: Instalación de los cables del panel frontal</a:t>
            </a:r>
          </a:p>
          <a:p>
            <a:pPr>
              <a:buFontTx/>
              <a:buNone/>
            </a:pPr>
            <a:endParaRPr lang="en-GB" b="0" dirty="0"/>
          </a:p>
        </p:txBody>
      </p:sp>
    </p:spTree>
    <p:extLst>
      <p:ext uri="{BB962C8B-B14F-4D97-AF65-F5344CB8AC3E}">
        <p14:creationId xmlns:p14="http://schemas.microsoft.com/office/powerpoint/2010/main" val="164506536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2.1.7 – Instalación de los cables</a:t>
            </a:r>
          </a:p>
          <a:p>
            <a:pPr rtl="0">
              <a:buFontTx/>
              <a:buNone/>
            </a:pPr>
            <a:r>
              <a:rPr lang="x-none" b="0"/>
              <a:t>2.1.7.6 – Instalación de los cables del panel frontal</a:t>
            </a:r>
          </a:p>
          <a:p>
            <a:pPr>
              <a:buFontTx/>
              <a:buNone/>
            </a:pPr>
            <a:endParaRPr lang="en-GB" b="0" dirty="0"/>
          </a:p>
        </p:txBody>
      </p:sp>
    </p:spTree>
    <p:extLst>
      <p:ext uri="{BB962C8B-B14F-4D97-AF65-F5344CB8AC3E}">
        <p14:creationId xmlns:p14="http://schemas.microsoft.com/office/powerpoint/2010/main" val="12089709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5</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6874538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2.1.7 – Instalación de los cables</a:t>
            </a:r>
          </a:p>
          <a:p>
            <a:pPr rtl="0">
              <a:buFontTx/>
              <a:buNone/>
            </a:pPr>
            <a:r>
              <a:rPr lang="x-none" b="0"/>
              <a:t>2.1.7.6 – Instalación de los cables del panel frontal (cont.)</a:t>
            </a:r>
          </a:p>
          <a:p>
            <a:pPr>
              <a:buFontTx/>
              <a:buNone/>
            </a:pPr>
            <a:endParaRPr lang="en-GB" b="0" dirty="0"/>
          </a:p>
        </p:txBody>
      </p:sp>
    </p:spTree>
    <p:extLst>
      <p:ext uri="{BB962C8B-B14F-4D97-AF65-F5344CB8AC3E}">
        <p14:creationId xmlns:p14="http://schemas.microsoft.com/office/powerpoint/2010/main" val="406393697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2.1.7 – Instalación de los cables</a:t>
            </a:r>
          </a:p>
          <a:p>
            <a:pPr rtl="0">
              <a:buFontTx/>
              <a:buNone/>
            </a:pPr>
            <a:r>
              <a:rPr lang="x-none" b="0"/>
              <a:t>2.1.7.6 – Instalación de los cables del panel frontal (cont.)</a:t>
            </a:r>
          </a:p>
          <a:p>
            <a:pPr>
              <a:buFontTx/>
              <a:buNone/>
            </a:pPr>
            <a:endParaRPr lang="en-GB" b="0" dirty="0"/>
          </a:p>
        </p:txBody>
      </p:sp>
    </p:spTree>
    <p:extLst>
      <p:ext uri="{BB962C8B-B14F-4D97-AF65-F5344CB8AC3E}">
        <p14:creationId xmlns:p14="http://schemas.microsoft.com/office/powerpoint/2010/main" val="267529279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2.1.7 – Instalación de los cables</a:t>
            </a:r>
          </a:p>
          <a:p>
            <a:pPr rtl="0">
              <a:buFontTx/>
              <a:buNone/>
            </a:pPr>
            <a:r>
              <a:rPr lang="x-none" b="0"/>
              <a:t>2.1.7.6 – Instalación de los cables del panel frontal (cont.)</a:t>
            </a:r>
          </a:p>
          <a:p>
            <a:pPr rtl="0">
              <a:buFontTx/>
              <a:buNone/>
            </a:pPr>
            <a:r>
              <a:rPr lang="x-none" b="0"/>
              <a:t>2.1.7.7 – Verifique su comprensión: Identificación de los conectores del panel frontal</a:t>
            </a:r>
          </a:p>
          <a:p>
            <a:pPr>
              <a:buFontTx/>
              <a:buNone/>
            </a:pPr>
            <a:endParaRPr lang="en-GB" b="0" dirty="0"/>
          </a:p>
        </p:txBody>
      </p:sp>
    </p:spTree>
    <p:extLst>
      <p:ext uri="{BB962C8B-B14F-4D97-AF65-F5344CB8AC3E}">
        <p14:creationId xmlns:p14="http://schemas.microsoft.com/office/powerpoint/2010/main" val="160619757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2.1.7 – Instalación de los cables</a:t>
            </a:r>
          </a:p>
          <a:p>
            <a:pPr rtl="0">
              <a:buFontTx/>
              <a:buNone/>
            </a:pPr>
            <a:r>
              <a:rPr lang="x-none" b="0"/>
              <a:t>2.1.7.8 – Instalación de los cables del panel frontal</a:t>
            </a:r>
          </a:p>
          <a:p>
            <a:pPr>
              <a:buFontTx/>
              <a:buNone/>
            </a:pPr>
            <a:endParaRPr lang="en-GB" b="0" dirty="0"/>
          </a:p>
        </p:txBody>
      </p:sp>
    </p:spTree>
    <p:extLst>
      <p:ext uri="{BB962C8B-B14F-4D97-AF65-F5344CB8AC3E}">
        <p14:creationId xmlns:p14="http://schemas.microsoft.com/office/powerpoint/2010/main" val="63492576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2.1.7 – Instalación de los cables</a:t>
            </a:r>
          </a:p>
          <a:p>
            <a:pPr rtl="0">
              <a:buFontTx/>
              <a:buNone/>
            </a:pPr>
            <a:r>
              <a:rPr lang="x-none" b="0"/>
              <a:t>2.1.7.9 – Demostración en vídeo: Finalización del armado de la computadora</a:t>
            </a:r>
          </a:p>
          <a:p>
            <a:pPr rtl="0">
              <a:buFontTx/>
              <a:buNone/>
            </a:pPr>
            <a:r>
              <a:rPr lang="x-none" b="0"/>
              <a:t>2.1.7.10 – Verifique su comprensión: Identificación de los conectores de externos</a:t>
            </a:r>
          </a:p>
          <a:p>
            <a:pPr>
              <a:buFontTx/>
              <a:buNone/>
            </a:pPr>
            <a:endParaRPr lang="en-GB" b="0" dirty="0"/>
          </a:p>
        </p:txBody>
      </p:sp>
    </p:spTree>
    <p:extLst>
      <p:ext uri="{BB962C8B-B14F-4D97-AF65-F5344CB8AC3E}">
        <p14:creationId xmlns:p14="http://schemas.microsoft.com/office/powerpoint/2010/main" val="270852739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2.1 – Armado de la computadora</a:t>
            </a:r>
          </a:p>
          <a:p>
            <a:pPr rtl="0">
              <a:buFontTx/>
              <a:buNone/>
            </a:pPr>
            <a:r>
              <a:rPr lang="x-none" b="0"/>
              <a:t>2.1.7 – Instalación de los cables</a:t>
            </a:r>
          </a:p>
          <a:p>
            <a:pPr rtl="0">
              <a:buFontTx/>
              <a:buNone/>
            </a:pPr>
            <a:r>
              <a:rPr lang="x-none" b="0"/>
              <a:t>2.1.7.11 – Práctica de laboratorio: Finalización del armado de la computadora</a:t>
            </a:r>
          </a:p>
          <a:p>
            <a:pPr>
              <a:buFontTx/>
              <a:buNone/>
            </a:pPr>
            <a:endParaRPr lang="en-GB" b="0" dirty="0"/>
          </a:p>
        </p:txBody>
      </p:sp>
    </p:spTree>
    <p:extLst>
      <p:ext uri="{BB962C8B-B14F-4D97-AF65-F5344CB8AC3E}">
        <p14:creationId xmlns:p14="http://schemas.microsoft.com/office/powerpoint/2010/main" val="240497710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2 – Armado de la PC</a:t>
            </a:r>
          </a:p>
          <a:p>
            <a:pPr rtl="0">
              <a:buFontTx/>
              <a:buNone/>
            </a:pPr>
            <a:r>
              <a:rPr lang="x-none" sz="1200" b="0"/>
              <a:t>2.2 – Resumen del capítulo</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56</a:t>
            </a:fld>
            <a:endParaRPr/>
          </a:p>
        </p:txBody>
      </p:sp>
    </p:spTree>
    <p:extLst>
      <p:ext uri="{BB962C8B-B14F-4D97-AF65-F5344CB8AC3E}">
        <p14:creationId xmlns:p14="http://schemas.microsoft.com/office/powerpoint/2010/main" val="206277190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2.2 – Resumen</a:t>
            </a:r>
          </a:p>
          <a:p>
            <a:pPr rtl="0"/>
            <a:r>
              <a:rPr lang="x-none"/>
              <a:t>2.2.1 – </a:t>
            </a:r>
            <a:r>
              <a:rPr lang="x-none" sz="1200" b="0" i="0" kern="1200">
                <a:solidFill>
                  <a:schemeClr val="tx1"/>
                </a:solidFill>
                <a:effectLst/>
                <a:latin typeface="+mn-lt"/>
                <a:ea typeface="+mn-ea"/>
                <a:cs typeface="+mn-cs"/>
              </a:rPr>
              <a:t>Conclusión</a:t>
            </a:r>
          </a:p>
          <a:p>
            <a:pPr rtl="0"/>
            <a:r>
              <a:rPr lang="x-none" sz="1200" b="0" i="0" kern="1200">
                <a:solidFill>
                  <a:schemeClr val="tx1"/>
                </a:solidFill>
                <a:effectLst/>
                <a:latin typeface="+mn-lt"/>
                <a:ea typeface="+mn-ea"/>
                <a:cs typeface="+mn-cs"/>
              </a:rPr>
              <a:t>2.2.1.1 – Capítulo 2: Armado de PC	</a:t>
            </a:r>
          </a:p>
        </p:txBody>
      </p:sp>
      <p:sp>
        <p:nvSpPr>
          <p:cNvPr id="4" name="Slide Number Placeholder 3"/>
          <p:cNvSpPr>
            <a:spLocks noGrp="1"/>
          </p:cNvSpPr>
          <p:nvPr>
            <p:ph type="sldNum" sz="quarter" idx="10"/>
          </p:nvPr>
        </p:nvSpPr>
        <p:spPr/>
        <p:txBody>
          <a:bodyPr/>
          <a:lstStyle/>
          <a:p>
            <a:pPr rtl="0"/>
            <a:fld id="{5641018C-6CAF-B84E-B92C-ECB119457FBA}" type="slidenum">
              <a:rPr/>
              <a:t>57</a:t>
            </a:fld>
            <a:endParaRPr/>
          </a:p>
        </p:txBody>
      </p:sp>
    </p:spTree>
    <p:extLst>
      <p:ext uri="{BB962C8B-B14F-4D97-AF65-F5344CB8AC3E}">
        <p14:creationId xmlns:p14="http://schemas.microsoft.com/office/powerpoint/2010/main" val="13912391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pPr/>
              <a:t>58</a:t>
            </a:fld>
            <a:endParaRPr sz="8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a:latin typeface="Arial" charset="0"/>
              </a:rPr>
              <a:t>Capítulo 2: Nuevos términos y comandos</a:t>
            </a:r>
          </a:p>
        </p:txBody>
      </p:sp>
    </p:spTree>
    <p:extLst>
      <p:ext uri="{BB962C8B-B14F-4D97-AF65-F5344CB8AC3E}">
        <p14:creationId xmlns:p14="http://schemas.microsoft.com/office/powerpoint/2010/main" val="38466476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641018C-6CAF-B84E-B92C-ECB119457FBA}" type="slidenum">
              <a:rPr lang="en-US" smtClean="0"/>
              <a:t>59</a:t>
            </a:fld>
            <a:endParaRPr lang="en-US" dirty="0"/>
          </a:p>
        </p:txBody>
      </p:sp>
    </p:spTree>
    <p:extLst>
      <p:ext uri="{BB962C8B-B14F-4D97-AF65-F5344CB8AC3E}">
        <p14:creationId xmlns:p14="http://schemas.microsoft.com/office/powerpoint/2010/main" val="3596266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6</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0496756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7</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4231392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ACE20BE7-F2F3-4E26-9454-50B18F790A4E}" type="slidenum">
              <a:rPr sz="800" b="0">
                <a:ea typeface="ＭＳ Ｐゴシック" pitchFamily="34" charset="-128"/>
              </a:rPr>
              <a:pPr algn="r"/>
              <a:t>8</a:t>
            </a:fld>
            <a:endParaRPr sz="800" b="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4226138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9</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8787063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3_Title Slide-animated gradient">
    <p:bg>
      <p:bgPr>
        <a:solidFill>
          <a:schemeClr val="accent5"/>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2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086725553"/>
      </p:ext>
    </p:extLst>
  </p:cSld>
  <p:clrMapOvr>
    <a:masterClrMapping/>
  </p:clrMapOvr>
  <p:transition spd="slow">
    <p:wipe/>
  </p:transition>
  <p:extLst mod="1">
    <p:ext uri="{DCECCB84-F9BA-43D5-87BE-67443E8EF086}">
      <p15:sldGuideLst xmlns="" xmlns:c="http://schemas.openxmlformats.org/drawingml/2006/chart" xmlns:c15="http://schemas.microsoft.com/office/drawing/2012/char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_Closing Slide">
    <p:bg>
      <p:bgPr>
        <a:solidFill>
          <a:schemeClr val="accent5"/>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9143999" cy="5165874"/>
          </a:xfrm>
          <a:prstGeom prst="rect">
            <a:avLst/>
          </a:prstGeom>
        </p:spPr>
      </p:pic>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19884330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5"/>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4797489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3_Closing Slide">
    <p:bg>
      <p:bgPr>
        <a:solidFill>
          <a:schemeClr val="accent5"/>
        </a:solidFill>
        <a:effectLst/>
      </p:bgPr>
    </p:bg>
    <p:spTree>
      <p:nvGrpSpPr>
        <p:cNvPr id="1" name=""/>
        <p:cNvGrpSpPr/>
        <p:nvPr/>
      </p:nvGrpSpPr>
      <p:grpSpPr>
        <a:xfrm>
          <a:off x="0" y="0"/>
          <a:ext cx="0" cy="0"/>
          <a:chOff x="0" y="0"/>
          <a:chExt cx="0" cy="0"/>
        </a:xfrm>
      </p:grpSpPr>
      <p:grpSp>
        <p:nvGrpSpPr>
          <p:cNvPr id="4" name="Group 4"/>
          <p:cNvGrpSpPr>
            <a:grpSpLocks noChangeAspect="1"/>
          </p:cNvGrpSpPr>
          <p:nvPr userDrawn="1"/>
        </p:nvGrpSpPr>
        <p:grpSpPr bwMode="auto">
          <a:xfrm>
            <a:off x="3746294" y="2129856"/>
            <a:ext cx="1617944" cy="860542"/>
            <a:chOff x="310" y="249"/>
            <a:chExt cx="502" cy="267"/>
          </a:xfrm>
          <a:solidFill>
            <a:schemeClr val="accent1">
              <a:lumMod val="75000"/>
            </a:schemeClr>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51544963"/>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473441" y="4954263"/>
            <a:ext cx="676910" cy="189238"/>
          </a:xfrm>
          <a:prstGeom prst="rect">
            <a:avLst/>
          </a:prstGeom>
        </p:spPr>
        <p:txBody>
          <a:bodyPr vert="horz" lIns="91440" tIns="45720" rIns="91440" bIns="45720" rtlCol="0" anchor="ctr"/>
          <a:lstStyle>
            <a:lvl1pPr algn="r">
              <a:defRPr sz="525">
                <a:solidFill>
                  <a:schemeClr val="tx2"/>
                </a:solidFill>
              </a:defRPr>
            </a:lvl1pPr>
          </a:lstStyle>
          <a:p>
            <a:pPr defTabSz="385763">
              <a:defRPr/>
            </a:pPr>
            <a:fld id="{2F5CCB13-0A32-4557-88E9-079F0C330695}" type="slidenum">
              <a:rPr lang="en-US" kern="0" smtClean="0">
                <a:solidFill>
                  <a:srgbClr val="595959"/>
                </a:solidFill>
              </a:rPr>
              <a:pPr defTabSz="385763">
                <a:defRPr/>
              </a:pPr>
              <a:t>‹#›</a:t>
            </a:fld>
            <a:endParaRPr lang="en-US" kern="0" dirty="0">
              <a:solidFill>
                <a:srgbClr val="595959"/>
              </a:solidFill>
            </a:endParaRPr>
          </a:p>
        </p:txBody>
      </p:sp>
      <p:sp>
        <p:nvSpPr>
          <p:cNvPr id="5" name="Rectangle 3"/>
          <p:cNvSpPr>
            <a:spLocks noGrp="1" noChangeArrowheads="1"/>
          </p:cNvSpPr>
          <p:nvPr>
            <p:ph idx="1"/>
          </p:nvPr>
        </p:nvSpPr>
        <p:spPr bwMode="auto">
          <a:xfrm>
            <a:off x="144065" y="798944"/>
            <a:ext cx="8853286" cy="415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nSpc>
                <a:spcPct val="100000"/>
              </a:lnSpc>
              <a:spcBef>
                <a:spcPts val="600"/>
              </a:spcBef>
              <a:spcAft>
                <a:spcPts val="600"/>
              </a:spcAft>
              <a:buFont typeface="Wingdings" panose="05000000000000000000" pitchFamily="2" charset="2"/>
              <a:buChar char="§"/>
              <a:defRPr>
                <a:solidFill>
                  <a:srgbClr val="000000"/>
                </a:solidFill>
              </a:defRPr>
            </a:lvl1pPr>
            <a:lvl2pPr>
              <a:lnSpc>
                <a:spcPct val="100000"/>
              </a:lnSpc>
              <a:spcBef>
                <a:spcPts val="300"/>
              </a:spcBef>
              <a:spcAft>
                <a:spcPts val="300"/>
              </a:spcAft>
              <a:defRPr>
                <a:solidFill>
                  <a:srgbClr val="000000"/>
                </a:solidFill>
              </a:defRPr>
            </a:lvl2pPr>
            <a:lvl3pPr>
              <a:lnSpc>
                <a:spcPct val="100000"/>
              </a:lnSpc>
              <a:spcBef>
                <a:spcPts val="300"/>
              </a:spcBef>
              <a:spcAft>
                <a:spcPts val="300"/>
              </a:spcAft>
              <a:defRPr>
                <a:solidFill>
                  <a:srgbClr val="000000"/>
                </a:solidFill>
              </a:defRPr>
            </a:lvl3pPr>
            <a:lvl4pPr>
              <a:lnSpc>
                <a:spcPct val="100000"/>
              </a:lnSpc>
              <a:spcBef>
                <a:spcPts val="300"/>
              </a:spcBef>
              <a:spcAft>
                <a:spcPts val="300"/>
              </a:spcAft>
              <a:defRPr>
                <a:solidFill>
                  <a:srgbClr val="000000"/>
                </a:solidFill>
              </a:defRPr>
            </a:lvl4pPr>
          </a:lstStyle>
          <a:p>
            <a:pPr lvl="0"/>
            <a:r>
              <a:rPr lang="en-US" dirty="0">
                <a:sym typeface="Arial" pitchFamily="34" charset="0"/>
              </a:rPr>
              <a:t>Click to edit Master text styles</a:t>
            </a:r>
          </a:p>
          <a:p>
            <a:pPr lvl="1"/>
            <a:r>
              <a:rPr lang="en-US" dirty="0">
                <a:sym typeface="Arial" pitchFamily="34" charset="0"/>
              </a:rPr>
              <a:t>Second level</a:t>
            </a:r>
          </a:p>
          <a:p>
            <a:pPr lvl="2"/>
            <a:r>
              <a:rPr lang="en-US" dirty="0">
                <a:sym typeface="Arial" pitchFamily="34" charset="0"/>
              </a:rPr>
              <a:t>Third level</a:t>
            </a:r>
          </a:p>
          <a:p>
            <a:pPr lvl="3"/>
            <a:r>
              <a:rPr lang="en-US" dirty="0">
                <a:sym typeface="Arial" pitchFamily="34" charset="0"/>
              </a:rPr>
              <a:t>Fourth level</a:t>
            </a:r>
          </a:p>
        </p:txBody>
      </p:sp>
      <p:sp>
        <p:nvSpPr>
          <p:cNvPr id="6" name="Rectangle 2"/>
          <p:cNvSpPr>
            <a:spLocks noGrp="1" noChangeArrowheads="1"/>
          </p:cNvSpPr>
          <p:nvPr>
            <p:ph type="title"/>
          </p:nvPr>
        </p:nvSpPr>
        <p:spPr bwMode="auto">
          <a:xfrm>
            <a:off x="1" y="41393"/>
            <a:ext cx="9144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nSpc>
                <a:spcPct val="100000"/>
              </a:lnSpc>
              <a:defRPr sz="2400"/>
            </a:lvl1pPr>
          </a:lstStyle>
          <a:p>
            <a:pPr lvl="0"/>
            <a:r>
              <a:rPr lang="en-US" dirty="0">
                <a:sym typeface="Arial" pitchFamily="34" charset="0"/>
              </a:rPr>
              <a:t>Click to edit Master title style</a:t>
            </a:r>
          </a:p>
        </p:txBody>
      </p:sp>
    </p:spTree>
    <p:extLst>
      <p:ext uri="{BB962C8B-B14F-4D97-AF65-F5344CB8AC3E}">
        <p14:creationId xmlns:p14="http://schemas.microsoft.com/office/powerpoint/2010/main" val="225799662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925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animated gradient">
    <p:bg>
      <p:bgPr>
        <a:solidFill>
          <a:schemeClr val="accent5"/>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1"/>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rgbClr val="004C69"/>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accent1"/>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chemeClr val="accent1"/>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3653042546"/>
      </p:ext>
    </p:extLst>
  </p:cSld>
  <p:clrMapOvr>
    <a:masterClrMapping/>
  </p:clrMapOvr>
  <p:transition spd="slow">
    <p:wipe/>
  </p:transition>
  <p:extLst mod="1">
    <p:ext uri="{DCECCB84-F9BA-43D5-87BE-67443E8EF086}">
      <p15:sldGuideLst xmlns="" xmlns:c="http://schemas.openxmlformats.org/drawingml/2006/chart" xmlns:c15="http://schemas.microsoft.com/office/drawing/2012/char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6_Title Slide-animated gradient">
    <p:bg>
      <p:bgPr>
        <a:solidFill>
          <a:schemeClr val="accent5"/>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1974617842"/>
      </p:ext>
    </p:extLst>
  </p:cSld>
  <p:clrMapOvr>
    <a:masterClrMapping/>
  </p:clrMapOvr>
  <p:transition spd="slow">
    <p:wipe/>
  </p:transition>
  <p:extLst mod="1">
    <p:ext uri="{DCECCB84-F9BA-43D5-87BE-67443E8EF086}">
      <p15:sldGuideLst xmlns="" xmlns:c="http://schemas.openxmlformats.org/drawingml/2006/chart" xmlns:c15="http://schemas.microsoft.com/office/drawing/2012/char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Segu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5143499"/>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ctrTitle"/>
          </p:nvPr>
        </p:nvSpPr>
        <p:spPr>
          <a:xfrm>
            <a:off x="416425" y="915409"/>
            <a:ext cx="7598042" cy="2569946"/>
          </a:xfrm>
          <a:prstGeom prst="rect">
            <a:avLst/>
          </a:prstGeom>
        </p:spPr>
        <p:txBody>
          <a:bodyPr anchor="b">
            <a:noAutofit/>
          </a:bodyPr>
          <a:lstStyle>
            <a:lvl1pPr marL="0" indent="0" algn="l">
              <a:lnSpc>
                <a:spcPct val="90000"/>
              </a:lnSpc>
              <a:buFont typeface="Arial" panose="020B0604020202020204" pitchFamily="34" charset="0"/>
              <a:buNone/>
              <a:defRPr sz="4600" b="0" i="0" spc="0" baseline="0">
                <a:solidFill>
                  <a:schemeClr val="accent5"/>
                </a:solidFill>
                <a:latin typeface="+mj-lt"/>
                <a:cs typeface="CiscoSans Thin"/>
              </a:defRPr>
            </a:lvl1pPr>
          </a:lstStyle>
          <a:p>
            <a:r>
              <a:rPr lang="en-US" dirty="0"/>
              <a:t>Click to edit Master title style</a:t>
            </a:r>
          </a:p>
        </p:txBody>
      </p:sp>
      <p:sp>
        <p:nvSpPr>
          <p:cNvPr id="8" name="Rectangle 7"/>
          <p:cNvSpPr>
            <a:spLocks noChangeArrowheads="1"/>
          </p:cNvSpPr>
          <p:nvPr userDrawn="1"/>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5">
                    <a:lumMod val="50000"/>
                  </a:schemeClr>
                </a:solidFill>
                <a:latin typeface="+mn-lt"/>
                <a:ea typeface="+mn-ea"/>
                <a:cs typeface="CiscoSans Thin"/>
              </a:rPr>
              <a:pPr algn="r" defTabSz="610744" fontAlgn="auto">
                <a:spcBef>
                  <a:spcPts val="0"/>
                </a:spcBef>
                <a:spcAft>
                  <a:spcPts val="0"/>
                </a:spcAft>
                <a:defRPr/>
              </a:pPr>
              <a:t>‹#›</a:t>
            </a:fld>
            <a:endParaRPr sz="600">
              <a:solidFill>
                <a:schemeClr val="accent5">
                  <a:lumMod val="50000"/>
                </a:schemeClr>
              </a:solidFill>
              <a:latin typeface="+mn-lt"/>
              <a:ea typeface="+mn-ea"/>
              <a:cs typeface="CiscoSans Thin"/>
            </a:endParaRPr>
          </a:p>
        </p:txBody>
      </p:sp>
      <p:grpSp>
        <p:nvGrpSpPr>
          <p:cNvPr id="11" name="Group 4"/>
          <p:cNvGrpSpPr>
            <a:grpSpLocks noChangeAspect="1"/>
          </p:cNvGrpSpPr>
          <p:nvPr userDrawn="1"/>
        </p:nvGrpSpPr>
        <p:grpSpPr bwMode="auto">
          <a:xfrm>
            <a:off x="508039" y="4715197"/>
            <a:ext cx="340257" cy="180974"/>
            <a:chOff x="310" y="249"/>
            <a:chExt cx="502" cy="267"/>
          </a:xfrm>
          <a:solidFill>
            <a:srgbClr val="086D8E"/>
          </a:solidFill>
        </p:grpSpPr>
        <p:sp>
          <p:nvSpPr>
            <p:cNvPr id="12"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6" name="Rectangle 4"/>
          <p:cNvSpPr>
            <a:spLocks noChangeArrowheads="1"/>
          </p:cNvSpPr>
          <p:nvPr userDrawn="1"/>
        </p:nvSpPr>
        <p:spPr bwMode="ltGray">
          <a:xfrm>
            <a:off x="5019675" y="4741653"/>
            <a:ext cx="3505851" cy="154518"/>
          </a:xfrm>
          <a:prstGeom prst="rect">
            <a:avLst/>
          </a:prstGeom>
          <a:noFill/>
          <a:ln w="9525">
            <a:noFill/>
            <a:miter lim="800000"/>
            <a:headEnd/>
            <a:tailEnd/>
          </a:ln>
          <a:effectLst/>
        </p:spPr>
        <p:txBody>
          <a:bodyPr wrap="square" lIns="61586" tIns="30792" rIns="61586" bIns="30792" anchor="b">
            <a:spAutoFit/>
          </a:bodyPr>
          <a:lstStyle/>
          <a:p>
            <a:pPr defTabSz="610744" rtl="0" fontAlgn="auto">
              <a:spcBef>
                <a:spcPts val="0"/>
              </a:spcBef>
              <a:spcAft>
                <a:spcPts val="0"/>
              </a:spcAft>
              <a:defRPr/>
            </a:pPr>
            <a:r>
              <a:rPr lang="x-none" sz="600" dirty="0">
                <a:solidFill>
                  <a:schemeClr val="accent5">
                    <a:lumMod val="50000"/>
                  </a:schemeClr>
                </a:solidFill>
                <a:latin typeface="+mn-lt"/>
                <a:ea typeface="+mn-ea"/>
                <a:cs typeface="CiscoSans Thin"/>
              </a:rPr>
              <a:t>© 2016 Cisco y/o sus filiales. Todos los derechos reservados</a:t>
            </a:r>
            <a:r>
              <a:rPr lang="x-none" sz="600" dirty="0" smtClean="0">
                <a:solidFill>
                  <a:schemeClr val="accent5">
                    <a:lumMod val="50000"/>
                  </a:schemeClr>
                </a:solidFill>
                <a:latin typeface="+mn-lt"/>
                <a:ea typeface="+mn-ea"/>
                <a:cs typeface="CiscoSans Thin"/>
              </a:rPr>
              <a:t>.</a:t>
            </a:r>
            <a:r>
              <a:rPr lang="en-US" sz="600" dirty="0" smtClean="0">
                <a:solidFill>
                  <a:schemeClr val="accent5">
                    <a:lumMod val="50000"/>
                  </a:schemeClr>
                </a:solidFill>
                <a:latin typeface="+mn-lt"/>
                <a:ea typeface="+mn-ea"/>
                <a:cs typeface="CiscoSans Thin"/>
              </a:rPr>
              <a:t> </a:t>
            </a:r>
            <a:r>
              <a:rPr lang="x-none" sz="600" dirty="0" smtClean="0">
                <a:solidFill>
                  <a:schemeClr val="accent5">
                    <a:lumMod val="50000"/>
                  </a:schemeClr>
                </a:solidFill>
                <a:latin typeface="+mn-lt"/>
                <a:ea typeface="+mn-ea"/>
                <a:cs typeface="CiscoSans Thin"/>
              </a:rPr>
              <a:t>Información </a:t>
            </a:r>
            <a:r>
              <a:rPr lang="x-none" sz="600" dirty="0">
                <a:solidFill>
                  <a:schemeClr val="accent5">
                    <a:lumMod val="50000"/>
                  </a:schemeClr>
                </a:solidFill>
                <a:latin typeface="+mn-lt"/>
                <a:ea typeface="+mn-ea"/>
                <a:cs typeface="CiscoSans Thin"/>
              </a:rPr>
              <a:t>confidencial de Cisco.</a:t>
            </a:r>
          </a:p>
        </p:txBody>
      </p:sp>
    </p:spTree>
    <p:extLst>
      <p:ext uri="{BB962C8B-B14F-4D97-AF65-F5344CB8AC3E}">
        <p14:creationId xmlns:p14="http://schemas.microsoft.com/office/powerpoint/2010/main" val="1890854121"/>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347788"/>
            <a:ext cx="828005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bg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4C69"/>
                </a:solidFill>
              </a:defRPr>
            </a:lvl1pPr>
          </a:lstStyle>
          <a:p>
            <a:pPr lvl="0"/>
            <a:r>
              <a:rPr lang="en-US" dirty="0"/>
              <a:t>Click to edit Master title style</a:t>
            </a:r>
            <a:endParaRPr lang="en-GB" dirty="0"/>
          </a:p>
        </p:txBody>
      </p:sp>
    </p:spTree>
    <p:extLst>
      <p:ext uri="{BB962C8B-B14F-4D97-AF65-F5344CB8AC3E}">
        <p14:creationId xmlns:p14="http://schemas.microsoft.com/office/powerpoint/2010/main" val="54296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http://schemas.openxmlformats.org/drawingml/2006/chart" xmlns:c15="http://schemas.microsoft.com/office/drawing/2012/chart"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2912136"/>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0" y="2552550"/>
            <a:ext cx="698624" cy="698624"/>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FFFFFF"/>
              </a:solidFill>
              <a:cs typeface="Arial"/>
            </a:endParaRPr>
          </a:p>
        </p:txBody>
      </p:sp>
      <p:sp>
        <p:nvSpPr>
          <p:cNvPr id="15" name="Oval 14"/>
          <p:cNvSpPr/>
          <p:nvPr/>
        </p:nvSpPr>
        <p:spPr>
          <a:xfrm>
            <a:off x="575610" y="1426607"/>
            <a:ext cx="698624" cy="698624"/>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bg1"/>
              </a:solidFill>
              <a:cs typeface="Arial"/>
            </a:endParaRPr>
          </a:p>
        </p:txBody>
      </p:sp>
      <p:sp>
        <p:nvSpPr>
          <p:cNvPr id="22" name="Oval 21"/>
          <p:cNvSpPr/>
          <p:nvPr/>
        </p:nvSpPr>
        <p:spPr>
          <a:xfrm>
            <a:off x="575610" y="3653093"/>
            <a:ext cx="698624" cy="698624"/>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049FD9"/>
              </a:solidFill>
              <a:cs typeface="Arial"/>
            </a:endParaRPr>
          </a:p>
        </p:txBody>
      </p:sp>
      <p:sp>
        <p:nvSpPr>
          <p:cNvPr id="24" name="Text Placeholder 17"/>
          <p:cNvSpPr>
            <a:spLocks noGrp="1"/>
          </p:cNvSpPr>
          <p:nvPr>
            <p:ph type="body" sz="quarter" idx="13"/>
          </p:nvPr>
        </p:nvSpPr>
        <p:spPr>
          <a:xfrm>
            <a:off x="1365250" y="1432522"/>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365250" y="25577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365250" y="36530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8" name="Text Placeholder 17"/>
          <p:cNvSpPr>
            <a:spLocks noGrp="1"/>
          </p:cNvSpPr>
          <p:nvPr>
            <p:ph type="body" sz="quarter" idx="17" hasCustomPrompt="1"/>
          </p:nvPr>
        </p:nvSpPr>
        <p:spPr>
          <a:xfrm>
            <a:off x="575610" y="2552550"/>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1" y="3651140"/>
            <a:ext cx="698624" cy="693381"/>
          </a:xfrm>
          <a:prstGeom prst="rect">
            <a:avLst/>
          </a:prstGeom>
          <a:ln>
            <a:noFill/>
          </a:ln>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Text Placeholder 17"/>
          <p:cNvSpPr>
            <a:spLocks noGrp="1"/>
          </p:cNvSpPr>
          <p:nvPr>
            <p:ph type="body" sz="quarter" idx="19" hasCustomPrompt="1"/>
          </p:nvPr>
        </p:nvSpPr>
        <p:spPr>
          <a:xfrm>
            <a:off x="575610" y="1427248"/>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Tree>
    <p:extLst>
      <p:ext uri="{BB962C8B-B14F-4D97-AF65-F5344CB8AC3E}">
        <p14:creationId xmlns:p14="http://schemas.microsoft.com/office/powerpoint/2010/main" val="3053872667"/>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5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5" name="Oval 14"/>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2" name="Oval 21"/>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4" name="Text Placeholder 17"/>
          <p:cNvSpPr>
            <a:spLocks noGrp="1"/>
          </p:cNvSpPr>
          <p:nvPr>
            <p:ph type="body" sz="quarter" idx="13"/>
          </p:nvPr>
        </p:nvSpPr>
        <p:spPr>
          <a:xfrm>
            <a:off x="1172384" y="1334842"/>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172385" y="198456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172385" y="262744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7"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28"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Oval 12"/>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4" name="Text Placeholder 17"/>
          <p:cNvSpPr>
            <a:spLocks noGrp="1"/>
          </p:cNvSpPr>
          <p:nvPr>
            <p:ph type="body" sz="quarter" idx="19"/>
          </p:nvPr>
        </p:nvSpPr>
        <p:spPr>
          <a:xfrm>
            <a:off x="1172386" y="327458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6"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17" name="Oval 16"/>
          <p:cNvSpPr/>
          <p:nvPr/>
        </p:nvSpPr>
        <p:spPr>
          <a:xfrm>
            <a:off x="575613" y="3921716"/>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8" name="Text Placeholder 17"/>
          <p:cNvSpPr>
            <a:spLocks noGrp="1"/>
          </p:cNvSpPr>
          <p:nvPr>
            <p:ph type="body" sz="quarter" idx="21"/>
          </p:nvPr>
        </p:nvSpPr>
        <p:spPr>
          <a:xfrm>
            <a:off x="1172387" y="392171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9" name="Text Placeholder 17"/>
          <p:cNvSpPr>
            <a:spLocks noGrp="1"/>
          </p:cNvSpPr>
          <p:nvPr>
            <p:ph type="body" sz="quarter" idx="22" hasCustomPrompt="1"/>
          </p:nvPr>
        </p:nvSpPr>
        <p:spPr>
          <a:xfrm>
            <a:off x="575614" y="3919763"/>
            <a:ext cx="464815" cy="461327"/>
          </a:xfrm>
          <a:prstGeom prst="rect">
            <a:avLst/>
          </a:prstGeom>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Tree>
    <p:extLst>
      <p:ext uri="{BB962C8B-B14F-4D97-AF65-F5344CB8AC3E}">
        <p14:creationId xmlns:p14="http://schemas.microsoft.com/office/powerpoint/2010/main" val="2962125011"/>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6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C69"/>
                </a:solidFill>
              </a:defRPr>
            </a:lvl1pPr>
          </a:lstStyle>
          <a:p>
            <a:r>
              <a:rPr lang="en-US" dirty="0"/>
              <a:t>Click to edit Master title style</a:t>
            </a:r>
          </a:p>
        </p:txBody>
      </p:sp>
      <p:sp>
        <p:nvSpPr>
          <p:cNvPr id="42" name="Oval 4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3" name="Oval 42"/>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rgbClr val="FFFFFF"/>
              </a:solidFill>
              <a:cs typeface="Arial"/>
            </a:endParaRPr>
          </a:p>
        </p:txBody>
      </p:sp>
      <p:sp>
        <p:nvSpPr>
          <p:cNvPr id="44" name="Oval 43"/>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5" name="Text Placeholder 17"/>
          <p:cNvSpPr>
            <a:spLocks noGrp="1"/>
          </p:cNvSpPr>
          <p:nvPr>
            <p:ph type="body" sz="quarter" idx="13"/>
          </p:nvPr>
        </p:nvSpPr>
        <p:spPr>
          <a:xfrm>
            <a:off x="1172384" y="133484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46" name="Text Placeholder 17"/>
          <p:cNvSpPr>
            <a:spLocks noGrp="1"/>
          </p:cNvSpPr>
          <p:nvPr>
            <p:ph type="body" sz="quarter" idx="14"/>
          </p:nvPr>
        </p:nvSpPr>
        <p:spPr>
          <a:xfrm>
            <a:off x="1172385" y="198456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7" name="Text Placeholder 17"/>
          <p:cNvSpPr>
            <a:spLocks noGrp="1"/>
          </p:cNvSpPr>
          <p:nvPr>
            <p:ph type="body" sz="quarter" idx="15"/>
          </p:nvPr>
        </p:nvSpPr>
        <p:spPr>
          <a:xfrm>
            <a:off x="1172385" y="262744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8"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49"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50"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51" name="Oval 50"/>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2" name="Text Placeholder 17"/>
          <p:cNvSpPr>
            <a:spLocks noGrp="1"/>
          </p:cNvSpPr>
          <p:nvPr>
            <p:ph type="body" sz="quarter" idx="19"/>
          </p:nvPr>
        </p:nvSpPr>
        <p:spPr>
          <a:xfrm>
            <a:off x="1172386" y="327458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3"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54" name="Oval 53"/>
          <p:cNvSpPr/>
          <p:nvPr/>
        </p:nvSpPr>
        <p:spPr>
          <a:xfrm>
            <a:off x="575613" y="3921716"/>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5" name="Text Placeholder 17"/>
          <p:cNvSpPr>
            <a:spLocks noGrp="1"/>
          </p:cNvSpPr>
          <p:nvPr>
            <p:ph type="body" sz="quarter" idx="21"/>
          </p:nvPr>
        </p:nvSpPr>
        <p:spPr>
          <a:xfrm>
            <a:off x="1172387" y="392171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6" name="Text Placeholder 17"/>
          <p:cNvSpPr>
            <a:spLocks noGrp="1"/>
          </p:cNvSpPr>
          <p:nvPr>
            <p:ph type="body" sz="quarter" idx="22" hasCustomPrompt="1"/>
          </p:nvPr>
        </p:nvSpPr>
        <p:spPr>
          <a:xfrm>
            <a:off x="575614" y="391976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
        <p:nvSpPr>
          <p:cNvPr id="57" name="Oval 56"/>
          <p:cNvSpPr/>
          <p:nvPr/>
        </p:nvSpPr>
        <p:spPr>
          <a:xfrm>
            <a:off x="4414576" y="1983084"/>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8" name="Oval 57"/>
          <p:cNvSpPr/>
          <p:nvPr/>
        </p:nvSpPr>
        <p:spPr>
          <a:xfrm>
            <a:off x="4414575" y="1332693"/>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9" name="Oval 58"/>
          <p:cNvSpPr/>
          <p:nvPr/>
        </p:nvSpPr>
        <p:spPr>
          <a:xfrm>
            <a:off x="4414576" y="2631212"/>
            <a:ext cx="464815" cy="464815"/>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0" name="Text Placeholder 17"/>
          <p:cNvSpPr>
            <a:spLocks noGrp="1"/>
          </p:cNvSpPr>
          <p:nvPr>
            <p:ph type="body" sz="quarter" idx="23"/>
          </p:nvPr>
        </p:nvSpPr>
        <p:spPr>
          <a:xfrm>
            <a:off x="5011349" y="1338608"/>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1" name="Text Placeholder 17"/>
          <p:cNvSpPr>
            <a:spLocks noGrp="1"/>
          </p:cNvSpPr>
          <p:nvPr>
            <p:ph type="body" sz="quarter" idx="24"/>
          </p:nvPr>
        </p:nvSpPr>
        <p:spPr>
          <a:xfrm>
            <a:off x="5011350" y="198832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2" name="Text Placeholder 17"/>
          <p:cNvSpPr>
            <a:spLocks noGrp="1"/>
          </p:cNvSpPr>
          <p:nvPr>
            <p:ph type="body" sz="quarter" idx="25"/>
          </p:nvPr>
        </p:nvSpPr>
        <p:spPr>
          <a:xfrm>
            <a:off x="5011350" y="263121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3" name="Text Placeholder 17"/>
          <p:cNvSpPr>
            <a:spLocks noGrp="1"/>
          </p:cNvSpPr>
          <p:nvPr>
            <p:ph type="body" sz="quarter" idx="26" hasCustomPrompt="1"/>
          </p:nvPr>
        </p:nvSpPr>
        <p:spPr>
          <a:xfrm>
            <a:off x="4414576" y="1331287"/>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6</a:t>
            </a:r>
          </a:p>
        </p:txBody>
      </p:sp>
      <p:sp>
        <p:nvSpPr>
          <p:cNvPr id="64" name="Text Placeholder 17"/>
          <p:cNvSpPr>
            <a:spLocks noGrp="1"/>
          </p:cNvSpPr>
          <p:nvPr>
            <p:ph type="body" sz="quarter" idx="27" hasCustomPrompt="1"/>
          </p:nvPr>
        </p:nvSpPr>
        <p:spPr>
          <a:xfrm>
            <a:off x="4414576" y="198308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7</a:t>
            </a:r>
          </a:p>
        </p:txBody>
      </p:sp>
      <p:sp>
        <p:nvSpPr>
          <p:cNvPr id="65" name="Text Placeholder 17"/>
          <p:cNvSpPr>
            <a:spLocks noGrp="1"/>
          </p:cNvSpPr>
          <p:nvPr>
            <p:ph type="body" sz="quarter" idx="28" hasCustomPrompt="1"/>
          </p:nvPr>
        </p:nvSpPr>
        <p:spPr>
          <a:xfrm>
            <a:off x="4414577" y="262925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8</a:t>
            </a:r>
          </a:p>
        </p:txBody>
      </p:sp>
      <p:sp>
        <p:nvSpPr>
          <p:cNvPr id="66" name="Oval 65"/>
          <p:cNvSpPr/>
          <p:nvPr/>
        </p:nvSpPr>
        <p:spPr>
          <a:xfrm>
            <a:off x="4414577" y="3278347"/>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7" name="Text Placeholder 17"/>
          <p:cNvSpPr>
            <a:spLocks noGrp="1"/>
          </p:cNvSpPr>
          <p:nvPr>
            <p:ph type="body" sz="quarter" idx="29"/>
          </p:nvPr>
        </p:nvSpPr>
        <p:spPr>
          <a:xfrm>
            <a:off x="5011351" y="327834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8" name="Text Placeholder 17"/>
          <p:cNvSpPr>
            <a:spLocks noGrp="1"/>
          </p:cNvSpPr>
          <p:nvPr>
            <p:ph type="body" sz="quarter" idx="30" hasCustomPrompt="1"/>
          </p:nvPr>
        </p:nvSpPr>
        <p:spPr>
          <a:xfrm>
            <a:off x="4414578" y="327639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9</a:t>
            </a:r>
          </a:p>
        </p:txBody>
      </p:sp>
      <p:sp>
        <p:nvSpPr>
          <p:cNvPr id="69" name="Oval 68"/>
          <p:cNvSpPr/>
          <p:nvPr/>
        </p:nvSpPr>
        <p:spPr>
          <a:xfrm>
            <a:off x="4414578" y="3925482"/>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70" name="Text Placeholder 17"/>
          <p:cNvSpPr>
            <a:spLocks noGrp="1"/>
          </p:cNvSpPr>
          <p:nvPr>
            <p:ph type="body" sz="quarter" idx="31"/>
          </p:nvPr>
        </p:nvSpPr>
        <p:spPr>
          <a:xfrm>
            <a:off x="5011352" y="392548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71" name="Text Placeholder 17"/>
          <p:cNvSpPr>
            <a:spLocks noGrp="1"/>
          </p:cNvSpPr>
          <p:nvPr>
            <p:ph type="body" sz="quarter" idx="32" hasCustomPrompt="1"/>
          </p:nvPr>
        </p:nvSpPr>
        <p:spPr>
          <a:xfrm>
            <a:off x="4414579" y="392352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10</a:t>
            </a:r>
          </a:p>
        </p:txBody>
      </p:sp>
    </p:spTree>
    <p:extLst>
      <p:ext uri="{BB962C8B-B14F-4D97-AF65-F5344CB8AC3E}">
        <p14:creationId xmlns:p14="http://schemas.microsoft.com/office/powerpoint/2010/main" val="3643099958"/>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8150"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GB" altLang="en-US" dirty="0"/>
              <a:t>Title Goes Here</a:t>
            </a:r>
          </a:p>
        </p:txBody>
      </p:sp>
      <p:sp>
        <p:nvSpPr>
          <p:cNvPr id="12" name="Rectangle 7"/>
          <p:cNvSpPr>
            <a:spLocks noChangeArrowheads="1"/>
          </p:cNvSpPr>
          <p:nvPr/>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3">
                    <a:lumMod val="85000"/>
                  </a:schemeClr>
                </a:solidFill>
                <a:latin typeface="+mn-lt"/>
                <a:ea typeface="+mn-ea"/>
                <a:cs typeface="CiscoSans Thin"/>
              </a:rPr>
              <a:pPr algn="r" defTabSz="610744" fontAlgn="auto">
                <a:spcBef>
                  <a:spcPts val="0"/>
                </a:spcBef>
                <a:spcAft>
                  <a:spcPts val="0"/>
                </a:spcAft>
                <a:defRPr/>
              </a:pPr>
              <a:t>‹#›</a:t>
            </a:fld>
            <a:endParaRPr sz="600">
              <a:solidFill>
                <a:schemeClr val="accent3">
                  <a:lumMod val="85000"/>
                </a:schemeClr>
              </a:solidFill>
              <a:latin typeface="+mn-lt"/>
              <a:ea typeface="+mn-ea"/>
              <a:cs typeface="CiscoSans Thin"/>
            </a:endParaRPr>
          </a:p>
        </p:txBody>
      </p:sp>
      <p:grpSp>
        <p:nvGrpSpPr>
          <p:cNvPr id="6" name="Group 4"/>
          <p:cNvGrpSpPr>
            <a:grpSpLocks noChangeAspect="1"/>
          </p:cNvGrpSpPr>
          <p:nvPr userDrawn="1"/>
        </p:nvGrpSpPr>
        <p:grpSpPr bwMode="auto">
          <a:xfrm>
            <a:off x="508039" y="4715197"/>
            <a:ext cx="340257" cy="180974"/>
            <a:chOff x="310" y="249"/>
            <a:chExt cx="502" cy="267"/>
          </a:xfrm>
          <a:solidFill>
            <a:schemeClr val="accent5"/>
          </a:solidFill>
        </p:grpSpPr>
        <p:sp>
          <p:nvSpPr>
            <p:cNvPr id="7"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3" name="Rectangle 4"/>
          <p:cNvSpPr>
            <a:spLocks noChangeArrowheads="1"/>
          </p:cNvSpPr>
          <p:nvPr userDrawn="1"/>
        </p:nvSpPr>
        <p:spPr bwMode="ltGray">
          <a:xfrm>
            <a:off x="5083969" y="4741653"/>
            <a:ext cx="3441557" cy="154518"/>
          </a:xfrm>
          <a:prstGeom prst="rect">
            <a:avLst/>
          </a:prstGeom>
          <a:noFill/>
          <a:ln w="9525">
            <a:noFill/>
            <a:miter lim="800000"/>
            <a:headEnd/>
            <a:tailEnd/>
          </a:ln>
          <a:effectLst/>
        </p:spPr>
        <p:txBody>
          <a:bodyPr wrap="square" lIns="61586" tIns="30792" rIns="61586" bIns="30792" anchor="b">
            <a:spAutoFit/>
          </a:bodyPr>
          <a:lstStyle/>
          <a:p>
            <a:pPr defTabSz="610744" rtl="0" fontAlgn="auto">
              <a:spcBef>
                <a:spcPts val="0"/>
              </a:spcBef>
              <a:spcAft>
                <a:spcPts val="0"/>
              </a:spcAft>
              <a:defRPr/>
            </a:pPr>
            <a:r>
              <a:rPr lang="x-none" sz="600" dirty="0">
                <a:solidFill>
                  <a:schemeClr val="accent3">
                    <a:lumMod val="85000"/>
                  </a:schemeClr>
                </a:solidFill>
                <a:latin typeface="+mn-lt"/>
                <a:ea typeface="+mn-ea"/>
                <a:cs typeface="CiscoSans Thin"/>
              </a:rPr>
              <a:t>© 2016 Cisco y/o sus filiales. Todos los derechos reservados</a:t>
            </a:r>
            <a:r>
              <a:rPr lang="x-none" sz="600" dirty="0" smtClean="0">
                <a:solidFill>
                  <a:schemeClr val="accent3">
                    <a:lumMod val="85000"/>
                  </a:schemeClr>
                </a:solidFill>
                <a:latin typeface="+mn-lt"/>
                <a:ea typeface="+mn-ea"/>
                <a:cs typeface="CiscoSans Thin"/>
              </a:rPr>
              <a:t>.</a:t>
            </a:r>
            <a:r>
              <a:rPr lang="en-US" sz="600" dirty="0" smtClean="0">
                <a:solidFill>
                  <a:schemeClr val="accent3">
                    <a:lumMod val="85000"/>
                  </a:schemeClr>
                </a:solidFill>
                <a:latin typeface="+mn-lt"/>
                <a:ea typeface="+mn-ea"/>
                <a:cs typeface="CiscoSans Thin"/>
              </a:rPr>
              <a:t> </a:t>
            </a:r>
            <a:r>
              <a:rPr lang="x-none" sz="600" dirty="0" smtClean="0">
                <a:solidFill>
                  <a:schemeClr val="accent3">
                    <a:lumMod val="85000"/>
                  </a:schemeClr>
                </a:solidFill>
                <a:latin typeface="+mn-lt"/>
                <a:ea typeface="+mn-ea"/>
                <a:cs typeface="CiscoSans Thin"/>
              </a:rPr>
              <a:t>Información </a:t>
            </a:r>
            <a:r>
              <a:rPr lang="x-none" sz="600" dirty="0">
                <a:solidFill>
                  <a:schemeClr val="accent3">
                    <a:lumMod val="85000"/>
                  </a:schemeClr>
                </a:solidFill>
                <a:latin typeface="+mn-lt"/>
                <a:ea typeface="+mn-ea"/>
                <a:cs typeface="CiscoSans Thin"/>
              </a:rPr>
              <a:t>confidencial de Cisco.</a:t>
            </a:r>
          </a:p>
        </p:txBody>
      </p:sp>
    </p:spTree>
  </p:cSld>
  <p:clrMap bg1="lt1" tx1="dk1" bg2="lt2" tx2="dk2" accent1="accent1" accent2="accent2" accent3="accent3" accent4="accent4" accent5="accent5" accent6="accent6" hlink="hlink" folHlink="folHlink"/>
  <p:sldLayoutIdLst>
    <p:sldLayoutId id="2147483962" r:id="rId1"/>
    <p:sldLayoutId id="2147484013" r:id="rId2"/>
    <p:sldLayoutId id="2147484014" r:id="rId3"/>
    <p:sldLayoutId id="2147483965" r:id="rId4"/>
    <p:sldLayoutId id="2147483967" r:id="rId5"/>
    <p:sldLayoutId id="2147483995" r:id="rId6"/>
    <p:sldLayoutId id="2147484007" r:id="rId7"/>
    <p:sldLayoutId id="2147484010" r:id="rId8"/>
    <p:sldLayoutId id="2147484011" r:id="rId9"/>
    <p:sldLayoutId id="2147484015" r:id="rId10"/>
    <p:sldLayoutId id="2147483998" r:id="rId11"/>
    <p:sldLayoutId id="2147484027" r:id="rId12"/>
    <p:sldLayoutId id="2147484029" r:id="rId13"/>
    <p:sldLayoutId id="2147484031" r:id="rId14"/>
  </p:sldLayoutIdLst>
  <p:transition spd="slow">
    <p:wipe/>
  </p:transition>
  <p:txStyles>
    <p:titleStyle>
      <a:lvl1pPr algn="l" defTabSz="684213" rtl="0" eaLnBrk="1" fontAlgn="base" hangingPunct="1">
        <a:lnSpc>
          <a:spcPct val="80000"/>
        </a:lnSpc>
        <a:spcBef>
          <a:spcPct val="0"/>
        </a:spcBef>
        <a:spcAft>
          <a:spcPct val="0"/>
        </a:spcAft>
        <a:defRPr lang="en-US" sz="3200" kern="1200" dirty="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mod="1">
    <p:ext uri="{27BBF7A9-308A-43DC-89C8-2F10F3537804}">
      <p15:sldGuideLst xmlns="" xmlns:c="http://schemas.openxmlformats.org/drawingml/2006/chart" xmlns:c15="http://schemas.microsoft.com/office/drawing/2012/chart" xmlns:p15="http://schemas.microsoft.com/office/powerpoint/2012/main">
        <p15:guide id="1" orient="horz" pos="1620" userDrawn="1">
          <p15:clr>
            <a:srgbClr val="F26B43"/>
          </p15:clr>
        </p15:guide>
        <p15:guide id="2" pos="33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8" Type="http://schemas.openxmlformats.org/officeDocument/2006/relationships/hyperlink" Target="https://www.crucial.com/" TargetMode="External"/><Relationship Id="rId3" Type="http://schemas.openxmlformats.org/officeDocument/2006/relationships/notesSlide" Target="../notesSlides/notesSlide12.xml"/><Relationship Id="rId7" Type="http://schemas.openxmlformats.org/officeDocument/2006/relationships/hyperlink" Target="https://www.cdw.com/" TargetMode="External"/><Relationship Id="rId2" Type="http://schemas.openxmlformats.org/officeDocument/2006/relationships/slideLayout" Target="../slideLayouts/slideLayout13.xml"/><Relationship Id="rId1" Type="http://schemas.openxmlformats.org/officeDocument/2006/relationships/tags" Target="../tags/tag13.xml"/><Relationship Id="rId6" Type="http://schemas.openxmlformats.org/officeDocument/2006/relationships/hyperlink" Target="http://www.tigerdirect.com/" TargetMode="External"/><Relationship Id="rId5" Type="http://schemas.openxmlformats.org/officeDocument/2006/relationships/hyperlink" Target="https://www.newegg.com/" TargetMode="External"/><Relationship Id="rId4" Type="http://schemas.openxmlformats.org/officeDocument/2006/relationships/hyperlink" Target="https://pcpartpicker.com/" TargetMode="External"/><Relationship Id="rId9" Type="http://schemas.openxmlformats.org/officeDocument/2006/relationships/hyperlink" Target="https://www.kingston.com/"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3.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3.xml"/><Relationship Id="rId1" Type="http://schemas.openxmlformats.org/officeDocument/2006/relationships/tags" Target="../tags/tag15.xml"/><Relationship Id="rId5" Type="http://schemas.openxmlformats.org/officeDocument/2006/relationships/hyperlink" Target="https://community.cisco.com/" TargetMode="External"/><Relationship Id="rId4" Type="http://schemas.openxmlformats.org/officeDocument/2006/relationships/hyperlink" Target="https://community.cisco.com/t5/networking-academy/ct-p/Netacad" TargetMode="Externa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3.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3.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3.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3.xml"/><Relationship Id="rId1" Type="http://schemas.openxmlformats.org/officeDocument/2006/relationships/tags" Target="../tags/tag2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3.xml"/><Relationship Id="rId1" Type="http://schemas.openxmlformats.org/officeDocument/2006/relationships/tags" Target="../tags/tag23.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3.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3.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3.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3.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3.xml"/><Relationship Id="rId1" Type="http://schemas.openxmlformats.org/officeDocument/2006/relationships/tags" Target="../tags/tag28.xml"/><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3.xml"/><Relationship Id="rId1" Type="http://schemas.openxmlformats.org/officeDocument/2006/relationships/tags" Target="../tags/tag29.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3.xml"/><Relationship Id="rId1" Type="http://schemas.openxmlformats.org/officeDocument/2006/relationships/tags" Target="../tags/tag30.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3.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3.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3.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3.xml"/><Relationship Id="rId1" Type="http://schemas.openxmlformats.org/officeDocument/2006/relationships/tags" Target="../tags/tag34.xml"/><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3.xml"/><Relationship Id="rId1" Type="http://schemas.openxmlformats.org/officeDocument/2006/relationships/tags" Target="../tags/tag35.xml"/><Relationship Id="rId5" Type="http://schemas.openxmlformats.org/officeDocument/2006/relationships/image" Target="../media/image12.png"/><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3.xml"/><Relationship Id="rId1" Type="http://schemas.openxmlformats.org/officeDocument/2006/relationships/tags" Target="../tags/tag36.xml"/><Relationship Id="rId5" Type="http://schemas.openxmlformats.org/officeDocument/2006/relationships/image" Target="../media/image14.png"/><Relationship Id="rId4" Type="http://schemas.openxmlformats.org/officeDocument/2006/relationships/image" Target="../media/image13.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3.xml"/><Relationship Id="rId1" Type="http://schemas.openxmlformats.org/officeDocument/2006/relationships/tags" Target="../tags/tag37.xml"/><Relationship Id="rId4" Type="http://schemas.openxmlformats.org/officeDocument/2006/relationships/image" Target="../media/image15.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3.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3.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3.xml"/><Relationship Id="rId1" Type="http://schemas.openxmlformats.org/officeDocument/2006/relationships/tags" Target="../tags/tag40.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3.xml"/><Relationship Id="rId1" Type="http://schemas.openxmlformats.org/officeDocument/2006/relationships/tags" Target="../tags/tag41.xml"/><Relationship Id="rId5" Type="http://schemas.openxmlformats.org/officeDocument/2006/relationships/image" Target="../media/image20.png"/><Relationship Id="rId4" Type="http://schemas.openxmlformats.org/officeDocument/2006/relationships/image" Target="../media/image19.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3.xml"/><Relationship Id="rId1" Type="http://schemas.openxmlformats.org/officeDocument/2006/relationships/tags" Target="../tags/tag42.xml"/><Relationship Id="rId4" Type="http://schemas.openxmlformats.org/officeDocument/2006/relationships/image" Target="../media/image21.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3.xml"/><Relationship Id="rId1" Type="http://schemas.openxmlformats.org/officeDocument/2006/relationships/tags" Target="../tags/tag43.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3.xml"/><Relationship Id="rId1" Type="http://schemas.openxmlformats.org/officeDocument/2006/relationships/tags" Target="../tags/tag44.xml"/><Relationship Id="rId4" Type="http://schemas.openxmlformats.org/officeDocument/2006/relationships/image" Target="../media/image22.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3.xml"/><Relationship Id="rId1" Type="http://schemas.openxmlformats.org/officeDocument/2006/relationships/tags" Target="../tags/tag45.xml"/><Relationship Id="rId4" Type="http://schemas.openxmlformats.org/officeDocument/2006/relationships/image" Target="../media/image23.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3.xml"/><Relationship Id="rId1" Type="http://schemas.openxmlformats.org/officeDocument/2006/relationships/tags" Target="../tags/tag46.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3.xml"/><Relationship Id="rId1" Type="http://schemas.openxmlformats.org/officeDocument/2006/relationships/tags" Target="../tags/tag47.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3.xml"/><Relationship Id="rId1" Type="http://schemas.openxmlformats.org/officeDocument/2006/relationships/tags" Target="../tags/tag48.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3.xml"/><Relationship Id="rId1" Type="http://schemas.openxmlformats.org/officeDocument/2006/relationships/tags" Target="../tags/tag49.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3.xml"/><Relationship Id="rId1" Type="http://schemas.openxmlformats.org/officeDocument/2006/relationships/tags" Target="../tags/tag50.xml"/><Relationship Id="rId5" Type="http://schemas.openxmlformats.org/officeDocument/2006/relationships/image" Target="../media/image25.pn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3.xml"/><Relationship Id="rId1" Type="http://schemas.openxmlformats.org/officeDocument/2006/relationships/tags" Target="../tags/tag51.xml"/><Relationship Id="rId5" Type="http://schemas.openxmlformats.org/officeDocument/2006/relationships/image" Target="../media/image27.png"/><Relationship Id="rId4" Type="http://schemas.openxmlformats.org/officeDocument/2006/relationships/image" Target="../media/image26.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3.xml"/><Relationship Id="rId1" Type="http://schemas.openxmlformats.org/officeDocument/2006/relationships/tags" Target="../tags/tag52.xml"/><Relationship Id="rId5" Type="http://schemas.openxmlformats.org/officeDocument/2006/relationships/image" Target="../media/image29.png"/><Relationship Id="rId4" Type="http://schemas.openxmlformats.org/officeDocument/2006/relationships/image" Target="../media/image28.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3.xml"/><Relationship Id="rId1" Type="http://schemas.openxmlformats.org/officeDocument/2006/relationships/tags" Target="../tags/tag53.xml"/><Relationship Id="rId4" Type="http://schemas.openxmlformats.org/officeDocument/2006/relationships/image" Target="../media/image30.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3.xml"/><Relationship Id="rId1" Type="http://schemas.openxmlformats.org/officeDocument/2006/relationships/tags" Target="../tags/tag54.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3.xml"/><Relationship Id="rId1" Type="http://schemas.openxmlformats.org/officeDocument/2006/relationships/tags" Target="../tags/tag55.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3.xml"/><Relationship Id="rId1" Type="http://schemas.openxmlformats.org/officeDocument/2006/relationships/tags" Target="../tags/tag56.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4.xml"/><Relationship Id="rId1" Type="http://schemas.openxmlformats.org/officeDocument/2006/relationships/tags" Target="../tags/tag57.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3.xml"/><Relationship Id="rId1" Type="http://schemas.openxmlformats.org/officeDocument/2006/relationships/tags" Target="../tags/tag58.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3.xml"/><Relationship Id="rId1" Type="http://schemas.openxmlformats.org/officeDocument/2006/relationships/tags" Target="../tags/tag59.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0.xml"/><Relationship Id="rId1" Type="http://schemas.openxmlformats.org/officeDocument/2006/relationships/tags" Target="../tags/tag60.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25765" y="2300750"/>
            <a:ext cx="6773198" cy="644730"/>
          </a:xfrm>
        </p:spPr>
        <p:txBody>
          <a:bodyPr/>
          <a:lstStyle/>
          <a:p>
            <a:pPr rtl="0"/>
            <a:r>
              <a:rPr lang="x-none">
                <a:solidFill>
                  <a:schemeClr val="accent5">
                    <a:lumMod val="40000"/>
                    <a:lumOff val="60000"/>
                  </a:schemeClr>
                </a:solidFill>
              </a:rPr>
              <a:t>Capítulo 2: Armado de PC</a:t>
            </a:r>
          </a:p>
        </p:txBody>
      </p:sp>
      <p:sp>
        <p:nvSpPr>
          <p:cNvPr id="5" name="Text Placeholder 4"/>
          <p:cNvSpPr>
            <a:spLocks noGrp="1"/>
          </p:cNvSpPr>
          <p:nvPr>
            <p:ph type="body" sz="quarter" idx="13"/>
          </p:nvPr>
        </p:nvSpPr>
        <p:spPr/>
        <p:txBody>
          <a:bodyPr/>
          <a:lstStyle/>
          <a:p>
            <a:pPr rtl="0"/>
            <a:r>
              <a:rPr lang="x-none">
                <a:solidFill>
                  <a:schemeClr val="bg2">
                    <a:lumMod val="40000"/>
                    <a:lumOff val="60000"/>
                  </a:schemeClr>
                </a:solidFill>
              </a:rPr>
              <a:t>Materiales del instructor</a:t>
            </a:r>
          </a:p>
        </p:txBody>
      </p:sp>
      <p:sp>
        <p:nvSpPr>
          <p:cNvPr id="7" name="Subtitle 6"/>
          <p:cNvSpPr>
            <a:spLocks noGrp="1"/>
          </p:cNvSpPr>
          <p:nvPr>
            <p:ph type="subTitle" idx="1"/>
          </p:nvPr>
        </p:nvSpPr>
        <p:spPr>
          <a:xfrm>
            <a:off x="469496" y="3809526"/>
            <a:ext cx="2986625" cy="902174"/>
          </a:xfrm>
        </p:spPr>
        <p:txBody>
          <a:bodyPr/>
          <a:lstStyle/>
          <a:p>
            <a:pPr rtl="0"/>
            <a:r>
              <a:rPr lang="x-none">
                <a:solidFill>
                  <a:schemeClr val="accent5">
                    <a:lumMod val="40000"/>
                    <a:lumOff val="60000"/>
                  </a:schemeClr>
                </a:solidFill>
              </a:rPr>
              <a:t>IT Essentials v7.0</a:t>
            </a:r>
          </a:p>
          <a:p>
            <a:endParaRPr lang="en-US" dirty="0"/>
          </a:p>
          <a:p>
            <a:endParaRPr lang="en-US" dirty="0"/>
          </a:p>
        </p:txBody>
      </p:sp>
    </p:spTree>
    <p:custDataLst>
      <p:tags r:id="rId1"/>
    </p:custDataLst>
    <p:extLst>
      <p:ext uri="{BB962C8B-B14F-4D97-AF65-F5344CB8AC3E}">
        <p14:creationId xmlns:p14="http://schemas.microsoft.com/office/powerpoint/2010/main" val="343650477"/>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2: Prácticas recomendadas (cont.)</a:t>
            </a:r>
          </a:p>
        </p:txBody>
      </p:sp>
      <p:sp>
        <p:nvSpPr>
          <p:cNvPr id="11266" name="Rectangle 34"/>
          <p:cNvSpPr>
            <a:spLocks noGrp="1" noChangeArrowheads="1"/>
          </p:cNvSpPr>
          <p:nvPr>
            <p:ph idx="1"/>
          </p:nvPr>
        </p:nvSpPr>
        <p:spPr/>
        <p:txBody>
          <a:bodyPr/>
          <a:lstStyle/>
          <a:p>
            <a:pPr marL="0" indent="0" rtl="0">
              <a:lnSpc>
                <a:spcPct val="85000"/>
              </a:lnSpc>
              <a:spcBef>
                <a:spcPct val="30000"/>
              </a:spcBef>
              <a:buNone/>
            </a:pPr>
            <a:r>
              <a:rPr lang="x-none" dirty="0"/>
              <a:t>Instalar los componentes para armar, reparar o actualizar computadoras personales es importante. Algunos aspectos que quizás desee enfatizar mientras trabaja en las PC:</a:t>
            </a:r>
          </a:p>
          <a:p>
            <a:pPr rtl="0" eaLnBrk="1" hangingPunct="1">
              <a:lnSpc>
                <a:spcPct val="85000"/>
              </a:lnSpc>
              <a:spcBef>
                <a:spcPct val="30000"/>
              </a:spcBef>
            </a:pPr>
            <a:r>
              <a:rPr lang="x-none" dirty="0"/>
              <a:t>Seguridad </a:t>
            </a:r>
          </a:p>
          <a:p>
            <a:pPr lvl="1" rtl="0">
              <a:lnSpc>
                <a:spcPct val="85000"/>
              </a:lnSpc>
              <a:spcBef>
                <a:spcPct val="30000"/>
              </a:spcBef>
            </a:pPr>
            <a:r>
              <a:rPr lang="x-none" dirty="0"/>
              <a:t>Apagar y desconectar la alimentación antes de comenzar</a:t>
            </a:r>
          </a:p>
          <a:p>
            <a:pPr lvl="1" rtl="0">
              <a:lnSpc>
                <a:spcPct val="85000"/>
              </a:lnSpc>
              <a:spcBef>
                <a:spcPct val="30000"/>
              </a:spcBef>
            </a:pPr>
            <a:r>
              <a:rPr lang="x-none" dirty="0"/>
              <a:t>Quitarse elementos personales: identificaciones colgantes, relojes, joyas</a:t>
            </a:r>
          </a:p>
          <a:p>
            <a:pPr lvl="1" rtl="0">
              <a:lnSpc>
                <a:spcPct val="85000"/>
              </a:lnSpc>
              <a:spcBef>
                <a:spcPct val="30000"/>
              </a:spcBef>
            </a:pPr>
            <a:r>
              <a:rPr lang="x-none" dirty="0"/>
              <a:t>Liberar el espacio para trabajar</a:t>
            </a:r>
          </a:p>
          <a:p>
            <a:pPr lvl="1" rtl="0">
              <a:lnSpc>
                <a:spcPct val="85000"/>
              </a:lnSpc>
              <a:spcBef>
                <a:spcPct val="30000"/>
              </a:spcBef>
            </a:pPr>
            <a:r>
              <a:rPr lang="x-none" dirty="0"/>
              <a:t>Bordes filosos: puede tener vendas adhesivas en el aula</a:t>
            </a:r>
          </a:p>
          <a:p>
            <a:pPr lvl="1" rtl="0">
              <a:lnSpc>
                <a:spcPct val="85000"/>
              </a:lnSpc>
              <a:spcBef>
                <a:spcPct val="30000"/>
              </a:spcBef>
            </a:pPr>
            <a:r>
              <a:rPr lang="x-none" dirty="0"/>
              <a:t>Seguridad de levantamiento</a:t>
            </a:r>
          </a:p>
          <a:p>
            <a:pPr lvl="1" rtl="0">
              <a:lnSpc>
                <a:spcPct val="85000"/>
              </a:lnSpc>
              <a:spcBef>
                <a:spcPct val="30000"/>
              </a:spcBef>
            </a:pPr>
            <a:r>
              <a:rPr lang="x-none" dirty="0"/>
              <a:t>Demostración del extintor de incendios: invite al responsable de la seguridad a una demostración de </a:t>
            </a:r>
            <a:r>
              <a:rPr lang="en-US" dirty="0" smtClean="0"/>
              <a:t/>
            </a:r>
            <a:br>
              <a:rPr lang="en-US" dirty="0" smtClean="0"/>
            </a:br>
            <a:r>
              <a:rPr lang="x-none" dirty="0" smtClean="0"/>
              <a:t>5 </a:t>
            </a:r>
            <a:r>
              <a:rPr lang="x-none" dirty="0"/>
              <a:t>minutos del uso de un extintor</a:t>
            </a:r>
          </a:p>
          <a:p>
            <a:pPr lvl="1" rtl="0">
              <a:lnSpc>
                <a:spcPct val="85000"/>
              </a:lnSpc>
              <a:spcBef>
                <a:spcPct val="30000"/>
              </a:spcBef>
            </a:pPr>
            <a:r>
              <a:rPr lang="x-none" dirty="0"/>
              <a:t>El interior de la computadora tiene bajo voltaje</a:t>
            </a:r>
          </a:p>
          <a:p>
            <a:pPr lvl="1" rtl="0">
              <a:lnSpc>
                <a:spcPct val="85000"/>
              </a:lnSpc>
              <a:spcBef>
                <a:spcPct val="30000"/>
              </a:spcBef>
            </a:pPr>
            <a:r>
              <a:rPr lang="x-none" dirty="0"/>
              <a:t>ESD y prevención de daños a los componentes sensibles, como la RAM</a:t>
            </a:r>
          </a:p>
          <a:p>
            <a:pPr rtl="0">
              <a:lnSpc>
                <a:spcPct val="85000"/>
              </a:lnSpc>
              <a:spcBef>
                <a:spcPct val="30000"/>
              </a:spcBef>
            </a:pPr>
            <a:r>
              <a:rPr lang="x-none" dirty="0"/>
              <a:t>Debe prestarse especial atención para explicar, demostrar o instalar las CPU. Explique el pin 1 y el socket del procesador con muesca.</a:t>
            </a:r>
          </a:p>
          <a:p>
            <a:pPr>
              <a:lnSpc>
                <a:spcPct val="85000"/>
              </a:lnSpc>
              <a:spcBef>
                <a:spcPct val="30000"/>
              </a:spcBef>
            </a:pPr>
            <a:endParaRPr lang="en-US" sz="1300" dirty="0"/>
          </a:p>
          <a:p>
            <a:pPr>
              <a:lnSpc>
                <a:spcPct val="85000"/>
              </a:lnSpc>
              <a:spcBef>
                <a:spcPct val="30000"/>
              </a:spcBef>
            </a:pPr>
            <a:endParaRPr lang="en-US" sz="1400" dirty="0"/>
          </a:p>
          <a:p>
            <a:pPr eaLnBrk="1" hangingPunct="1">
              <a:lnSpc>
                <a:spcPct val="85000"/>
              </a:lnSpc>
              <a:spcBef>
                <a:spcPct val="30000"/>
              </a:spcBef>
            </a:pPr>
            <a:endParaRPr lang="en-US" dirty="0"/>
          </a:p>
        </p:txBody>
      </p:sp>
    </p:spTree>
    <p:custDataLst>
      <p:tags r:id="rId1"/>
    </p:custDataLst>
    <p:extLst>
      <p:ext uri="{BB962C8B-B14F-4D97-AF65-F5344CB8AC3E}">
        <p14:creationId xmlns:p14="http://schemas.microsoft.com/office/powerpoint/2010/main" val="2379341361"/>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2: Prácticas recomendadas (cont.)</a:t>
            </a:r>
          </a:p>
        </p:txBody>
      </p:sp>
      <p:sp>
        <p:nvSpPr>
          <p:cNvPr id="11266" name="Rectangle 34"/>
          <p:cNvSpPr>
            <a:spLocks noGrp="1" noChangeArrowheads="1"/>
          </p:cNvSpPr>
          <p:nvPr>
            <p:ph idx="1"/>
          </p:nvPr>
        </p:nvSpPr>
        <p:spPr>
          <a:xfrm>
            <a:off x="0" y="729671"/>
            <a:ext cx="8853286" cy="4155319"/>
          </a:xfrm>
        </p:spPr>
        <p:txBody>
          <a:bodyPr/>
          <a:lstStyle/>
          <a:p>
            <a:pPr rtl="0" eaLnBrk="1" hangingPunct="1">
              <a:spcBef>
                <a:spcPct val="30000"/>
              </a:spcBef>
            </a:pPr>
            <a:r>
              <a:rPr lang="x-none" dirty="0"/>
              <a:t>Idea de CPU: puede tener un área separada en la que los estudiantes puedan practicar la eliminación o instalación de las CPU en placas base antiguas que no están montadas en la computadora. Esto permite que el estudiante se sienta menos intimidado por una pieza que intimidaría hasta a un técnico experimentado que no haya instalado muchas.</a:t>
            </a:r>
          </a:p>
          <a:p>
            <a:pPr lvl="1" rtl="0">
              <a:spcBef>
                <a:spcPct val="30000"/>
              </a:spcBef>
            </a:pPr>
            <a:r>
              <a:rPr lang="x-none" dirty="0"/>
              <a:t>Las CPU actuales tienen los pines dentro del socket en vez de tenerlas en la CPU. </a:t>
            </a:r>
          </a:p>
          <a:p>
            <a:pPr rtl="0" eaLnBrk="1" hangingPunct="1">
              <a:spcBef>
                <a:spcPct val="30000"/>
              </a:spcBef>
            </a:pPr>
            <a:r>
              <a:rPr lang="x-none" dirty="0"/>
              <a:t>RAM: Asegúrese de aconsejar a los estudiantes que no fuercen la conexión. Si se siente resistencia, verifique la alineación de la muesca y presione recto hacia abajo hasta que las lengüetas puedan colocarse de manera segura y protegida en el costado del módulo.</a:t>
            </a:r>
          </a:p>
          <a:p>
            <a:pPr rtl="0" eaLnBrk="1" hangingPunct="1">
              <a:spcBef>
                <a:spcPct val="30000"/>
              </a:spcBef>
            </a:pPr>
            <a:r>
              <a:rPr lang="x-none" dirty="0"/>
              <a:t>Algunos profesores prefieren explicar mientras los estudiantes desarman la computadora, lo que los obliga a detenerse y escuchar entre los pasos.</a:t>
            </a:r>
          </a:p>
          <a:p>
            <a:pPr rtl="0" eaLnBrk="1" hangingPunct="1">
              <a:spcBef>
                <a:spcPct val="30000"/>
              </a:spcBef>
            </a:pPr>
            <a:r>
              <a:rPr lang="x-none" spc="-30" dirty="0"/>
              <a:t>Una manera menos intimidante de desarmar la computadora es organizar a los estudiantes en parejas y hacer que desarmen la computadora en simultáneo, al tiempo que documentan el proceso con fotos tomadas con el teléfono, diagramas dibujados a mano, notas, etc. que crean ellos mismos. Luego, permita que vuelvan a formar un solo grupo a su ritmo y que solucionen ellos mismo los problemas si algo no funciona. Es posible que necesiten ayuda del instructor con la lógica de dónde comenzar</a:t>
            </a:r>
            <a:r>
              <a:rPr lang="x-none" spc="-30" dirty="0" smtClean="0"/>
              <a:t>.</a:t>
            </a:r>
            <a:endParaRPr lang="en-US" spc="-30" dirty="0"/>
          </a:p>
        </p:txBody>
      </p:sp>
    </p:spTree>
    <p:custDataLst>
      <p:tags r:id="rId1"/>
    </p:custDataLst>
    <p:extLst>
      <p:ext uri="{BB962C8B-B14F-4D97-AF65-F5344CB8AC3E}">
        <p14:creationId xmlns:p14="http://schemas.microsoft.com/office/powerpoint/2010/main" val="572359885"/>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2: Prácticas recomendadas (cont.)</a:t>
            </a:r>
          </a:p>
        </p:txBody>
      </p:sp>
      <p:sp>
        <p:nvSpPr>
          <p:cNvPr id="11266" name="Rectangle 34"/>
          <p:cNvSpPr>
            <a:spLocks noGrp="1" noChangeArrowheads="1"/>
          </p:cNvSpPr>
          <p:nvPr>
            <p:ph idx="1"/>
          </p:nvPr>
        </p:nvSpPr>
        <p:spPr>
          <a:xfrm>
            <a:off x="0" y="729671"/>
            <a:ext cx="8853286" cy="4155319"/>
          </a:xfrm>
        </p:spPr>
        <p:txBody>
          <a:bodyPr/>
          <a:lstStyle/>
          <a:p>
            <a:pPr rtl="0" eaLnBrk="1" hangingPunct="1">
              <a:spcBef>
                <a:spcPct val="30000"/>
              </a:spcBef>
            </a:pPr>
            <a:r>
              <a:rPr lang="x-none" dirty="0"/>
              <a:t>Si las computadoras son limitadas, pero se dispone de acceso a Internet o listas de piezas impresas, puede pedir a algunos estudiantes que desensamblen la computadora mientras otros estudiantes compran una pieza determinada, como una fuente de alimentación.</a:t>
            </a:r>
          </a:p>
          <a:p>
            <a:pPr lvl="1" rtl="0">
              <a:spcBef>
                <a:spcPct val="30000"/>
              </a:spcBef>
            </a:pPr>
            <a:r>
              <a:rPr lang="x-none" dirty="0"/>
              <a:t>Para la compra, este sería un buen momento para presentar a los estudiantes algunos de los sitios web que se usan para conseguir piezas de computadora. Tenga en cuenta que algunos de estos sitios tienen calculadoras de fuente de alimentación, software de RAM u otras herramientas para ayudarlo a seleccionar piezas.</a:t>
            </a:r>
          </a:p>
          <a:p>
            <a:pPr lvl="2" rtl="0">
              <a:spcBef>
                <a:spcPct val="30000"/>
              </a:spcBef>
            </a:pPr>
            <a:r>
              <a:rPr lang="x-none" dirty="0"/>
              <a:t>PCPARTPICKER: </a:t>
            </a:r>
            <a:r>
              <a:rPr lang="x-none" dirty="0">
                <a:hlinkClick r:id="rId4"/>
              </a:rPr>
              <a:t>https://pcpartpicker.com/</a:t>
            </a:r>
          </a:p>
          <a:p>
            <a:pPr lvl="2" rtl="0">
              <a:spcBef>
                <a:spcPct val="30000"/>
              </a:spcBef>
            </a:pPr>
            <a:r>
              <a:rPr lang="x-none" dirty="0"/>
              <a:t>NEWEGG: </a:t>
            </a:r>
            <a:r>
              <a:rPr lang="x-none" dirty="0">
                <a:hlinkClick r:id="rId5"/>
              </a:rPr>
              <a:t>https://www.newegg.com/</a:t>
            </a:r>
          </a:p>
          <a:p>
            <a:pPr lvl="2" rtl="0">
              <a:spcBef>
                <a:spcPct val="30000"/>
              </a:spcBef>
            </a:pPr>
            <a:r>
              <a:rPr lang="x-none" dirty="0"/>
              <a:t>TigerDriect: </a:t>
            </a:r>
            <a:r>
              <a:rPr lang="x-none" dirty="0">
                <a:hlinkClick r:id="rId6"/>
              </a:rPr>
              <a:t>http://www.tigerdirect.com/</a:t>
            </a:r>
          </a:p>
          <a:p>
            <a:pPr lvl="2" rtl="0">
              <a:spcBef>
                <a:spcPct val="30000"/>
              </a:spcBef>
            </a:pPr>
            <a:r>
              <a:rPr lang="x-none" dirty="0"/>
              <a:t>CDW: </a:t>
            </a:r>
            <a:r>
              <a:rPr lang="x-none" dirty="0">
                <a:hlinkClick r:id="rId7"/>
              </a:rPr>
              <a:t>https://www.cdw.com</a:t>
            </a:r>
          </a:p>
          <a:p>
            <a:pPr lvl="2" rtl="0">
              <a:spcBef>
                <a:spcPct val="30000"/>
              </a:spcBef>
            </a:pPr>
            <a:r>
              <a:rPr lang="x-none" dirty="0"/>
              <a:t>Crucial: </a:t>
            </a:r>
            <a:r>
              <a:rPr lang="x-none" dirty="0">
                <a:hlinkClick r:id="rId8"/>
              </a:rPr>
              <a:t>https://www.crucial.com/</a:t>
            </a:r>
          </a:p>
          <a:p>
            <a:pPr lvl="2" rtl="0">
              <a:spcBef>
                <a:spcPct val="30000"/>
              </a:spcBef>
            </a:pPr>
            <a:r>
              <a:rPr lang="x-none" dirty="0"/>
              <a:t>Kingston: </a:t>
            </a:r>
            <a:r>
              <a:rPr lang="x-none" dirty="0">
                <a:hlinkClick r:id="rId9"/>
              </a:rPr>
              <a:t>https://www.kingston.com</a:t>
            </a:r>
          </a:p>
          <a:p>
            <a:pPr lvl="1" rtl="0">
              <a:spcBef>
                <a:spcPct val="30000"/>
              </a:spcBef>
            </a:pPr>
            <a:r>
              <a:rPr lang="x-none" dirty="0"/>
              <a:t>Se muestran los factores de forma de la placa base y/o el caso los términos de ayuda como ATX o micro-ATX son buenos para reforzar y demostrar en este capítulo</a:t>
            </a:r>
            <a:r>
              <a:rPr lang="x-none" dirty="0" smtClean="0"/>
              <a:t>.</a:t>
            </a:r>
            <a:endParaRPr lang="en-US" dirty="0"/>
          </a:p>
        </p:txBody>
      </p:sp>
    </p:spTree>
    <p:custDataLst>
      <p:tags r:id="rId1"/>
    </p:custDataLst>
    <p:extLst>
      <p:ext uri="{BB962C8B-B14F-4D97-AF65-F5344CB8AC3E}">
        <p14:creationId xmlns:p14="http://schemas.microsoft.com/office/powerpoint/2010/main" val="647610282"/>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2: Prácticas recomendadas (cont.)</a:t>
            </a:r>
          </a:p>
        </p:txBody>
      </p:sp>
      <p:sp>
        <p:nvSpPr>
          <p:cNvPr id="11266" name="Rectangle 34"/>
          <p:cNvSpPr>
            <a:spLocks noGrp="1" noChangeArrowheads="1"/>
          </p:cNvSpPr>
          <p:nvPr>
            <p:ph idx="1"/>
          </p:nvPr>
        </p:nvSpPr>
        <p:spPr>
          <a:xfrm>
            <a:off x="0" y="729671"/>
            <a:ext cx="8853286" cy="4155319"/>
          </a:xfrm>
        </p:spPr>
        <p:txBody>
          <a:bodyPr/>
          <a:lstStyle/>
          <a:p>
            <a:pPr rtl="0" eaLnBrk="1" hangingPunct="1">
              <a:spcBef>
                <a:spcPct val="30000"/>
              </a:spcBef>
            </a:pPr>
            <a:r>
              <a:rPr lang="x-none" dirty="0"/>
              <a:t>Sea especialmente consciente y advierta a los estudiantes sobre el establecimiento de notaciones sobre qué conector SATA se conecta el disco duro o la unidad óptica. Conectar el cable al conector de placa base incorrecto puede hacer que la computadora no arranque.</a:t>
            </a:r>
          </a:p>
          <a:p>
            <a:pPr rtl="0" eaLnBrk="1" hangingPunct="1">
              <a:spcBef>
                <a:spcPct val="30000"/>
              </a:spcBef>
            </a:pPr>
            <a:r>
              <a:rPr lang="x-none" dirty="0"/>
              <a:t>Advierta a los estudiantes sobre el manejo correcto de las unidades de disco duro mecánicas.</a:t>
            </a:r>
          </a:p>
          <a:p>
            <a:pPr rtl="0" eaLnBrk="1" hangingPunct="1">
              <a:spcBef>
                <a:spcPct val="30000"/>
              </a:spcBef>
            </a:pPr>
            <a:r>
              <a:rPr lang="x-none" dirty="0"/>
              <a:t>Al desensamblar, la desconexión de cables es un arte. Algunos cables deben moverse ligeramente hacia atrás y hacia adelante, mientras que para otros se recomienda quitar el cable del socket cuidadosamente. Tirar del cable podría hacer que el cable se desconecte del conector y deje de funcionar.</a:t>
            </a:r>
          </a:p>
          <a:p>
            <a:pPr rtl="0" eaLnBrk="1" hangingPunct="1">
              <a:spcBef>
                <a:spcPct val="30000"/>
              </a:spcBef>
            </a:pPr>
            <a:r>
              <a:rPr lang="x-none" dirty="0"/>
              <a:t>Practique la instalación de tarjetas de todo tipo en cualquier socket para que los estudiantes obtengan la experiencia de (1) obtener acceso a los sockets, ya que los fabricantes usan una variedad de métodos, (2) la cantidad de presión que se debe ejercer para insertar adaptadores en un socket, especialmente si el socket no se usó antes, y (3) la confianza al hacerlo en un entorno de aula que es menos amenazante y proporciona un tiempo de práctica</a:t>
            </a:r>
            <a:r>
              <a:rPr lang="x-none" dirty="0" smtClean="0"/>
              <a:t>.</a:t>
            </a:r>
            <a:endParaRPr lang="en-US" dirty="0"/>
          </a:p>
        </p:txBody>
      </p:sp>
    </p:spTree>
    <p:custDataLst>
      <p:tags r:id="rId1"/>
    </p:custDataLst>
    <p:extLst>
      <p:ext uri="{BB962C8B-B14F-4D97-AF65-F5344CB8AC3E}">
        <p14:creationId xmlns:p14="http://schemas.microsoft.com/office/powerpoint/2010/main" val="3970323855"/>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Rectangle 33"/>
          <p:cNvSpPr>
            <a:spLocks noGrp="1" noChangeArrowheads="1"/>
          </p:cNvSpPr>
          <p:nvPr>
            <p:ph type="title"/>
          </p:nvPr>
        </p:nvSpPr>
        <p:spPr/>
        <p:txBody>
          <a:bodyPr/>
          <a:lstStyle/>
          <a:p>
            <a:pPr rtl="0" eaLnBrk="1" hangingPunct="1"/>
            <a:r>
              <a:rPr lang="x-none"/>
              <a:t>Capítulo 2: Ayuda adicional</a:t>
            </a:r>
          </a:p>
        </p:txBody>
      </p:sp>
      <p:sp>
        <p:nvSpPr>
          <p:cNvPr id="20483" name="Rectangle 34"/>
          <p:cNvSpPr>
            <a:spLocks noGrp="1" noChangeArrowheads="1"/>
          </p:cNvSpPr>
          <p:nvPr>
            <p:ph idx="1"/>
          </p:nvPr>
        </p:nvSpPr>
        <p:spPr>
          <a:xfrm>
            <a:off x="144065" y="798944"/>
            <a:ext cx="8508445" cy="4155319"/>
          </a:xfrm>
        </p:spPr>
        <p:txBody>
          <a:bodyPr/>
          <a:lstStyle/>
          <a:p>
            <a:pPr rtl="0">
              <a:spcBef>
                <a:spcPct val="30000"/>
              </a:spcBef>
              <a:spcAft>
                <a:spcPts val="900"/>
              </a:spcAft>
              <a:defRPr/>
            </a:pPr>
            <a:r>
              <a:rPr lang="x-none" dirty="0"/>
              <a:t>Para obtener ayuda adicional sobre las estrategias de enseñanza, incluidos los planes de lección, analogías para los conceptos difíciles y temas de conversación, visite la Comunidad ITE en: </a:t>
            </a:r>
            <a:r>
              <a:rPr lang="x-none" dirty="0">
                <a:hlinkClick r:id="rId4"/>
              </a:rPr>
              <a:t>https://community.cisco.com/t5/networking-academy/ct-p/Netacad</a:t>
            </a:r>
            <a:r>
              <a:rPr lang="x-none" dirty="0"/>
              <a:t>, or vaya a </a:t>
            </a:r>
            <a:r>
              <a:rPr lang="x-none" dirty="0">
                <a:hlinkClick r:id="rId5"/>
              </a:rPr>
              <a:t>https://community.cisco.com</a:t>
            </a:r>
            <a:r>
              <a:rPr lang="x-none" dirty="0"/>
              <a:t>. </a:t>
            </a:r>
          </a:p>
          <a:p>
            <a:pPr rtl="0">
              <a:spcBef>
                <a:spcPct val="30000"/>
              </a:spcBef>
              <a:defRPr/>
            </a:pPr>
            <a:r>
              <a:rPr lang="x-none" dirty="0"/>
              <a:t>Si tiene planes o recursos de lección que desee compartir, cárguelos a la Comunidad ITE a fin de ayudar a otros instructores.</a:t>
            </a:r>
          </a:p>
        </p:txBody>
      </p:sp>
    </p:spTree>
    <p:custDataLst>
      <p:tags r:id="rId1"/>
    </p:custDataLst>
    <p:extLst>
      <p:ext uri="{BB962C8B-B14F-4D97-AF65-F5344CB8AC3E}">
        <p14:creationId xmlns:p14="http://schemas.microsoft.com/office/powerpoint/2010/main" val="1849301981"/>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pPr rtl="0"/>
            <a:r>
              <a:rPr lang="x-none">
                <a:solidFill>
                  <a:schemeClr val="accent5">
                    <a:lumMod val="40000"/>
                    <a:lumOff val="60000"/>
                  </a:schemeClr>
                </a:solidFill>
              </a:rPr>
              <a:t>Capítulo 2: Armado de PC</a:t>
            </a:r>
          </a:p>
        </p:txBody>
      </p:sp>
      <p:sp>
        <p:nvSpPr>
          <p:cNvPr id="2" name="Subtitle 1"/>
          <p:cNvSpPr>
            <a:spLocks noGrp="1"/>
          </p:cNvSpPr>
          <p:nvPr>
            <p:ph type="subTitle" idx="1"/>
          </p:nvPr>
        </p:nvSpPr>
        <p:spPr/>
        <p:txBody>
          <a:bodyPr/>
          <a:lstStyle/>
          <a:p>
            <a:pPr rtl="0"/>
            <a:r>
              <a:rPr lang="x-none">
                <a:solidFill>
                  <a:schemeClr val="bg2">
                    <a:lumMod val="40000"/>
                    <a:lumOff val="60000"/>
                  </a:schemeClr>
                </a:solidFill>
              </a:rPr>
              <a:t>IT Essentials v7.0</a:t>
            </a:r>
          </a:p>
        </p:txBody>
      </p:sp>
    </p:spTree>
    <p:custDataLst>
      <p:tags r:id="rId1"/>
    </p:custDataLst>
    <p:extLst>
      <p:ext uri="{BB962C8B-B14F-4D97-AF65-F5344CB8AC3E}">
        <p14:creationId xmlns:p14="http://schemas.microsoft.com/office/powerpoint/2010/main" val="1782938014"/>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eaLnBrk="1" hangingPunct="1"/>
            <a:r>
              <a:rPr lang="x-none"/>
              <a:t>Capítulo 2: Secciones y objetivos</a:t>
            </a:r>
          </a:p>
        </p:txBody>
      </p:sp>
      <p:sp>
        <p:nvSpPr>
          <p:cNvPr id="4099" name="Rectangle 34"/>
          <p:cNvSpPr>
            <a:spLocks noGrp="1" noChangeArrowheads="1"/>
          </p:cNvSpPr>
          <p:nvPr>
            <p:ph idx="1"/>
          </p:nvPr>
        </p:nvSpPr>
        <p:spPr/>
        <p:txBody>
          <a:bodyPr/>
          <a:lstStyle/>
          <a:p>
            <a:pPr rtl="0"/>
            <a:r>
              <a:rPr lang="x-none" sz="1600"/>
              <a:t> 2.1 Armado de la computadora</a:t>
            </a:r>
          </a:p>
          <a:p>
            <a:pPr marL="469106" lvl="1" indent="-214313" rtl="0">
              <a:buFont typeface="Arial" panose="020B0604020202020204" pitchFamily="34" charset="0"/>
              <a:buChar char="•"/>
            </a:pPr>
            <a:r>
              <a:rPr lang="x-none" sz="1600"/>
              <a:t>Arme una computadora.</a:t>
            </a:r>
          </a:p>
          <a:p>
            <a:pPr marL="542131" lvl="2" indent="-214313" rtl="0">
              <a:buFont typeface="Arial" panose="020B0604020202020204" pitchFamily="34" charset="0"/>
              <a:buChar char="•"/>
            </a:pPr>
            <a:r>
              <a:rPr lang="x-none" sz="1400"/>
              <a:t>Defina las normas generales y de seguridad contra incendios.</a:t>
            </a:r>
          </a:p>
          <a:p>
            <a:pPr marL="542131" lvl="2" indent="-214313" rtl="0">
              <a:buFont typeface="Arial" panose="020B0604020202020204" pitchFamily="34" charset="0"/>
              <a:buChar char="•"/>
            </a:pPr>
            <a:r>
              <a:rPr lang="x-none" sz="1400"/>
              <a:t>Conecte la fuente de alimentación.</a:t>
            </a:r>
          </a:p>
          <a:p>
            <a:pPr marL="542131" lvl="2" indent="-214313" rtl="0">
              <a:buFont typeface="Arial" panose="020B0604020202020204" pitchFamily="34" charset="0"/>
              <a:buChar char="•"/>
            </a:pPr>
            <a:r>
              <a:rPr lang="x-none" sz="1400"/>
              <a:t>Instale los componentes de la placa base.</a:t>
            </a:r>
          </a:p>
          <a:p>
            <a:pPr marL="542131" lvl="2" indent="-214313" rtl="0">
              <a:buFont typeface="Arial" panose="020B0604020202020204" pitchFamily="34" charset="0"/>
              <a:buChar char="•"/>
            </a:pPr>
            <a:r>
              <a:rPr lang="x-none" sz="1400"/>
              <a:t>Instale las unidades internas.</a:t>
            </a:r>
          </a:p>
          <a:p>
            <a:pPr marL="542131" lvl="2" indent="-214313" rtl="0">
              <a:buFont typeface="Arial" panose="020B0604020202020204" pitchFamily="34" charset="0"/>
              <a:buChar char="•"/>
            </a:pPr>
            <a:r>
              <a:rPr lang="x-none" sz="1400"/>
              <a:t>Instale las tarjetas adaptadoras.</a:t>
            </a:r>
          </a:p>
          <a:p>
            <a:pPr marL="542131" lvl="2" indent="-214313" rtl="0">
              <a:buFont typeface="Arial" panose="020B0604020202020204" pitchFamily="34" charset="0"/>
              <a:buChar char="•"/>
            </a:pPr>
            <a:r>
              <a:rPr lang="x-none" sz="1400"/>
              <a:t>Identifique el almacenamiento adicional.</a:t>
            </a:r>
          </a:p>
          <a:p>
            <a:pPr marL="542131" lvl="2" indent="-214313" rtl="0">
              <a:buFont typeface="Arial" panose="020B0604020202020204" pitchFamily="34" charset="0"/>
              <a:buChar char="•"/>
            </a:pPr>
            <a:r>
              <a:rPr lang="x-none" sz="1400"/>
              <a:t>Conecte los componentes de la computadora con los cables adecuados.</a:t>
            </a:r>
          </a:p>
          <a:p>
            <a:pPr marL="327818" lvl="2" indent="0">
              <a:buNone/>
            </a:pPr>
            <a:endParaRPr lang="en-US" sz="1400" dirty="0"/>
          </a:p>
        </p:txBody>
      </p:sp>
    </p:spTree>
    <p:custDataLst>
      <p:tags r:id="rId1"/>
    </p:custDataLst>
    <p:extLst>
      <p:ext uri="{BB962C8B-B14F-4D97-AF65-F5344CB8AC3E}">
        <p14:creationId xmlns:p14="http://schemas.microsoft.com/office/powerpoint/2010/main" val="1758868671"/>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4" y="915409"/>
            <a:ext cx="8636135" cy="1802391"/>
          </a:xfrm>
        </p:spPr>
        <p:txBody>
          <a:bodyPr/>
          <a:lstStyle/>
          <a:p>
            <a:pPr rtl="0"/>
            <a:r>
              <a:rPr lang="x-none" dirty="0">
                <a:solidFill>
                  <a:schemeClr val="accent5">
                    <a:lumMod val="40000"/>
                    <a:lumOff val="60000"/>
                  </a:schemeClr>
                </a:solidFill>
              </a:rPr>
              <a:t>2.1 Armado de la computadora</a:t>
            </a:r>
          </a:p>
        </p:txBody>
      </p:sp>
    </p:spTree>
    <p:custDataLst>
      <p:tags r:id="rId1"/>
    </p:custDataLst>
    <p:extLst>
      <p:ext uri="{BB962C8B-B14F-4D97-AF65-F5344CB8AC3E}">
        <p14:creationId xmlns:p14="http://schemas.microsoft.com/office/powerpoint/2010/main" val="673099643"/>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Seguridad general y contra incendios</a:t>
            </a:r>
            <a:r>
              <a:rPr lang="en-US" altLang="en-US" sz="1600" dirty="0"/>
              <a:t/>
            </a:r>
            <a:br>
              <a:rPr lang="en-US" altLang="en-US" sz="1600" dirty="0"/>
            </a:br>
            <a:r>
              <a:rPr lang="x-none"/>
              <a:t>Explicación en video: seguridad general y contra incendios</a:t>
            </a:r>
          </a:p>
        </p:txBody>
      </p:sp>
      <p:sp>
        <p:nvSpPr>
          <p:cNvPr id="3" name="TextBox 2">
            <a:extLst>
              <a:ext uri="{FF2B5EF4-FFF2-40B4-BE49-F238E27FC236}">
                <a16:creationId xmlns="" xmlns:c="http://schemas.openxmlformats.org/drawingml/2006/chart" xmlns:c15="http://schemas.microsoft.com/office/drawing/2012/chart" xmlns:a16="http://schemas.microsoft.com/office/drawing/2014/main" id="{8DD71079-F12C-42FA-A11E-E6E4B4C5DF69}"/>
              </a:ext>
            </a:extLst>
          </p:cNvPr>
          <p:cNvSpPr txBox="1"/>
          <p:nvPr/>
        </p:nvSpPr>
        <p:spPr>
          <a:xfrm>
            <a:off x="235975" y="899652"/>
            <a:ext cx="8828015" cy="2862322"/>
          </a:xfrm>
          <a:prstGeom prst="rect">
            <a:avLst/>
          </a:prstGeom>
          <a:noFill/>
        </p:spPr>
        <p:txBody>
          <a:bodyPr wrap="square" rtlCol="0">
            <a:spAutoFit/>
          </a:bodyPr>
          <a:lstStyle/>
          <a:p>
            <a:pPr rtl="0"/>
            <a:r>
              <a:rPr lang="x-none" dirty="0"/>
              <a:t>En esta explicación en video, conocerá las precauciones generales y de seguridad contra incendios para trabajar en una computadora:</a:t>
            </a:r>
          </a:p>
          <a:p>
            <a:pPr marL="285750" indent="-285750" rtl="0">
              <a:buFont typeface="Arial" panose="020B0604020202020204" pitchFamily="34" charset="0"/>
              <a:buChar char="•"/>
            </a:pPr>
            <a:r>
              <a:rPr lang="x-none" dirty="0"/>
              <a:t>Quitarse relojes o joyas</a:t>
            </a:r>
          </a:p>
          <a:p>
            <a:pPr marL="285750" indent="-285750" rtl="0">
              <a:buFont typeface="Arial" panose="020B0604020202020204" pitchFamily="34" charset="0"/>
              <a:buChar char="•"/>
            </a:pPr>
            <a:r>
              <a:rPr lang="x-none" dirty="0"/>
              <a:t>Apagar y desenchufar equipos</a:t>
            </a:r>
          </a:p>
          <a:p>
            <a:pPr marL="285750" indent="-285750" rtl="0">
              <a:buFont typeface="Arial" panose="020B0604020202020204" pitchFamily="34" charset="0"/>
              <a:buChar char="•"/>
            </a:pPr>
            <a:r>
              <a:rPr lang="x-none" dirty="0"/>
              <a:t>Eliminar desorden del espacio de trabajo</a:t>
            </a:r>
          </a:p>
          <a:p>
            <a:pPr marL="285750" indent="-285750" rtl="0">
              <a:buFont typeface="Arial" panose="020B0604020202020204" pitchFamily="34" charset="0"/>
              <a:buChar char="•"/>
            </a:pPr>
            <a:r>
              <a:rPr lang="x-none" dirty="0"/>
              <a:t>Cubrir los bordes afilados del interior de la computadora</a:t>
            </a:r>
          </a:p>
          <a:p>
            <a:pPr marL="285750" indent="-285750" rtl="0">
              <a:buFont typeface="Arial" panose="020B0604020202020204" pitchFamily="34" charset="0"/>
              <a:buChar char="•"/>
            </a:pPr>
            <a:r>
              <a:rPr lang="x-none" dirty="0"/>
              <a:t>Usar gafas de seguridad</a:t>
            </a:r>
          </a:p>
          <a:p>
            <a:pPr marL="285750" indent="-285750" rtl="0">
              <a:buFont typeface="Arial" panose="020B0604020202020204" pitchFamily="34" charset="0"/>
              <a:buChar char="•"/>
            </a:pPr>
            <a:r>
              <a:rPr lang="x-none" dirty="0"/>
              <a:t>Procedimientos de elevación adecuados</a:t>
            </a:r>
          </a:p>
          <a:p>
            <a:pPr marL="285750" indent="-285750" rtl="0">
              <a:buFont typeface="Arial" panose="020B0604020202020204" pitchFamily="34" charset="0"/>
              <a:buChar char="•"/>
            </a:pPr>
            <a:r>
              <a:rPr lang="x-none" dirty="0"/>
              <a:t>Disponibilidad, categoría y uso del extintor de incendios</a:t>
            </a:r>
          </a:p>
          <a:p>
            <a:endParaRPr lang="en-US" dirty="0"/>
          </a:p>
        </p:txBody>
      </p:sp>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dirty="0"/>
              <a:t>Abra el gabinete y conecte la fuente de alimentación</a:t>
            </a:r>
            <a:r>
              <a:rPr lang="en-US" altLang="en-US" sz="1600" dirty="0"/>
              <a:t/>
            </a:r>
            <a:br>
              <a:rPr lang="en-US" altLang="en-US" sz="1600" dirty="0"/>
            </a:br>
            <a:r>
              <a:rPr lang="x-none" dirty="0" smtClean="0"/>
              <a:t>Demostración </a:t>
            </a:r>
            <a:r>
              <a:rPr lang="x-none" dirty="0"/>
              <a:t>en video: instalación de la fuente de alimentación</a:t>
            </a:r>
          </a:p>
        </p:txBody>
      </p:sp>
      <p:sp>
        <p:nvSpPr>
          <p:cNvPr id="2" name="TextBox 1">
            <a:extLst>
              <a:ext uri="{FF2B5EF4-FFF2-40B4-BE49-F238E27FC236}">
                <a16:creationId xmlns="" xmlns:c="http://schemas.openxmlformats.org/drawingml/2006/chart" xmlns:c15="http://schemas.microsoft.com/office/drawing/2012/chart" xmlns:a16="http://schemas.microsoft.com/office/drawing/2014/main" id="{9089130B-F401-4087-AC9A-09F3A12DBFAF}"/>
              </a:ext>
            </a:extLst>
          </p:cNvPr>
          <p:cNvSpPr txBox="1"/>
          <p:nvPr/>
        </p:nvSpPr>
        <p:spPr>
          <a:xfrm>
            <a:off x="567814" y="1342103"/>
            <a:ext cx="8576186" cy="1477328"/>
          </a:xfrm>
          <a:prstGeom prst="rect">
            <a:avLst/>
          </a:prstGeom>
          <a:noFill/>
        </p:spPr>
        <p:txBody>
          <a:bodyPr wrap="square" rtlCol="0">
            <a:spAutoFit/>
          </a:bodyPr>
          <a:lstStyle/>
          <a:p>
            <a:pPr rtl="0"/>
            <a:r>
              <a:rPr lang="x-none" spc="-20" dirty="0"/>
              <a:t>Esta es una demostración en video sobre la instalación de la fuente de alimentación:</a:t>
            </a:r>
          </a:p>
          <a:p>
            <a:pPr rtl="0"/>
            <a:r>
              <a:rPr lang="x-none" dirty="0"/>
              <a:t>Paso 1: Abra el gabinete de la computadora</a:t>
            </a:r>
          </a:p>
          <a:p>
            <a:pPr rtl="0"/>
            <a:r>
              <a:rPr lang="x-none" dirty="0"/>
              <a:t>Paso 2: Alinee los orificios de tornillo de la fuente de alimentación con el montaje del gabinete de la computadora.</a:t>
            </a:r>
          </a:p>
          <a:p>
            <a:pPr rtl="0"/>
            <a:r>
              <a:rPr lang="x-none" dirty="0"/>
              <a:t>Paso 3: Atornille la fuente de alimentación en su lugar.</a:t>
            </a:r>
          </a:p>
        </p:txBody>
      </p:sp>
    </p:spTree>
    <p:custDataLst>
      <p:tags r:id="rId1"/>
    </p:custDataLst>
    <p:extLst>
      <p:ext uri="{BB962C8B-B14F-4D97-AF65-F5344CB8AC3E}">
        <p14:creationId xmlns:p14="http://schemas.microsoft.com/office/powerpoint/2010/main" val="828078351"/>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9" name="Rectangle 34"/>
          <p:cNvSpPr>
            <a:spLocks noGrp="1" noChangeArrowheads="1"/>
          </p:cNvSpPr>
          <p:nvPr>
            <p:ph idx="1"/>
          </p:nvPr>
        </p:nvSpPr>
        <p:spPr>
          <a:xfrm>
            <a:off x="144064" y="798944"/>
            <a:ext cx="8999935" cy="4155319"/>
          </a:xfrm>
        </p:spPr>
        <p:txBody>
          <a:bodyPr/>
          <a:lstStyle/>
          <a:p>
            <a:pPr rtl="0"/>
            <a:r>
              <a:rPr lang="x-none" dirty="0"/>
              <a:t>Esta presentación en PowerPoint se divide en dos partes:</a:t>
            </a:r>
          </a:p>
          <a:p>
            <a:pPr rtl="0"/>
            <a:r>
              <a:rPr lang="x-none" dirty="0"/>
              <a:t>Guía de planificación para el instructor</a:t>
            </a:r>
          </a:p>
          <a:p>
            <a:pPr lvl="1" rtl="0"/>
            <a:r>
              <a:rPr lang="x-none" dirty="0"/>
              <a:t>Información para ayudarlo a familiarizarse con el capítulo</a:t>
            </a:r>
          </a:p>
          <a:p>
            <a:pPr lvl="1" rtl="0"/>
            <a:r>
              <a:rPr lang="x-none" dirty="0"/>
              <a:t>Ayuda didáctica</a:t>
            </a:r>
          </a:p>
          <a:p>
            <a:pPr rtl="0"/>
            <a:r>
              <a:rPr lang="x-none" dirty="0"/>
              <a:t>Presentación de la clase del instructor</a:t>
            </a:r>
          </a:p>
          <a:p>
            <a:pPr lvl="1" rtl="0"/>
            <a:r>
              <a:rPr lang="x-none" dirty="0"/>
              <a:t>Diapositivas opcionales que puede utilizar en el aula</a:t>
            </a:r>
          </a:p>
          <a:p>
            <a:pPr lvl="1" rtl="0"/>
            <a:r>
              <a:rPr lang="x-none" dirty="0"/>
              <a:t>Comienza en la diapositiva n.º 16</a:t>
            </a:r>
          </a:p>
          <a:p>
            <a:endParaRPr lang="en-CA" dirty="0"/>
          </a:p>
          <a:p>
            <a:pPr rtl="0"/>
            <a:r>
              <a:rPr lang="x-none" b="1" dirty="0"/>
              <a:t>Nota</a:t>
            </a:r>
            <a:r>
              <a:rPr lang="x-none" dirty="0"/>
              <a:t>: Elimine la Guía de Planificación de esta presentación antes de compartirla con otras personas.</a:t>
            </a:r>
          </a:p>
        </p:txBody>
      </p:sp>
      <p:sp>
        <p:nvSpPr>
          <p:cNvPr id="4098" name="Rectangle 33"/>
          <p:cNvSpPr>
            <a:spLocks noGrp="1" noChangeArrowheads="1"/>
          </p:cNvSpPr>
          <p:nvPr>
            <p:ph type="title"/>
          </p:nvPr>
        </p:nvSpPr>
        <p:spPr/>
        <p:txBody>
          <a:bodyPr/>
          <a:lstStyle/>
          <a:p>
            <a:pPr rtl="0"/>
            <a:r>
              <a:rPr lang="x-none"/>
              <a:t>Materiales del instructor: Guía de planificación del capítulo 2</a:t>
            </a:r>
          </a:p>
        </p:txBody>
      </p:sp>
    </p:spTree>
    <p:custDataLst>
      <p:tags r:id="rId1"/>
    </p:custDataLst>
    <p:extLst>
      <p:ext uri="{BB962C8B-B14F-4D97-AF65-F5344CB8AC3E}">
        <p14:creationId xmlns:p14="http://schemas.microsoft.com/office/powerpoint/2010/main" val="3599581950"/>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Apertura del gabinete y conexión de la fuente de alimentación</a:t>
            </a:r>
            <a:r>
              <a:rPr lang="en-US" altLang="en-US" sz="1600" dirty="0"/>
              <a:t/>
            </a:r>
            <a:br>
              <a:rPr lang="en-US" altLang="en-US" sz="1600" dirty="0"/>
            </a:br>
            <a:r>
              <a:rPr lang="x-none"/>
              <a:t>Selección del gabinete y los ventiladores</a:t>
            </a:r>
          </a:p>
        </p:txBody>
      </p:sp>
      <p:sp>
        <p:nvSpPr>
          <p:cNvPr id="2" name="TextBox 1">
            <a:extLst>
              <a:ext uri="{FF2B5EF4-FFF2-40B4-BE49-F238E27FC236}">
                <a16:creationId xmlns="" xmlns:c="http://schemas.openxmlformats.org/drawingml/2006/chart" xmlns:c15="http://schemas.microsoft.com/office/drawing/2012/chart" xmlns:a16="http://schemas.microsoft.com/office/drawing/2014/main" id="{5E1113AB-7D7A-4C21-89F0-8D32D453398D}"/>
              </a:ext>
            </a:extLst>
          </p:cNvPr>
          <p:cNvSpPr txBox="1"/>
          <p:nvPr/>
        </p:nvSpPr>
        <p:spPr>
          <a:xfrm>
            <a:off x="106904" y="798944"/>
            <a:ext cx="8289749" cy="2031325"/>
          </a:xfrm>
          <a:prstGeom prst="rect">
            <a:avLst/>
          </a:prstGeom>
          <a:noFill/>
        </p:spPr>
        <p:txBody>
          <a:bodyPr wrap="square" rtlCol="0">
            <a:spAutoFit/>
          </a:bodyPr>
          <a:lstStyle/>
          <a:p>
            <a:pPr marL="285750" indent="-285750" rtl="0">
              <a:buFont typeface="Arial" panose="020B0604020202020204" pitchFamily="34" charset="0"/>
              <a:buChar char="•"/>
            </a:pPr>
            <a:r>
              <a:rPr lang="x-none" sz="1400" b="1" dirty="0"/>
              <a:t>Tipo de modelo</a:t>
            </a:r>
            <a:r>
              <a:rPr lang="x-none" sz="1400" dirty="0"/>
              <a:t>: la placa base determina el tipo de gabinete que se puede usar. El tamaño y la forma deben coincidir.</a:t>
            </a:r>
          </a:p>
          <a:p>
            <a:pPr marL="285750" indent="-285750" rtl="0">
              <a:buFont typeface="Arial" panose="020B0604020202020204" pitchFamily="34" charset="0"/>
              <a:buChar char="•"/>
            </a:pPr>
            <a:r>
              <a:rPr lang="x-none" sz="1400" b="1" dirty="0"/>
              <a:t>Tamaño</a:t>
            </a:r>
            <a:r>
              <a:rPr lang="x-none" sz="1400" dirty="0"/>
              <a:t>: si una computadora tiene muchos componentes, necesitará más espacio para que la circulación de aire mantenga el sistema refrigerado.</a:t>
            </a:r>
          </a:p>
          <a:p>
            <a:pPr marL="285750" indent="-285750" rtl="0">
              <a:buFont typeface="Arial" panose="020B0604020202020204" pitchFamily="34" charset="0"/>
              <a:buChar char="•"/>
            </a:pPr>
            <a:r>
              <a:rPr lang="x-none" sz="1400" b="1" dirty="0"/>
              <a:t>Fuente de alimentación</a:t>
            </a:r>
            <a:r>
              <a:rPr lang="x-none" sz="1400" dirty="0"/>
              <a:t>: elija una fuente de alimentación cuya corriente nominal y tipo de conexión coincidan con los de la placa base.</a:t>
            </a:r>
          </a:p>
          <a:p>
            <a:pPr marL="285750" indent="-285750" rtl="0">
              <a:buFont typeface="Arial" panose="020B0604020202020204" pitchFamily="34" charset="0"/>
              <a:buChar char="•"/>
            </a:pPr>
            <a:r>
              <a:rPr lang="x-none" sz="1400" b="1" dirty="0"/>
              <a:t>Apariencia</a:t>
            </a:r>
            <a:r>
              <a:rPr lang="x-none" sz="1400" dirty="0"/>
              <a:t>: hay muchos diseños de gabinete para elegir.</a:t>
            </a:r>
          </a:p>
          <a:p>
            <a:pPr marL="285750" indent="-285750" rtl="0">
              <a:buFont typeface="Arial" panose="020B0604020202020204" pitchFamily="34" charset="0"/>
              <a:buChar char="•"/>
            </a:pPr>
            <a:r>
              <a:rPr lang="x-none" sz="1400" b="1" dirty="0"/>
              <a:t>Visualización de estado</a:t>
            </a:r>
            <a:r>
              <a:rPr lang="x-none" sz="1400" dirty="0"/>
              <a:t>: las luces LED ubicadas en el exterior del gabinete indican si el sistema recibe alimentación, si el disco duro se encuentra en uso y si la computadora está en el modo de suspensión o de hibernación.</a:t>
            </a:r>
          </a:p>
          <a:p>
            <a:pPr marL="285750" indent="-285750" rtl="0">
              <a:buFont typeface="Arial" panose="020B0604020202020204" pitchFamily="34" charset="0"/>
              <a:buChar char="•"/>
            </a:pPr>
            <a:r>
              <a:rPr lang="x-none" sz="1400" b="1" dirty="0"/>
              <a:t>Ranuras de ventilación</a:t>
            </a:r>
            <a:r>
              <a:rPr lang="x-none" sz="1400" dirty="0"/>
              <a:t>: todos los gabinetes tienen una ranura de ventilación en la fuente de alimentación, y algunos tienen otra en la parte trasera para permitir que el aire entre o salga del sistema. Algunos gabinetes tienen incluso más ranuras de ventilación.</a:t>
            </a:r>
          </a:p>
        </p:txBody>
      </p:sp>
    </p:spTree>
    <p:custDataLst>
      <p:tags r:id="rId1"/>
    </p:custDataLst>
    <p:extLst>
      <p:ext uri="{BB962C8B-B14F-4D97-AF65-F5344CB8AC3E}">
        <p14:creationId xmlns:p14="http://schemas.microsoft.com/office/powerpoint/2010/main" val="1731709501"/>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Apertura del gabinete y conexión de la fuente de alimentación</a:t>
            </a:r>
            <a:r>
              <a:rPr lang="en-US" altLang="en-US" sz="1600" dirty="0"/>
              <a:t/>
            </a:r>
            <a:br>
              <a:rPr lang="en-US" altLang="en-US" sz="1600" dirty="0"/>
            </a:br>
            <a:r>
              <a:rPr lang="x-none"/>
              <a:t>Selección del gabinete y los ventiladores (cont.)</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A779A2ED-687A-4568-B819-FC8FCED557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7855" y="995362"/>
            <a:ext cx="6948290" cy="3152775"/>
          </a:xfrm>
          <a:prstGeom prst="rect">
            <a:avLst/>
          </a:prstGeom>
        </p:spPr>
      </p:pic>
    </p:spTree>
    <p:custDataLst>
      <p:tags r:id="rId1"/>
    </p:custDataLst>
    <p:extLst>
      <p:ext uri="{BB962C8B-B14F-4D97-AF65-F5344CB8AC3E}">
        <p14:creationId xmlns:p14="http://schemas.microsoft.com/office/powerpoint/2010/main" val="1725597741"/>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Apertura del gabinete y conexión de la fuente de alimentación</a:t>
            </a:r>
            <a:r>
              <a:rPr lang="en-US" altLang="en-US" sz="1600" dirty="0"/>
              <a:t/>
            </a:r>
            <a:br>
              <a:rPr lang="en-US" altLang="en-US" sz="1600" dirty="0"/>
            </a:br>
            <a:r>
              <a:rPr lang="x-none"/>
              <a:t>Selección de una fuente de alimentación</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637AC5AF-9AFA-4E11-80A6-D9853EF9F7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0612" y="1524590"/>
            <a:ext cx="6962775" cy="2094319"/>
          </a:xfrm>
          <a:prstGeom prst="rect">
            <a:avLst/>
          </a:prstGeom>
        </p:spPr>
      </p:pic>
    </p:spTree>
    <p:custDataLst>
      <p:tags r:id="rId1"/>
    </p:custDataLst>
    <p:extLst>
      <p:ext uri="{BB962C8B-B14F-4D97-AF65-F5344CB8AC3E}">
        <p14:creationId xmlns:p14="http://schemas.microsoft.com/office/powerpoint/2010/main" val="2930770496"/>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Apertura del gabinete y conexión de la fuente de alimentación</a:t>
            </a:r>
            <a:r>
              <a:rPr lang="en-US" altLang="en-US" sz="1600" dirty="0"/>
              <a:t/>
            </a:r>
            <a:br>
              <a:rPr lang="en-US" altLang="en-US" sz="1600" dirty="0"/>
            </a:br>
            <a:r>
              <a:rPr lang="x-none"/>
              <a:t>Práctica de laboratorio: instalación de la fuente de alimentación</a:t>
            </a:r>
          </a:p>
        </p:txBody>
      </p:sp>
      <p:sp>
        <p:nvSpPr>
          <p:cNvPr id="3" name="TextBox 2">
            <a:extLst>
              <a:ext uri="{FF2B5EF4-FFF2-40B4-BE49-F238E27FC236}">
                <a16:creationId xmlns="" xmlns:c="http://schemas.openxmlformats.org/drawingml/2006/chart" xmlns:c15="http://schemas.microsoft.com/office/drawing/2012/chart" xmlns:a16="http://schemas.microsoft.com/office/drawing/2014/main" id="{DF09F89C-7197-4ADC-8C22-7E92E37244E2}"/>
              </a:ext>
            </a:extLst>
          </p:cNvPr>
          <p:cNvSpPr txBox="1"/>
          <p:nvPr/>
        </p:nvSpPr>
        <p:spPr>
          <a:xfrm>
            <a:off x="241079" y="1142150"/>
            <a:ext cx="8697181" cy="646331"/>
          </a:xfrm>
          <a:prstGeom prst="rect">
            <a:avLst/>
          </a:prstGeom>
          <a:noFill/>
        </p:spPr>
        <p:txBody>
          <a:bodyPr wrap="square" rtlCol="0">
            <a:spAutoFit/>
          </a:bodyPr>
          <a:lstStyle/>
          <a:p>
            <a:pPr rtl="0"/>
            <a:r>
              <a:rPr lang="x-none" dirty="0"/>
              <a:t>En esta práctica de laboratorio, instalará una fuente de alimentación en un gabinete de computadora.</a:t>
            </a:r>
          </a:p>
        </p:txBody>
      </p:sp>
    </p:spTree>
    <p:custDataLst>
      <p:tags r:id="rId1"/>
    </p:custDataLst>
    <p:extLst>
      <p:ext uri="{BB962C8B-B14F-4D97-AF65-F5344CB8AC3E}">
        <p14:creationId xmlns:p14="http://schemas.microsoft.com/office/powerpoint/2010/main" val="3982502434"/>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de los componentes de la placa base</a:t>
            </a:r>
            <a:r>
              <a:rPr lang="en-US" altLang="en-US" sz="1600" dirty="0"/>
              <a:t/>
            </a:r>
            <a:br>
              <a:rPr lang="en-US" altLang="en-US" sz="1600" dirty="0"/>
            </a:br>
            <a:r>
              <a:rPr lang="x-none"/>
              <a:t>Demostración en vídeo: instalación de la CPU</a:t>
            </a:r>
          </a:p>
        </p:txBody>
      </p:sp>
      <p:sp>
        <p:nvSpPr>
          <p:cNvPr id="4" name="Rectangle 3">
            <a:extLst>
              <a:ext uri="{FF2B5EF4-FFF2-40B4-BE49-F238E27FC236}">
                <a16:creationId xmlns="" xmlns:c="http://schemas.openxmlformats.org/drawingml/2006/chart" xmlns:c15="http://schemas.microsoft.com/office/drawing/2012/chart" xmlns:a16="http://schemas.microsoft.com/office/drawing/2014/main" id="{4368CF07-EAA0-46B6-91EA-0109827687A2}"/>
              </a:ext>
            </a:extLst>
          </p:cNvPr>
          <p:cNvSpPr/>
          <p:nvPr/>
        </p:nvSpPr>
        <p:spPr>
          <a:xfrm>
            <a:off x="545689" y="1069392"/>
            <a:ext cx="7706033" cy="2031325"/>
          </a:xfrm>
          <a:prstGeom prst="rect">
            <a:avLst/>
          </a:prstGeom>
        </p:spPr>
        <p:txBody>
          <a:bodyPr wrap="square">
            <a:spAutoFit/>
          </a:bodyPr>
          <a:lstStyle/>
          <a:p>
            <a:pPr rtl="0"/>
            <a:r>
              <a:rPr lang="x-none"/>
              <a:t>Esta es una demostración en video sobre la instalación de la CPU:</a:t>
            </a:r>
          </a:p>
          <a:p>
            <a:pPr rtl="0"/>
            <a:r>
              <a:rPr lang="x-none"/>
              <a:t>Paso 1: oriente la CPU hacia la ranura de la CPU.</a:t>
            </a:r>
          </a:p>
          <a:p>
            <a:pPr rtl="0"/>
            <a:r>
              <a:rPr lang="x-none"/>
              <a:t>Paso 2: presione la CPU en la ranura de la CPU.</a:t>
            </a:r>
          </a:p>
          <a:p>
            <a:pPr rtl="0"/>
            <a:r>
              <a:rPr lang="x-none"/>
              <a:t>Paso 3: bloquee la CPU en su lugar.</a:t>
            </a:r>
          </a:p>
          <a:p>
            <a:pPr rtl="0"/>
            <a:r>
              <a:rPr lang="x-none"/>
              <a:t>Paso 4: aplique pegamento térmico a la CPU.</a:t>
            </a:r>
          </a:p>
          <a:p>
            <a:pPr rtl="0"/>
            <a:r>
              <a:rPr lang="x-none"/>
              <a:t>Paso 5: instale el disipador térmico.</a:t>
            </a:r>
          </a:p>
          <a:p>
            <a:pPr rtl="0"/>
            <a:r>
              <a:rPr lang="x-none"/>
              <a:t>Paso 6: asegure el disipador térmico.</a:t>
            </a:r>
          </a:p>
        </p:txBody>
      </p:sp>
    </p:spTree>
    <p:custDataLst>
      <p:tags r:id="rId1"/>
    </p:custDataLst>
    <p:extLst>
      <p:ext uri="{BB962C8B-B14F-4D97-AF65-F5344CB8AC3E}">
        <p14:creationId xmlns:p14="http://schemas.microsoft.com/office/powerpoint/2010/main" val="4151837327"/>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de los componentes de la placa base</a:t>
            </a:r>
            <a:r>
              <a:rPr lang="en-US" altLang="en-US" sz="1600" dirty="0"/>
              <a:t/>
            </a:r>
            <a:br>
              <a:rPr lang="en-US" altLang="en-US" sz="1600" dirty="0"/>
            </a:br>
            <a:r>
              <a:rPr lang="x-none"/>
              <a:t>Demostración en video: instalación de la RAM</a:t>
            </a:r>
          </a:p>
        </p:txBody>
      </p:sp>
      <p:sp>
        <p:nvSpPr>
          <p:cNvPr id="4" name="Rectangle 3">
            <a:extLst>
              <a:ext uri="{FF2B5EF4-FFF2-40B4-BE49-F238E27FC236}">
                <a16:creationId xmlns="" xmlns:c="http://schemas.openxmlformats.org/drawingml/2006/chart" xmlns:c15="http://schemas.microsoft.com/office/drawing/2012/chart" xmlns:a16="http://schemas.microsoft.com/office/drawing/2014/main" id="{328CD411-3CB4-4106-B9D4-C58DF0814765}"/>
              </a:ext>
            </a:extLst>
          </p:cNvPr>
          <p:cNvSpPr/>
          <p:nvPr/>
        </p:nvSpPr>
        <p:spPr>
          <a:xfrm>
            <a:off x="545689" y="1069392"/>
            <a:ext cx="7706033" cy="1477328"/>
          </a:xfrm>
          <a:prstGeom prst="rect">
            <a:avLst/>
          </a:prstGeom>
        </p:spPr>
        <p:txBody>
          <a:bodyPr wrap="square">
            <a:spAutoFit/>
          </a:bodyPr>
          <a:lstStyle/>
          <a:p>
            <a:pPr rtl="0"/>
            <a:r>
              <a:rPr lang="x-none"/>
              <a:t>Esta es una demostración en video sobre la instalación de la RAM:</a:t>
            </a:r>
          </a:p>
          <a:p>
            <a:pPr rtl="0"/>
            <a:r>
              <a:rPr lang="x-none"/>
              <a:t>Paso 1: abra las palancas de la ranura de la RAM.</a:t>
            </a:r>
          </a:p>
          <a:p>
            <a:pPr rtl="0"/>
            <a:r>
              <a:rPr lang="x-none"/>
              <a:t>Paso 2: oriente el chip de la RAM hacia la ranura de la placa base.</a:t>
            </a:r>
          </a:p>
          <a:p>
            <a:pPr rtl="0"/>
            <a:r>
              <a:rPr lang="x-none"/>
              <a:t>Paso 3: baje el chip de la RAM en la ranura.</a:t>
            </a:r>
          </a:p>
          <a:p>
            <a:pPr rtl="0"/>
            <a:r>
              <a:rPr lang="x-none"/>
              <a:t>Paso 4: presione firmemente para bloquear el chip de la RAM.</a:t>
            </a:r>
          </a:p>
        </p:txBody>
      </p:sp>
    </p:spTree>
    <p:custDataLst>
      <p:tags r:id="rId1"/>
    </p:custDataLst>
    <p:extLst>
      <p:ext uri="{BB962C8B-B14F-4D97-AF65-F5344CB8AC3E}">
        <p14:creationId xmlns:p14="http://schemas.microsoft.com/office/powerpoint/2010/main" val="4139331356"/>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de los componentes de la placa base</a:t>
            </a:r>
            <a:r>
              <a:rPr lang="en-US" altLang="en-US" sz="1600" dirty="0"/>
              <a:t/>
            </a:r>
            <a:br>
              <a:rPr lang="en-US" altLang="en-US" sz="1600" dirty="0"/>
            </a:br>
            <a:r>
              <a:rPr lang="x-none"/>
              <a:t>Demostración en vídeo: instalación de la placa base</a:t>
            </a:r>
          </a:p>
        </p:txBody>
      </p:sp>
      <p:sp>
        <p:nvSpPr>
          <p:cNvPr id="4" name="Rectangle 3">
            <a:extLst>
              <a:ext uri="{FF2B5EF4-FFF2-40B4-BE49-F238E27FC236}">
                <a16:creationId xmlns="" xmlns:c="http://schemas.openxmlformats.org/drawingml/2006/chart" xmlns:c15="http://schemas.microsoft.com/office/drawing/2012/chart" xmlns:a16="http://schemas.microsoft.com/office/drawing/2014/main" id="{4FB53543-3E2E-497D-8B08-6B6A52016242}"/>
              </a:ext>
            </a:extLst>
          </p:cNvPr>
          <p:cNvSpPr/>
          <p:nvPr/>
        </p:nvSpPr>
        <p:spPr>
          <a:xfrm>
            <a:off x="545689" y="1069392"/>
            <a:ext cx="8598311" cy="2031325"/>
          </a:xfrm>
          <a:prstGeom prst="rect">
            <a:avLst/>
          </a:prstGeom>
        </p:spPr>
        <p:txBody>
          <a:bodyPr wrap="square">
            <a:spAutoFit/>
          </a:bodyPr>
          <a:lstStyle/>
          <a:p>
            <a:pPr rtl="0"/>
            <a:r>
              <a:rPr lang="x-none" dirty="0"/>
              <a:t>Esta es una demostración en video sobre la instalación de la placa base:</a:t>
            </a:r>
          </a:p>
          <a:p>
            <a:pPr rtl="0"/>
            <a:r>
              <a:rPr lang="x-none" dirty="0"/>
              <a:t>Paso 1: alinee la placa base en la dirección correcta.</a:t>
            </a:r>
          </a:p>
          <a:p>
            <a:pPr rtl="0"/>
            <a:r>
              <a:rPr lang="x-none" dirty="0"/>
              <a:t>Paso 2: ubique los separadores.</a:t>
            </a:r>
          </a:p>
          <a:p>
            <a:pPr rtl="0"/>
            <a:r>
              <a:rPr lang="x-none" dirty="0"/>
              <a:t>Paso 3: instale los separadores en el gabinete de la computadora.</a:t>
            </a:r>
          </a:p>
          <a:p>
            <a:pPr rtl="0"/>
            <a:r>
              <a:rPr lang="x-none" dirty="0"/>
              <a:t>Paso 4: alinee la placa de E/S a la parte posterior del gabinete de la computadora.</a:t>
            </a:r>
          </a:p>
          <a:p>
            <a:pPr rtl="0"/>
            <a:r>
              <a:rPr lang="x-none" dirty="0"/>
              <a:t>Paso 5: baje la placa base en su lugar.</a:t>
            </a:r>
          </a:p>
          <a:p>
            <a:pPr rtl="0"/>
            <a:r>
              <a:rPr lang="x-none" dirty="0"/>
              <a:t>Paso 6: instale los tornillos en los separadores.</a:t>
            </a:r>
          </a:p>
        </p:txBody>
      </p:sp>
    </p:spTree>
    <p:custDataLst>
      <p:tags r:id="rId1"/>
    </p:custDataLst>
    <p:extLst>
      <p:ext uri="{BB962C8B-B14F-4D97-AF65-F5344CB8AC3E}">
        <p14:creationId xmlns:p14="http://schemas.microsoft.com/office/powerpoint/2010/main" val="3730370418"/>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de los componentes de la placa base</a:t>
            </a:r>
            <a:r>
              <a:rPr lang="en-US" altLang="en-US" sz="1600" dirty="0"/>
              <a:t/>
            </a:r>
            <a:br>
              <a:rPr lang="en-US" altLang="en-US" sz="1600" dirty="0"/>
            </a:br>
            <a:r>
              <a:rPr lang="x-none"/>
              <a:t>Selección de la placa base</a:t>
            </a:r>
          </a:p>
        </p:txBody>
      </p:sp>
      <p:sp>
        <p:nvSpPr>
          <p:cNvPr id="4" name="TextBox 3">
            <a:extLst>
              <a:ext uri="{FF2B5EF4-FFF2-40B4-BE49-F238E27FC236}">
                <a16:creationId xmlns="" xmlns:c="http://schemas.openxmlformats.org/drawingml/2006/chart" xmlns:c15="http://schemas.microsoft.com/office/drawing/2012/chart" xmlns:a16="http://schemas.microsoft.com/office/drawing/2014/main" id="{E8EDC189-F9C5-4BCC-94E6-937CB5FF6ABD}"/>
              </a:ext>
            </a:extLst>
          </p:cNvPr>
          <p:cNvSpPr txBox="1"/>
          <p:nvPr/>
        </p:nvSpPr>
        <p:spPr>
          <a:xfrm>
            <a:off x="290556" y="798944"/>
            <a:ext cx="4068000" cy="3754874"/>
          </a:xfrm>
          <a:prstGeom prst="rect">
            <a:avLst/>
          </a:prstGeom>
          <a:noFill/>
        </p:spPr>
        <p:txBody>
          <a:bodyPr wrap="square" rtlCol="0">
            <a:spAutoFit/>
          </a:bodyPr>
          <a:lstStyle/>
          <a:p>
            <a:pPr rtl="0"/>
            <a:r>
              <a:rPr lang="x-none" sz="1400" spc="-30" dirty="0"/>
              <a:t>Al seleccionar una placa base de reemplazo, asegúrese de que admita o acepte lo siguiente:</a:t>
            </a:r>
          </a:p>
          <a:p>
            <a:pPr marL="285750" indent="-285750" rtl="0">
              <a:buFont typeface="Arial" panose="020B0604020202020204" pitchFamily="34" charset="0"/>
              <a:buChar char="•"/>
            </a:pPr>
            <a:r>
              <a:rPr lang="x-none" sz="1400" spc="-30" dirty="0"/>
              <a:t>CPU</a:t>
            </a:r>
          </a:p>
          <a:p>
            <a:pPr marL="285750" indent="-285750" rtl="0">
              <a:buFont typeface="Arial" panose="020B0604020202020204" pitchFamily="34" charset="0"/>
              <a:buChar char="•"/>
            </a:pPr>
            <a:r>
              <a:rPr lang="x-none" sz="1400" spc="-30" dirty="0"/>
              <a:t>RAM</a:t>
            </a:r>
          </a:p>
          <a:p>
            <a:pPr marL="285750" indent="-285750" rtl="0">
              <a:buFont typeface="Arial" panose="020B0604020202020204" pitchFamily="34" charset="0"/>
              <a:buChar char="•"/>
            </a:pPr>
            <a:r>
              <a:rPr lang="x-none" sz="1400" spc="-30" dirty="0"/>
              <a:t>Adaptador de video, otras tarjetas adaptadoras</a:t>
            </a:r>
          </a:p>
          <a:p>
            <a:pPr marL="285750" indent="-285750" rtl="0">
              <a:buFont typeface="Arial" panose="020B0604020202020204" pitchFamily="34" charset="0"/>
              <a:buChar char="•"/>
            </a:pPr>
            <a:r>
              <a:rPr lang="x-none" sz="1400" spc="-30" dirty="0"/>
              <a:t>El socket y el conjunto de chips de la placa base son compatibles con la CPU</a:t>
            </a:r>
          </a:p>
          <a:p>
            <a:pPr marL="285750" indent="-285750" rtl="0">
              <a:buFont typeface="Arial" panose="020B0604020202020204" pitchFamily="34" charset="0"/>
              <a:buChar char="•"/>
            </a:pPr>
            <a:r>
              <a:rPr lang="x-none" sz="1400" spc="-30" dirty="0"/>
              <a:t>El conjunto de disipador térmico y ventilador existente si se vuelve a usar la CPU </a:t>
            </a:r>
          </a:p>
          <a:p>
            <a:pPr marL="285750" indent="-285750" rtl="0">
              <a:buFont typeface="Arial" panose="020B0604020202020204" pitchFamily="34" charset="0"/>
              <a:buChar char="•"/>
            </a:pPr>
            <a:r>
              <a:rPr lang="x-none" sz="1400" spc="-30" dirty="0"/>
              <a:t>La cantidad y el tipo de ranuras de expansión. Deben coincidir con las tarjetas adaptadoras existentes y permitir el uso de nuevas tarjetas.</a:t>
            </a:r>
          </a:p>
          <a:p>
            <a:pPr marL="285750" indent="-285750" rtl="0">
              <a:buFont typeface="Arial" panose="020B0604020202020204" pitchFamily="34" charset="0"/>
              <a:buChar char="•"/>
            </a:pPr>
            <a:r>
              <a:rPr lang="x-none" sz="1400" spc="-30" dirty="0"/>
              <a:t>Las conexiones de fuente de alimentación existentes deben adaptarse a la nueva placa base. </a:t>
            </a:r>
          </a:p>
          <a:p>
            <a:pPr marL="285750" indent="-285750" rtl="0">
              <a:buFont typeface="Arial" panose="020B0604020202020204" pitchFamily="34" charset="0"/>
              <a:buChar char="•"/>
            </a:pPr>
            <a:r>
              <a:rPr lang="x-none" sz="1400" spc="-30" dirty="0"/>
              <a:t>La nueva placa base debe caber en el gabinete actual de la computadora.</a:t>
            </a:r>
          </a:p>
        </p:txBody>
      </p:sp>
      <p:pic>
        <p:nvPicPr>
          <p:cNvPr id="5" name="Picture 4" descr="&quot;Select the Motherboard&quot;&#10;This image contains a photograph of a generic motherboard.">
            <a:extLst>
              <a:ext uri="{FF2B5EF4-FFF2-40B4-BE49-F238E27FC236}">
                <a16:creationId xmlns="" xmlns:c="http://schemas.openxmlformats.org/drawingml/2006/chart" xmlns:c15="http://schemas.microsoft.com/office/drawing/2012/chart" xmlns:a16="http://schemas.microsoft.com/office/drawing/2014/main" id="{AD9A645E-3C58-4EC6-BEBA-A08DF99645BA}"/>
              </a:ext>
            </a:extLst>
          </p:cNvPr>
          <p:cNvPicPr>
            <a:picLocks noChangeAspect="1"/>
          </p:cNvPicPr>
          <p:nvPr/>
        </p:nvPicPr>
        <p:blipFill>
          <a:blip r:embed="rId4"/>
          <a:stretch>
            <a:fillRect/>
          </a:stretch>
        </p:blipFill>
        <p:spPr>
          <a:xfrm>
            <a:off x="4373027" y="798944"/>
            <a:ext cx="4286282" cy="2639270"/>
          </a:xfrm>
          <a:prstGeom prst="rect">
            <a:avLst/>
          </a:prstGeom>
        </p:spPr>
      </p:pic>
    </p:spTree>
    <p:custDataLst>
      <p:tags r:id="rId1"/>
    </p:custDataLst>
    <p:extLst>
      <p:ext uri="{BB962C8B-B14F-4D97-AF65-F5344CB8AC3E}">
        <p14:creationId xmlns:p14="http://schemas.microsoft.com/office/powerpoint/2010/main" val="640886607"/>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de los componentes de la placa base</a:t>
            </a:r>
            <a:r>
              <a:rPr lang="en-US" altLang="en-US" sz="1600" dirty="0"/>
              <a:t/>
            </a:r>
            <a:br>
              <a:rPr lang="en-US" altLang="en-US" sz="1600" dirty="0"/>
            </a:br>
            <a:r>
              <a:rPr lang="x-none"/>
              <a:t>Selección de la CPU y la refrigeración de la CPU</a:t>
            </a:r>
          </a:p>
        </p:txBody>
      </p:sp>
      <p:pic>
        <p:nvPicPr>
          <p:cNvPr id="6" name="Picture 5">
            <a:extLst>
              <a:ext uri="{FF2B5EF4-FFF2-40B4-BE49-F238E27FC236}">
                <a16:creationId xmlns="" xmlns:c="http://schemas.openxmlformats.org/drawingml/2006/chart" xmlns:c15="http://schemas.microsoft.com/office/drawing/2012/chart" xmlns:a16="http://schemas.microsoft.com/office/drawing/2014/main" id="{07718203-FBD7-4ED9-AFF6-283C3BB0FC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61610" y="2939132"/>
            <a:ext cx="6943725" cy="1435686"/>
          </a:xfrm>
          <a:prstGeom prst="rect">
            <a:avLst/>
          </a:prstGeom>
        </p:spPr>
      </p:pic>
      <p:pic>
        <p:nvPicPr>
          <p:cNvPr id="3" name="Picture 2">
            <a:extLst>
              <a:ext uri="{FF2B5EF4-FFF2-40B4-BE49-F238E27FC236}">
                <a16:creationId xmlns="" xmlns:c="http://schemas.openxmlformats.org/drawingml/2006/chart" xmlns:c15="http://schemas.microsoft.com/office/drawing/2012/chart" xmlns:a16="http://schemas.microsoft.com/office/drawing/2014/main" id="{338F45B9-BC17-4108-8D40-89D0659553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30414" y="1088387"/>
            <a:ext cx="2636995" cy="1562100"/>
          </a:xfrm>
          <a:prstGeom prst="rect">
            <a:avLst/>
          </a:prstGeom>
        </p:spPr>
      </p:pic>
      <p:pic>
        <p:nvPicPr>
          <p:cNvPr id="2" name="Picture 1">
            <a:extLst>
              <a:ext uri="{FF2B5EF4-FFF2-40B4-BE49-F238E27FC236}">
                <a16:creationId xmlns="" xmlns:c="http://schemas.openxmlformats.org/drawingml/2006/chart" xmlns:c15="http://schemas.microsoft.com/office/drawing/2012/chart" xmlns:a16="http://schemas.microsoft.com/office/drawing/2014/main" id="{A2FFF850-8FCB-4B28-88C1-5C017B3E381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4355" y="869312"/>
            <a:ext cx="2664149" cy="1781175"/>
          </a:xfrm>
          <a:prstGeom prst="rect">
            <a:avLst/>
          </a:prstGeom>
        </p:spPr>
      </p:pic>
    </p:spTree>
    <p:custDataLst>
      <p:tags r:id="rId1"/>
    </p:custDataLst>
    <p:extLst>
      <p:ext uri="{BB962C8B-B14F-4D97-AF65-F5344CB8AC3E}">
        <p14:creationId xmlns:p14="http://schemas.microsoft.com/office/powerpoint/2010/main" val="235556518"/>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de los componentes de la placa base</a:t>
            </a:r>
            <a:r>
              <a:rPr lang="en-US" altLang="en-US" sz="1600" dirty="0"/>
              <a:t/>
            </a:r>
            <a:br>
              <a:rPr lang="en-US" altLang="en-US" sz="1600" dirty="0"/>
            </a:br>
            <a:r>
              <a:rPr lang="x-none"/>
              <a:t>Selección de la RAM</a:t>
            </a:r>
          </a:p>
        </p:txBody>
      </p:sp>
      <p:sp>
        <p:nvSpPr>
          <p:cNvPr id="4" name="TextBox 3">
            <a:extLst>
              <a:ext uri="{FF2B5EF4-FFF2-40B4-BE49-F238E27FC236}">
                <a16:creationId xmlns="" xmlns:c="http://schemas.openxmlformats.org/drawingml/2006/chart" xmlns:c15="http://schemas.microsoft.com/office/drawing/2012/chart" xmlns:a16="http://schemas.microsoft.com/office/drawing/2014/main" id="{A3F0E98C-44D9-4E60-ADC3-B436A86404F6}"/>
              </a:ext>
            </a:extLst>
          </p:cNvPr>
          <p:cNvSpPr txBox="1"/>
          <p:nvPr/>
        </p:nvSpPr>
        <p:spPr>
          <a:xfrm>
            <a:off x="111097" y="837312"/>
            <a:ext cx="4803804" cy="3231654"/>
          </a:xfrm>
          <a:prstGeom prst="rect">
            <a:avLst/>
          </a:prstGeom>
          <a:noFill/>
        </p:spPr>
        <p:txBody>
          <a:bodyPr wrap="square" rtlCol="0">
            <a:spAutoFit/>
          </a:bodyPr>
          <a:lstStyle/>
          <a:p>
            <a:pPr rtl="0"/>
            <a:r>
              <a:rPr lang="x-none" sz="1200" dirty="0"/>
              <a:t>Cuando hay una aplicación que se bloquea o la PC muestra mensajes de error frecuentemente, es posible que se necesite nueva RAM. Para determinar si el problema es la RAM, ejecute la prueba de RAM en el BIOS. El conjunto de chips debe admitir la velocidad de la nueva RAM. </a:t>
            </a:r>
          </a:p>
          <a:p>
            <a:endParaRPr lang="en-US" sz="1200" dirty="0"/>
          </a:p>
          <a:p>
            <a:pPr rtl="0"/>
            <a:r>
              <a:rPr lang="x-none" sz="1200" dirty="0"/>
              <a:t>La memoria también puede categorizarse como almacenada en búfer o no almacenada en búfer:</a:t>
            </a:r>
          </a:p>
          <a:p>
            <a:pPr marL="285750" indent="-285750" rtl="0">
              <a:buFont typeface="Arial" panose="020B0604020202020204" pitchFamily="34" charset="0"/>
              <a:buChar char="•"/>
            </a:pPr>
            <a:r>
              <a:rPr lang="x-none" sz="1200" b="1" dirty="0"/>
              <a:t>Memoria no almacenada en búfer</a:t>
            </a:r>
            <a:r>
              <a:rPr lang="x-none" sz="1200" dirty="0"/>
              <a:t>: Es la memoria normal para las computadoras. La computadora lee los datos directamente de los bancos de memoria, lo que la convierte en una memoria más rápida que la memoria almacenada en búfer.</a:t>
            </a:r>
            <a:r>
              <a:rPr lang="x-none" sz="1200" b="1" dirty="0"/>
              <a:t> </a:t>
            </a:r>
          </a:p>
          <a:p>
            <a:pPr marL="285750" indent="-285750" rtl="0">
              <a:buFont typeface="Arial" panose="020B0604020202020204" pitchFamily="34" charset="0"/>
              <a:buChar char="•"/>
            </a:pPr>
            <a:r>
              <a:rPr lang="x-none" sz="1200" b="1" dirty="0"/>
              <a:t>Memoria almacenada en búfer</a:t>
            </a:r>
            <a:r>
              <a:rPr lang="x-none" sz="1200" dirty="0"/>
              <a:t>: memoria especializada para servidores y estaciones de trabajo de alto nivel que usan grandes cantidades de RAM. Tienen un chip de control integrado en el módulo que ayuda al controlador de memoria en la administración de grandes cantidades de RAM.</a:t>
            </a:r>
            <a:r>
              <a:rPr lang="x-none" sz="1200" b="1" dirty="0"/>
              <a:t> </a:t>
            </a:r>
          </a:p>
        </p:txBody>
      </p:sp>
      <p:pic>
        <p:nvPicPr>
          <p:cNvPr id="5" name="Picture 4" descr="&quot;Select the RAM&quot;&#10;The image is a photograph depicting two RAM memory sticks.">
            <a:extLst>
              <a:ext uri="{FF2B5EF4-FFF2-40B4-BE49-F238E27FC236}">
                <a16:creationId xmlns="" xmlns:c="http://schemas.openxmlformats.org/drawingml/2006/chart" xmlns:c15="http://schemas.microsoft.com/office/drawing/2012/chart" xmlns:a16="http://schemas.microsoft.com/office/drawing/2014/main" id="{8081E4E7-F008-4A6D-9FE5-522100B2C4C8}"/>
              </a:ext>
            </a:extLst>
          </p:cNvPr>
          <p:cNvPicPr>
            <a:picLocks noChangeAspect="1"/>
          </p:cNvPicPr>
          <p:nvPr/>
        </p:nvPicPr>
        <p:blipFill>
          <a:blip r:embed="rId4"/>
          <a:stretch>
            <a:fillRect/>
          </a:stretch>
        </p:blipFill>
        <p:spPr>
          <a:xfrm>
            <a:off x="5044330" y="875577"/>
            <a:ext cx="4099670" cy="1704153"/>
          </a:xfrm>
          <a:prstGeom prst="rect">
            <a:avLst/>
          </a:prstGeom>
        </p:spPr>
      </p:pic>
    </p:spTree>
    <p:custDataLst>
      <p:tags r:id="rId1"/>
    </p:custDataLst>
    <p:extLst>
      <p:ext uri="{BB962C8B-B14F-4D97-AF65-F5344CB8AC3E}">
        <p14:creationId xmlns:p14="http://schemas.microsoft.com/office/powerpoint/2010/main" val="3842702861"/>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4" y="915409"/>
            <a:ext cx="8479603" cy="1802391"/>
          </a:xfrm>
        </p:spPr>
        <p:txBody>
          <a:bodyPr/>
          <a:lstStyle/>
          <a:p>
            <a:pPr rtl="0"/>
            <a:r>
              <a:rPr lang="x-none">
                <a:solidFill>
                  <a:schemeClr val="accent5">
                    <a:lumMod val="40000"/>
                    <a:lumOff val="60000"/>
                  </a:schemeClr>
                </a:solidFill>
              </a:rPr>
              <a:t>Capítulo 2: Armado de PC </a:t>
            </a:r>
          </a:p>
        </p:txBody>
      </p:sp>
      <p:sp>
        <p:nvSpPr>
          <p:cNvPr id="3" name="Rectangle 2"/>
          <p:cNvSpPr/>
          <p:nvPr/>
        </p:nvSpPr>
        <p:spPr>
          <a:xfrm>
            <a:off x="628650" y="3436035"/>
            <a:ext cx="5568950" cy="369332"/>
          </a:xfrm>
          <a:prstGeom prst="rect">
            <a:avLst/>
          </a:prstGeom>
        </p:spPr>
        <p:txBody>
          <a:bodyPr wrap="square">
            <a:spAutoFit/>
          </a:bodyPr>
          <a:lstStyle/>
          <a:p>
            <a:pPr rtl="0"/>
            <a:r>
              <a:rPr lang="x-none" b="1" dirty="0">
                <a:solidFill>
                  <a:schemeClr val="bg2">
                    <a:lumMod val="40000"/>
                    <a:lumOff val="60000"/>
                  </a:schemeClr>
                </a:solidFill>
              </a:rPr>
              <a:t>Guía de planificación de IT Essentials 7.0</a:t>
            </a:r>
          </a:p>
        </p:txBody>
      </p:sp>
    </p:spTree>
    <p:custDataLst>
      <p:tags r:id="rId1"/>
    </p:custDataLst>
    <p:extLst>
      <p:ext uri="{BB962C8B-B14F-4D97-AF65-F5344CB8AC3E}">
        <p14:creationId xmlns:p14="http://schemas.microsoft.com/office/powerpoint/2010/main" val="914249568"/>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de los componentes de la placa base</a:t>
            </a:r>
            <a:r>
              <a:rPr lang="en-US" altLang="en-US" sz="1600" dirty="0"/>
              <a:t/>
            </a:r>
            <a:br>
              <a:rPr lang="en-US" altLang="en-US" sz="1600" dirty="0"/>
            </a:br>
            <a:r>
              <a:rPr lang="x-none"/>
              <a:t>Instalación de la placa base en una computadora</a:t>
            </a:r>
          </a:p>
        </p:txBody>
      </p:sp>
      <p:sp>
        <p:nvSpPr>
          <p:cNvPr id="6" name="TextBox 5">
            <a:extLst>
              <a:ext uri="{FF2B5EF4-FFF2-40B4-BE49-F238E27FC236}">
                <a16:creationId xmlns="" xmlns:c="http://schemas.openxmlformats.org/drawingml/2006/chart" xmlns:c15="http://schemas.microsoft.com/office/drawing/2012/chart" xmlns:a16="http://schemas.microsoft.com/office/drawing/2014/main" id="{AD4BB352-B4DB-4B46-841F-1244DD3E0FEC}"/>
              </a:ext>
            </a:extLst>
          </p:cNvPr>
          <p:cNvSpPr txBox="1"/>
          <p:nvPr/>
        </p:nvSpPr>
        <p:spPr>
          <a:xfrm>
            <a:off x="317742" y="976122"/>
            <a:ext cx="8037588" cy="923330"/>
          </a:xfrm>
          <a:prstGeom prst="rect">
            <a:avLst/>
          </a:prstGeom>
          <a:noFill/>
        </p:spPr>
        <p:txBody>
          <a:bodyPr wrap="square" rtlCol="0">
            <a:spAutoFit/>
          </a:bodyPr>
          <a:lstStyle/>
          <a:p>
            <a:pPr rtl="0"/>
            <a:r>
              <a:rPr lang="x-none" dirty="0"/>
              <a:t>En esta práctica de laboratorio, instalará una CPU, un conjunto de disipador térmico y ventilador, </a:t>
            </a:r>
            <a:r>
              <a:rPr lang="x-none" dirty="0" smtClean="0"/>
              <a:t>y </a:t>
            </a:r>
            <a:r>
              <a:rPr lang="x-none" dirty="0"/>
              <a:t>módulos de RAM en la placa base. Luego, deberá instalar la placa base en </a:t>
            </a:r>
            <a:r>
              <a:rPr lang="x-none" dirty="0" smtClean="0"/>
              <a:t>el </a:t>
            </a:r>
            <a:r>
              <a:rPr lang="x-none" dirty="0"/>
              <a:t>gabinete de la computadora.</a:t>
            </a:r>
          </a:p>
        </p:txBody>
      </p:sp>
    </p:spTree>
    <p:custDataLst>
      <p:tags r:id="rId1"/>
    </p:custDataLst>
    <p:extLst>
      <p:ext uri="{BB962C8B-B14F-4D97-AF65-F5344CB8AC3E}">
        <p14:creationId xmlns:p14="http://schemas.microsoft.com/office/powerpoint/2010/main" val="1612892458"/>
      </p:ext>
    </p:extLst>
  </p:cSld>
  <p:clrMapOvr>
    <a:masterClrMapping/>
  </p:clrMapOvr>
  <p:transition spd="slow">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de unidades internas</a:t>
            </a:r>
            <a:r>
              <a:rPr lang="en-US" altLang="en-US" sz="1600" dirty="0"/>
              <a:t/>
            </a:r>
            <a:br>
              <a:rPr lang="en-US" altLang="en-US" sz="1600" dirty="0"/>
            </a:br>
            <a:r>
              <a:rPr lang="x-none"/>
              <a:t>Demostración en vídeo: instalación de las unidades</a:t>
            </a:r>
          </a:p>
        </p:txBody>
      </p:sp>
      <p:sp>
        <p:nvSpPr>
          <p:cNvPr id="4" name="Rectangle 3">
            <a:extLst>
              <a:ext uri="{FF2B5EF4-FFF2-40B4-BE49-F238E27FC236}">
                <a16:creationId xmlns="" xmlns:c="http://schemas.openxmlformats.org/drawingml/2006/chart" xmlns:c15="http://schemas.microsoft.com/office/drawing/2012/chart" xmlns:a16="http://schemas.microsoft.com/office/drawing/2014/main" id="{33EBAD00-2E80-4115-A82E-4251233FEF9F}"/>
              </a:ext>
            </a:extLst>
          </p:cNvPr>
          <p:cNvSpPr/>
          <p:nvPr/>
        </p:nvSpPr>
        <p:spPr>
          <a:xfrm>
            <a:off x="147336" y="798944"/>
            <a:ext cx="8725060" cy="2031325"/>
          </a:xfrm>
          <a:prstGeom prst="rect">
            <a:avLst/>
          </a:prstGeom>
        </p:spPr>
        <p:txBody>
          <a:bodyPr wrap="square">
            <a:spAutoFit/>
          </a:bodyPr>
          <a:lstStyle/>
          <a:p>
            <a:pPr rtl="0"/>
            <a:r>
              <a:rPr lang="x-none" dirty="0"/>
              <a:t>Esta es una demostración en video sobre la instalación de las unidades:</a:t>
            </a:r>
          </a:p>
          <a:p>
            <a:pPr rtl="0"/>
            <a:r>
              <a:rPr lang="x-none" b="1" dirty="0"/>
              <a:t>Disco duro</a:t>
            </a:r>
          </a:p>
          <a:p>
            <a:pPr rtl="0"/>
            <a:r>
              <a:rPr lang="x-none" dirty="0"/>
              <a:t>Paso 1: coloque la unidad de disco duro de modo que quede alineada con la abertura del conector para unidad. Los conectores de alimentación e interfaz deben estar orientados hacia la placa base.</a:t>
            </a:r>
          </a:p>
          <a:p>
            <a:pPr rtl="0"/>
            <a:r>
              <a:rPr lang="x-none" dirty="0"/>
              <a:t>Paso 2: coloque la unidad de disco duro en el conector para unidad de modo que los orificios para tornillos de la unidad coincidan con los orificios para tornillos del gabinete.</a:t>
            </a:r>
          </a:p>
          <a:p>
            <a:pPr rtl="0"/>
            <a:r>
              <a:rPr lang="x-none" dirty="0"/>
              <a:t>Paso 3: fije la unidad de disco duro al gabinete con los tornillos adecuados.</a:t>
            </a:r>
          </a:p>
        </p:txBody>
      </p:sp>
    </p:spTree>
    <p:custDataLst>
      <p:tags r:id="rId1"/>
    </p:custDataLst>
    <p:extLst>
      <p:ext uri="{BB962C8B-B14F-4D97-AF65-F5344CB8AC3E}">
        <p14:creationId xmlns:p14="http://schemas.microsoft.com/office/powerpoint/2010/main" val="463457283"/>
      </p:ext>
    </p:extLst>
  </p:cSld>
  <p:clrMapOvr>
    <a:masterClrMapping/>
  </p:clrMapOvr>
  <p:transition spd="slow">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de unidades internas</a:t>
            </a:r>
            <a:r>
              <a:rPr lang="en-US" altLang="en-US" sz="1600" dirty="0"/>
              <a:t/>
            </a:r>
            <a:br>
              <a:rPr lang="en-US" altLang="en-US" sz="1600" dirty="0"/>
            </a:br>
            <a:r>
              <a:rPr lang="x-none"/>
              <a:t>Demostración en vídeo: instalación de las unidades (cont.)</a:t>
            </a:r>
          </a:p>
        </p:txBody>
      </p:sp>
      <p:sp>
        <p:nvSpPr>
          <p:cNvPr id="4" name="Rectangle 3">
            <a:extLst>
              <a:ext uri="{FF2B5EF4-FFF2-40B4-BE49-F238E27FC236}">
                <a16:creationId xmlns="" xmlns:c="http://schemas.openxmlformats.org/drawingml/2006/chart" xmlns:c15="http://schemas.microsoft.com/office/drawing/2012/chart" xmlns:a16="http://schemas.microsoft.com/office/drawing/2014/main" id="{33EBAD00-2E80-4115-A82E-4251233FEF9F}"/>
              </a:ext>
            </a:extLst>
          </p:cNvPr>
          <p:cNvSpPr/>
          <p:nvPr/>
        </p:nvSpPr>
        <p:spPr>
          <a:xfrm>
            <a:off x="147336" y="798944"/>
            <a:ext cx="8725060" cy="2585323"/>
          </a:xfrm>
          <a:prstGeom prst="rect">
            <a:avLst/>
          </a:prstGeom>
        </p:spPr>
        <p:txBody>
          <a:bodyPr wrap="square">
            <a:spAutoFit/>
          </a:bodyPr>
          <a:lstStyle/>
          <a:p>
            <a:pPr rtl="0"/>
            <a:r>
              <a:rPr lang="x-none"/>
              <a:t>Esta es una demostración en video sobre la instalación de las unidades:</a:t>
            </a:r>
          </a:p>
          <a:p>
            <a:pPr rtl="0"/>
            <a:r>
              <a:rPr lang="x-none" b="1"/>
              <a:t>Unidad óptica</a:t>
            </a:r>
          </a:p>
          <a:p>
            <a:pPr rtl="0"/>
            <a:r>
              <a:rPr lang="x-none"/>
              <a:t>Paso 1: desde el frente del gabinete, elija la bahía de unidad que desea que contenga la unidad. Elimine el placa frontal de esa bahía si es necesario.</a:t>
            </a:r>
          </a:p>
          <a:p>
            <a:pPr rtl="0"/>
            <a:r>
              <a:rPr lang="x-none"/>
              <a:t>Paso 2: coloque la unidad óptica de modo que quede alineada con la abertura de la bahía de unidad de disco de 5,25 in (13,34 cm) en la parte delantera del gabinete.</a:t>
            </a:r>
          </a:p>
          <a:p>
            <a:pPr rtl="0"/>
            <a:r>
              <a:rPr lang="x-none"/>
              <a:t>Paso 3: coloque la unidad óptica en la bahía para unidad de modo que los orificios para tornillos de la unidad óptica coincidan con los orificios para tornillos del gabinete.</a:t>
            </a:r>
          </a:p>
          <a:p>
            <a:pPr rtl="0"/>
            <a:r>
              <a:rPr lang="x-none"/>
              <a:t>Paso 4: asegure el medio óptico</a:t>
            </a:r>
          </a:p>
        </p:txBody>
      </p:sp>
    </p:spTree>
    <p:custDataLst>
      <p:tags r:id="rId1"/>
    </p:custDataLst>
    <p:extLst>
      <p:ext uri="{BB962C8B-B14F-4D97-AF65-F5344CB8AC3E}">
        <p14:creationId xmlns:p14="http://schemas.microsoft.com/office/powerpoint/2010/main" val="2058893267"/>
      </p:ext>
    </p:extLst>
  </p:cSld>
  <p:clrMapOvr>
    <a:masterClrMapping/>
  </p:clrMapOvr>
  <p:transition spd="slow">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de las unidades internas</a:t>
            </a:r>
            <a:r>
              <a:rPr lang="en-US" altLang="en-US" sz="1600" dirty="0"/>
              <a:t/>
            </a:r>
            <a:br>
              <a:rPr lang="en-US" altLang="en-US" sz="1600" dirty="0"/>
            </a:br>
            <a:r>
              <a:rPr lang="x-none"/>
              <a:t>Selección de discos duros</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D389BA10-AD71-4B46-B406-7BD143E232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862" y="991442"/>
            <a:ext cx="7534275" cy="3160615"/>
          </a:xfrm>
          <a:prstGeom prst="rect">
            <a:avLst/>
          </a:prstGeom>
          <a:ln w="19050">
            <a:solidFill>
              <a:schemeClr val="tx1"/>
            </a:solidFill>
          </a:ln>
        </p:spPr>
      </p:pic>
    </p:spTree>
    <p:custDataLst>
      <p:tags r:id="rId1"/>
    </p:custDataLst>
    <p:extLst>
      <p:ext uri="{BB962C8B-B14F-4D97-AF65-F5344CB8AC3E}">
        <p14:creationId xmlns:p14="http://schemas.microsoft.com/office/powerpoint/2010/main" val="2987144371"/>
      </p:ext>
    </p:extLst>
  </p:cSld>
  <p:clrMapOvr>
    <a:masterClrMapping/>
  </p:clrMapOvr>
  <p:transition spd="slow">
    <p:wip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de unidades internas</a:t>
            </a:r>
            <a:r>
              <a:rPr lang="en-US" altLang="en-US" sz="1600" dirty="0"/>
              <a:t/>
            </a:r>
            <a:br>
              <a:rPr lang="en-US" altLang="en-US" sz="1600" dirty="0"/>
            </a:br>
            <a:r>
              <a:rPr lang="x-none"/>
              <a:t>Selección de unidades ópticas</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06C29499-0B7C-4CF7-96E2-55169233B3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965" y="1119498"/>
            <a:ext cx="4255305" cy="2903835"/>
          </a:xfrm>
          <a:prstGeom prst="rect">
            <a:avLst/>
          </a:prstGeom>
        </p:spPr>
      </p:pic>
      <p:sp>
        <p:nvSpPr>
          <p:cNvPr id="5" name="TextBox 4">
            <a:extLst>
              <a:ext uri="{FF2B5EF4-FFF2-40B4-BE49-F238E27FC236}">
                <a16:creationId xmlns="" xmlns:c="http://schemas.openxmlformats.org/drawingml/2006/chart" xmlns:c15="http://schemas.microsoft.com/office/drawing/2012/chart" xmlns:a16="http://schemas.microsoft.com/office/drawing/2014/main" id="{E7260DC9-0122-4F4F-AFEB-5858C56BEDDA}"/>
              </a:ext>
            </a:extLst>
          </p:cNvPr>
          <p:cNvSpPr txBox="1"/>
          <p:nvPr/>
        </p:nvSpPr>
        <p:spPr>
          <a:xfrm>
            <a:off x="5700046" y="1589894"/>
            <a:ext cx="2186817" cy="307777"/>
          </a:xfrm>
          <a:prstGeom prst="rect">
            <a:avLst/>
          </a:prstGeom>
          <a:noFill/>
        </p:spPr>
        <p:txBody>
          <a:bodyPr wrap="none" rtlCol="0">
            <a:spAutoFit/>
          </a:bodyPr>
          <a:lstStyle/>
          <a:p>
            <a:pPr rtl="0"/>
            <a:r>
              <a:rPr lang="x-none" sz="1400"/>
              <a:t>Capacidades de las unidades ópticas</a:t>
            </a:r>
          </a:p>
        </p:txBody>
      </p:sp>
      <p:pic>
        <p:nvPicPr>
          <p:cNvPr id="4" name="Picture 3">
            <a:extLst>
              <a:ext uri="{FF2B5EF4-FFF2-40B4-BE49-F238E27FC236}">
                <a16:creationId xmlns="" xmlns:c="http://schemas.openxmlformats.org/drawingml/2006/chart" xmlns:c15="http://schemas.microsoft.com/office/drawing/2012/chart" xmlns:a16="http://schemas.microsoft.com/office/drawing/2014/main" id="{A762B914-79E3-4655-A1D8-2620DEDE6E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6085" y="1897671"/>
            <a:ext cx="4063707" cy="1347488"/>
          </a:xfrm>
          <a:prstGeom prst="rect">
            <a:avLst/>
          </a:prstGeom>
        </p:spPr>
      </p:pic>
    </p:spTree>
    <p:custDataLst>
      <p:tags r:id="rId1"/>
    </p:custDataLst>
    <p:extLst>
      <p:ext uri="{BB962C8B-B14F-4D97-AF65-F5344CB8AC3E}">
        <p14:creationId xmlns:p14="http://schemas.microsoft.com/office/powerpoint/2010/main" val="3718142167"/>
      </p:ext>
    </p:extLst>
  </p:cSld>
  <p:clrMapOvr>
    <a:masterClrMapping/>
  </p:clrMapOvr>
  <p:transition spd="slow">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de las unidades internas</a:t>
            </a:r>
            <a:r>
              <a:rPr lang="en-US" altLang="en-US" sz="1600" dirty="0"/>
              <a:t/>
            </a:r>
            <a:br>
              <a:rPr lang="en-US" altLang="en-US" sz="1600" dirty="0"/>
            </a:br>
            <a:r>
              <a:rPr lang="x-none"/>
              <a:t>Instalación del disco duro</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46186BD8-4A46-4447-BB04-77DA0A4B07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34350" y="2407507"/>
            <a:ext cx="5012652" cy="2116046"/>
          </a:xfrm>
          <a:prstGeom prst="rect">
            <a:avLst/>
          </a:prstGeom>
        </p:spPr>
      </p:pic>
      <p:pic>
        <p:nvPicPr>
          <p:cNvPr id="6" name="Picture 5">
            <a:extLst>
              <a:ext uri="{FF2B5EF4-FFF2-40B4-BE49-F238E27FC236}">
                <a16:creationId xmlns="" xmlns:c="http://schemas.openxmlformats.org/drawingml/2006/chart" xmlns:c15="http://schemas.microsoft.com/office/drawing/2012/chart" xmlns:a16="http://schemas.microsoft.com/office/drawing/2014/main" id="{146EB96B-23FE-48BB-8507-6DB539DE3C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7392" y="798944"/>
            <a:ext cx="5402479" cy="1521825"/>
          </a:xfrm>
          <a:prstGeom prst="rect">
            <a:avLst/>
          </a:prstGeom>
        </p:spPr>
      </p:pic>
    </p:spTree>
    <p:custDataLst>
      <p:tags r:id="rId1"/>
    </p:custDataLst>
    <p:extLst>
      <p:ext uri="{BB962C8B-B14F-4D97-AF65-F5344CB8AC3E}">
        <p14:creationId xmlns:p14="http://schemas.microsoft.com/office/powerpoint/2010/main" val="2177357381"/>
      </p:ext>
    </p:extLst>
  </p:cSld>
  <p:clrMapOvr>
    <a:masterClrMapping/>
  </p:clrMapOvr>
  <p:transition spd="slow">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de unidades internas</a:t>
            </a:r>
            <a:r>
              <a:rPr lang="en-US" altLang="en-US" sz="1600" dirty="0"/>
              <a:t/>
            </a:r>
            <a:br>
              <a:rPr lang="en-US" altLang="en-US" sz="1600" dirty="0"/>
            </a:br>
            <a:r>
              <a:rPr lang="x-none"/>
              <a:t>Instalación de la unidad óptica</a:t>
            </a:r>
          </a:p>
        </p:txBody>
      </p:sp>
      <p:sp>
        <p:nvSpPr>
          <p:cNvPr id="2" name="TextBox 1">
            <a:extLst>
              <a:ext uri="{FF2B5EF4-FFF2-40B4-BE49-F238E27FC236}">
                <a16:creationId xmlns="" xmlns:c="http://schemas.openxmlformats.org/drawingml/2006/chart" xmlns:c15="http://schemas.microsoft.com/office/drawing/2012/chart" xmlns:a16="http://schemas.microsoft.com/office/drawing/2014/main" id="{0101D897-9C7E-4E52-8F87-8698BD92DF2F}"/>
              </a:ext>
            </a:extLst>
          </p:cNvPr>
          <p:cNvSpPr txBox="1"/>
          <p:nvPr/>
        </p:nvSpPr>
        <p:spPr>
          <a:xfrm>
            <a:off x="111095" y="798944"/>
            <a:ext cx="4666004" cy="3970318"/>
          </a:xfrm>
          <a:prstGeom prst="rect">
            <a:avLst/>
          </a:prstGeom>
          <a:noFill/>
        </p:spPr>
        <p:txBody>
          <a:bodyPr wrap="square" rtlCol="0">
            <a:spAutoFit/>
          </a:bodyPr>
          <a:lstStyle/>
          <a:p>
            <a:pPr rtl="0"/>
            <a:r>
              <a:rPr lang="x-none" sz="1400" b="1" dirty="0"/>
              <a:t>Paso 1</a:t>
            </a:r>
            <a:r>
              <a:rPr lang="x-none" sz="1400" dirty="0"/>
              <a:t>. En la parte delantera del gabinete, elija la bahía de unidad que desea que contenga la unidad. Elimine la placa frontal de esa bahía si es necesario.</a:t>
            </a:r>
          </a:p>
          <a:p>
            <a:pPr rtl="0"/>
            <a:r>
              <a:rPr lang="x-none" sz="1400" b="1"/>
              <a:t>Paso </a:t>
            </a:r>
            <a:r>
              <a:rPr lang="x-none" sz="1400" b="1" smtClean="0"/>
              <a:t>2</a:t>
            </a:r>
            <a:r>
              <a:rPr lang="en-US" sz="1400" dirty="0" smtClean="0"/>
              <a:t>.</a:t>
            </a:r>
            <a:r>
              <a:rPr lang="x-none" sz="1400" smtClean="0"/>
              <a:t> </a:t>
            </a:r>
            <a:r>
              <a:rPr lang="x-none" sz="1400" dirty="0"/>
              <a:t>Coloque la unidad óptica de modo que quede alineada con la abertura de la bahía de unidad de disco de 5,25 in (13,34 cm) en la parte delantera del gabinete, como se muestra en la figura.</a:t>
            </a:r>
          </a:p>
          <a:p>
            <a:pPr rtl="0"/>
            <a:r>
              <a:rPr lang="x-none" sz="1400" b="1" dirty="0"/>
              <a:t>Paso 3</a:t>
            </a:r>
            <a:r>
              <a:rPr lang="x-none" sz="1400" dirty="0"/>
              <a:t>. Coloque la unidad óptica en la bahía de unidad de disco de modo que los orificios para tornillos de la unidad óptica coincidan con los orificios para tornillos del gabinete.</a:t>
            </a:r>
          </a:p>
          <a:p>
            <a:pPr rtl="0"/>
            <a:r>
              <a:rPr lang="x-none" sz="1400" b="1" dirty="0"/>
              <a:t>Paso 4</a:t>
            </a:r>
            <a:r>
              <a:rPr lang="x-none" sz="1400" dirty="0"/>
              <a:t>. Fije la unidad óptica al gabinete con los tornillos adecuados.</a:t>
            </a:r>
          </a:p>
          <a:p>
            <a:pPr rtl="0"/>
            <a:r>
              <a:rPr lang="x-none" sz="1400" b="1" dirty="0"/>
              <a:t>Consejo </a:t>
            </a:r>
            <a:r>
              <a:rPr lang="x-none" sz="1400" b="1"/>
              <a:t>de </a:t>
            </a:r>
            <a:r>
              <a:rPr lang="x-none" sz="1400" b="1" smtClean="0"/>
              <a:t>instalación</a:t>
            </a:r>
            <a:r>
              <a:rPr lang="en-US" sz="1400" dirty="0" smtClean="0"/>
              <a:t>.</a:t>
            </a:r>
            <a:r>
              <a:rPr lang="x-none" sz="1400" smtClean="0"/>
              <a:t> </a:t>
            </a:r>
            <a:r>
              <a:rPr lang="x-none" sz="1400" dirty="0"/>
              <a:t>Presione levemente todos los tornillos a mano antes de ajustar cualquiera de ellos con un destornillador. Así será más fácil ajustar los últimos dos tornillos.</a:t>
            </a:r>
          </a:p>
          <a:p>
            <a:endParaRPr lang="en-US" sz="1400" dirty="0"/>
          </a:p>
        </p:txBody>
      </p:sp>
      <p:pic>
        <p:nvPicPr>
          <p:cNvPr id="5" name="Picture 4" descr="&quot;Install the Optical Drive&quot;&#10;Photograph picturing a computer tower case, with two hands installing a drive into an opening in the case.">
            <a:extLst>
              <a:ext uri="{FF2B5EF4-FFF2-40B4-BE49-F238E27FC236}">
                <a16:creationId xmlns="" xmlns:c="http://schemas.openxmlformats.org/drawingml/2006/chart" xmlns:c15="http://schemas.microsoft.com/office/drawing/2012/chart" xmlns:a16="http://schemas.microsoft.com/office/drawing/2014/main" id="{9633B923-A5BA-4F39-BBB4-7C75EABF78D5}"/>
              </a:ext>
            </a:extLst>
          </p:cNvPr>
          <p:cNvPicPr>
            <a:picLocks noChangeAspect="1"/>
          </p:cNvPicPr>
          <p:nvPr/>
        </p:nvPicPr>
        <p:blipFill>
          <a:blip r:embed="rId4"/>
          <a:stretch>
            <a:fillRect/>
          </a:stretch>
        </p:blipFill>
        <p:spPr>
          <a:xfrm>
            <a:off x="5125340" y="492982"/>
            <a:ext cx="3200400" cy="4286250"/>
          </a:xfrm>
          <a:prstGeom prst="rect">
            <a:avLst/>
          </a:prstGeom>
        </p:spPr>
      </p:pic>
    </p:spTree>
    <p:custDataLst>
      <p:tags r:id="rId1"/>
    </p:custDataLst>
    <p:extLst>
      <p:ext uri="{BB962C8B-B14F-4D97-AF65-F5344CB8AC3E}">
        <p14:creationId xmlns:p14="http://schemas.microsoft.com/office/powerpoint/2010/main" val="2661894642"/>
      </p:ext>
    </p:extLst>
  </p:cSld>
  <p:clrMapOvr>
    <a:masterClrMapping/>
  </p:clrMapOvr>
  <p:transition spd="slow">
    <p:wip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de unidades internas</a:t>
            </a:r>
            <a:r>
              <a:rPr lang="en-US" altLang="en-US" sz="1600" dirty="0"/>
              <a:t/>
            </a:r>
            <a:br>
              <a:rPr lang="en-US" altLang="en-US" sz="1600" dirty="0"/>
            </a:br>
            <a:r>
              <a:rPr lang="x-none"/>
              <a:t>Práctica de laboratorio: instalación de las unidades</a:t>
            </a:r>
          </a:p>
        </p:txBody>
      </p:sp>
      <p:sp>
        <p:nvSpPr>
          <p:cNvPr id="6" name="TextBox 5">
            <a:extLst>
              <a:ext uri="{FF2B5EF4-FFF2-40B4-BE49-F238E27FC236}">
                <a16:creationId xmlns="" xmlns:c="http://schemas.openxmlformats.org/drawingml/2006/chart" xmlns:c15="http://schemas.microsoft.com/office/drawing/2012/chart" xmlns:a16="http://schemas.microsoft.com/office/drawing/2014/main" id="{2F9881E9-3C09-4EDF-AA47-5E1D6492E82B}"/>
              </a:ext>
            </a:extLst>
          </p:cNvPr>
          <p:cNvSpPr txBox="1"/>
          <p:nvPr/>
        </p:nvSpPr>
        <p:spPr>
          <a:xfrm>
            <a:off x="196834" y="920924"/>
            <a:ext cx="6019597" cy="369332"/>
          </a:xfrm>
          <a:prstGeom prst="rect">
            <a:avLst/>
          </a:prstGeom>
          <a:noFill/>
        </p:spPr>
        <p:txBody>
          <a:bodyPr wrap="none" rtlCol="0">
            <a:spAutoFit/>
          </a:bodyPr>
          <a:lstStyle/>
          <a:p>
            <a:pPr rtl="0"/>
            <a:r>
              <a:rPr lang="x-none"/>
              <a:t>En esta práctica de laboratorio, instalará el disco duro y las unidades ópticas.</a:t>
            </a:r>
          </a:p>
        </p:txBody>
      </p:sp>
    </p:spTree>
    <p:custDataLst>
      <p:tags r:id="rId1"/>
    </p:custDataLst>
    <p:extLst>
      <p:ext uri="{BB962C8B-B14F-4D97-AF65-F5344CB8AC3E}">
        <p14:creationId xmlns:p14="http://schemas.microsoft.com/office/powerpoint/2010/main" val="3465130216"/>
      </p:ext>
    </p:extLst>
  </p:cSld>
  <p:clrMapOvr>
    <a:masterClrMapping/>
  </p:clrMapOvr>
  <p:transition spd="slow">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de las tarjetas adaptadoras</a:t>
            </a:r>
            <a:r>
              <a:rPr lang="en-US" altLang="en-US" sz="1600" dirty="0"/>
              <a:t/>
            </a:r>
            <a:br>
              <a:rPr lang="en-US" altLang="en-US" sz="1600" dirty="0"/>
            </a:br>
            <a:r>
              <a:rPr lang="x-none"/>
              <a:t>Demostración en vídeo: instalación de las tarjetas adaptadoras</a:t>
            </a:r>
          </a:p>
        </p:txBody>
      </p:sp>
      <p:sp>
        <p:nvSpPr>
          <p:cNvPr id="4" name="Rectangle 3">
            <a:extLst>
              <a:ext uri="{FF2B5EF4-FFF2-40B4-BE49-F238E27FC236}">
                <a16:creationId xmlns="" xmlns:c="http://schemas.openxmlformats.org/drawingml/2006/chart" xmlns:c15="http://schemas.microsoft.com/office/drawing/2012/chart" xmlns:a16="http://schemas.microsoft.com/office/drawing/2014/main" id="{26620937-DB25-4EAE-A894-1BC4D16C68D8}"/>
              </a:ext>
            </a:extLst>
          </p:cNvPr>
          <p:cNvSpPr/>
          <p:nvPr/>
        </p:nvSpPr>
        <p:spPr>
          <a:xfrm>
            <a:off x="147336" y="798944"/>
            <a:ext cx="8905224" cy="2585323"/>
          </a:xfrm>
          <a:prstGeom prst="rect">
            <a:avLst/>
          </a:prstGeom>
        </p:spPr>
        <p:txBody>
          <a:bodyPr wrap="square">
            <a:spAutoFit/>
          </a:bodyPr>
          <a:lstStyle/>
          <a:p>
            <a:pPr rtl="0"/>
            <a:r>
              <a:rPr lang="x-none" dirty="0"/>
              <a:t>Esta es una demostración en video sobre la instalación de las tarjetas adaptadoras:</a:t>
            </a:r>
          </a:p>
          <a:p>
            <a:pPr rtl="0"/>
            <a:r>
              <a:rPr lang="x-none" dirty="0"/>
              <a:t>Paso 1: encuentre una ranura PCIe x16 vacía en el gabinete y elimine la pequeña cubierta metálica.</a:t>
            </a:r>
          </a:p>
          <a:p>
            <a:pPr rtl="0"/>
            <a:r>
              <a:rPr lang="x-none" dirty="0"/>
              <a:t>Paso 2: alinee la tarjeta adaptadora de video con la ranura de expansión correspondiente en la placa base.</a:t>
            </a:r>
          </a:p>
          <a:p>
            <a:pPr rtl="0"/>
            <a:r>
              <a:rPr lang="x-none" dirty="0"/>
              <a:t>Paso 3: presione suavemente la tarjeta adaptadora de video hasta que esté completamente asentada.</a:t>
            </a:r>
          </a:p>
          <a:p>
            <a:pPr rtl="0"/>
            <a:r>
              <a:rPr lang="x-none" dirty="0"/>
              <a:t>Paso 4: fije el soporte de montaje de la tarjeta adaptadora de video al gabinete con el tornillo adecuado.</a:t>
            </a:r>
          </a:p>
        </p:txBody>
      </p:sp>
    </p:spTree>
    <p:custDataLst>
      <p:tags r:id="rId1"/>
    </p:custDataLst>
    <p:extLst>
      <p:ext uri="{BB962C8B-B14F-4D97-AF65-F5344CB8AC3E}">
        <p14:creationId xmlns:p14="http://schemas.microsoft.com/office/powerpoint/2010/main" val="2075258409"/>
      </p:ext>
    </p:extLst>
  </p:cSld>
  <p:clrMapOvr>
    <a:masterClrMapping/>
  </p:clrMapOvr>
  <p:transition spd="slow">
    <p:wip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de las tarjetas adaptadoras</a:t>
            </a:r>
            <a:r>
              <a:rPr lang="en-US" altLang="en-US" sz="1600" dirty="0"/>
              <a:t/>
            </a:r>
            <a:br>
              <a:rPr lang="en-US" altLang="en-US" sz="1600" dirty="0"/>
            </a:br>
            <a:r>
              <a:rPr lang="x-none"/>
              <a:t>Selección de tarjetas adaptadoras</a:t>
            </a:r>
          </a:p>
        </p:txBody>
      </p:sp>
      <p:sp>
        <p:nvSpPr>
          <p:cNvPr id="3" name="TextBox 2">
            <a:extLst>
              <a:ext uri="{FF2B5EF4-FFF2-40B4-BE49-F238E27FC236}">
                <a16:creationId xmlns="" xmlns:c="http://schemas.openxmlformats.org/drawingml/2006/chart" xmlns:c15="http://schemas.microsoft.com/office/drawing/2012/chart" xmlns:a16="http://schemas.microsoft.com/office/drawing/2014/main" id="{C60C0191-A1B1-4D03-BF6E-E7368A05F7B6}"/>
              </a:ext>
            </a:extLst>
          </p:cNvPr>
          <p:cNvSpPr txBox="1"/>
          <p:nvPr/>
        </p:nvSpPr>
        <p:spPr>
          <a:xfrm>
            <a:off x="153824" y="798944"/>
            <a:ext cx="4383886" cy="3323987"/>
          </a:xfrm>
          <a:prstGeom prst="rect">
            <a:avLst/>
          </a:prstGeom>
          <a:noFill/>
        </p:spPr>
        <p:txBody>
          <a:bodyPr wrap="square" rtlCol="0">
            <a:spAutoFit/>
          </a:bodyPr>
          <a:lstStyle/>
          <a:p>
            <a:pPr rtl="0"/>
            <a:r>
              <a:rPr lang="x-none" sz="1400" dirty="0"/>
              <a:t>Las tarjetas adaptadoras están diseñadas para realizar tareas específicas y agregan funcionalidades adicionales a la PC. Hay una variedad de tarjetas adaptadoras:</a:t>
            </a:r>
          </a:p>
          <a:p>
            <a:pPr marL="285750" indent="-285750" rtl="0">
              <a:buFont typeface="Arial" panose="020B0604020202020204" pitchFamily="34" charset="0"/>
              <a:buChar char="•"/>
            </a:pPr>
            <a:r>
              <a:rPr lang="x-none" sz="1400" dirty="0"/>
              <a:t>Gráficos</a:t>
            </a:r>
          </a:p>
          <a:p>
            <a:pPr marL="285750" indent="-285750" rtl="0">
              <a:buFont typeface="Arial" panose="020B0604020202020204" pitchFamily="34" charset="0"/>
              <a:buChar char="•"/>
            </a:pPr>
            <a:r>
              <a:rPr lang="x-none" sz="1400" dirty="0"/>
              <a:t>Sonido</a:t>
            </a:r>
          </a:p>
          <a:p>
            <a:pPr marL="285750" indent="-285750" rtl="0">
              <a:buFont typeface="Arial" panose="020B0604020202020204" pitchFamily="34" charset="0"/>
              <a:buChar char="•"/>
            </a:pPr>
            <a:r>
              <a:rPr lang="x-none" sz="1400" dirty="0"/>
              <a:t>Controlador de almacenamiento</a:t>
            </a:r>
          </a:p>
          <a:p>
            <a:pPr marL="285750" indent="-285750" rtl="0">
              <a:buFont typeface="Arial" panose="020B0604020202020204" pitchFamily="34" charset="0"/>
              <a:buChar char="•"/>
            </a:pPr>
            <a:r>
              <a:rPr lang="x-none" sz="1400" dirty="0"/>
              <a:t>E/S</a:t>
            </a:r>
          </a:p>
          <a:p>
            <a:pPr marL="285750" indent="-285750" rtl="0">
              <a:buFont typeface="Arial" panose="020B0604020202020204" pitchFamily="34" charset="0"/>
              <a:buChar char="•"/>
            </a:pPr>
            <a:r>
              <a:rPr lang="x-none" sz="1400" dirty="0"/>
              <a:t>NIC</a:t>
            </a:r>
          </a:p>
          <a:p>
            <a:pPr marL="285750" indent="-285750" rtl="0">
              <a:buFont typeface="Arial" panose="020B0604020202020204" pitchFamily="34" charset="0"/>
              <a:buChar char="•"/>
            </a:pPr>
            <a:r>
              <a:rPr lang="x-none" sz="1400" dirty="0"/>
              <a:t>Captura</a:t>
            </a:r>
          </a:p>
          <a:p>
            <a:pPr rtl="0"/>
            <a:r>
              <a:rPr lang="x-none" sz="1400" dirty="0"/>
              <a:t>Las tarjetas adaptadoras se insertan en dos tipos de ranuras de expansión en una placa base:</a:t>
            </a:r>
          </a:p>
          <a:p>
            <a:pPr marL="285750" indent="-285750" rtl="0">
              <a:buFont typeface="Arial" panose="020B0604020202020204" pitchFamily="34" charset="0"/>
              <a:buChar char="•"/>
            </a:pPr>
            <a:r>
              <a:rPr lang="x-none" sz="1400" dirty="0"/>
              <a:t>Interconexión de componentes periféricos (PCI).</a:t>
            </a:r>
          </a:p>
          <a:p>
            <a:pPr marL="285750" indent="-285750" rtl="0">
              <a:buFont typeface="Arial" panose="020B0604020202020204" pitchFamily="34" charset="0"/>
              <a:buChar char="•"/>
            </a:pPr>
            <a:r>
              <a:rPr lang="x-none" sz="1400" dirty="0"/>
              <a:t>PCI Express (PCIe): PCIe tiene cuatro tipos de ranuras; x1, x4, x8 y x16. </a:t>
            </a:r>
          </a:p>
        </p:txBody>
      </p:sp>
      <p:pic>
        <p:nvPicPr>
          <p:cNvPr id="4" name="Picture 3" descr="&quot;Select Adapter Cards&quot;&#10;Graphic consists of three separate figures. Figure 1 is titled &quot;PCI&quot; and displays a photograph of motherboard expansion slots. The PCI slot is highlighted. Figure 2 is titled &quot;PCIe x1&quot; and displays a photograph of motherboard expansion slots. The PCIe x1 slot is highlighted. Figure 3 is titled &quot;PCIe x16&quot; and displays a photograph of motherboard expansion slots.The PCI x16 slot is highlighted.">
            <a:extLst>
              <a:ext uri="{FF2B5EF4-FFF2-40B4-BE49-F238E27FC236}">
                <a16:creationId xmlns="" xmlns:c="http://schemas.openxmlformats.org/drawingml/2006/chart" xmlns:c15="http://schemas.microsoft.com/office/drawing/2012/chart" xmlns:a16="http://schemas.microsoft.com/office/drawing/2014/main" id="{869103F7-8D92-44E5-9176-2AAF86B44A21}"/>
              </a:ext>
            </a:extLst>
          </p:cNvPr>
          <p:cNvPicPr>
            <a:picLocks noChangeAspect="1"/>
          </p:cNvPicPr>
          <p:nvPr/>
        </p:nvPicPr>
        <p:blipFill>
          <a:blip r:embed="rId4"/>
          <a:stretch>
            <a:fillRect/>
          </a:stretch>
        </p:blipFill>
        <p:spPr>
          <a:xfrm>
            <a:off x="5944523" y="610043"/>
            <a:ext cx="2156343" cy="1343651"/>
          </a:xfrm>
          <a:prstGeom prst="rect">
            <a:avLst/>
          </a:prstGeom>
        </p:spPr>
      </p:pic>
      <p:sp>
        <p:nvSpPr>
          <p:cNvPr id="5" name="TextBox 4">
            <a:extLst>
              <a:ext uri="{FF2B5EF4-FFF2-40B4-BE49-F238E27FC236}">
                <a16:creationId xmlns="" xmlns:c="http://schemas.openxmlformats.org/drawingml/2006/chart" xmlns:c15="http://schemas.microsoft.com/office/drawing/2012/chart" xmlns:a16="http://schemas.microsoft.com/office/drawing/2014/main" id="{CE78EC3F-11D7-45D2-8707-3F8D408EA0F1}"/>
              </a:ext>
            </a:extLst>
          </p:cNvPr>
          <p:cNvSpPr txBox="1"/>
          <p:nvPr/>
        </p:nvSpPr>
        <p:spPr>
          <a:xfrm>
            <a:off x="5144568" y="1281869"/>
            <a:ext cx="484428" cy="307777"/>
          </a:xfrm>
          <a:prstGeom prst="rect">
            <a:avLst/>
          </a:prstGeom>
          <a:noFill/>
        </p:spPr>
        <p:txBody>
          <a:bodyPr wrap="none" rtlCol="0">
            <a:spAutoFit/>
          </a:bodyPr>
          <a:lstStyle/>
          <a:p>
            <a:pPr rtl="0"/>
            <a:r>
              <a:rPr lang="x-none" sz="1400"/>
              <a:t>PCI</a:t>
            </a:r>
          </a:p>
        </p:txBody>
      </p:sp>
      <p:pic>
        <p:nvPicPr>
          <p:cNvPr id="6" name="Picture 5">
            <a:extLst>
              <a:ext uri="{FF2B5EF4-FFF2-40B4-BE49-F238E27FC236}">
                <a16:creationId xmlns="" xmlns:c="http://schemas.openxmlformats.org/drawingml/2006/chart" xmlns:c15="http://schemas.microsoft.com/office/drawing/2012/chart" xmlns:a16="http://schemas.microsoft.com/office/drawing/2014/main" id="{5FDF5CED-D0BE-445D-B302-BEE739E811F2}"/>
              </a:ext>
            </a:extLst>
          </p:cNvPr>
          <p:cNvPicPr>
            <a:picLocks noChangeAspect="1"/>
          </p:cNvPicPr>
          <p:nvPr/>
        </p:nvPicPr>
        <p:blipFill>
          <a:blip r:embed="rId5"/>
          <a:stretch>
            <a:fillRect/>
          </a:stretch>
        </p:blipFill>
        <p:spPr>
          <a:xfrm>
            <a:off x="5943454" y="2055714"/>
            <a:ext cx="2157412" cy="1252537"/>
          </a:xfrm>
          <a:prstGeom prst="rect">
            <a:avLst/>
          </a:prstGeom>
        </p:spPr>
      </p:pic>
      <p:sp>
        <p:nvSpPr>
          <p:cNvPr id="8" name="TextBox 7">
            <a:extLst>
              <a:ext uri="{FF2B5EF4-FFF2-40B4-BE49-F238E27FC236}">
                <a16:creationId xmlns="" xmlns:c="http://schemas.openxmlformats.org/drawingml/2006/chart" xmlns:c15="http://schemas.microsoft.com/office/drawing/2012/chart" xmlns:a16="http://schemas.microsoft.com/office/drawing/2014/main" id="{2BCEEA09-4E43-44C4-8DB1-007D573EEEB7}"/>
              </a:ext>
            </a:extLst>
          </p:cNvPr>
          <p:cNvSpPr txBox="1"/>
          <p:nvPr/>
        </p:nvSpPr>
        <p:spPr>
          <a:xfrm>
            <a:off x="5121862" y="2592368"/>
            <a:ext cx="822661" cy="307777"/>
          </a:xfrm>
          <a:prstGeom prst="rect">
            <a:avLst/>
          </a:prstGeom>
          <a:noFill/>
        </p:spPr>
        <p:txBody>
          <a:bodyPr wrap="none" rtlCol="0">
            <a:spAutoFit/>
          </a:bodyPr>
          <a:lstStyle/>
          <a:p>
            <a:pPr rtl="0"/>
            <a:r>
              <a:rPr lang="x-none" sz="1400"/>
              <a:t>PCIe x1</a:t>
            </a:r>
          </a:p>
        </p:txBody>
      </p:sp>
      <p:pic>
        <p:nvPicPr>
          <p:cNvPr id="7" name="Picture 6">
            <a:extLst>
              <a:ext uri="{FF2B5EF4-FFF2-40B4-BE49-F238E27FC236}">
                <a16:creationId xmlns="" xmlns:c="http://schemas.openxmlformats.org/drawingml/2006/chart" xmlns:c15="http://schemas.microsoft.com/office/drawing/2012/chart" xmlns:a16="http://schemas.microsoft.com/office/drawing/2014/main" id="{011B26A9-C170-4E75-A5F2-F9D9F38B4313}"/>
              </a:ext>
            </a:extLst>
          </p:cNvPr>
          <p:cNvPicPr>
            <a:picLocks noChangeAspect="1"/>
          </p:cNvPicPr>
          <p:nvPr/>
        </p:nvPicPr>
        <p:blipFill>
          <a:blip r:embed="rId6"/>
          <a:stretch>
            <a:fillRect/>
          </a:stretch>
        </p:blipFill>
        <p:spPr>
          <a:xfrm>
            <a:off x="5943454" y="3410272"/>
            <a:ext cx="1757362" cy="1319212"/>
          </a:xfrm>
          <a:prstGeom prst="rect">
            <a:avLst/>
          </a:prstGeom>
        </p:spPr>
      </p:pic>
      <p:sp>
        <p:nvSpPr>
          <p:cNvPr id="10" name="TextBox 9">
            <a:extLst>
              <a:ext uri="{FF2B5EF4-FFF2-40B4-BE49-F238E27FC236}">
                <a16:creationId xmlns="" xmlns:c="http://schemas.openxmlformats.org/drawingml/2006/chart" xmlns:c15="http://schemas.microsoft.com/office/drawing/2012/chart" xmlns:a16="http://schemas.microsoft.com/office/drawing/2014/main" id="{317A53A5-C2B8-4A99-8234-95B0A19D749F}"/>
              </a:ext>
            </a:extLst>
          </p:cNvPr>
          <p:cNvSpPr txBox="1"/>
          <p:nvPr/>
        </p:nvSpPr>
        <p:spPr>
          <a:xfrm>
            <a:off x="4975451" y="3815154"/>
            <a:ext cx="922047" cy="307777"/>
          </a:xfrm>
          <a:prstGeom prst="rect">
            <a:avLst/>
          </a:prstGeom>
          <a:noFill/>
        </p:spPr>
        <p:txBody>
          <a:bodyPr wrap="none" rtlCol="0">
            <a:spAutoFit/>
          </a:bodyPr>
          <a:lstStyle/>
          <a:p>
            <a:pPr rtl="0"/>
            <a:r>
              <a:rPr lang="x-none" sz="1400"/>
              <a:t>PCIe x16</a:t>
            </a:r>
          </a:p>
        </p:txBody>
      </p:sp>
    </p:spTree>
    <p:custDataLst>
      <p:tags r:id="rId1"/>
    </p:custDataLst>
    <p:extLst>
      <p:ext uri="{BB962C8B-B14F-4D97-AF65-F5344CB8AC3E}">
        <p14:creationId xmlns:p14="http://schemas.microsoft.com/office/powerpoint/2010/main" val="2294262889"/>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rtl="0" eaLnBrk="1" hangingPunct="1"/>
            <a:r>
              <a:rPr lang="x-none"/>
              <a:t>Verifique su comprensión y ¿Qué conoce hasta ahora? </a:t>
            </a:r>
          </a:p>
        </p:txBody>
      </p:sp>
      <p:sp>
        <p:nvSpPr>
          <p:cNvPr id="7171" name="Rectangle 34"/>
          <p:cNvSpPr>
            <a:spLocks noGrp="1" noChangeArrowheads="1"/>
          </p:cNvSpPr>
          <p:nvPr>
            <p:ph idx="1"/>
          </p:nvPr>
        </p:nvSpPr>
        <p:spPr>
          <a:xfrm>
            <a:off x="145356" y="1103744"/>
            <a:ext cx="8998643" cy="3418829"/>
          </a:xfrm>
        </p:spPr>
        <p:txBody>
          <a:bodyPr/>
          <a:lstStyle/>
          <a:p>
            <a:pPr rtl="0" eaLnBrk="1" hangingPunct="1">
              <a:spcBef>
                <a:spcPct val="30000"/>
              </a:spcBef>
            </a:pPr>
            <a:r>
              <a:rPr lang="x-none" sz="1400" dirty="0"/>
              <a:t>Las actividades de "Verifique su Comprensión" solían denominarse Actividades Interactivas. Simplemente tienen un nuevo nombre. Fueron diseñadas para permitir que los alumnos determinen rápidamente si comprenden el contenido y pueden continuar, o si necesitan repasar. </a:t>
            </a:r>
          </a:p>
          <a:p>
            <a:pPr rtl="0" eaLnBrk="1" hangingPunct="1">
              <a:spcBef>
                <a:spcPct val="30000"/>
              </a:spcBef>
            </a:pPr>
            <a:r>
              <a:rPr lang="x-none" sz="1400" dirty="0"/>
              <a:t>Las actividades de "Verifique su Comprensión" </a:t>
            </a:r>
            <a:r>
              <a:rPr lang="x-none" sz="1400" b="1" i="1" dirty="0"/>
              <a:t>no </a:t>
            </a:r>
            <a:r>
              <a:rPr lang="x-none" sz="1400" dirty="0"/>
              <a:t>afectan las calificaciones de los alumnos.</a:t>
            </a:r>
          </a:p>
          <a:p>
            <a:pPr rtl="0" eaLnBrk="1" hangingPunct="1">
              <a:spcBef>
                <a:spcPct val="30000"/>
              </a:spcBef>
            </a:pPr>
            <a:r>
              <a:rPr lang="x-none" sz="1400" dirty="0"/>
              <a:t>Las actividades denominadas "¿Qué conoce hasta ahora?" son un tipo de actividad en el que solicitamos al alumno que simplemente adivine. No pretende evaluar su conocimiento. Solo pretende introducir diferentes temas para que piensen en ellos antes de ser presentados en el curso. Los alumnos reciben contenido adicional en forma de comentarios para </a:t>
            </a:r>
            <a:r>
              <a:rPr lang="x-none" sz="1400" b="1" i="1" dirty="0"/>
              <a:t>cualquier</a:t>
            </a:r>
            <a:r>
              <a:rPr lang="x-none" sz="1400" dirty="0"/>
              <a:t> respuesta que seleccionen. </a:t>
            </a:r>
          </a:p>
          <a:p>
            <a:pPr rtl="0" eaLnBrk="1" hangingPunct="1">
              <a:spcBef>
                <a:spcPct val="30000"/>
              </a:spcBef>
            </a:pPr>
            <a:r>
              <a:rPr lang="x-none" sz="1400" dirty="0"/>
              <a:t>Las actividades de ¿Qué conoce hasta ahora? </a:t>
            </a:r>
            <a:r>
              <a:rPr lang="x-none" sz="1400" b="1" i="1" dirty="0"/>
              <a:t>no afectan directamente </a:t>
            </a:r>
            <a:r>
              <a:rPr lang="x-none" sz="1400" dirty="0"/>
              <a:t>las calificaciones de los alumnos; </a:t>
            </a:r>
            <a:r>
              <a:rPr lang="x-none" sz="1400" spc="-30" dirty="0"/>
              <a:t>no obstante, los comentarios pueden presentar contenido que aparece posteriormente en pruebas y exámenes, por lo que es importante que los alumnos completen las actividades de ¿Qué conoce hasta ahora? </a:t>
            </a:r>
          </a:p>
          <a:p>
            <a:pPr rtl="0">
              <a:spcBef>
                <a:spcPct val="30000"/>
              </a:spcBef>
            </a:pPr>
            <a:r>
              <a:rPr lang="x-none" sz="1400" dirty="0"/>
              <a:t>No hay diapositivas separadas para estas actividades en el PPT. Se enumeran en el área de notas de la diapositiva que aparece antes de estas actividades.</a:t>
            </a:r>
          </a:p>
          <a:p>
            <a:pPr marL="0" indent="0" eaLnBrk="1" hangingPunct="1">
              <a:spcBef>
                <a:spcPct val="30000"/>
              </a:spcBef>
              <a:buNone/>
            </a:pPr>
            <a:endParaRPr lang="en-US" sz="1400" dirty="0"/>
          </a:p>
        </p:txBody>
      </p:sp>
    </p:spTree>
    <p:custDataLst>
      <p:tags r:id="rId1"/>
    </p:custDataLst>
    <p:extLst>
      <p:ext uri="{BB962C8B-B14F-4D97-AF65-F5344CB8AC3E}">
        <p14:creationId xmlns:p14="http://schemas.microsoft.com/office/powerpoint/2010/main" val="1533357529"/>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de tarjetas adaptadoras</a:t>
            </a:r>
            <a:r>
              <a:rPr lang="en-US" altLang="en-US" sz="1600" dirty="0"/>
              <a:t/>
            </a:r>
            <a:br>
              <a:rPr lang="en-US" altLang="en-US" sz="1600" dirty="0"/>
            </a:br>
            <a:r>
              <a:rPr lang="x-none"/>
              <a:t>Otros factores para la selección de tarjetas adaptadoras</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D4C209F4-184E-4071-9A20-77C36EE20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44918" y="2647221"/>
            <a:ext cx="4124325" cy="1626580"/>
          </a:xfrm>
          <a:prstGeom prst="rect">
            <a:avLst/>
          </a:prstGeom>
        </p:spPr>
      </p:pic>
      <p:pic>
        <p:nvPicPr>
          <p:cNvPr id="3" name="Picture 2">
            <a:extLst>
              <a:ext uri="{FF2B5EF4-FFF2-40B4-BE49-F238E27FC236}">
                <a16:creationId xmlns="" xmlns:c="http://schemas.openxmlformats.org/drawingml/2006/chart" xmlns:c15="http://schemas.microsoft.com/office/drawing/2012/chart" xmlns:a16="http://schemas.microsoft.com/office/drawing/2014/main" id="{BF2E6D2F-36A2-4764-8364-01613157C6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7818" y="1162229"/>
            <a:ext cx="7553407" cy="988920"/>
          </a:xfrm>
          <a:prstGeom prst="rect">
            <a:avLst/>
          </a:prstGeom>
        </p:spPr>
      </p:pic>
    </p:spTree>
    <p:custDataLst>
      <p:tags r:id="rId1"/>
    </p:custDataLst>
    <p:extLst>
      <p:ext uri="{BB962C8B-B14F-4D97-AF65-F5344CB8AC3E}">
        <p14:creationId xmlns:p14="http://schemas.microsoft.com/office/powerpoint/2010/main" val="2137129562"/>
      </p:ext>
    </p:extLst>
  </p:cSld>
  <p:clrMapOvr>
    <a:masterClrMapping/>
  </p:clrMapOvr>
  <p:transition spd="slow">
    <p:wip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de las tarjetas adaptadoras</a:t>
            </a:r>
            <a:r>
              <a:rPr lang="en-US" altLang="en-US" sz="1600" dirty="0"/>
              <a:t/>
            </a:r>
            <a:br>
              <a:rPr lang="en-US" altLang="en-US" sz="1600" dirty="0"/>
            </a:br>
            <a:r>
              <a:rPr lang="x-none"/>
              <a:t>Instalación de las tarjetas adaptadoras</a:t>
            </a:r>
          </a:p>
        </p:txBody>
      </p:sp>
      <p:sp>
        <p:nvSpPr>
          <p:cNvPr id="4" name="TextBox 3">
            <a:extLst>
              <a:ext uri="{FF2B5EF4-FFF2-40B4-BE49-F238E27FC236}">
                <a16:creationId xmlns="" xmlns:c="http://schemas.openxmlformats.org/drawingml/2006/chart" xmlns:c15="http://schemas.microsoft.com/office/drawing/2012/chart" xmlns:a16="http://schemas.microsoft.com/office/drawing/2014/main" id="{3B1A6518-04CA-4D5C-800A-2FB15DAFC0E9}"/>
              </a:ext>
            </a:extLst>
          </p:cNvPr>
          <p:cNvSpPr txBox="1"/>
          <p:nvPr/>
        </p:nvSpPr>
        <p:spPr>
          <a:xfrm>
            <a:off x="68368" y="817424"/>
            <a:ext cx="4069292" cy="3754874"/>
          </a:xfrm>
          <a:prstGeom prst="rect">
            <a:avLst/>
          </a:prstGeom>
          <a:noFill/>
        </p:spPr>
        <p:txBody>
          <a:bodyPr wrap="square" rtlCol="0">
            <a:spAutoFit/>
          </a:bodyPr>
          <a:lstStyle/>
          <a:p>
            <a:pPr rtl="0"/>
            <a:r>
              <a:rPr lang="x-none" sz="1400" dirty="0"/>
              <a:t>Las tarjetas de expansión se instalan en una ranura adecuada en la placa base. </a:t>
            </a:r>
          </a:p>
          <a:p>
            <a:endParaRPr lang="en-US" sz="1400" b="1" dirty="0"/>
          </a:p>
          <a:p>
            <a:pPr marL="285750" indent="-285750" rtl="0">
              <a:buFont typeface="Arial" panose="020B0604020202020204" pitchFamily="34" charset="0"/>
              <a:buChar char="•"/>
            </a:pPr>
            <a:r>
              <a:rPr lang="x-none" sz="1400" b="1" dirty="0"/>
              <a:t>Consejo de instalación</a:t>
            </a:r>
            <a:r>
              <a:rPr lang="x-none" sz="1400" dirty="0"/>
              <a:t>: investigue la longitud de la tarjeta de video. Puede que las tarjetas más grandes no sean compatibles con algunas placas base. Algunas tarjetas de adaptador pueden traer soportes de montaje de diferentes niveles para acomodar estos gabinetes.</a:t>
            </a:r>
          </a:p>
          <a:p>
            <a:pPr marL="285750" indent="-285750" rtl="0">
              <a:buFont typeface="Arial" panose="020B0604020202020204" pitchFamily="34" charset="0"/>
              <a:buChar char="•"/>
            </a:pPr>
            <a:r>
              <a:rPr lang="x-none" sz="1400" b="1" dirty="0"/>
              <a:t>Consejo de instalación</a:t>
            </a:r>
            <a:r>
              <a:rPr lang="x-none" sz="1400" dirty="0"/>
              <a:t>: algunos gabinetes tienen ranuras pequeñas en la parte inferior del orificio donde se eliminó la cubierta. Deslice la parte inferior del soporte de montaje dentro de la ranura antes de asentar la tarjeta.</a:t>
            </a:r>
          </a:p>
          <a:p>
            <a:endParaRPr lang="en-US" sz="1400" dirty="0"/>
          </a:p>
        </p:txBody>
      </p:sp>
      <p:pic>
        <p:nvPicPr>
          <p:cNvPr id="5" name="Picture 4" descr="&quot;Install the Adapter Cards&quot;&#10;Graphic titled &quot;Remove Metal Cover&quot;. Graphic consists of photograph of the inside of a computer case showing the expansion slot covers. A hand is removing a slot cover from the case.">
            <a:extLst>
              <a:ext uri="{FF2B5EF4-FFF2-40B4-BE49-F238E27FC236}">
                <a16:creationId xmlns="" xmlns:c="http://schemas.openxmlformats.org/drawingml/2006/chart" xmlns:c15="http://schemas.microsoft.com/office/drawing/2012/chart" xmlns:a16="http://schemas.microsoft.com/office/drawing/2014/main" id="{A4371222-AA4F-4346-9B6A-44EAE5966B9D}"/>
              </a:ext>
            </a:extLst>
          </p:cNvPr>
          <p:cNvPicPr>
            <a:picLocks noChangeAspect="1"/>
          </p:cNvPicPr>
          <p:nvPr/>
        </p:nvPicPr>
        <p:blipFill>
          <a:blip r:embed="rId4"/>
          <a:stretch>
            <a:fillRect/>
          </a:stretch>
        </p:blipFill>
        <p:spPr>
          <a:xfrm>
            <a:off x="4264352" y="817424"/>
            <a:ext cx="4545026" cy="2777516"/>
          </a:xfrm>
          <a:prstGeom prst="rect">
            <a:avLst/>
          </a:prstGeom>
        </p:spPr>
      </p:pic>
    </p:spTree>
    <p:custDataLst>
      <p:tags r:id="rId1"/>
    </p:custDataLst>
    <p:extLst>
      <p:ext uri="{BB962C8B-B14F-4D97-AF65-F5344CB8AC3E}">
        <p14:creationId xmlns:p14="http://schemas.microsoft.com/office/powerpoint/2010/main" val="693569686"/>
      </p:ext>
    </p:extLst>
  </p:cSld>
  <p:clrMapOvr>
    <a:masterClrMapping/>
  </p:clrMapOvr>
  <p:transition spd="slow">
    <p:wip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de las tarjetas adaptadoras</a:t>
            </a:r>
            <a:r>
              <a:rPr lang="en-US" altLang="en-US" sz="1600" dirty="0"/>
              <a:t/>
            </a:r>
            <a:br>
              <a:rPr lang="en-US" altLang="en-US" sz="1600" dirty="0"/>
            </a:br>
            <a:r>
              <a:rPr lang="x-none"/>
              <a:t>Práctica de laboratorio: instalación de la tarjeta adaptadora</a:t>
            </a:r>
          </a:p>
        </p:txBody>
      </p:sp>
      <p:sp>
        <p:nvSpPr>
          <p:cNvPr id="6" name="TextBox 5">
            <a:extLst>
              <a:ext uri="{FF2B5EF4-FFF2-40B4-BE49-F238E27FC236}">
                <a16:creationId xmlns="" xmlns:c="http://schemas.openxmlformats.org/drawingml/2006/chart" xmlns:c15="http://schemas.microsoft.com/office/drawing/2012/chart" xmlns:a16="http://schemas.microsoft.com/office/drawing/2014/main" id="{3A8AB0EB-7261-4C8E-9CD2-985890A472CF}"/>
              </a:ext>
            </a:extLst>
          </p:cNvPr>
          <p:cNvSpPr txBox="1"/>
          <p:nvPr/>
        </p:nvSpPr>
        <p:spPr>
          <a:xfrm>
            <a:off x="285324" y="1186395"/>
            <a:ext cx="8321466" cy="646331"/>
          </a:xfrm>
          <a:prstGeom prst="rect">
            <a:avLst/>
          </a:prstGeom>
          <a:noFill/>
        </p:spPr>
        <p:txBody>
          <a:bodyPr wrap="square" rtlCol="0">
            <a:spAutoFit/>
          </a:bodyPr>
          <a:lstStyle/>
          <a:p>
            <a:pPr rtl="0"/>
            <a:r>
              <a:rPr lang="x-none" dirty="0"/>
              <a:t>En esta práctica de laboratorio, instalará una NIC, una NIC inalámbrica y una tarjeta adaptadora de video.</a:t>
            </a:r>
          </a:p>
        </p:txBody>
      </p:sp>
    </p:spTree>
    <p:custDataLst>
      <p:tags r:id="rId1"/>
    </p:custDataLst>
    <p:extLst>
      <p:ext uri="{BB962C8B-B14F-4D97-AF65-F5344CB8AC3E}">
        <p14:creationId xmlns:p14="http://schemas.microsoft.com/office/powerpoint/2010/main" val="2449238291"/>
      </p:ext>
    </p:extLst>
  </p:cSld>
  <p:clrMapOvr>
    <a:masterClrMapping/>
  </p:clrMapOvr>
  <p:transition spd="slow">
    <p:wip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Selección de almacenamiento adicional</a:t>
            </a:r>
            <a:r>
              <a:rPr lang="en-US" altLang="en-US" sz="1600" dirty="0"/>
              <a:t/>
            </a:r>
            <a:br>
              <a:rPr lang="en-US" altLang="en-US" sz="1600" dirty="0"/>
            </a:br>
            <a:r>
              <a:rPr lang="x-none"/>
              <a:t>Selección de un lector de medios</a:t>
            </a:r>
          </a:p>
        </p:txBody>
      </p:sp>
      <p:sp>
        <p:nvSpPr>
          <p:cNvPr id="2" name="Rectangle 1">
            <a:extLst>
              <a:ext uri="{FF2B5EF4-FFF2-40B4-BE49-F238E27FC236}">
                <a16:creationId xmlns="" xmlns:c="http://schemas.openxmlformats.org/drawingml/2006/chart" xmlns:c15="http://schemas.microsoft.com/office/drawing/2012/chart" xmlns:a16="http://schemas.microsoft.com/office/drawing/2014/main" id="{4FF69945-3AF0-4650-8694-C0F6D7792082}"/>
              </a:ext>
            </a:extLst>
          </p:cNvPr>
          <p:cNvSpPr/>
          <p:nvPr/>
        </p:nvSpPr>
        <p:spPr>
          <a:xfrm>
            <a:off x="209371" y="910039"/>
            <a:ext cx="3413939" cy="2462213"/>
          </a:xfrm>
          <a:prstGeom prst="rect">
            <a:avLst/>
          </a:prstGeom>
        </p:spPr>
        <p:txBody>
          <a:bodyPr wrap="square">
            <a:spAutoFit/>
          </a:bodyPr>
          <a:lstStyle/>
          <a:p>
            <a:pPr rtl="0"/>
            <a:r>
              <a:rPr lang="x-none" sz="1400" dirty="0"/>
              <a:t>Se han desarrollado varios formatos de tarjetas de medios a lo largo de los años, como los siguientes:</a:t>
            </a:r>
          </a:p>
          <a:p>
            <a:pPr marL="182563" indent="-182563" rtl="0">
              <a:buFont typeface="Arial" panose="020B0604020202020204" pitchFamily="34" charset="0"/>
              <a:buChar char="•"/>
            </a:pPr>
            <a:r>
              <a:rPr lang="x-none" sz="1400" b="1" dirty="0"/>
              <a:t>Secure Digital (SD)</a:t>
            </a:r>
          </a:p>
          <a:p>
            <a:pPr marL="182563" indent="-182563" rtl="0">
              <a:buFont typeface="Arial" panose="020B0604020202020204" pitchFamily="34" charset="0"/>
              <a:buChar char="•"/>
            </a:pPr>
            <a:r>
              <a:rPr lang="x-none" sz="1400" b="1" dirty="0"/>
              <a:t>MicroSD</a:t>
            </a:r>
            <a:r>
              <a:rPr lang="x-none" sz="1400" dirty="0"/>
              <a:t> </a:t>
            </a:r>
          </a:p>
          <a:p>
            <a:pPr marL="182563" indent="-182563" rtl="0">
              <a:buFont typeface="Arial" panose="020B0604020202020204" pitchFamily="34" charset="0"/>
              <a:buChar char="•"/>
            </a:pPr>
            <a:r>
              <a:rPr lang="x-none" sz="1400" b="1" dirty="0"/>
              <a:t>MiniSD</a:t>
            </a:r>
            <a:r>
              <a:rPr lang="x-none" sz="1400" dirty="0"/>
              <a:t> </a:t>
            </a:r>
          </a:p>
          <a:p>
            <a:pPr marL="182563" indent="-182563" rtl="0">
              <a:buFont typeface="Arial" panose="020B0604020202020204" pitchFamily="34" charset="0"/>
              <a:buChar char="•"/>
            </a:pPr>
            <a:r>
              <a:rPr lang="x-none" sz="1400" b="1" dirty="0"/>
              <a:t>CompactFlash</a:t>
            </a:r>
          </a:p>
          <a:p>
            <a:pPr marL="182563" indent="-182563" rtl="0">
              <a:buFont typeface="Arial" panose="020B0604020202020204" pitchFamily="34" charset="0"/>
              <a:buChar char="•"/>
            </a:pPr>
            <a:r>
              <a:rPr lang="x-none" sz="1400" b="1" dirty="0"/>
              <a:t>Memory</a:t>
            </a:r>
            <a:r>
              <a:rPr lang="x-none" sz="1400" dirty="0"/>
              <a:t> </a:t>
            </a:r>
            <a:r>
              <a:rPr lang="x-none" sz="1400" b="1" dirty="0"/>
              <a:t>Stick</a:t>
            </a:r>
            <a:r>
              <a:rPr lang="x-none" sz="1400" dirty="0"/>
              <a:t> </a:t>
            </a:r>
          </a:p>
          <a:p>
            <a:endParaRPr lang="en-US" sz="1400" dirty="0"/>
          </a:p>
          <a:p>
            <a:pPr rtl="0"/>
            <a:r>
              <a:rPr lang="x-none" sz="1400" dirty="0"/>
              <a:t>Elija el lector de medios sobre la base de las necesidades actuales y futuras. </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955E8A5D-98C4-4B43-8E54-BF8B88F4DA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43197" y="798965"/>
            <a:ext cx="2976098" cy="3314568"/>
          </a:xfrm>
          <a:prstGeom prst="rect">
            <a:avLst/>
          </a:prstGeom>
        </p:spPr>
      </p:pic>
    </p:spTree>
    <p:custDataLst>
      <p:tags r:id="rId1"/>
    </p:custDataLst>
    <p:extLst>
      <p:ext uri="{BB962C8B-B14F-4D97-AF65-F5344CB8AC3E}">
        <p14:creationId xmlns:p14="http://schemas.microsoft.com/office/powerpoint/2010/main" val="289754014"/>
      </p:ext>
    </p:extLst>
  </p:cSld>
  <p:clrMapOvr>
    <a:masterClrMapping/>
  </p:clrMapOvr>
  <p:transition spd="slow">
    <p:wip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Selección de almacenamiento adicional</a:t>
            </a:r>
            <a:r>
              <a:rPr lang="en-US" altLang="en-US" sz="1600" dirty="0"/>
              <a:t/>
            </a:r>
            <a:br>
              <a:rPr lang="en-US" altLang="en-US" sz="1600" dirty="0"/>
            </a:br>
            <a:r>
              <a:rPr lang="x-none"/>
              <a:t>Selección de almacenamiento externo</a:t>
            </a:r>
          </a:p>
        </p:txBody>
      </p:sp>
      <p:sp>
        <p:nvSpPr>
          <p:cNvPr id="5" name="TextBox 4">
            <a:extLst>
              <a:ext uri="{FF2B5EF4-FFF2-40B4-BE49-F238E27FC236}">
                <a16:creationId xmlns="" xmlns:c="http://schemas.openxmlformats.org/drawingml/2006/chart" xmlns:c15="http://schemas.microsoft.com/office/drawing/2012/chart" xmlns:a16="http://schemas.microsoft.com/office/drawing/2014/main" id="{5D87140A-B6B4-44A5-A5C8-F9A0A5F4BB5F}"/>
              </a:ext>
            </a:extLst>
          </p:cNvPr>
          <p:cNvSpPr txBox="1"/>
          <p:nvPr/>
        </p:nvSpPr>
        <p:spPr>
          <a:xfrm>
            <a:off x="367470" y="858852"/>
            <a:ext cx="3438720" cy="3231654"/>
          </a:xfrm>
          <a:prstGeom prst="rect">
            <a:avLst/>
          </a:prstGeom>
          <a:noFill/>
        </p:spPr>
        <p:txBody>
          <a:bodyPr wrap="square" rtlCol="0">
            <a:spAutoFit/>
          </a:bodyPr>
          <a:lstStyle/>
          <a:p>
            <a:pPr rtl="0"/>
            <a:r>
              <a:rPr lang="x-none" sz="1200" dirty="0"/>
              <a:t>Las unidades de memoria flash USB externas, que a veces se denominan dispositivos de memoria, se usan comúnmente como almacenamiento externo extraíble. Los dispositivos de almacenamiento externos se conectan a un puerto externo mediante puertos USB, eSATA o Thunderbolt.</a:t>
            </a:r>
          </a:p>
          <a:p>
            <a:endParaRPr lang="en-US" sz="1200" dirty="0"/>
          </a:p>
          <a:p>
            <a:pPr rtl="0"/>
            <a:r>
              <a:rPr lang="x-none" sz="1200" dirty="0"/>
              <a:t>Elija el tipo de dispositivo de almacenamiento externo adecuado para las necesidades del cliente. Por ejemplo, si el cliente necesita transferir una pequeña cantidad de datos, como una sola presentación, la unidad de memoria flash externa es una buena opción. Si el cliente necesita realizar una copia de seguridad o la transferencia de una gran cantidad de datos, elija un disco duro externo.</a:t>
            </a:r>
          </a:p>
        </p:txBody>
      </p:sp>
      <p:pic>
        <p:nvPicPr>
          <p:cNvPr id="4" name="Picture 3">
            <a:extLst>
              <a:ext uri="{FF2B5EF4-FFF2-40B4-BE49-F238E27FC236}">
                <a16:creationId xmlns="" xmlns:c="http://schemas.openxmlformats.org/drawingml/2006/chart" xmlns:c15="http://schemas.microsoft.com/office/drawing/2012/chart" xmlns:a16="http://schemas.microsoft.com/office/drawing/2014/main" id="{6F68574C-3937-439E-BF80-A1E8681BA2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0605" y="1227484"/>
            <a:ext cx="4825923" cy="2009023"/>
          </a:xfrm>
          <a:prstGeom prst="rect">
            <a:avLst/>
          </a:prstGeom>
        </p:spPr>
      </p:pic>
    </p:spTree>
    <p:custDataLst>
      <p:tags r:id="rId1"/>
    </p:custDataLst>
    <p:extLst>
      <p:ext uri="{BB962C8B-B14F-4D97-AF65-F5344CB8AC3E}">
        <p14:creationId xmlns:p14="http://schemas.microsoft.com/office/powerpoint/2010/main" val="2831300245"/>
      </p:ext>
    </p:extLst>
  </p:cSld>
  <p:clrMapOvr>
    <a:masterClrMapping/>
  </p:clrMapOvr>
  <p:transition spd="slow">
    <p:wip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dirty="0"/>
              <a:t>Instalación de los cables</a:t>
            </a:r>
            <a:r>
              <a:rPr lang="en-US" altLang="en-US" sz="1600" dirty="0"/>
              <a:t/>
            </a:r>
            <a:br>
              <a:rPr lang="en-US" altLang="en-US" sz="1600" dirty="0"/>
            </a:br>
            <a:r>
              <a:rPr lang="x-none" sz="2200" spc="-30" dirty="0"/>
              <a:t>Demostración en video: conexión de los cables de alimentación internos</a:t>
            </a:r>
          </a:p>
        </p:txBody>
      </p:sp>
      <p:sp>
        <p:nvSpPr>
          <p:cNvPr id="4" name="Rectangle 3">
            <a:extLst>
              <a:ext uri="{FF2B5EF4-FFF2-40B4-BE49-F238E27FC236}">
                <a16:creationId xmlns="" xmlns:c="http://schemas.openxmlformats.org/drawingml/2006/chart" xmlns:c15="http://schemas.microsoft.com/office/drawing/2012/chart" xmlns:a16="http://schemas.microsoft.com/office/drawing/2014/main" id="{D4F98747-B83C-484C-8B50-EBA711851CB1}"/>
              </a:ext>
            </a:extLst>
          </p:cNvPr>
          <p:cNvSpPr/>
          <p:nvPr/>
        </p:nvSpPr>
        <p:spPr>
          <a:xfrm>
            <a:off x="147336" y="798944"/>
            <a:ext cx="8996664" cy="2862322"/>
          </a:xfrm>
          <a:prstGeom prst="rect">
            <a:avLst/>
          </a:prstGeom>
        </p:spPr>
        <p:txBody>
          <a:bodyPr wrap="square">
            <a:spAutoFit/>
          </a:bodyPr>
          <a:lstStyle/>
          <a:p>
            <a:pPr rtl="0"/>
            <a:r>
              <a:rPr lang="x-none" dirty="0"/>
              <a:t>Esta es una demostración en video sobre la conexión de los cables de alimentación internos:</a:t>
            </a:r>
          </a:p>
          <a:p>
            <a:pPr rtl="0"/>
            <a:r>
              <a:rPr lang="x-none" dirty="0"/>
              <a:t>Paso 1: alinee el conector de alimentación ATX de 24 pines con el socket de la placa base.</a:t>
            </a:r>
          </a:p>
          <a:p>
            <a:pPr rtl="0"/>
            <a:r>
              <a:rPr lang="x-none" dirty="0"/>
              <a:t>Paso 2: presione suavemente el conector hasta que el clip se fije en su lugar.</a:t>
            </a:r>
          </a:p>
          <a:p>
            <a:pPr rtl="0"/>
            <a:r>
              <a:rPr lang="x-none" dirty="0"/>
              <a:t>Paso 3: alinee el conector de fuente auxiliar de 4 pines con el socket de la placa base.</a:t>
            </a:r>
          </a:p>
          <a:p>
            <a:pPr rtl="0"/>
            <a:r>
              <a:rPr lang="x-none" dirty="0"/>
              <a:t>Paso 4: presione suavemente el conector hasta que el clip se fije en su lugar.</a:t>
            </a:r>
          </a:p>
          <a:p>
            <a:pPr rtl="0"/>
            <a:r>
              <a:rPr lang="x-none" dirty="0"/>
              <a:t>Paso 5: alinee el conector de alimentación del ventilador de la CPU con el socket de la placa base.</a:t>
            </a:r>
          </a:p>
          <a:p>
            <a:pPr rtl="0"/>
            <a:r>
              <a:rPr lang="x-none" dirty="0"/>
              <a:t>Paso 6: presione suavemente el conector hasta que el clip se fije en su lugar.</a:t>
            </a:r>
          </a:p>
        </p:txBody>
      </p:sp>
    </p:spTree>
    <p:custDataLst>
      <p:tags r:id="rId1"/>
    </p:custDataLst>
    <p:extLst>
      <p:ext uri="{BB962C8B-B14F-4D97-AF65-F5344CB8AC3E}">
        <p14:creationId xmlns:p14="http://schemas.microsoft.com/office/powerpoint/2010/main" val="1761060976"/>
      </p:ext>
    </p:extLst>
  </p:cSld>
  <p:clrMapOvr>
    <a:masterClrMapping/>
  </p:clrMapOvr>
  <p:transition spd="slow">
    <p:wip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de los cables</a:t>
            </a:r>
            <a:r>
              <a:rPr lang="en-US" altLang="en-US" sz="1600" dirty="0"/>
              <a:t/>
            </a:r>
            <a:br>
              <a:rPr lang="en-US" altLang="en-US" sz="1600" dirty="0"/>
            </a:br>
            <a:r>
              <a:rPr lang="x-none"/>
              <a:t>Demostración en video: conexión de los cables de datos internos</a:t>
            </a:r>
          </a:p>
        </p:txBody>
      </p:sp>
      <p:sp>
        <p:nvSpPr>
          <p:cNvPr id="4" name="Rectangle 3">
            <a:extLst>
              <a:ext uri="{FF2B5EF4-FFF2-40B4-BE49-F238E27FC236}">
                <a16:creationId xmlns="" xmlns:c="http://schemas.openxmlformats.org/drawingml/2006/chart" xmlns:c15="http://schemas.microsoft.com/office/drawing/2012/chart" xmlns:a16="http://schemas.microsoft.com/office/drawing/2014/main" id="{959D147E-8D32-486A-9A95-C6CC31B5E3C9}"/>
              </a:ext>
            </a:extLst>
          </p:cNvPr>
          <p:cNvSpPr/>
          <p:nvPr/>
        </p:nvSpPr>
        <p:spPr>
          <a:xfrm>
            <a:off x="147336" y="798944"/>
            <a:ext cx="8996664" cy="1200329"/>
          </a:xfrm>
          <a:prstGeom prst="rect">
            <a:avLst/>
          </a:prstGeom>
        </p:spPr>
        <p:txBody>
          <a:bodyPr wrap="square">
            <a:spAutoFit/>
          </a:bodyPr>
          <a:lstStyle/>
          <a:p>
            <a:pPr rtl="0"/>
            <a:r>
              <a:rPr lang="x-none" dirty="0"/>
              <a:t>Esta es una demostración en video sobre la conexión de los cables de datos internos:</a:t>
            </a:r>
          </a:p>
          <a:p>
            <a:pPr rtl="0"/>
            <a:r>
              <a:rPr lang="x-none" dirty="0"/>
              <a:t>Paso 1: alinee el cable SaTA y conecte un extremo al socket de la placa base.</a:t>
            </a:r>
          </a:p>
          <a:p>
            <a:pPr rtl="0"/>
            <a:r>
              <a:rPr lang="x-none" dirty="0"/>
              <a:t>Paso 2: alinee el otro extremo del cable SATA y conéctelo en el puerto SATA más pequeño de la unidad.</a:t>
            </a:r>
          </a:p>
        </p:txBody>
      </p:sp>
    </p:spTree>
    <p:custDataLst>
      <p:tags r:id="rId1"/>
    </p:custDataLst>
    <p:extLst>
      <p:ext uri="{BB962C8B-B14F-4D97-AF65-F5344CB8AC3E}">
        <p14:creationId xmlns:p14="http://schemas.microsoft.com/office/powerpoint/2010/main" val="2075069170"/>
      </p:ext>
    </p:extLst>
  </p:cSld>
  <p:clrMapOvr>
    <a:masterClrMapping/>
  </p:clrMapOvr>
  <p:transition spd="slow">
    <p:wip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de los cables</a:t>
            </a:r>
            <a:r>
              <a:rPr lang="en-US" altLang="en-US" sz="1600" dirty="0"/>
              <a:t/>
            </a:r>
            <a:br>
              <a:rPr lang="en-US" altLang="en-US" sz="1600" dirty="0"/>
            </a:br>
            <a:r>
              <a:rPr lang="x-none"/>
              <a:t>Práctica de laboratorio: instalación de los cables internos</a:t>
            </a:r>
          </a:p>
        </p:txBody>
      </p:sp>
      <p:sp>
        <p:nvSpPr>
          <p:cNvPr id="4" name="TextBox 3">
            <a:extLst>
              <a:ext uri="{FF2B5EF4-FFF2-40B4-BE49-F238E27FC236}">
                <a16:creationId xmlns="" xmlns:c="http://schemas.openxmlformats.org/drawingml/2006/chart" xmlns:c15="http://schemas.microsoft.com/office/drawing/2012/chart" xmlns:a16="http://schemas.microsoft.com/office/drawing/2014/main" id="{7DEB1EB3-EAD0-4CD0-A732-D0134BC0AD9D}"/>
              </a:ext>
            </a:extLst>
          </p:cNvPr>
          <p:cNvSpPr txBox="1"/>
          <p:nvPr/>
        </p:nvSpPr>
        <p:spPr>
          <a:xfrm>
            <a:off x="1494692" y="2189285"/>
            <a:ext cx="6288901" cy="646331"/>
          </a:xfrm>
          <a:prstGeom prst="rect">
            <a:avLst/>
          </a:prstGeom>
          <a:noFill/>
        </p:spPr>
        <p:txBody>
          <a:bodyPr wrap="none" rtlCol="0">
            <a:spAutoFit/>
          </a:bodyPr>
          <a:lstStyle/>
          <a:p>
            <a:pPr rtl="0"/>
            <a:r>
              <a:rPr lang="x-none" dirty="0"/>
              <a:t>En esta práctica de laboratorio, instalará los cables internos</a:t>
            </a:r>
          </a:p>
          <a:p>
            <a:pPr rtl="0"/>
            <a:r>
              <a:rPr lang="x-none" dirty="0" smtClean="0"/>
              <a:t>de </a:t>
            </a:r>
            <a:r>
              <a:rPr lang="x-none" dirty="0"/>
              <a:t>alimentación y datos en la computadora.</a:t>
            </a:r>
          </a:p>
        </p:txBody>
      </p:sp>
    </p:spTree>
    <p:custDataLst>
      <p:tags r:id="rId1"/>
    </p:custDataLst>
    <p:extLst>
      <p:ext uri="{BB962C8B-B14F-4D97-AF65-F5344CB8AC3E}">
        <p14:creationId xmlns:p14="http://schemas.microsoft.com/office/powerpoint/2010/main" val="3332355574"/>
      </p:ext>
    </p:extLst>
  </p:cSld>
  <p:clrMapOvr>
    <a:masterClrMapping/>
  </p:clrMapOvr>
  <p:transition spd="slow">
    <p:wip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de los cables</a:t>
            </a:r>
            <a:r>
              <a:rPr lang="en-US" altLang="en-US" sz="1600" dirty="0"/>
              <a:t/>
            </a:r>
            <a:br>
              <a:rPr lang="en-US" altLang="en-US" sz="1600" dirty="0"/>
            </a:br>
            <a:r>
              <a:rPr lang="x-none"/>
              <a:t>Demostración en video: Instalación de los cables del panel frontal</a:t>
            </a:r>
          </a:p>
        </p:txBody>
      </p:sp>
      <p:sp>
        <p:nvSpPr>
          <p:cNvPr id="4" name="Rectangle 3">
            <a:extLst>
              <a:ext uri="{FF2B5EF4-FFF2-40B4-BE49-F238E27FC236}">
                <a16:creationId xmlns="" xmlns:c="http://schemas.openxmlformats.org/drawingml/2006/chart" xmlns:c15="http://schemas.microsoft.com/office/drawing/2012/chart" xmlns:a16="http://schemas.microsoft.com/office/drawing/2014/main" id="{898EFF81-0B5F-417A-8439-59108BC649A5}"/>
              </a:ext>
            </a:extLst>
          </p:cNvPr>
          <p:cNvSpPr/>
          <p:nvPr/>
        </p:nvSpPr>
        <p:spPr>
          <a:xfrm>
            <a:off x="147336" y="798944"/>
            <a:ext cx="8996664" cy="3693319"/>
          </a:xfrm>
          <a:prstGeom prst="rect">
            <a:avLst/>
          </a:prstGeom>
        </p:spPr>
        <p:txBody>
          <a:bodyPr wrap="square">
            <a:spAutoFit/>
          </a:bodyPr>
          <a:lstStyle/>
          <a:p>
            <a:pPr rtl="0"/>
            <a:r>
              <a:rPr lang="x-none" dirty="0"/>
              <a:t>Esta es una demostración en video sobre la conexión de los cables del panel frontal:</a:t>
            </a:r>
          </a:p>
          <a:p>
            <a:pPr rtl="0"/>
            <a:r>
              <a:rPr lang="x-none" dirty="0"/>
              <a:t>Paso 1: conecte el cable de alimentación al conector del panel de sistema en la ubicación marcada como PWR_SW.</a:t>
            </a:r>
          </a:p>
          <a:p>
            <a:pPr rtl="0"/>
            <a:r>
              <a:rPr lang="x-none" dirty="0"/>
              <a:t>Paso 2: conecte el cable de reinicio al conector del panel de sistema en la ubicación marcada “RESET”.</a:t>
            </a:r>
          </a:p>
          <a:p>
            <a:pPr rtl="0"/>
            <a:r>
              <a:rPr lang="x-none" dirty="0"/>
              <a:t>Paso 3: conecte el cable del LED de encendido al conector del panel de sistema en la ubicación marcada “PWR_LED”.</a:t>
            </a:r>
          </a:p>
          <a:p>
            <a:pPr rtl="0"/>
            <a:r>
              <a:rPr lang="x-none" dirty="0"/>
              <a:t>Paso 4: conecte el cable de actividad LED al conector del panel de sistema en la ubicación marcada "HDD_LED".</a:t>
            </a:r>
          </a:p>
          <a:p>
            <a:pPr rtl="0"/>
            <a:r>
              <a:rPr lang="x-none" dirty="0"/>
              <a:t>Paso 5: conecte el cable del altavoz al conector del panel de sistema en la ubicación marcada “SPEAKER”.</a:t>
            </a:r>
          </a:p>
          <a:p>
            <a:pPr rtl="0"/>
            <a:r>
              <a:rPr lang="x-none" dirty="0"/>
              <a:t>Paso 6: conecte el cable USB al conector USB.</a:t>
            </a:r>
          </a:p>
          <a:p>
            <a:pPr rtl="0"/>
            <a:r>
              <a:rPr lang="x-none" dirty="0"/>
              <a:t>Paso 7: conecte el cable de audio al conector de audio</a:t>
            </a:r>
            <a:r>
              <a:rPr lang="x-none" dirty="0" smtClean="0"/>
              <a:t>.</a:t>
            </a:r>
            <a:endParaRPr lang="en-US" dirty="0"/>
          </a:p>
        </p:txBody>
      </p:sp>
    </p:spTree>
    <p:custDataLst>
      <p:tags r:id="rId1"/>
    </p:custDataLst>
    <p:extLst>
      <p:ext uri="{BB962C8B-B14F-4D97-AF65-F5344CB8AC3E}">
        <p14:creationId xmlns:p14="http://schemas.microsoft.com/office/powerpoint/2010/main" val="1522265084"/>
      </p:ext>
    </p:extLst>
  </p:cSld>
  <p:clrMapOvr>
    <a:masterClrMapping/>
  </p:clrMapOvr>
  <p:transition spd="slow">
    <p:wip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de los cables</a:t>
            </a:r>
            <a:r>
              <a:rPr lang="en-US" altLang="en-US" sz="1600" dirty="0"/>
              <a:t/>
            </a:r>
            <a:br>
              <a:rPr lang="en-US" altLang="en-US" sz="1600" dirty="0"/>
            </a:br>
            <a:r>
              <a:rPr lang="x-none"/>
              <a:t>Instalación de los cables del panel frontal</a:t>
            </a:r>
          </a:p>
        </p:txBody>
      </p:sp>
      <p:sp>
        <p:nvSpPr>
          <p:cNvPr id="2" name="TextBox 1">
            <a:extLst>
              <a:ext uri="{FF2B5EF4-FFF2-40B4-BE49-F238E27FC236}">
                <a16:creationId xmlns="" xmlns:c="http://schemas.openxmlformats.org/drawingml/2006/chart" xmlns:c15="http://schemas.microsoft.com/office/drawing/2012/chart" xmlns:a16="http://schemas.microsoft.com/office/drawing/2014/main" id="{8A16CFE5-2DBF-4EF4-B963-87B01DB2435C}"/>
              </a:ext>
            </a:extLst>
          </p:cNvPr>
          <p:cNvSpPr txBox="1"/>
          <p:nvPr/>
        </p:nvSpPr>
        <p:spPr>
          <a:xfrm>
            <a:off x="90725" y="798944"/>
            <a:ext cx="2567429" cy="3108543"/>
          </a:xfrm>
          <a:prstGeom prst="rect">
            <a:avLst/>
          </a:prstGeom>
          <a:noFill/>
        </p:spPr>
        <p:txBody>
          <a:bodyPr wrap="square" rtlCol="0">
            <a:spAutoFit/>
          </a:bodyPr>
          <a:lstStyle/>
          <a:p>
            <a:pPr rtl="0"/>
            <a:r>
              <a:rPr lang="x-none" sz="1400" dirty="0"/>
              <a:t>Un gabinete de computadora suele tener un botón de encendido y luces de actividad visibles en la parte delantera del gabinete. El gabinete incluye cables del panel frontal que deben conectarse a un conector común del panel de sistema en una placa base. La escritura en la placa base cerca del conector del panel de sistema muestra dónde se conecta cada cable.</a:t>
            </a:r>
          </a:p>
        </p:txBody>
      </p:sp>
      <p:pic>
        <p:nvPicPr>
          <p:cNvPr id="4" name="Picture 3" descr="&quot;Front Panel and System Panel Connectors&quot;&#10;There are two images. Image 1 is titled &quot;Front Panel Connectors&quot; and shows a photograph of connector wires for HDD LEDs, Reset SW, +P LED, -P LED, and POWER SW. Image 1 is titled &quot;System Panel Connector&quot; and contains a photograph of a portion of the motherboard where the front panel wires should be connected. ">
            <a:extLst>
              <a:ext uri="{FF2B5EF4-FFF2-40B4-BE49-F238E27FC236}">
                <a16:creationId xmlns="" xmlns:c="http://schemas.openxmlformats.org/drawingml/2006/chart" xmlns:c15="http://schemas.microsoft.com/office/drawing/2012/chart" xmlns:a16="http://schemas.microsoft.com/office/drawing/2014/main" id="{45C4793C-B6C8-4E62-86F7-0BCB22597BF1}"/>
              </a:ext>
            </a:extLst>
          </p:cNvPr>
          <p:cNvPicPr>
            <a:picLocks noChangeAspect="1"/>
          </p:cNvPicPr>
          <p:nvPr/>
        </p:nvPicPr>
        <p:blipFill>
          <a:blip r:embed="rId4"/>
          <a:stretch>
            <a:fillRect/>
          </a:stretch>
        </p:blipFill>
        <p:spPr>
          <a:xfrm>
            <a:off x="2658155" y="949779"/>
            <a:ext cx="2390775" cy="2743200"/>
          </a:xfrm>
          <a:prstGeom prst="rect">
            <a:avLst/>
          </a:prstGeom>
        </p:spPr>
      </p:pic>
      <p:sp>
        <p:nvSpPr>
          <p:cNvPr id="5" name="TextBox 4">
            <a:extLst>
              <a:ext uri="{FF2B5EF4-FFF2-40B4-BE49-F238E27FC236}">
                <a16:creationId xmlns="" xmlns:c="http://schemas.openxmlformats.org/drawingml/2006/chart" xmlns:c15="http://schemas.microsoft.com/office/drawing/2012/chart" xmlns:a16="http://schemas.microsoft.com/office/drawing/2014/main" id="{A2202D47-EDF6-42B0-A8BE-F11427E94F9E}"/>
              </a:ext>
            </a:extLst>
          </p:cNvPr>
          <p:cNvSpPr txBox="1"/>
          <p:nvPr/>
        </p:nvSpPr>
        <p:spPr>
          <a:xfrm>
            <a:off x="2642313" y="3692979"/>
            <a:ext cx="2422458" cy="307777"/>
          </a:xfrm>
          <a:prstGeom prst="rect">
            <a:avLst/>
          </a:prstGeom>
          <a:noFill/>
        </p:spPr>
        <p:txBody>
          <a:bodyPr wrap="none" rtlCol="0">
            <a:spAutoFit/>
          </a:bodyPr>
          <a:lstStyle/>
          <a:p>
            <a:pPr algn="ctr" rtl="0"/>
            <a:r>
              <a:rPr lang="x-none" sz="1400" dirty="0"/>
              <a:t>Conectores del panel frontal</a:t>
            </a:r>
          </a:p>
        </p:txBody>
      </p:sp>
      <p:pic>
        <p:nvPicPr>
          <p:cNvPr id="6" name="Picture 5">
            <a:extLst>
              <a:ext uri="{FF2B5EF4-FFF2-40B4-BE49-F238E27FC236}">
                <a16:creationId xmlns="" xmlns:c="http://schemas.openxmlformats.org/drawingml/2006/chart" xmlns:c15="http://schemas.microsoft.com/office/drawing/2012/chart" xmlns:a16="http://schemas.microsoft.com/office/drawing/2014/main" id="{F1AFD5F8-F35F-4CCA-8200-5C2DF3FF85CF}"/>
              </a:ext>
            </a:extLst>
          </p:cNvPr>
          <p:cNvPicPr>
            <a:picLocks noChangeAspect="1"/>
          </p:cNvPicPr>
          <p:nvPr/>
        </p:nvPicPr>
        <p:blipFill>
          <a:blip r:embed="rId5"/>
          <a:stretch>
            <a:fillRect/>
          </a:stretch>
        </p:blipFill>
        <p:spPr>
          <a:xfrm>
            <a:off x="5322027" y="949779"/>
            <a:ext cx="3386138" cy="2033588"/>
          </a:xfrm>
          <a:prstGeom prst="rect">
            <a:avLst/>
          </a:prstGeom>
        </p:spPr>
      </p:pic>
      <p:sp>
        <p:nvSpPr>
          <p:cNvPr id="8" name="TextBox 7">
            <a:extLst>
              <a:ext uri="{FF2B5EF4-FFF2-40B4-BE49-F238E27FC236}">
                <a16:creationId xmlns="" xmlns:c="http://schemas.openxmlformats.org/drawingml/2006/chart" xmlns:c15="http://schemas.microsoft.com/office/drawing/2012/chart" xmlns:a16="http://schemas.microsoft.com/office/drawing/2014/main" id="{32FB052B-8B97-43B4-B699-8172EDD725D5}"/>
              </a:ext>
            </a:extLst>
          </p:cNvPr>
          <p:cNvSpPr txBox="1"/>
          <p:nvPr/>
        </p:nvSpPr>
        <p:spPr>
          <a:xfrm>
            <a:off x="5665207" y="3006740"/>
            <a:ext cx="2791149" cy="307777"/>
          </a:xfrm>
          <a:prstGeom prst="rect">
            <a:avLst/>
          </a:prstGeom>
          <a:noFill/>
        </p:spPr>
        <p:txBody>
          <a:bodyPr wrap="none" rtlCol="0">
            <a:spAutoFit/>
          </a:bodyPr>
          <a:lstStyle/>
          <a:p>
            <a:pPr algn="ctr" rtl="0"/>
            <a:r>
              <a:rPr lang="x-none" sz="1400" dirty="0"/>
              <a:t>Conectores del panel de sistema</a:t>
            </a:r>
          </a:p>
        </p:txBody>
      </p:sp>
    </p:spTree>
    <p:custDataLst>
      <p:tags r:id="rId1"/>
    </p:custDataLst>
    <p:extLst>
      <p:ext uri="{BB962C8B-B14F-4D97-AF65-F5344CB8AC3E}">
        <p14:creationId xmlns:p14="http://schemas.microsoft.com/office/powerpoint/2010/main" val="2803094307"/>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rtl="0" eaLnBrk="1" hangingPunct="1"/>
            <a:r>
              <a:rPr lang="x-none"/>
              <a:t>Capítulo 2: Actividades</a:t>
            </a:r>
          </a:p>
        </p:txBody>
      </p:sp>
      <p:sp>
        <p:nvSpPr>
          <p:cNvPr id="6147" name="Rectangle 34"/>
          <p:cNvSpPr>
            <a:spLocks noGrp="1" noChangeArrowheads="1"/>
          </p:cNvSpPr>
          <p:nvPr>
            <p:ph idx="1"/>
          </p:nvPr>
        </p:nvSpPr>
        <p:spPr>
          <a:xfrm>
            <a:off x="144065" y="798944"/>
            <a:ext cx="8853286" cy="323137"/>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1698092813"/>
              </p:ext>
            </p:extLst>
          </p:nvPr>
        </p:nvGraphicFramePr>
        <p:xfrm>
          <a:off x="444591" y="1172881"/>
          <a:ext cx="8229418" cy="3505266"/>
        </p:xfrm>
        <a:graphic>
          <a:graphicData uri="http://schemas.openxmlformats.org/drawingml/2006/table">
            <a:tbl>
              <a:tblPr firstRow="1" bandRow="1">
                <a:tableStyleId>{5C22544A-7EE6-4342-B048-85BDC9FD1C3A}</a:tableStyleId>
              </a:tblPr>
              <a:tblGrid>
                <a:gridCol w="1129733">
                  <a:extLst>
                    <a:ext uri="{9D8B030D-6E8A-4147-A177-3AD203B41FA5}">
                      <a16:colId xmlns="" xmlns:c="http://schemas.openxmlformats.org/drawingml/2006/chart" xmlns:c15="http://schemas.microsoft.com/office/drawing/2012/chart" xmlns:a16="http://schemas.microsoft.com/office/drawing/2014/main" val="20001"/>
                    </a:ext>
                  </a:extLst>
                </a:gridCol>
                <a:gridCol w="1857736">
                  <a:extLst>
                    <a:ext uri="{9D8B030D-6E8A-4147-A177-3AD203B41FA5}">
                      <a16:colId xmlns="" xmlns:c="http://schemas.openxmlformats.org/drawingml/2006/chart" xmlns:c15="http://schemas.microsoft.com/office/drawing/2012/chart" xmlns:a16="http://schemas.microsoft.com/office/drawing/2014/main" val="3156509146"/>
                    </a:ext>
                  </a:extLst>
                </a:gridCol>
                <a:gridCol w="4080076">
                  <a:extLst>
                    <a:ext uri="{9D8B030D-6E8A-4147-A177-3AD203B41FA5}">
                      <a16:colId xmlns="" xmlns:c="http://schemas.openxmlformats.org/drawingml/2006/chart" xmlns:c15="http://schemas.microsoft.com/office/drawing/2012/chart" xmlns:a16="http://schemas.microsoft.com/office/drawing/2014/main" val="20002"/>
                    </a:ext>
                  </a:extLst>
                </a:gridCol>
                <a:gridCol w="1161873">
                  <a:extLst>
                    <a:ext uri="{9D8B030D-6E8A-4147-A177-3AD203B41FA5}">
                      <a16:colId xmlns="" xmlns:c="http://schemas.openxmlformats.org/drawingml/2006/chart" xmlns:c15="http://schemas.microsoft.com/office/drawing/2012/chart" xmlns:a16="http://schemas.microsoft.com/office/drawing/2014/main" val="20003"/>
                    </a:ext>
                  </a:extLst>
                </a:gridCol>
              </a:tblGrid>
              <a:tr h="286347">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dirty="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dirty="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0"/>
                  </a:ext>
                </a:extLst>
              </a:tr>
              <a:tr h="292629">
                <a:tc>
                  <a:txBody>
                    <a:bodyPr/>
                    <a:lstStyle/>
                    <a:p>
                      <a:pPr algn="ctr" rtl="0"/>
                      <a:r>
                        <a:rPr lang="x-none" sz="1100"/>
                        <a:t>2.1.1.1</a:t>
                      </a:r>
                    </a:p>
                  </a:txBody>
                  <a:tcPr marL="68580" marR="68580" marT="34290" marB="34290" anchor="ctr"/>
                </a:tc>
                <a:tc>
                  <a:txBody>
                    <a:bodyPr/>
                    <a:lstStyle/>
                    <a:p>
                      <a:pPr rtl="0"/>
                      <a:r>
                        <a:rPr lang="x-none" sz="1100"/>
                        <a:t>Explicación del video</a:t>
                      </a:r>
                    </a:p>
                  </a:txBody>
                  <a:tcPr marL="68580" marR="68580" marT="34290" marB="34290" anchor="ctr"/>
                </a:tc>
                <a:tc>
                  <a:txBody>
                    <a:bodyPr/>
                    <a:lstStyle/>
                    <a:p>
                      <a:pPr rtl="0"/>
                      <a:r>
                        <a:rPr lang="x-none" sz="1100" dirty="0"/>
                        <a:t>Seguridad general y contra incendios</a:t>
                      </a:r>
                    </a:p>
                  </a:txBody>
                  <a:tcPr marL="68580" marR="68580" marT="34290" marB="34290" anchor="ctr"/>
                </a:tc>
                <a:tc>
                  <a:txBody>
                    <a:bodyPr/>
                    <a:lstStyle/>
                    <a:p>
                      <a:pPr rtl="0"/>
                      <a:r>
                        <a:rPr lang="x-none" sz="1100"/>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1"/>
                  </a:ext>
                </a:extLst>
              </a:tr>
              <a:tr h="292629">
                <a:tc>
                  <a:txBody>
                    <a:bodyPr/>
                    <a:lstStyle/>
                    <a:p>
                      <a:pPr algn="ctr" rtl="0"/>
                      <a:r>
                        <a:rPr lang="x-none" sz="1100"/>
                        <a:t>2.1.2.1</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Explicación en video</a:t>
                      </a:r>
                    </a:p>
                  </a:txBody>
                  <a:tcPr marL="68580" marR="68580" marT="34290" marB="34290" anchor="ctr"/>
                </a:tc>
                <a:tc>
                  <a:txBody>
                    <a:bodyPr/>
                    <a:lstStyle/>
                    <a:p>
                      <a:pPr rtl="0"/>
                      <a:r>
                        <a:rPr lang="x-none" sz="1100"/>
                        <a:t>Instalación de la fuente de alimentación</a:t>
                      </a:r>
                    </a:p>
                  </a:txBody>
                  <a:tcPr marL="68580" marR="68580" marT="34290" marB="34290" anchor="ctr"/>
                </a:tc>
                <a:tc>
                  <a:txBody>
                    <a:bodyPr/>
                    <a:lstStyle/>
                    <a:p>
                      <a:pPr rtl="0"/>
                      <a:r>
                        <a:rPr lang="x-none" sz="1100">
                          <a:solidFill>
                            <a:schemeClr val="dk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2"/>
                  </a:ext>
                </a:extLst>
              </a:tr>
              <a:tr h="292629">
                <a:tc>
                  <a:txBody>
                    <a:bodyPr/>
                    <a:lstStyle/>
                    <a:p>
                      <a:pPr algn="ctr" rtl="0"/>
                      <a:r>
                        <a:rPr lang="x-none" sz="1100"/>
                        <a:t>2.1.2.2</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Instalación de la fuente de alimentación</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231953418"/>
                  </a:ext>
                </a:extLst>
              </a:tr>
              <a:tr h="292629">
                <a:tc>
                  <a:txBody>
                    <a:bodyPr/>
                    <a:lstStyle/>
                    <a:p>
                      <a:pPr algn="ctr" rtl="0"/>
                      <a:r>
                        <a:rPr lang="x-none" sz="1100"/>
                        <a:t>2.1.2.5</a:t>
                      </a:r>
                    </a:p>
                  </a:txBody>
                  <a:tcPr marL="68580" marR="68580" marT="34290" marB="34290" anchor="ctr"/>
                </a:tc>
                <a:tc>
                  <a:txBody>
                    <a:bodyPr/>
                    <a:lstStyle/>
                    <a:p>
                      <a:pPr rtl="0"/>
                      <a:r>
                        <a:rPr lang="x-none" sz="1100"/>
                        <a:t>Práctica de laboratorio</a:t>
                      </a:r>
                    </a:p>
                  </a:txBody>
                  <a:tcPr marL="68580" marR="68580" marT="34290" marB="34290" anchor="ctr"/>
                </a:tc>
                <a:tc>
                  <a:txBody>
                    <a:bodyPr/>
                    <a:lstStyle/>
                    <a:p>
                      <a:pPr rtl="0"/>
                      <a:r>
                        <a:rPr lang="x-none" sz="1100"/>
                        <a:t>Instalación de la fuente de alimentación</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2276622034"/>
                  </a:ext>
                </a:extLst>
              </a:tr>
              <a:tr h="292629">
                <a:tc>
                  <a:txBody>
                    <a:bodyPr/>
                    <a:lstStyle/>
                    <a:p>
                      <a:pPr algn="ctr" rtl="0"/>
                      <a:r>
                        <a:rPr lang="x-none" sz="1100"/>
                        <a:t>2.1.3.1</a:t>
                      </a:r>
                    </a:p>
                  </a:txBody>
                  <a:tcPr marL="68580" marR="68580" marT="34290" marB="34290" anchor="ctr"/>
                </a:tc>
                <a:tc>
                  <a:txBody>
                    <a:bodyPr/>
                    <a:lstStyle/>
                    <a:p>
                      <a:pPr rtl="0"/>
                      <a:r>
                        <a:rPr lang="x-none" sz="1100" dirty="0"/>
                        <a:t>Demostración en video</a:t>
                      </a:r>
                    </a:p>
                  </a:txBody>
                  <a:tcPr marL="68580" marR="68580" marT="34290" marB="34290" anchor="ctr"/>
                </a:tc>
                <a:tc>
                  <a:txBody>
                    <a:bodyPr/>
                    <a:lstStyle/>
                    <a:p>
                      <a:pPr rtl="0"/>
                      <a:r>
                        <a:rPr lang="x-none" sz="1100"/>
                        <a:t>Instalar la CPU</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3435557263"/>
                  </a:ext>
                </a:extLst>
              </a:tr>
              <a:tr h="292629">
                <a:tc>
                  <a:txBody>
                    <a:bodyPr/>
                    <a:lstStyle/>
                    <a:p>
                      <a:pPr algn="ctr" rtl="0"/>
                      <a:r>
                        <a:rPr lang="x-none" sz="1100"/>
                        <a:t>2.1.3.2</a:t>
                      </a:r>
                    </a:p>
                  </a:txBody>
                  <a:tcPr marL="68580" marR="68580" marT="34290" marB="34290" anchor="ctr"/>
                </a:tc>
                <a:tc>
                  <a:txBody>
                    <a:bodyPr/>
                    <a:lstStyle/>
                    <a:p>
                      <a:pPr rtl="0"/>
                      <a:r>
                        <a:rPr lang="x-none" sz="1100"/>
                        <a:t>Verifique su comprensión</a:t>
                      </a:r>
                    </a:p>
                  </a:txBody>
                  <a:tcPr marL="68580" marR="68580" marT="34290" marB="34290" anchor="ctr"/>
                </a:tc>
                <a:tc>
                  <a:txBody>
                    <a:bodyPr/>
                    <a:lstStyle/>
                    <a:p>
                      <a:pPr rtl="0"/>
                      <a:r>
                        <a:rPr lang="x-none" sz="1100"/>
                        <a:t>Instalar la CPU</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453984857"/>
                  </a:ext>
                </a:extLst>
              </a:tr>
              <a:tr h="292629">
                <a:tc>
                  <a:txBody>
                    <a:bodyPr/>
                    <a:lstStyle/>
                    <a:p>
                      <a:pPr algn="ctr" rtl="0"/>
                      <a:r>
                        <a:rPr lang="x-none" sz="1100"/>
                        <a:t>2.1.3.3</a:t>
                      </a:r>
                    </a:p>
                  </a:txBody>
                  <a:tcPr marL="68580" marR="68580" marT="34290" marB="34290" anchor="ctr"/>
                </a:tc>
                <a:tc>
                  <a:txBody>
                    <a:bodyPr/>
                    <a:lstStyle/>
                    <a:p>
                      <a:pPr rtl="0"/>
                      <a:r>
                        <a:rPr lang="x-none" sz="1100"/>
                        <a:t>Demostración en video</a:t>
                      </a:r>
                    </a:p>
                  </a:txBody>
                  <a:tcPr marL="68580" marR="68580" marT="34290" marB="34290" anchor="ctr"/>
                </a:tc>
                <a:tc>
                  <a:txBody>
                    <a:bodyPr/>
                    <a:lstStyle/>
                    <a:p>
                      <a:pPr rtl="0"/>
                      <a:r>
                        <a:rPr lang="x-none" sz="1100"/>
                        <a:t>Instalar la RAM</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3"/>
                  </a:ext>
                </a:extLst>
              </a:tr>
              <a:tr h="292629">
                <a:tc>
                  <a:txBody>
                    <a:bodyPr/>
                    <a:lstStyle/>
                    <a:p>
                      <a:pPr algn="ctr" rtl="0"/>
                      <a:r>
                        <a:rPr lang="x-none" sz="1100"/>
                        <a:t>2.1.3.4</a:t>
                      </a:r>
                    </a:p>
                  </a:txBody>
                  <a:tcPr marL="68580" marR="68580" marT="34290" marB="34290" anchor="ctr"/>
                </a:tc>
                <a:tc>
                  <a:txBody>
                    <a:bodyPr/>
                    <a:lstStyle/>
                    <a:p>
                      <a:pPr rtl="0"/>
                      <a:r>
                        <a:rPr lang="x-none" sz="1100"/>
                        <a:t>Verifique su comprensión</a:t>
                      </a:r>
                    </a:p>
                  </a:txBody>
                  <a:tcPr marL="68580" marR="68580" marT="34290" marB="34290" anchor="ctr"/>
                </a:tc>
                <a:tc>
                  <a:txBody>
                    <a:bodyPr/>
                    <a:lstStyle/>
                    <a:p>
                      <a:pPr rtl="0"/>
                      <a:r>
                        <a:rPr lang="x-none" sz="1100"/>
                        <a:t>Instalar la RAM</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4"/>
                  </a:ext>
                </a:extLst>
              </a:tr>
              <a:tr h="292629">
                <a:tc>
                  <a:txBody>
                    <a:bodyPr/>
                    <a:lstStyle/>
                    <a:p>
                      <a:pPr algn="ctr" rtl="0"/>
                      <a:r>
                        <a:rPr lang="x-none" sz="1100"/>
                        <a:t>2.1.3.5</a:t>
                      </a:r>
                    </a:p>
                  </a:txBody>
                  <a:tcPr marL="68580" marR="68580" marT="34290" marB="34290" anchor="ctr"/>
                </a:tc>
                <a:tc>
                  <a:txBody>
                    <a:bodyPr/>
                    <a:lstStyle/>
                    <a:p>
                      <a:pPr rtl="0"/>
                      <a:r>
                        <a:rPr lang="x-none" sz="1100"/>
                        <a:t>Demostración en video</a:t>
                      </a:r>
                    </a:p>
                  </a:txBody>
                  <a:tcPr marL="68580" marR="68580" marT="34290" marB="34290" anchor="ctr"/>
                </a:tc>
                <a:tc>
                  <a:txBody>
                    <a:bodyPr/>
                    <a:lstStyle/>
                    <a:p>
                      <a:pPr rtl="0"/>
                      <a:r>
                        <a:rPr lang="x-none" sz="1100"/>
                        <a:t>Instalación de la placa base</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5"/>
                  </a:ext>
                </a:extLst>
              </a:tr>
              <a:tr h="292629">
                <a:tc>
                  <a:txBody>
                    <a:bodyPr/>
                    <a:lstStyle/>
                    <a:p>
                      <a:pPr algn="ctr" rtl="0"/>
                      <a:r>
                        <a:rPr lang="x-none" sz="1100"/>
                        <a:t>2.1.3.6</a:t>
                      </a:r>
                    </a:p>
                  </a:txBody>
                  <a:tcPr marL="68580" marR="68580" marT="34290" marB="34290" anchor="ctr"/>
                </a:tc>
                <a:tc>
                  <a:txBody>
                    <a:bodyPr/>
                    <a:lstStyle/>
                    <a:p>
                      <a:pPr rtl="0"/>
                      <a:r>
                        <a:rPr lang="x-none" sz="1100"/>
                        <a:t>Verifique su comprensión</a:t>
                      </a:r>
                    </a:p>
                  </a:txBody>
                  <a:tcPr marL="68580" marR="68580" marT="34290" marB="34290" anchor="ctr"/>
                </a:tc>
                <a:tc>
                  <a:txBody>
                    <a:bodyPr/>
                    <a:lstStyle/>
                    <a:p>
                      <a:pPr rtl="0"/>
                      <a:r>
                        <a:rPr lang="x-none" sz="1100"/>
                        <a:t>Instalación de la placa base</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6"/>
                  </a:ext>
                </a:extLst>
              </a:tr>
              <a:tr h="292629">
                <a:tc>
                  <a:txBody>
                    <a:bodyPr/>
                    <a:lstStyle/>
                    <a:p>
                      <a:pPr algn="ctr" rtl="0"/>
                      <a:r>
                        <a:rPr lang="x-none" sz="1100"/>
                        <a:t>2.1.3.10</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rtl="0"/>
                      <a:r>
                        <a:rPr lang="x-none" sz="1100"/>
                        <a:t>Instalación de la placa base a la computadora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dirty="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7"/>
                  </a:ext>
                </a:extLst>
              </a:tr>
            </a:tbl>
          </a:graphicData>
        </a:graphic>
      </p:graphicFrame>
    </p:spTree>
    <p:custDataLst>
      <p:tags r:id="rId1"/>
    </p:custDataLst>
    <p:extLst>
      <p:ext uri="{BB962C8B-B14F-4D97-AF65-F5344CB8AC3E}">
        <p14:creationId xmlns:p14="http://schemas.microsoft.com/office/powerpoint/2010/main" val="2145273728"/>
      </p:ext>
    </p:extLst>
  </p:cSld>
  <p:clrMapOvr>
    <a:masterClrMapping/>
  </p:clrMapOvr>
  <p:transition spd="slow">
    <p:wip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de los cables</a:t>
            </a:r>
            <a:r>
              <a:rPr lang="en-US" altLang="en-US" sz="1600" dirty="0"/>
              <a:t/>
            </a:r>
            <a:br>
              <a:rPr lang="en-US" altLang="en-US" sz="1600" dirty="0"/>
            </a:br>
            <a:r>
              <a:rPr lang="x-none"/>
              <a:t>Instalación de los cables del panel frontal (cont.)</a:t>
            </a:r>
          </a:p>
        </p:txBody>
      </p:sp>
      <p:sp>
        <p:nvSpPr>
          <p:cNvPr id="5" name="TextBox 4">
            <a:extLst>
              <a:ext uri="{FF2B5EF4-FFF2-40B4-BE49-F238E27FC236}">
                <a16:creationId xmlns="" xmlns:c="http://schemas.openxmlformats.org/drawingml/2006/chart" xmlns:c15="http://schemas.microsoft.com/office/drawing/2012/chart" xmlns:a16="http://schemas.microsoft.com/office/drawing/2014/main" id="{A2202D47-EDF6-42B0-A8BE-F11427E94F9E}"/>
              </a:ext>
            </a:extLst>
          </p:cNvPr>
          <p:cNvSpPr txBox="1"/>
          <p:nvPr/>
        </p:nvSpPr>
        <p:spPr>
          <a:xfrm>
            <a:off x="2831412" y="3708207"/>
            <a:ext cx="2422459" cy="307777"/>
          </a:xfrm>
          <a:prstGeom prst="rect">
            <a:avLst/>
          </a:prstGeom>
          <a:noFill/>
        </p:spPr>
        <p:txBody>
          <a:bodyPr wrap="none" rtlCol="0">
            <a:spAutoFit/>
          </a:bodyPr>
          <a:lstStyle/>
          <a:p>
            <a:pPr algn="ctr" rtl="0"/>
            <a:r>
              <a:rPr lang="x-none" sz="1400" dirty="0"/>
              <a:t>Indicador de flecha del pin 1</a:t>
            </a:r>
          </a:p>
        </p:txBody>
      </p:sp>
      <p:sp>
        <p:nvSpPr>
          <p:cNvPr id="8" name="TextBox 7">
            <a:extLst>
              <a:ext uri="{FF2B5EF4-FFF2-40B4-BE49-F238E27FC236}">
                <a16:creationId xmlns="" xmlns:c="http://schemas.openxmlformats.org/drawingml/2006/chart" xmlns:c15="http://schemas.microsoft.com/office/drawing/2012/chart" xmlns:a16="http://schemas.microsoft.com/office/drawing/2014/main" id="{32FB052B-8B97-43B4-B699-8172EDD725D5}"/>
              </a:ext>
            </a:extLst>
          </p:cNvPr>
          <p:cNvSpPr txBox="1"/>
          <p:nvPr/>
        </p:nvSpPr>
        <p:spPr>
          <a:xfrm>
            <a:off x="5859658" y="2851847"/>
            <a:ext cx="2624436" cy="523220"/>
          </a:xfrm>
          <a:prstGeom prst="rect">
            <a:avLst/>
          </a:prstGeom>
          <a:noFill/>
        </p:spPr>
        <p:txBody>
          <a:bodyPr wrap="none" rtlCol="0">
            <a:spAutoFit/>
          </a:bodyPr>
          <a:lstStyle/>
          <a:p>
            <a:pPr algn="ctr" rtl="0"/>
            <a:r>
              <a:rPr lang="x-none" sz="1400"/>
              <a:t>Pin 1 del conector del panel de sistema</a:t>
            </a:r>
          </a:p>
          <a:p>
            <a:pPr algn="ctr" rtl="0"/>
            <a:r>
              <a:rPr lang="x-none" sz="1400"/>
              <a:t> Indicador</a:t>
            </a:r>
          </a:p>
        </p:txBody>
      </p:sp>
      <p:sp>
        <p:nvSpPr>
          <p:cNvPr id="3" name="TextBox 2">
            <a:extLst>
              <a:ext uri="{FF2B5EF4-FFF2-40B4-BE49-F238E27FC236}">
                <a16:creationId xmlns="" xmlns:c="http://schemas.openxmlformats.org/drawingml/2006/chart" xmlns:c15="http://schemas.microsoft.com/office/drawing/2012/chart" xmlns:a16="http://schemas.microsoft.com/office/drawing/2014/main" id="{FF568972-894F-4A39-8547-59BE1E9002C5}"/>
              </a:ext>
            </a:extLst>
          </p:cNvPr>
          <p:cNvSpPr txBox="1"/>
          <p:nvPr/>
        </p:nvSpPr>
        <p:spPr>
          <a:xfrm>
            <a:off x="282013" y="1034041"/>
            <a:ext cx="2376000" cy="3785652"/>
          </a:xfrm>
          <a:prstGeom prst="rect">
            <a:avLst/>
          </a:prstGeom>
          <a:noFill/>
        </p:spPr>
        <p:txBody>
          <a:bodyPr wrap="square" rtlCol="0">
            <a:spAutoFit/>
          </a:bodyPr>
          <a:lstStyle/>
          <a:p>
            <a:pPr rtl="0"/>
            <a:r>
              <a:rPr lang="x-none" sz="1200" dirty="0"/>
              <a:t>Los conectores del panel de sistema incluyen:</a:t>
            </a:r>
          </a:p>
          <a:p>
            <a:pPr marL="171450" indent="-171450" rtl="0">
              <a:buFont typeface="Arial" panose="020B0604020202020204" pitchFamily="34" charset="0"/>
              <a:buChar char="•"/>
            </a:pPr>
            <a:r>
              <a:rPr lang="x-none" sz="1200" dirty="0"/>
              <a:t>Botón de encendido </a:t>
            </a:r>
          </a:p>
          <a:p>
            <a:pPr marL="171450" indent="-171450" rtl="0">
              <a:buFont typeface="Arial" panose="020B0604020202020204" pitchFamily="34" charset="0"/>
              <a:buChar char="•"/>
            </a:pPr>
            <a:r>
              <a:rPr lang="x-none" sz="1200" dirty="0"/>
              <a:t>Botón de reinicio</a:t>
            </a:r>
          </a:p>
          <a:p>
            <a:pPr marL="171450" indent="-171450" rtl="0">
              <a:buFont typeface="Arial" panose="020B0604020202020204" pitchFamily="34" charset="0"/>
              <a:buChar char="•"/>
            </a:pPr>
            <a:r>
              <a:rPr lang="x-none" sz="1200" dirty="0"/>
              <a:t>LED de encendido</a:t>
            </a:r>
          </a:p>
          <a:p>
            <a:pPr marL="171450" indent="-171450" rtl="0">
              <a:buFont typeface="Arial" panose="020B0604020202020204" pitchFamily="34" charset="0"/>
              <a:buChar char="•"/>
            </a:pPr>
            <a:r>
              <a:rPr lang="x-none" sz="1200" dirty="0"/>
              <a:t>LED de actividad de la unidad</a:t>
            </a:r>
          </a:p>
          <a:p>
            <a:pPr marL="171450" indent="-171450" rtl="0">
              <a:buFont typeface="Arial" panose="020B0604020202020204" pitchFamily="34" charset="0"/>
              <a:buChar char="•"/>
            </a:pPr>
            <a:r>
              <a:rPr lang="x-none" sz="1200" dirty="0"/>
              <a:t>Altavoz del sistema</a:t>
            </a:r>
          </a:p>
          <a:p>
            <a:pPr marL="171450" indent="-171450" rtl="0">
              <a:buFont typeface="Arial" panose="020B0604020202020204" pitchFamily="34" charset="0"/>
              <a:buChar char="•"/>
            </a:pPr>
            <a:r>
              <a:rPr lang="x-none" sz="1200" dirty="0"/>
              <a:t>Audio</a:t>
            </a:r>
          </a:p>
          <a:p>
            <a:endParaRPr lang="en-US" sz="1200" dirty="0"/>
          </a:p>
          <a:p>
            <a:pPr rtl="0"/>
            <a:r>
              <a:rPr lang="x-none" sz="1200" dirty="0"/>
              <a:t>Los conectores del panel de sistema no están enchavetados. Sin embargo, cada cable del panel frontal generalmente tiene una flecha pequeña que indica el pin 1 y cada par de pines LED del conector del panel de sistema de la placa base tiene el pin 1 marcado con un signo más (+).</a:t>
            </a:r>
          </a:p>
        </p:txBody>
      </p:sp>
      <p:pic>
        <p:nvPicPr>
          <p:cNvPr id="7" name="Picture 6">
            <a:extLst>
              <a:ext uri="{FF2B5EF4-FFF2-40B4-BE49-F238E27FC236}">
                <a16:creationId xmlns="" xmlns:c="http://schemas.openxmlformats.org/drawingml/2006/chart" xmlns:c15="http://schemas.microsoft.com/office/drawing/2012/chart" xmlns:a16="http://schemas.microsoft.com/office/drawing/2014/main" id="{3BE1C7A1-36F0-448A-94AD-CBE2356145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94862" y="1037607"/>
            <a:ext cx="2695559" cy="2667034"/>
          </a:xfrm>
          <a:prstGeom prst="rect">
            <a:avLst/>
          </a:prstGeom>
        </p:spPr>
      </p:pic>
      <p:pic>
        <p:nvPicPr>
          <p:cNvPr id="9" name="Picture 8">
            <a:extLst>
              <a:ext uri="{FF2B5EF4-FFF2-40B4-BE49-F238E27FC236}">
                <a16:creationId xmlns="" xmlns:c="http://schemas.openxmlformats.org/drawingml/2006/chart" xmlns:c15="http://schemas.microsoft.com/office/drawing/2012/chart" xmlns:a16="http://schemas.microsoft.com/office/drawing/2014/main" id="{35A24F5B-784B-43BE-B834-B355E95FAF8D}"/>
              </a:ext>
            </a:extLst>
          </p:cNvPr>
          <p:cNvPicPr>
            <a:picLocks noChangeAspect="1"/>
          </p:cNvPicPr>
          <p:nvPr/>
        </p:nvPicPr>
        <p:blipFill>
          <a:blip r:embed="rId5"/>
          <a:stretch>
            <a:fillRect/>
          </a:stretch>
        </p:blipFill>
        <p:spPr>
          <a:xfrm>
            <a:off x="5695977" y="1034041"/>
            <a:ext cx="2951798" cy="1817806"/>
          </a:xfrm>
          <a:prstGeom prst="rect">
            <a:avLst/>
          </a:prstGeom>
        </p:spPr>
      </p:pic>
    </p:spTree>
    <p:custDataLst>
      <p:tags r:id="rId1"/>
    </p:custDataLst>
    <p:extLst>
      <p:ext uri="{BB962C8B-B14F-4D97-AF65-F5344CB8AC3E}">
        <p14:creationId xmlns:p14="http://schemas.microsoft.com/office/powerpoint/2010/main" val="1825375636"/>
      </p:ext>
    </p:extLst>
  </p:cSld>
  <p:clrMapOvr>
    <a:masterClrMapping/>
  </p:clrMapOvr>
  <p:transition spd="slow">
    <p:wip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de los cables</a:t>
            </a:r>
            <a:r>
              <a:rPr lang="en-US" altLang="en-US" sz="1600" dirty="0"/>
              <a:t/>
            </a:r>
            <a:br>
              <a:rPr lang="en-US" altLang="en-US" sz="1600" dirty="0"/>
            </a:br>
            <a:r>
              <a:rPr lang="x-none"/>
              <a:t>Instalación de los cables del panel frontal (cont.)</a:t>
            </a:r>
          </a:p>
        </p:txBody>
      </p:sp>
      <p:sp>
        <p:nvSpPr>
          <p:cNvPr id="5" name="TextBox 4">
            <a:extLst>
              <a:ext uri="{FF2B5EF4-FFF2-40B4-BE49-F238E27FC236}">
                <a16:creationId xmlns="" xmlns:c="http://schemas.openxmlformats.org/drawingml/2006/chart" xmlns:c15="http://schemas.microsoft.com/office/drawing/2012/chart" xmlns:a16="http://schemas.microsoft.com/office/drawing/2014/main" id="{A2202D47-EDF6-42B0-A8BE-F11427E94F9E}"/>
              </a:ext>
            </a:extLst>
          </p:cNvPr>
          <p:cNvSpPr txBox="1"/>
          <p:nvPr/>
        </p:nvSpPr>
        <p:spPr>
          <a:xfrm>
            <a:off x="2990418" y="2420953"/>
            <a:ext cx="2872902" cy="307777"/>
          </a:xfrm>
          <a:prstGeom prst="rect">
            <a:avLst/>
          </a:prstGeom>
          <a:noFill/>
        </p:spPr>
        <p:txBody>
          <a:bodyPr wrap="none" rtlCol="0">
            <a:spAutoFit/>
          </a:bodyPr>
          <a:lstStyle/>
          <a:p>
            <a:pPr algn="ctr" rtl="0"/>
            <a:r>
              <a:rPr lang="x-none" sz="1400" dirty="0"/>
              <a:t>Conectores USB de la placa base</a:t>
            </a:r>
          </a:p>
        </p:txBody>
      </p:sp>
      <p:sp>
        <p:nvSpPr>
          <p:cNvPr id="8" name="TextBox 7">
            <a:extLst>
              <a:ext uri="{FF2B5EF4-FFF2-40B4-BE49-F238E27FC236}">
                <a16:creationId xmlns="" xmlns:c="http://schemas.openxmlformats.org/drawingml/2006/chart" xmlns:c15="http://schemas.microsoft.com/office/drawing/2012/chart" xmlns:a16="http://schemas.microsoft.com/office/drawing/2014/main" id="{32FB052B-8B97-43B4-B699-8172EDD725D5}"/>
              </a:ext>
            </a:extLst>
          </p:cNvPr>
          <p:cNvSpPr txBox="1"/>
          <p:nvPr/>
        </p:nvSpPr>
        <p:spPr>
          <a:xfrm>
            <a:off x="6530064" y="3595598"/>
            <a:ext cx="2135521" cy="307777"/>
          </a:xfrm>
          <a:prstGeom prst="rect">
            <a:avLst/>
          </a:prstGeom>
          <a:noFill/>
        </p:spPr>
        <p:txBody>
          <a:bodyPr wrap="none" rtlCol="0">
            <a:spAutoFit/>
          </a:bodyPr>
          <a:lstStyle/>
          <a:p>
            <a:pPr algn="ctr" rtl="0"/>
            <a:r>
              <a:rPr lang="x-none" sz="1400" dirty="0"/>
              <a:t>Conector USB interno</a:t>
            </a:r>
          </a:p>
        </p:txBody>
      </p:sp>
      <p:sp>
        <p:nvSpPr>
          <p:cNvPr id="3" name="TextBox 2" descr="&quot;Internal USB connector and USB motherboard connectors&quot;">
            <a:extLst>
              <a:ext uri="{FF2B5EF4-FFF2-40B4-BE49-F238E27FC236}">
                <a16:creationId xmlns="" xmlns:c="http://schemas.openxmlformats.org/drawingml/2006/chart" xmlns:c15="http://schemas.microsoft.com/office/drawing/2012/chart" xmlns:a16="http://schemas.microsoft.com/office/drawing/2014/main" id="{FF568972-894F-4A39-8547-59BE1E9002C5}"/>
              </a:ext>
            </a:extLst>
          </p:cNvPr>
          <p:cNvSpPr txBox="1"/>
          <p:nvPr/>
        </p:nvSpPr>
        <p:spPr>
          <a:xfrm>
            <a:off x="205101" y="798944"/>
            <a:ext cx="2068080" cy="3231654"/>
          </a:xfrm>
          <a:prstGeom prst="rect">
            <a:avLst/>
          </a:prstGeom>
          <a:noFill/>
        </p:spPr>
        <p:txBody>
          <a:bodyPr wrap="square" rtlCol="0">
            <a:spAutoFit/>
          </a:bodyPr>
          <a:lstStyle/>
          <a:p>
            <a:pPr rtl="0"/>
            <a:r>
              <a:rPr lang="x-none" sz="1200"/>
              <a:t>Los nuevos gabinetes y placas base tienen capacidades USB 3.0 o USB 3.1. Los cables de conector USB suelen tener 9 o 10 pines dispuestos en dos filas. Estos cables se conectan a los conectores USB de la placa base. Esta disposición permite dos conexiones USB, por lo tanto los conectores USB suelen encontrarse en pares. En ocasiones, ambos conectores se encuentran juntos en una sola pieza y se pueden conectar a la totalidad del conector USB de la placa base. </a:t>
            </a:r>
          </a:p>
        </p:txBody>
      </p:sp>
      <p:pic>
        <p:nvPicPr>
          <p:cNvPr id="2" name="Picture 1" descr="&quot;USB motherboard connectors and internal USB connector&quot;&#10;There are two images. Image 1 is titled &quot;USB Motherboard Connectors&quot; and contains a photograph of a portion of the motherboard where USB drive cables should be connected. Photograph shows three nine-pin USB wire connection locations. Image 2 is titled &quot;Internal USB Connector and contains a photograph of a nine-pin internal USB plug connected to a cable. ">
            <a:extLst>
              <a:ext uri="{FF2B5EF4-FFF2-40B4-BE49-F238E27FC236}">
                <a16:creationId xmlns="" xmlns:c="http://schemas.openxmlformats.org/drawingml/2006/chart" xmlns:c15="http://schemas.microsoft.com/office/drawing/2012/chart" xmlns:a16="http://schemas.microsoft.com/office/drawing/2014/main" id="{139FFCE6-3839-4ADF-B3CD-23B1FE6E0730}"/>
              </a:ext>
            </a:extLst>
          </p:cNvPr>
          <p:cNvPicPr>
            <a:picLocks noChangeAspect="1"/>
          </p:cNvPicPr>
          <p:nvPr/>
        </p:nvPicPr>
        <p:blipFill>
          <a:blip r:embed="rId4"/>
          <a:stretch>
            <a:fillRect/>
          </a:stretch>
        </p:blipFill>
        <p:spPr>
          <a:xfrm>
            <a:off x="2659878" y="913961"/>
            <a:ext cx="3533983" cy="1500810"/>
          </a:xfrm>
          <a:prstGeom prst="rect">
            <a:avLst/>
          </a:prstGeom>
        </p:spPr>
      </p:pic>
      <p:pic>
        <p:nvPicPr>
          <p:cNvPr id="4" name="Picture 3">
            <a:extLst>
              <a:ext uri="{FF2B5EF4-FFF2-40B4-BE49-F238E27FC236}">
                <a16:creationId xmlns="" xmlns:c="http://schemas.openxmlformats.org/drawingml/2006/chart" xmlns:c15="http://schemas.microsoft.com/office/drawing/2012/chart" xmlns:a16="http://schemas.microsoft.com/office/drawing/2014/main" id="{28EA0DD2-8693-42D8-A276-2ED3A5BC121E}"/>
              </a:ext>
            </a:extLst>
          </p:cNvPr>
          <p:cNvPicPr>
            <a:picLocks noChangeAspect="1"/>
          </p:cNvPicPr>
          <p:nvPr/>
        </p:nvPicPr>
        <p:blipFill>
          <a:blip r:embed="rId5"/>
          <a:stretch>
            <a:fillRect/>
          </a:stretch>
        </p:blipFill>
        <p:spPr>
          <a:xfrm>
            <a:off x="6407521" y="1547901"/>
            <a:ext cx="2380605" cy="2047697"/>
          </a:xfrm>
          <a:prstGeom prst="rect">
            <a:avLst/>
          </a:prstGeom>
        </p:spPr>
      </p:pic>
    </p:spTree>
    <p:custDataLst>
      <p:tags r:id="rId1"/>
    </p:custDataLst>
    <p:extLst>
      <p:ext uri="{BB962C8B-B14F-4D97-AF65-F5344CB8AC3E}">
        <p14:creationId xmlns:p14="http://schemas.microsoft.com/office/powerpoint/2010/main" val="1973728661"/>
      </p:ext>
    </p:extLst>
  </p:cSld>
  <p:clrMapOvr>
    <a:masterClrMapping/>
  </p:clrMapOvr>
  <p:transition spd="slow">
    <p:wip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de los cables</a:t>
            </a:r>
            <a:r>
              <a:rPr lang="en-US" altLang="en-US" sz="1600" dirty="0"/>
              <a:t/>
            </a:r>
            <a:br>
              <a:rPr lang="en-US" altLang="en-US" sz="1600" dirty="0"/>
            </a:br>
            <a:r>
              <a:rPr lang="x-none"/>
              <a:t>Instalación de los cables del panel frontal (cont.)</a:t>
            </a:r>
          </a:p>
        </p:txBody>
      </p:sp>
      <p:pic>
        <p:nvPicPr>
          <p:cNvPr id="6" name="Picture 5">
            <a:extLst>
              <a:ext uri="{FF2B5EF4-FFF2-40B4-BE49-F238E27FC236}">
                <a16:creationId xmlns="" xmlns:c="http://schemas.openxmlformats.org/drawingml/2006/chart" xmlns:c15="http://schemas.microsoft.com/office/drawing/2012/chart" xmlns:a16="http://schemas.microsoft.com/office/drawing/2014/main" id="{D178E384-6BC6-47EC-88D2-4855E85A85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9935" y="1028700"/>
            <a:ext cx="6943725" cy="3086099"/>
          </a:xfrm>
          <a:prstGeom prst="rect">
            <a:avLst/>
          </a:prstGeom>
        </p:spPr>
      </p:pic>
    </p:spTree>
    <p:custDataLst>
      <p:tags r:id="rId1"/>
    </p:custDataLst>
    <p:extLst>
      <p:ext uri="{BB962C8B-B14F-4D97-AF65-F5344CB8AC3E}">
        <p14:creationId xmlns:p14="http://schemas.microsoft.com/office/powerpoint/2010/main" val="2990900276"/>
      </p:ext>
    </p:extLst>
  </p:cSld>
  <p:clrMapOvr>
    <a:masterClrMapping/>
  </p:clrMapOvr>
  <p:transition spd="slow">
    <p:wip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de los cables</a:t>
            </a:r>
            <a:r>
              <a:rPr lang="en-US" altLang="en-US" sz="1600" dirty="0"/>
              <a:t/>
            </a:r>
            <a:br>
              <a:rPr lang="en-US" altLang="en-US" sz="1600" dirty="0"/>
            </a:br>
            <a:r>
              <a:rPr lang="x-none"/>
              <a:t>Práctica de laboratorio: Instalación de los cables del panel frontal</a:t>
            </a:r>
          </a:p>
        </p:txBody>
      </p:sp>
      <p:sp>
        <p:nvSpPr>
          <p:cNvPr id="4" name="TextBox 3">
            <a:extLst>
              <a:ext uri="{FF2B5EF4-FFF2-40B4-BE49-F238E27FC236}">
                <a16:creationId xmlns="" xmlns:c="http://schemas.openxmlformats.org/drawingml/2006/chart" xmlns:c15="http://schemas.microsoft.com/office/drawing/2012/chart" xmlns:a16="http://schemas.microsoft.com/office/drawing/2014/main" id="{26D988F2-DF7F-4782-8F20-C81B0132A01E}"/>
              </a:ext>
            </a:extLst>
          </p:cNvPr>
          <p:cNvSpPr txBox="1"/>
          <p:nvPr/>
        </p:nvSpPr>
        <p:spPr>
          <a:xfrm>
            <a:off x="1494692" y="2189285"/>
            <a:ext cx="7032088" cy="646331"/>
          </a:xfrm>
          <a:prstGeom prst="rect">
            <a:avLst/>
          </a:prstGeom>
          <a:noFill/>
        </p:spPr>
        <p:txBody>
          <a:bodyPr wrap="square" rtlCol="0">
            <a:spAutoFit/>
          </a:bodyPr>
          <a:lstStyle/>
          <a:p>
            <a:pPr rtl="0"/>
            <a:r>
              <a:rPr lang="x-none" dirty="0"/>
              <a:t>En esta práctica de laboratorio, instalará los cables del panel frontal en la computadora.</a:t>
            </a:r>
          </a:p>
        </p:txBody>
      </p:sp>
    </p:spTree>
    <p:custDataLst>
      <p:tags r:id="rId1"/>
    </p:custDataLst>
    <p:extLst>
      <p:ext uri="{BB962C8B-B14F-4D97-AF65-F5344CB8AC3E}">
        <p14:creationId xmlns:p14="http://schemas.microsoft.com/office/powerpoint/2010/main" val="3848996526"/>
      </p:ext>
    </p:extLst>
  </p:cSld>
  <p:clrMapOvr>
    <a:masterClrMapping/>
  </p:clrMapOvr>
  <p:transition spd="slow">
    <p:wip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dirty="0"/>
              <a:t>Instalación de los cables</a:t>
            </a:r>
            <a:r>
              <a:rPr lang="en-US" altLang="en-US" sz="1600" dirty="0"/>
              <a:t/>
            </a:r>
            <a:br>
              <a:rPr lang="en-US" altLang="en-US" sz="1600" dirty="0"/>
            </a:br>
            <a:r>
              <a:rPr lang="x-none" spc="-30" dirty="0"/>
              <a:t>Demostración en video: Finalización del armado de la computadora</a:t>
            </a:r>
          </a:p>
        </p:txBody>
      </p:sp>
      <p:sp>
        <p:nvSpPr>
          <p:cNvPr id="4" name="Rectangle 3">
            <a:extLst>
              <a:ext uri="{FF2B5EF4-FFF2-40B4-BE49-F238E27FC236}">
                <a16:creationId xmlns="" xmlns:c="http://schemas.openxmlformats.org/drawingml/2006/chart" xmlns:c15="http://schemas.microsoft.com/office/drawing/2012/chart" xmlns:a16="http://schemas.microsoft.com/office/drawing/2014/main" id="{0581058F-FEF6-46E4-9587-75EF385C6248}"/>
              </a:ext>
            </a:extLst>
          </p:cNvPr>
          <p:cNvSpPr/>
          <p:nvPr/>
        </p:nvSpPr>
        <p:spPr>
          <a:xfrm>
            <a:off x="147336" y="798944"/>
            <a:ext cx="8996664" cy="2862322"/>
          </a:xfrm>
          <a:prstGeom prst="rect">
            <a:avLst/>
          </a:prstGeom>
        </p:spPr>
        <p:txBody>
          <a:bodyPr wrap="square">
            <a:spAutoFit/>
          </a:bodyPr>
          <a:lstStyle/>
          <a:p>
            <a:pPr rtl="0"/>
            <a:r>
              <a:rPr lang="x-none" spc="-30" dirty="0"/>
              <a:t>Esta es una demostración en video sobre la finalización del armado de la computadora:</a:t>
            </a:r>
          </a:p>
          <a:p>
            <a:pPr rtl="0"/>
            <a:r>
              <a:rPr lang="x-none" dirty="0"/>
              <a:t>Paso 1: vuelva a colocar el panel frontal (si es necesario).</a:t>
            </a:r>
          </a:p>
          <a:p>
            <a:pPr rtl="0"/>
            <a:r>
              <a:rPr lang="x-none" dirty="0"/>
              <a:t>Paso 2: conecte el cable de alimentación a la fuente de alimentación.</a:t>
            </a:r>
          </a:p>
          <a:p>
            <a:pPr rtl="0"/>
            <a:r>
              <a:rPr lang="x-none" dirty="0"/>
              <a:t>Paso 3: oriente y conecte los cables USB a los puertos USB.</a:t>
            </a:r>
          </a:p>
          <a:p>
            <a:pPr rtl="0"/>
            <a:r>
              <a:rPr lang="x-none" dirty="0"/>
              <a:t>Paso 4: </a:t>
            </a:r>
            <a:r>
              <a:rPr lang="x-none" spc="-30" dirty="0"/>
              <a:t>oriente y conecte el cable de video al puerto de video en el adaptador de video.</a:t>
            </a:r>
          </a:p>
          <a:p>
            <a:pPr rtl="0"/>
            <a:r>
              <a:rPr lang="x-none" dirty="0"/>
              <a:t>Paso 5: apriete los tornillos del cable de video al adaptador de video.</a:t>
            </a:r>
          </a:p>
          <a:p>
            <a:pPr rtl="0"/>
            <a:r>
              <a:rPr lang="x-none" dirty="0"/>
              <a:t>Paso 6: conecte el cable de red al puerto Ethernet.</a:t>
            </a:r>
          </a:p>
          <a:p>
            <a:pPr rtl="0"/>
            <a:r>
              <a:rPr lang="x-none" dirty="0"/>
              <a:t>Paso 7: conecte los cables de audio a los puertos de audio.</a:t>
            </a:r>
          </a:p>
          <a:p>
            <a:pPr rtl="0"/>
            <a:r>
              <a:rPr lang="x-none" dirty="0"/>
              <a:t>Paso 8: coloque la cubierta del panel lateral en el gabinete y deslícela para cerrarla.</a:t>
            </a:r>
          </a:p>
          <a:p>
            <a:pPr rtl="0"/>
            <a:r>
              <a:rPr lang="x-none" dirty="0"/>
              <a:t>Paso 9: apriete los tornillos para asegurar la cubierta del panel lateral.</a:t>
            </a:r>
          </a:p>
        </p:txBody>
      </p:sp>
    </p:spTree>
    <p:custDataLst>
      <p:tags r:id="rId1"/>
    </p:custDataLst>
    <p:extLst>
      <p:ext uri="{BB962C8B-B14F-4D97-AF65-F5344CB8AC3E}">
        <p14:creationId xmlns:p14="http://schemas.microsoft.com/office/powerpoint/2010/main" val="1871766537"/>
      </p:ext>
    </p:extLst>
  </p:cSld>
  <p:clrMapOvr>
    <a:masterClrMapping/>
  </p:clrMapOvr>
  <p:transition spd="slow">
    <p:wip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dirty="0"/>
              <a:t>Instalación de los cables</a:t>
            </a:r>
            <a:r>
              <a:rPr lang="en-US" altLang="en-US" sz="1600" dirty="0"/>
              <a:t/>
            </a:r>
            <a:br>
              <a:rPr lang="en-US" altLang="en-US" sz="1600" dirty="0"/>
            </a:br>
            <a:r>
              <a:rPr lang="x-none" spc="-30" dirty="0"/>
              <a:t>Práctica de laboratorio: Finalización del armado de la computadora</a:t>
            </a:r>
          </a:p>
        </p:txBody>
      </p:sp>
      <p:sp>
        <p:nvSpPr>
          <p:cNvPr id="4" name="TextBox 3">
            <a:extLst>
              <a:ext uri="{FF2B5EF4-FFF2-40B4-BE49-F238E27FC236}">
                <a16:creationId xmlns="" xmlns:c="http://schemas.openxmlformats.org/drawingml/2006/chart" xmlns:c15="http://schemas.microsoft.com/office/drawing/2012/chart" xmlns:a16="http://schemas.microsoft.com/office/drawing/2014/main" id="{26D988F2-DF7F-4782-8F20-C81B0132A01E}"/>
              </a:ext>
            </a:extLst>
          </p:cNvPr>
          <p:cNvSpPr txBox="1"/>
          <p:nvPr/>
        </p:nvSpPr>
        <p:spPr>
          <a:xfrm>
            <a:off x="1583469" y="2171530"/>
            <a:ext cx="7180171" cy="707886"/>
          </a:xfrm>
          <a:prstGeom prst="rect">
            <a:avLst/>
          </a:prstGeom>
          <a:noFill/>
        </p:spPr>
        <p:txBody>
          <a:bodyPr wrap="none" rtlCol="0">
            <a:spAutoFit/>
          </a:bodyPr>
          <a:lstStyle/>
          <a:p>
            <a:pPr rtl="0"/>
            <a:r>
              <a:rPr lang="x-none" sz="2000" dirty="0"/>
              <a:t>En esta práctica de laboratorio, instalará los paneles laterales</a:t>
            </a:r>
          </a:p>
          <a:p>
            <a:pPr rtl="0"/>
            <a:r>
              <a:rPr lang="x-none" sz="2000" dirty="0" smtClean="0"/>
              <a:t>y </a:t>
            </a:r>
            <a:r>
              <a:rPr lang="x-none" sz="2000" dirty="0"/>
              <a:t>los cables externos en la computadora</a:t>
            </a:r>
            <a:r>
              <a:rPr lang="x-none" dirty="0"/>
              <a:t>.</a:t>
            </a:r>
          </a:p>
        </p:txBody>
      </p:sp>
    </p:spTree>
    <p:custDataLst>
      <p:tags r:id="rId1"/>
    </p:custDataLst>
    <p:extLst>
      <p:ext uri="{BB962C8B-B14F-4D97-AF65-F5344CB8AC3E}">
        <p14:creationId xmlns:p14="http://schemas.microsoft.com/office/powerpoint/2010/main" val="863547045"/>
      </p:ext>
    </p:extLst>
  </p:cSld>
  <p:clrMapOvr>
    <a:masterClrMapping/>
  </p:clrMapOvr>
  <p:transition spd="slow">
    <p:wip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a:solidFill>
                  <a:schemeClr val="accent5">
                    <a:lumMod val="40000"/>
                    <a:lumOff val="60000"/>
                  </a:schemeClr>
                </a:solidFill>
              </a:rPr>
              <a:t>2.2 Resumen del capítulo</a:t>
            </a:r>
          </a:p>
        </p:txBody>
      </p:sp>
    </p:spTree>
    <p:custDataLst>
      <p:tags r:id="rId1"/>
    </p:custDataLst>
    <p:extLst>
      <p:ext uri="{BB962C8B-B14F-4D97-AF65-F5344CB8AC3E}">
        <p14:creationId xmlns:p14="http://schemas.microsoft.com/office/powerpoint/2010/main" val="3547072848"/>
      </p:ext>
    </p:extLst>
  </p:cSld>
  <p:clrMapOvr>
    <a:masterClrMapping/>
  </p:clrMapOvr>
  <p:transition spd="slow">
    <p:wip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0"/>
            <a:r>
              <a:rPr lang="x-none" sz="1600"/>
              <a:t>Conclusión</a:t>
            </a:r>
            <a:r>
              <a:rPr lang="sv-SE" sz="1600" dirty="0"/>
              <a:t/>
            </a:r>
            <a:br>
              <a:rPr lang="sv-SE" sz="1600" dirty="0"/>
            </a:br>
            <a:r>
              <a:rPr lang="x-none"/>
              <a:t>Capítulo 2: Armado de la PC</a:t>
            </a:r>
          </a:p>
        </p:txBody>
      </p:sp>
      <p:sp>
        <p:nvSpPr>
          <p:cNvPr id="4" name="TextBox 3">
            <a:extLst>
              <a:ext uri="{FF2B5EF4-FFF2-40B4-BE49-F238E27FC236}">
                <a16:creationId xmlns="" xmlns:c="http://schemas.openxmlformats.org/drawingml/2006/chart" xmlns:c15="http://schemas.microsoft.com/office/drawing/2012/chart" xmlns:a16="http://schemas.microsoft.com/office/drawing/2014/main" id="{AAF8250D-2829-4900-975B-B426032D033E}"/>
              </a:ext>
            </a:extLst>
          </p:cNvPr>
          <p:cNvSpPr txBox="1"/>
          <p:nvPr/>
        </p:nvSpPr>
        <p:spPr>
          <a:xfrm>
            <a:off x="256375" y="1281869"/>
            <a:ext cx="8544726" cy="3477875"/>
          </a:xfrm>
          <a:prstGeom prst="rect">
            <a:avLst/>
          </a:prstGeom>
          <a:noFill/>
        </p:spPr>
        <p:txBody>
          <a:bodyPr wrap="square" rtlCol="0">
            <a:spAutoFit/>
          </a:bodyPr>
          <a:lstStyle/>
          <a:p>
            <a:endParaRPr lang="en-CA" sz="1600" dirty="0"/>
          </a:p>
          <a:p>
            <a:pPr marL="469106" lvl="1" indent="-214313" rtl="0">
              <a:buFont typeface="Arial" panose="020B0604020202020204" pitchFamily="34" charset="0"/>
              <a:buChar char="•"/>
            </a:pPr>
            <a:r>
              <a:rPr lang="x-none" sz="1600"/>
              <a:t>Arme una computadora.</a:t>
            </a:r>
          </a:p>
          <a:p>
            <a:pPr marL="542131" lvl="2" indent="-214313" rtl="0">
              <a:buFont typeface="Arial" panose="020B0604020202020204" pitchFamily="34" charset="0"/>
              <a:buChar char="•"/>
            </a:pPr>
            <a:r>
              <a:rPr lang="x-none" sz="1400"/>
              <a:t>Defina las normas generales y de seguridad contra incendios.</a:t>
            </a:r>
          </a:p>
          <a:p>
            <a:pPr marL="542131" lvl="2" indent="-214313" rtl="0">
              <a:buFont typeface="Arial" panose="020B0604020202020204" pitchFamily="34" charset="0"/>
              <a:buChar char="•"/>
            </a:pPr>
            <a:r>
              <a:rPr lang="x-none" sz="1400"/>
              <a:t>Conecte la fuente de alimentación.</a:t>
            </a:r>
          </a:p>
          <a:p>
            <a:pPr marL="542131" lvl="2" indent="-214313" rtl="0">
              <a:buFont typeface="Arial" panose="020B0604020202020204" pitchFamily="34" charset="0"/>
              <a:buChar char="•"/>
            </a:pPr>
            <a:r>
              <a:rPr lang="x-none" sz="1400"/>
              <a:t>Instale los componentes de la placa base.</a:t>
            </a:r>
          </a:p>
          <a:p>
            <a:pPr marL="542131" lvl="2" indent="-214313" rtl="0">
              <a:buFont typeface="Arial" panose="020B0604020202020204" pitchFamily="34" charset="0"/>
              <a:buChar char="•"/>
            </a:pPr>
            <a:r>
              <a:rPr lang="x-none" sz="1400"/>
              <a:t>Instale las unidades internas.</a:t>
            </a:r>
          </a:p>
          <a:p>
            <a:pPr marL="542131" lvl="2" indent="-214313" rtl="0">
              <a:buFont typeface="Arial" panose="020B0604020202020204" pitchFamily="34" charset="0"/>
              <a:buChar char="•"/>
            </a:pPr>
            <a:r>
              <a:rPr lang="x-none" sz="1400"/>
              <a:t>Instale las tarjetas adaptadoras.</a:t>
            </a:r>
          </a:p>
          <a:p>
            <a:pPr marL="542131" lvl="2" indent="-214313" rtl="0">
              <a:buFont typeface="Arial" panose="020B0604020202020204" pitchFamily="34" charset="0"/>
              <a:buChar char="•"/>
            </a:pPr>
            <a:r>
              <a:rPr lang="x-none" sz="1400"/>
              <a:t>Identifique el almacenamiento adicional.</a:t>
            </a:r>
          </a:p>
          <a:p>
            <a:pPr marL="542131" lvl="2" indent="-214313" rtl="0">
              <a:buFont typeface="Arial" panose="020B0604020202020204" pitchFamily="34" charset="0"/>
              <a:buChar char="•"/>
            </a:pPr>
            <a:r>
              <a:rPr lang="x-none" sz="1400"/>
              <a:t>Conecte los componentes de la computadora con los cables adecuados.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endParaRPr lang="en-US" dirty="0"/>
          </a:p>
        </p:txBody>
      </p:sp>
    </p:spTree>
    <p:custDataLst>
      <p:tags r:id="rId1"/>
    </p:custDataLst>
    <p:extLst>
      <p:ext uri="{BB962C8B-B14F-4D97-AF65-F5344CB8AC3E}">
        <p14:creationId xmlns:p14="http://schemas.microsoft.com/office/powerpoint/2010/main" val="4131295985"/>
      </p:ext>
    </p:extLst>
  </p:cSld>
  <p:clrMapOvr>
    <a:masterClrMapping/>
  </p:clrMapOvr>
  <p:transition spd="slow">
    <p:wipe/>
  </p:transition>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pPr rtl="0" eaLnBrk="1" hangingPunct="1"/>
            <a:r>
              <a:rPr lang="x-none" sz="1800">
                <a:latin typeface="Arial" charset="0"/>
              </a:rPr>
              <a:t>Capítulo 2</a:t>
            </a:r>
            <a:r>
              <a:rPr lang="en-US" dirty="0">
                <a:latin typeface="Arial" charset="0"/>
              </a:rPr>
              <a:t/>
            </a:r>
            <a:br>
              <a:rPr lang="en-US" dirty="0">
                <a:latin typeface="Arial" charset="0"/>
              </a:rPr>
            </a:br>
            <a:r>
              <a:rPr lang="x-none">
                <a:latin typeface="Arial" charset="0"/>
              </a:rPr>
              <a:t>Nuevos términos y comandos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061028119"/>
              </p:ext>
            </p:extLst>
          </p:nvPr>
        </p:nvGraphicFramePr>
        <p:xfrm>
          <a:off x="144463" y="798513"/>
          <a:ext cx="8853486" cy="3738880"/>
        </p:xfrm>
        <a:graphic>
          <a:graphicData uri="http://schemas.openxmlformats.org/drawingml/2006/table">
            <a:tbl>
              <a:tblPr firstRow="1" bandRow="1">
                <a:tableStyleId>{F5AB1C69-6EDB-4FF4-983F-18BD219EF322}</a:tableStyleId>
              </a:tblPr>
              <a:tblGrid>
                <a:gridCol w="2951162">
                  <a:extLst>
                    <a:ext uri="{9D8B030D-6E8A-4147-A177-3AD203B41FA5}">
                      <a16:colId xmlns="" xmlns:c="http://schemas.openxmlformats.org/drawingml/2006/chart" xmlns:c15="http://schemas.microsoft.com/office/drawing/2012/chart" xmlns:a16="http://schemas.microsoft.com/office/drawing/2014/main" val="2731093094"/>
                    </a:ext>
                  </a:extLst>
                </a:gridCol>
                <a:gridCol w="2951162">
                  <a:extLst>
                    <a:ext uri="{9D8B030D-6E8A-4147-A177-3AD203B41FA5}">
                      <a16:colId xmlns="" xmlns:c="http://schemas.openxmlformats.org/drawingml/2006/chart" xmlns:c15="http://schemas.microsoft.com/office/drawing/2012/chart" xmlns:a16="http://schemas.microsoft.com/office/drawing/2014/main" val="2353496225"/>
                    </a:ext>
                  </a:extLst>
                </a:gridCol>
                <a:gridCol w="2951162">
                  <a:extLst>
                    <a:ext uri="{9D8B030D-6E8A-4147-A177-3AD203B41FA5}">
                      <a16:colId xmlns="" xmlns:c="http://schemas.openxmlformats.org/drawingml/2006/chart" xmlns:c15="http://schemas.microsoft.com/office/drawing/2012/chart" xmlns:a16="http://schemas.microsoft.com/office/drawing/2014/main" val="281959122"/>
                    </a:ext>
                  </a:extLst>
                </a:gridCol>
              </a:tblGrid>
              <a:tr h="370840">
                <a:tc>
                  <a:txBody>
                    <a:bodyPr/>
                    <a:lstStyle/>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BD-R</a:t>
                      </a:r>
                    </a:p>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BD-RE</a:t>
                      </a:r>
                    </a:p>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BD-ROM</a:t>
                      </a:r>
                    </a:p>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Memoria de búfer</a:t>
                      </a:r>
                    </a:p>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CD-ROM</a:t>
                      </a:r>
                    </a:p>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CD-RW</a:t>
                      </a:r>
                    </a:p>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CompactFlash</a:t>
                      </a:r>
                    </a:p>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DVD-ROM</a:t>
                      </a:r>
                    </a:p>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DVD-RW</a:t>
                      </a:r>
                    </a:p>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Bus de la parte delantera (FSB)</a:t>
                      </a:r>
                    </a:p>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Tarjeta de E/S</a:t>
                      </a:r>
                    </a:p>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Memory Stick</a:t>
                      </a:r>
                    </a:p>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MicroSD</a:t>
                      </a:r>
                    </a:p>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MiniSD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Secure Digital (SD)</a:t>
                      </a:r>
                    </a:p>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Memoria no almacenada en búfer</a:t>
                      </a:r>
                    </a:p>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xD</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endParaRPr lang="en-US" sz="1400" b="0" kern="120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endParaRPr lang="en-US" sz="1400" b="0" kern="120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c="http://schemas.openxmlformats.org/drawingml/2006/chart" xmlns:c15="http://schemas.microsoft.com/office/drawing/2012/chart" xmlns:a16="http://schemas.microsoft.com/office/drawing/2014/main" val="1600795013"/>
                  </a:ext>
                </a:extLst>
              </a:tr>
            </a:tbl>
          </a:graphicData>
        </a:graphic>
      </p:graphicFrame>
    </p:spTree>
    <p:custDataLst>
      <p:tags r:id="rId1"/>
    </p:custDataLst>
    <p:extLst>
      <p:ext uri="{BB962C8B-B14F-4D97-AF65-F5344CB8AC3E}">
        <p14:creationId xmlns:p14="http://schemas.microsoft.com/office/powerpoint/2010/main" val="994453015"/>
      </p:ext>
    </p:extLst>
  </p:cSld>
  <p:clrMapOvr>
    <a:masterClrMapping/>
  </p:clrMapOvr>
  <p:transition spd="slow">
    <p:wip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90828277"/>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rtl="0" eaLnBrk="1" hangingPunct="1"/>
            <a:r>
              <a:rPr lang="x-none"/>
              <a:t>Capítulo 2: Actividades (cont.)</a:t>
            </a:r>
          </a:p>
        </p:txBody>
      </p:sp>
      <p:sp>
        <p:nvSpPr>
          <p:cNvPr id="6147" name="Rectangle 34"/>
          <p:cNvSpPr>
            <a:spLocks noGrp="1" noChangeArrowheads="1"/>
          </p:cNvSpPr>
          <p:nvPr>
            <p:ph idx="1"/>
          </p:nvPr>
        </p:nvSpPr>
        <p:spPr>
          <a:xfrm>
            <a:off x="144065" y="798944"/>
            <a:ext cx="8853286" cy="379697"/>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4186246698"/>
              </p:ext>
            </p:extLst>
          </p:nvPr>
        </p:nvGraphicFramePr>
        <p:xfrm>
          <a:off x="438437" y="1178641"/>
          <a:ext cx="8229418" cy="3212637"/>
        </p:xfrm>
        <a:graphic>
          <a:graphicData uri="http://schemas.openxmlformats.org/drawingml/2006/table">
            <a:tbl>
              <a:tblPr firstRow="1" bandRow="1">
                <a:tableStyleId>{5C22544A-7EE6-4342-B048-85BDC9FD1C3A}</a:tableStyleId>
              </a:tblPr>
              <a:tblGrid>
                <a:gridCol w="1129733">
                  <a:extLst>
                    <a:ext uri="{9D8B030D-6E8A-4147-A177-3AD203B41FA5}">
                      <a16:colId xmlns="" xmlns:c="http://schemas.openxmlformats.org/drawingml/2006/chart" xmlns:c15="http://schemas.microsoft.com/office/drawing/2012/chart" xmlns:a16="http://schemas.microsoft.com/office/drawing/2014/main" val="20001"/>
                    </a:ext>
                  </a:extLst>
                </a:gridCol>
                <a:gridCol w="1857736">
                  <a:extLst>
                    <a:ext uri="{9D8B030D-6E8A-4147-A177-3AD203B41FA5}">
                      <a16:colId xmlns="" xmlns:c="http://schemas.openxmlformats.org/drawingml/2006/chart" xmlns:c15="http://schemas.microsoft.com/office/drawing/2012/chart" xmlns:a16="http://schemas.microsoft.com/office/drawing/2014/main" val="3156509146"/>
                    </a:ext>
                  </a:extLst>
                </a:gridCol>
                <a:gridCol w="4080076">
                  <a:extLst>
                    <a:ext uri="{9D8B030D-6E8A-4147-A177-3AD203B41FA5}">
                      <a16:colId xmlns="" xmlns:c="http://schemas.openxmlformats.org/drawingml/2006/chart" xmlns:c15="http://schemas.microsoft.com/office/drawing/2012/chart" xmlns:a16="http://schemas.microsoft.com/office/drawing/2014/main" val="20002"/>
                    </a:ext>
                  </a:extLst>
                </a:gridCol>
                <a:gridCol w="1161873">
                  <a:extLst>
                    <a:ext uri="{9D8B030D-6E8A-4147-A177-3AD203B41FA5}">
                      <a16:colId xmlns="" xmlns:c="http://schemas.openxmlformats.org/drawingml/2006/chart" xmlns:c15="http://schemas.microsoft.com/office/drawing/2012/chart" xmlns:a16="http://schemas.microsoft.com/office/drawing/2014/main" val="20003"/>
                    </a:ext>
                  </a:extLst>
                </a:gridCol>
              </a:tblGrid>
              <a:tr h="286347">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0"/>
                  </a:ext>
                </a:extLst>
              </a:tr>
              <a:tr h="292629">
                <a:tc>
                  <a:txBody>
                    <a:bodyPr/>
                    <a:lstStyle/>
                    <a:p>
                      <a:pPr algn="ctr" rtl="0"/>
                      <a:r>
                        <a:rPr lang="x-none" sz="1100"/>
                        <a:t>2.1.4.1</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Demostración en video</a:t>
                      </a:r>
                    </a:p>
                  </a:txBody>
                  <a:tcPr marL="68580" marR="68580" marT="34290" marB="34290" anchor="ctr"/>
                </a:tc>
                <a:tc>
                  <a:txBody>
                    <a:bodyPr/>
                    <a:lstStyle/>
                    <a:p>
                      <a:pPr rtl="0"/>
                      <a:r>
                        <a:rPr lang="x-none" sz="1100"/>
                        <a:t>Instalación de las unidades</a:t>
                      </a:r>
                    </a:p>
                  </a:txBody>
                  <a:tcPr marL="68580" marR="68580" marT="34290" marB="34290" anchor="ctr"/>
                </a:tc>
                <a:tc>
                  <a:txBody>
                    <a:bodyPr/>
                    <a:lstStyle/>
                    <a:p>
                      <a:pPr rtl="0"/>
                      <a:r>
                        <a:rPr lang="x-none" sz="1100">
                          <a:solidFill>
                            <a:schemeClr val="dk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2"/>
                  </a:ext>
                </a:extLst>
              </a:tr>
              <a:tr h="292629">
                <a:tc>
                  <a:txBody>
                    <a:bodyPr/>
                    <a:lstStyle/>
                    <a:p>
                      <a:pPr algn="ctr" rtl="0"/>
                      <a:r>
                        <a:rPr lang="x-none" sz="1100"/>
                        <a:t>2.1.4.6</a:t>
                      </a:r>
                    </a:p>
                  </a:txBody>
                  <a:tcPr marL="68580" marR="68580" marT="34290" marB="34290" anchor="ctr"/>
                </a:tc>
                <a:tc>
                  <a:txBody>
                    <a:bodyPr/>
                    <a:lstStyle/>
                    <a:p>
                      <a:pPr rtl="0"/>
                      <a:r>
                        <a:rPr lang="x-none" sz="1100"/>
                        <a:t>Verifique su comprensión</a:t>
                      </a:r>
                    </a:p>
                  </a:txBody>
                  <a:tcPr marL="68580" marR="68580" marT="34290" marB="34290" anchor="ctr"/>
                </a:tc>
                <a:tc>
                  <a:txBody>
                    <a:bodyPr/>
                    <a:lstStyle/>
                    <a:p>
                      <a:pPr rtl="0"/>
                      <a:r>
                        <a:rPr lang="x-none" sz="1100"/>
                        <a:t>Instalación de unidades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2276622034"/>
                  </a:ext>
                </a:extLst>
              </a:tr>
              <a:tr h="292629">
                <a:tc>
                  <a:txBody>
                    <a:bodyPr/>
                    <a:lstStyle/>
                    <a:p>
                      <a:pPr algn="ctr" rtl="0"/>
                      <a:r>
                        <a:rPr lang="x-none" sz="1100"/>
                        <a:t>2.1.4.7</a:t>
                      </a:r>
                    </a:p>
                  </a:txBody>
                  <a:tcPr marL="68580" marR="68580" marT="34290" marB="34290" anchor="ctr"/>
                </a:tc>
                <a:tc>
                  <a:txBody>
                    <a:bodyPr/>
                    <a:lstStyle/>
                    <a:p>
                      <a:pPr rtl="0"/>
                      <a:r>
                        <a:rPr lang="x-none" sz="1100"/>
                        <a:t>Práctica de laboratorio</a:t>
                      </a:r>
                    </a:p>
                  </a:txBody>
                  <a:tcPr marL="68580" marR="68580" marT="34290" marB="34290" anchor="ctr"/>
                </a:tc>
                <a:tc>
                  <a:txBody>
                    <a:bodyPr/>
                    <a:lstStyle/>
                    <a:p>
                      <a:pPr rtl="0"/>
                      <a:r>
                        <a:rPr lang="x-none" sz="1100"/>
                        <a:t>Instalación de las unidades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3435557263"/>
                  </a:ext>
                </a:extLst>
              </a:tr>
              <a:tr h="292629">
                <a:tc>
                  <a:txBody>
                    <a:bodyPr/>
                    <a:lstStyle/>
                    <a:p>
                      <a:pPr algn="ctr" rtl="0"/>
                      <a:r>
                        <a:rPr lang="x-none" sz="1100"/>
                        <a:t>2.1.5.1</a:t>
                      </a:r>
                    </a:p>
                  </a:txBody>
                  <a:tcPr marL="68580" marR="68580" marT="34290" marB="34290" anchor="ctr"/>
                </a:tc>
                <a:tc>
                  <a:txBody>
                    <a:bodyPr/>
                    <a:lstStyle/>
                    <a:p>
                      <a:pPr rtl="0"/>
                      <a:r>
                        <a:rPr lang="x-none" sz="1100"/>
                        <a:t>Demostración en video</a:t>
                      </a:r>
                    </a:p>
                  </a:txBody>
                  <a:tcPr marL="68580" marR="68580" marT="34290" marB="34290" anchor="ctr"/>
                </a:tc>
                <a:tc>
                  <a:txBody>
                    <a:bodyPr/>
                    <a:lstStyle/>
                    <a:p>
                      <a:pPr rtl="0"/>
                      <a:r>
                        <a:rPr lang="x-none" sz="1100"/>
                        <a:t>Instalación de las tarjetas adaptadoras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453984857"/>
                  </a:ext>
                </a:extLst>
              </a:tr>
              <a:tr h="292629">
                <a:tc>
                  <a:txBody>
                    <a:bodyPr/>
                    <a:lstStyle/>
                    <a:p>
                      <a:pPr algn="ctr" rtl="0"/>
                      <a:r>
                        <a:rPr lang="x-none" sz="1100"/>
                        <a:t>2.1.5.5</a:t>
                      </a:r>
                    </a:p>
                  </a:txBody>
                  <a:tcPr marL="68580" marR="68580" marT="34290" marB="34290" anchor="ctr"/>
                </a:tc>
                <a:tc>
                  <a:txBody>
                    <a:bodyPr/>
                    <a:lstStyle/>
                    <a:p>
                      <a:pPr rtl="0"/>
                      <a:r>
                        <a:rPr lang="x-none" sz="1100"/>
                        <a:t>Verifique su comprensión</a:t>
                      </a:r>
                    </a:p>
                  </a:txBody>
                  <a:tcPr marL="68580" marR="68580" marT="34290" marB="34290" anchor="ctr"/>
                </a:tc>
                <a:tc>
                  <a:txBody>
                    <a:bodyPr/>
                    <a:lstStyle/>
                    <a:p>
                      <a:pPr rtl="0"/>
                      <a:r>
                        <a:rPr lang="x-none" sz="1100"/>
                        <a:t>Instalación de tarjetas adaptadoras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3"/>
                  </a:ext>
                </a:extLst>
              </a:tr>
              <a:tr h="292629">
                <a:tc>
                  <a:txBody>
                    <a:bodyPr/>
                    <a:lstStyle/>
                    <a:p>
                      <a:pPr algn="ctr" rtl="0"/>
                      <a:r>
                        <a:rPr lang="x-none" sz="1100"/>
                        <a:t>2.1.5.6</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rtl="0"/>
                      <a:r>
                        <a:rPr lang="x-none" sz="1100"/>
                        <a:t>Instalación de tarjetas adaptadoras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5"/>
                  </a:ext>
                </a:extLst>
              </a:tr>
              <a:tr h="292629">
                <a:tc>
                  <a:txBody>
                    <a:bodyPr/>
                    <a:lstStyle/>
                    <a:p>
                      <a:pPr algn="ctr" rtl="0"/>
                      <a:r>
                        <a:rPr lang="x-none" sz="1100"/>
                        <a:t>2.1.6.3</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Una la tarjeta de medios con su descripción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2716520661"/>
                  </a:ext>
                </a:extLst>
              </a:tr>
              <a:tr h="292629">
                <a:tc>
                  <a:txBody>
                    <a:bodyPr/>
                    <a:lstStyle/>
                    <a:p>
                      <a:pPr algn="ctr" rtl="0"/>
                      <a:r>
                        <a:rPr lang="x-none" sz="1100"/>
                        <a:t>2.1.7.1</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Demostración en video</a:t>
                      </a:r>
                    </a:p>
                  </a:txBody>
                  <a:tcPr marL="68580" marR="68580" marT="34290" marB="34290" anchor="ctr"/>
                </a:tc>
                <a:tc>
                  <a:txBody>
                    <a:bodyPr/>
                    <a:lstStyle/>
                    <a:p>
                      <a:pPr rtl="0"/>
                      <a:r>
                        <a:rPr lang="x-none" sz="1100"/>
                        <a:t>Conexión de los cables de alimentación internos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254779014"/>
                  </a:ext>
                </a:extLst>
              </a:tr>
              <a:tr h="292629">
                <a:tc>
                  <a:txBody>
                    <a:bodyPr/>
                    <a:lstStyle/>
                    <a:p>
                      <a:pPr algn="ctr" rtl="0"/>
                      <a:r>
                        <a:rPr lang="x-none" sz="1100"/>
                        <a:t>2.1.7.2</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Identificación de los conectores de alimentación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2131597616"/>
                  </a:ext>
                </a:extLst>
              </a:tr>
              <a:tr h="292629">
                <a:tc>
                  <a:txBody>
                    <a:bodyPr/>
                    <a:lstStyle/>
                    <a:p>
                      <a:pPr algn="ctr" rtl="0"/>
                      <a:r>
                        <a:rPr lang="x-none" sz="1100"/>
                        <a:t>2.1.7.3</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Demostración en video</a:t>
                      </a:r>
                    </a:p>
                  </a:txBody>
                  <a:tcPr marL="68580" marR="68580" marT="34290" marB="34290" anchor="ctr"/>
                </a:tc>
                <a:tc>
                  <a:txBody>
                    <a:bodyPr/>
                    <a:lstStyle/>
                    <a:p>
                      <a:pPr rtl="0"/>
                      <a:r>
                        <a:rPr lang="x-none" sz="1100"/>
                        <a:t>Conexión de los cables de datos internos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868386237"/>
                  </a:ext>
                </a:extLst>
              </a:tr>
            </a:tbl>
          </a:graphicData>
        </a:graphic>
      </p:graphicFrame>
    </p:spTree>
    <p:custDataLst>
      <p:tags r:id="rId1"/>
    </p:custDataLst>
    <p:extLst>
      <p:ext uri="{BB962C8B-B14F-4D97-AF65-F5344CB8AC3E}">
        <p14:creationId xmlns:p14="http://schemas.microsoft.com/office/powerpoint/2010/main" val="3658610089"/>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rtl="0" eaLnBrk="1" hangingPunct="1"/>
            <a:r>
              <a:rPr lang="x-none"/>
              <a:t>Capítulo 2: Actividades (cont.)</a:t>
            </a:r>
          </a:p>
        </p:txBody>
      </p:sp>
      <p:sp>
        <p:nvSpPr>
          <p:cNvPr id="6147" name="Rectangle 34"/>
          <p:cNvSpPr>
            <a:spLocks noGrp="1" noChangeArrowheads="1"/>
          </p:cNvSpPr>
          <p:nvPr>
            <p:ph idx="1"/>
          </p:nvPr>
        </p:nvSpPr>
        <p:spPr>
          <a:xfrm>
            <a:off x="144065" y="798944"/>
            <a:ext cx="8853286" cy="379697"/>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2480675241"/>
              </p:ext>
            </p:extLst>
          </p:nvPr>
        </p:nvGraphicFramePr>
        <p:xfrm>
          <a:off x="438437" y="1178641"/>
          <a:ext cx="8229418" cy="2334750"/>
        </p:xfrm>
        <a:graphic>
          <a:graphicData uri="http://schemas.openxmlformats.org/drawingml/2006/table">
            <a:tbl>
              <a:tblPr firstRow="1" bandRow="1">
                <a:tableStyleId>{5C22544A-7EE6-4342-B048-85BDC9FD1C3A}</a:tableStyleId>
              </a:tblPr>
              <a:tblGrid>
                <a:gridCol w="1129733">
                  <a:extLst>
                    <a:ext uri="{9D8B030D-6E8A-4147-A177-3AD203B41FA5}">
                      <a16:colId xmlns="" xmlns:c="http://schemas.openxmlformats.org/drawingml/2006/chart" xmlns:c15="http://schemas.microsoft.com/office/drawing/2012/chart" xmlns:a16="http://schemas.microsoft.com/office/drawing/2014/main" val="20001"/>
                    </a:ext>
                  </a:extLst>
                </a:gridCol>
                <a:gridCol w="1857736">
                  <a:extLst>
                    <a:ext uri="{9D8B030D-6E8A-4147-A177-3AD203B41FA5}">
                      <a16:colId xmlns="" xmlns:c="http://schemas.openxmlformats.org/drawingml/2006/chart" xmlns:c15="http://schemas.microsoft.com/office/drawing/2012/chart" xmlns:a16="http://schemas.microsoft.com/office/drawing/2014/main" val="3156509146"/>
                    </a:ext>
                  </a:extLst>
                </a:gridCol>
                <a:gridCol w="4080076">
                  <a:extLst>
                    <a:ext uri="{9D8B030D-6E8A-4147-A177-3AD203B41FA5}">
                      <a16:colId xmlns="" xmlns:c="http://schemas.openxmlformats.org/drawingml/2006/chart" xmlns:c15="http://schemas.microsoft.com/office/drawing/2012/chart" xmlns:a16="http://schemas.microsoft.com/office/drawing/2014/main" val="20002"/>
                    </a:ext>
                  </a:extLst>
                </a:gridCol>
                <a:gridCol w="1161873">
                  <a:extLst>
                    <a:ext uri="{9D8B030D-6E8A-4147-A177-3AD203B41FA5}">
                      <a16:colId xmlns="" xmlns:c="http://schemas.openxmlformats.org/drawingml/2006/chart" xmlns:c15="http://schemas.microsoft.com/office/drawing/2012/chart" xmlns:a16="http://schemas.microsoft.com/office/drawing/2014/main" val="20003"/>
                    </a:ext>
                  </a:extLst>
                </a:gridCol>
              </a:tblGrid>
              <a:tr h="286347">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0"/>
                  </a:ext>
                </a:extLst>
              </a:tr>
              <a:tr h="292629">
                <a:tc>
                  <a:txBody>
                    <a:bodyPr/>
                    <a:lstStyle/>
                    <a:p>
                      <a:pPr algn="ctr" rtl="0"/>
                      <a:r>
                        <a:rPr lang="x-none" sz="1100"/>
                        <a:t>2.1.7.4</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rtl="0"/>
                      <a:r>
                        <a:rPr lang="x-none" sz="1100"/>
                        <a:t>Instalación de los cables internos</a:t>
                      </a:r>
                    </a:p>
                  </a:txBody>
                  <a:tcPr marL="68580" marR="68580" marT="34290" marB="34290" anchor="ctr"/>
                </a:tc>
                <a:tc>
                  <a:txBody>
                    <a:bodyPr/>
                    <a:lstStyle/>
                    <a:p>
                      <a:pPr rtl="0"/>
                      <a:r>
                        <a:rPr lang="x-none" sz="1100">
                          <a:solidFill>
                            <a:schemeClr val="dk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2"/>
                  </a:ext>
                </a:extLst>
              </a:tr>
              <a:tr h="292629">
                <a:tc>
                  <a:txBody>
                    <a:bodyPr/>
                    <a:lstStyle/>
                    <a:p>
                      <a:pPr algn="ctr" rtl="0"/>
                      <a:r>
                        <a:rPr lang="x-none" sz="1100"/>
                        <a:t>2.1.7.5</a:t>
                      </a:r>
                    </a:p>
                  </a:txBody>
                  <a:tcPr marL="68580" marR="68580" marT="34290" marB="34290" anchor="ctr"/>
                </a:tc>
                <a:tc>
                  <a:txBody>
                    <a:bodyPr/>
                    <a:lstStyle/>
                    <a:p>
                      <a:pPr rtl="0"/>
                      <a:r>
                        <a:rPr lang="x-none" sz="1100"/>
                        <a:t>Demostración en video</a:t>
                      </a:r>
                    </a:p>
                  </a:txBody>
                  <a:tcPr marL="68580" marR="68580" marT="34290" marB="34290" anchor="ctr"/>
                </a:tc>
                <a:tc>
                  <a:txBody>
                    <a:bodyPr/>
                    <a:lstStyle/>
                    <a:p>
                      <a:pPr rtl="0"/>
                      <a:r>
                        <a:rPr lang="x-none" sz="1100"/>
                        <a:t>Instalación de los cables del panel frontal</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2276622034"/>
                  </a:ext>
                </a:extLst>
              </a:tr>
              <a:tr h="292629">
                <a:tc>
                  <a:txBody>
                    <a:bodyPr/>
                    <a:lstStyle/>
                    <a:p>
                      <a:pPr algn="ctr" rtl="0"/>
                      <a:r>
                        <a:rPr lang="x-none" sz="1100"/>
                        <a:t>2.1.7.7</a:t>
                      </a:r>
                    </a:p>
                  </a:txBody>
                  <a:tcPr marL="68580" marR="68580" marT="34290" marB="34290" anchor="ctr"/>
                </a:tc>
                <a:tc>
                  <a:txBody>
                    <a:bodyPr/>
                    <a:lstStyle/>
                    <a:p>
                      <a:pPr rtl="0"/>
                      <a:r>
                        <a:rPr lang="x-none" sz="1100"/>
                        <a:t>Verifique su comprensión</a:t>
                      </a:r>
                    </a:p>
                  </a:txBody>
                  <a:tcPr marL="68580" marR="68580" marT="34290" marB="34290" anchor="ctr"/>
                </a:tc>
                <a:tc>
                  <a:txBody>
                    <a:bodyPr/>
                    <a:lstStyle/>
                    <a:p>
                      <a:pPr rtl="0"/>
                      <a:r>
                        <a:rPr lang="x-none" sz="1100"/>
                        <a:t>Identificación de los cables del panel frontal</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3435557263"/>
                  </a:ext>
                </a:extLst>
              </a:tr>
              <a:tr h="292629">
                <a:tc>
                  <a:txBody>
                    <a:bodyPr/>
                    <a:lstStyle/>
                    <a:p>
                      <a:pPr algn="ctr" rtl="0"/>
                      <a:r>
                        <a:rPr lang="x-none" sz="1100"/>
                        <a:t>2.1.7.8</a:t>
                      </a:r>
                    </a:p>
                  </a:txBody>
                  <a:tcPr marL="68580" marR="68580" marT="34290" marB="34290" anchor="ctr"/>
                </a:tc>
                <a:tc>
                  <a:txBody>
                    <a:bodyPr/>
                    <a:lstStyle/>
                    <a:p>
                      <a:pPr rtl="0"/>
                      <a:r>
                        <a:rPr lang="x-none" sz="1100"/>
                        <a:t>Práctica de laboratorio</a:t>
                      </a:r>
                    </a:p>
                  </a:txBody>
                  <a:tcPr marL="68580" marR="68580" marT="34290" marB="34290" anchor="ctr"/>
                </a:tc>
                <a:tc>
                  <a:txBody>
                    <a:bodyPr/>
                    <a:lstStyle/>
                    <a:p>
                      <a:pPr rtl="0"/>
                      <a:r>
                        <a:rPr lang="x-none" sz="1100"/>
                        <a:t>Instalación de los cables del panel frontal</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453984857"/>
                  </a:ext>
                </a:extLst>
              </a:tr>
              <a:tr h="292629">
                <a:tc>
                  <a:txBody>
                    <a:bodyPr/>
                    <a:lstStyle/>
                    <a:p>
                      <a:pPr algn="ctr" rtl="0"/>
                      <a:r>
                        <a:rPr lang="x-none" sz="1100"/>
                        <a:t>2.1.7.9</a:t>
                      </a:r>
                    </a:p>
                  </a:txBody>
                  <a:tcPr marL="68580" marR="68580" marT="34290" marB="34290" anchor="ctr"/>
                </a:tc>
                <a:tc>
                  <a:txBody>
                    <a:bodyPr/>
                    <a:lstStyle/>
                    <a:p>
                      <a:pPr rtl="0"/>
                      <a:r>
                        <a:rPr lang="x-none" sz="1100"/>
                        <a:t>Demostración en video</a:t>
                      </a:r>
                    </a:p>
                  </a:txBody>
                  <a:tcPr marL="68580" marR="68580" marT="34290" marB="34290" anchor="ctr"/>
                </a:tc>
                <a:tc>
                  <a:txBody>
                    <a:bodyPr/>
                    <a:lstStyle/>
                    <a:p>
                      <a:pPr rtl="0"/>
                      <a:r>
                        <a:rPr lang="x-none" sz="1100"/>
                        <a:t>Finalización del armado de la computadora</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3"/>
                  </a:ext>
                </a:extLst>
              </a:tr>
              <a:tr h="292629">
                <a:tc>
                  <a:txBody>
                    <a:bodyPr/>
                    <a:lstStyle/>
                    <a:p>
                      <a:pPr algn="ctr" rtl="0"/>
                      <a:r>
                        <a:rPr lang="x-none" sz="1100"/>
                        <a:t>2.1.7.10</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Identificación de los conectores externos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5"/>
                  </a:ext>
                </a:extLst>
              </a:tr>
              <a:tr h="292629">
                <a:tc>
                  <a:txBody>
                    <a:bodyPr/>
                    <a:lstStyle/>
                    <a:p>
                      <a:pPr algn="ctr" rtl="0"/>
                      <a:r>
                        <a:rPr lang="x-none" sz="1100"/>
                        <a:t>2.1.7.11</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rtl="0"/>
                      <a:r>
                        <a:rPr lang="x-none" sz="1100"/>
                        <a:t>Finalización del armado de la computadora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2716520661"/>
                  </a:ext>
                </a:extLst>
              </a:tr>
            </a:tbl>
          </a:graphicData>
        </a:graphic>
      </p:graphicFrame>
    </p:spTree>
    <p:custDataLst>
      <p:tags r:id="rId1"/>
    </p:custDataLst>
    <p:extLst>
      <p:ext uri="{BB962C8B-B14F-4D97-AF65-F5344CB8AC3E}">
        <p14:creationId xmlns:p14="http://schemas.microsoft.com/office/powerpoint/2010/main" val="3845627378"/>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rtl="0" eaLnBrk="1" hangingPunct="1"/>
            <a:r>
              <a:rPr lang="x-none"/>
              <a:t>Capítulo 2: Evaluación</a:t>
            </a:r>
          </a:p>
        </p:txBody>
      </p:sp>
      <p:sp>
        <p:nvSpPr>
          <p:cNvPr id="7171" name="Rectangle 34"/>
          <p:cNvSpPr>
            <a:spLocks noGrp="1" noChangeArrowheads="1"/>
          </p:cNvSpPr>
          <p:nvPr>
            <p:ph idx="1"/>
          </p:nvPr>
        </p:nvSpPr>
        <p:spPr>
          <a:xfrm>
            <a:off x="144064" y="798944"/>
            <a:ext cx="8999935" cy="4155319"/>
          </a:xfrm>
        </p:spPr>
        <p:txBody>
          <a:bodyPr/>
          <a:lstStyle/>
          <a:p>
            <a:pPr rtl="0" eaLnBrk="1" hangingPunct="1">
              <a:spcBef>
                <a:spcPct val="30000"/>
              </a:spcBef>
            </a:pPr>
            <a:r>
              <a:rPr lang="x-none" dirty="0"/>
              <a:t>Los estudiantes deben completar la "Evaluacion" del Capítulo 2 después de completar el Capítulo 2.</a:t>
            </a:r>
          </a:p>
          <a:p>
            <a:pPr rtl="0" eaLnBrk="1" hangingPunct="1">
              <a:spcBef>
                <a:spcPct val="30000"/>
              </a:spcBef>
            </a:pPr>
            <a:r>
              <a:rPr lang="x-none" dirty="0"/>
              <a:t>Los cuestionarios, las prácticas de laboratorio y otras actividades se pueden utilizar para evaluar informalmente el progreso de los estudiantes.</a:t>
            </a:r>
          </a:p>
        </p:txBody>
      </p:sp>
    </p:spTree>
    <p:custDataLst>
      <p:tags r:id="rId1"/>
    </p:custDataLst>
    <p:extLst>
      <p:ext uri="{BB962C8B-B14F-4D97-AF65-F5344CB8AC3E}">
        <p14:creationId xmlns:p14="http://schemas.microsoft.com/office/powerpoint/2010/main" val="1296080354"/>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2: Prácticas recomendadas</a:t>
            </a:r>
          </a:p>
        </p:txBody>
      </p:sp>
      <p:sp>
        <p:nvSpPr>
          <p:cNvPr id="11266" name="Rectangle 34"/>
          <p:cNvSpPr>
            <a:spLocks noGrp="1" noChangeArrowheads="1"/>
          </p:cNvSpPr>
          <p:nvPr>
            <p:ph idx="1"/>
          </p:nvPr>
        </p:nvSpPr>
        <p:spPr/>
        <p:txBody>
          <a:bodyPr/>
          <a:lstStyle/>
          <a:p>
            <a:pPr marL="0" indent="0" rtl="0">
              <a:lnSpc>
                <a:spcPct val="85000"/>
              </a:lnSpc>
              <a:spcBef>
                <a:spcPct val="30000"/>
              </a:spcBef>
              <a:buNone/>
            </a:pPr>
            <a:r>
              <a:rPr lang="x-none"/>
              <a:t>Antes de enseñar el Capítulo 2, el instructor debe:</a:t>
            </a:r>
          </a:p>
          <a:p>
            <a:pPr rtl="0" eaLnBrk="1" hangingPunct="1">
              <a:lnSpc>
                <a:spcPct val="85000"/>
              </a:lnSpc>
              <a:spcBef>
                <a:spcPct val="30000"/>
              </a:spcBef>
            </a:pPr>
            <a:r>
              <a:rPr lang="x-none"/>
              <a:t>Completar la “Evaluación” del Capítulo 2.</a:t>
            </a:r>
          </a:p>
          <a:p>
            <a:pPr rtl="0" eaLnBrk="1" hangingPunct="1">
              <a:lnSpc>
                <a:spcPct val="85000"/>
              </a:lnSpc>
              <a:spcBef>
                <a:spcPct val="30000"/>
              </a:spcBef>
            </a:pPr>
            <a:r>
              <a:rPr lang="x-none"/>
              <a:t>El objetivo de este capítulo es armar una computadora.</a:t>
            </a:r>
          </a:p>
          <a:p>
            <a:pPr>
              <a:lnSpc>
                <a:spcPct val="85000"/>
              </a:lnSpc>
              <a:spcBef>
                <a:spcPct val="30000"/>
              </a:spcBef>
            </a:pPr>
            <a:endParaRPr lang="en-US" sz="1400" dirty="0"/>
          </a:p>
          <a:p>
            <a:pPr eaLnBrk="1" hangingPunct="1">
              <a:lnSpc>
                <a:spcPct val="85000"/>
              </a:lnSpc>
              <a:spcBef>
                <a:spcPct val="30000"/>
              </a:spcBef>
            </a:pPr>
            <a:endParaRPr lang="en-US" dirty="0"/>
          </a:p>
        </p:txBody>
      </p:sp>
    </p:spTree>
    <p:custDataLst>
      <p:tags r:id="rId1"/>
    </p:custDataLst>
    <p:extLst>
      <p:ext uri="{BB962C8B-B14F-4D97-AF65-F5344CB8AC3E}">
        <p14:creationId xmlns:p14="http://schemas.microsoft.com/office/powerpoint/2010/main" val="1723695379"/>
      </p:ext>
    </p:extLst>
  </p:cSld>
  <p:clrMapOvr>
    <a:masterClrMapping/>
  </p:clrMapOvr>
  <p:transition spd="slow">
    <p:wipe/>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COUNT" val="59"/>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Theme">
  <a:themeElements>
    <a:clrScheme name="Custom 6">
      <a:dk1>
        <a:srgbClr val="58585B"/>
      </a:dk1>
      <a:lt1>
        <a:srgbClr val="FFFFFF"/>
      </a:lt1>
      <a:dk2>
        <a:srgbClr val="58585B"/>
      </a:dk2>
      <a:lt2>
        <a:srgbClr val="81C569"/>
      </a:lt2>
      <a:accent1>
        <a:srgbClr val="004C69"/>
      </a:accent1>
      <a:accent2>
        <a:srgbClr val="9E0B0F"/>
      </a:accent2>
      <a:accent3>
        <a:srgbClr val="FFFFFF"/>
      </a:accent3>
      <a:accent4>
        <a:srgbClr val="367187"/>
      </a:accent4>
      <a:accent5>
        <a:srgbClr val="38C6F4"/>
      </a:accent5>
      <a:accent6>
        <a:srgbClr val="FBAB18"/>
      </a:accent6>
      <a:hlink>
        <a:srgbClr val="38C6F4"/>
      </a:hlink>
      <a:folHlink>
        <a:srgbClr val="81C56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6A4D7"/>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Default Theme" id="{A3178FD6-045E-43BB-9FF9-79BDC55288A1}" vid="{B3635A64-254C-4D4D-B1C2-6197525273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9375</TotalTime>
  <Words>5581</Words>
  <Application>Microsoft Office PowerPoint</Application>
  <PresentationFormat>On-screen Show (16:9)</PresentationFormat>
  <Paragraphs>640</Paragraphs>
  <Slides>59</Slides>
  <Notes>59</Notes>
  <HiddenSlides>13</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Default Theme</vt:lpstr>
      <vt:lpstr>Capítulo 2: Armado de PC</vt:lpstr>
      <vt:lpstr>Materiales del instructor: Guía de planificación del capítulo 2</vt:lpstr>
      <vt:lpstr>Capítulo 2: Armado de PC </vt:lpstr>
      <vt:lpstr>Verifique su comprensión y ¿Qué conoce hasta ahora? </vt:lpstr>
      <vt:lpstr>Capítulo 2: Actividades</vt:lpstr>
      <vt:lpstr>Capítulo 2: Actividades (cont.)</vt:lpstr>
      <vt:lpstr>Capítulo 2: Actividades (cont.)</vt:lpstr>
      <vt:lpstr>Capítulo 2: Evaluación</vt:lpstr>
      <vt:lpstr>Capítulo 2: Prácticas recomendadas</vt:lpstr>
      <vt:lpstr>Capítulo 2: Prácticas recomendadas (cont.)</vt:lpstr>
      <vt:lpstr>Capítulo 2: Prácticas recomendadas (cont.)</vt:lpstr>
      <vt:lpstr>Capítulo 2: Prácticas recomendadas (cont.)</vt:lpstr>
      <vt:lpstr>Capítulo 2: Prácticas recomendadas (cont.)</vt:lpstr>
      <vt:lpstr>Capítulo 2: Ayuda adicional</vt:lpstr>
      <vt:lpstr>Capítulo 2: Armado de PC</vt:lpstr>
      <vt:lpstr>Capítulo 2: Secciones y objetivos</vt:lpstr>
      <vt:lpstr>2.1 Armado de la computadora</vt:lpstr>
      <vt:lpstr>Seguridad general y contra incendios Explicación en video: seguridad general y contra incendios</vt:lpstr>
      <vt:lpstr>Abra el gabinete y conecte la fuente de alimentación Demostración en video: instalación de la fuente de alimentación</vt:lpstr>
      <vt:lpstr>Apertura del gabinete y conexión de la fuente de alimentación Selección del gabinete y los ventiladores</vt:lpstr>
      <vt:lpstr>Apertura del gabinete y conexión de la fuente de alimentación Selección del gabinete y los ventiladores (cont.)</vt:lpstr>
      <vt:lpstr>Apertura del gabinete y conexión de la fuente de alimentación Selección de una fuente de alimentación</vt:lpstr>
      <vt:lpstr>Apertura del gabinete y conexión de la fuente de alimentación Práctica de laboratorio: instalación de la fuente de alimentación</vt:lpstr>
      <vt:lpstr>Instalación de los componentes de la placa base Demostración en vídeo: instalación de la CPU</vt:lpstr>
      <vt:lpstr>Instalación de los componentes de la placa base Demostración en video: instalación de la RAM</vt:lpstr>
      <vt:lpstr>Instalación de los componentes de la placa base Demostración en vídeo: instalación de la placa base</vt:lpstr>
      <vt:lpstr>Instalación de los componentes de la placa base Selección de la placa base</vt:lpstr>
      <vt:lpstr>Instalación de los componentes de la placa base Selección de la CPU y la refrigeración de la CPU</vt:lpstr>
      <vt:lpstr>Instalación de los componentes de la placa base Selección de la RAM</vt:lpstr>
      <vt:lpstr>Instalación de los componentes de la placa base Instalación de la placa base en una computadora</vt:lpstr>
      <vt:lpstr>Instalación de unidades internas Demostración en vídeo: instalación de las unidades</vt:lpstr>
      <vt:lpstr>Instalación de unidades internas Demostración en vídeo: instalación de las unidades (cont.)</vt:lpstr>
      <vt:lpstr>Instalación de las unidades internas Selección de discos duros</vt:lpstr>
      <vt:lpstr>Instalación de unidades internas Selección de unidades ópticas</vt:lpstr>
      <vt:lpstr>Instalación de las unidades internas Instalación del disco duro</vt:lpstr>
      <vt:lpstr>Instalación de unidades internas Instalación de la unidad óptica</vt:lpstr>
      <vt:lpstr>Instalación de unidades internas Práctica de laboratorio: instalación de las unidades</vt:lpstr>
      <vt:lpstr>Instalación de las tarjetas adaptadoras Demostración en vídeo: instalación de las tarjetas adaptadoras</vt:lpstr>
      <vt:lpstr>Instalación de las tarjetas adaptadoras Selección de tarjetas adaptadoras</vt:lpstr>
      <vt:lpstr>Instalación de tarjetas adaptadoras Otros factores para la selección de tarjetas adaptadoras</vt:lpstr>
      <vt:lpstr>Instalación de las tarjetas adaptadoras Instalación de las tarjetas adaptadoras</vt:lpstr>
      <vt:lpstr>Instalación de las tarjetas adaptadoras Práctica de laboratorio: instalación de la tarjeta adaptadora</vt:lpstr>
      <vt:lpstr>Selección de almacenamiento adicional Selección de un lector de medios</vt:lpstr>
      <vt:lpstr>Selección de almacenamiento adicional Selección de almacenamiento externo</vt:lpstr>
      <vt:lpstr>Instalación de los cables Demostración en video: conexión de los cables de alimentación internos</vt:lpstr>
      <vt:lpstr>Instalación de los cables Demostración en video: conexión de los cables de datos internos</vt:lpstr>
      <vt:lpstr>Instalación de los cables Práctica de laboratorio: instalación de los cables internos</vt:lpstr>
      <vt:lpstr>Instalación de los cables Demostración en video: Instalación de los cables del panel frontal</vt:lpstr>
      <vt:lpstr>Instalación de los cables Instalación de los cables del panel frontal</vt:lpstr>
      <vt:lpstr>Instalación de los cables Instalación de los cables del panel frontal (cont.)</vt:lpstr>
      <vt:lpstr>Instalación de los cables Instalación de los cables del panel frontal (cont.)</vt:lpstr>
      <vt:lpstr>Instalación de los cables Instalación de los cables del panel frontal (cont.)</vt:lpstr>
      <vt:lpstr>Instalación de los cables Práctica de laboratorio: Instalación de los cables del panel frontal</vt:lpstr>
      <vt:lpstr>Instalación de los cables Demostración en video: Finalización del armado de la computadora</vt:lpstr>
      <vt:lpstr>Instalación de los cables Práctica de laboratorio: Finalización del armado de la computadora</vt:lpstr>
      <vt:lpstr>2.2 Resumen del capítulo</vt:lpstr>
      <vt:lpstr>Conclusión Capítulo 2: Armado de la PC</vt:lpstr>
      <vt:lpstr>Capítulo 2 Nuevos términos y comandos</vt:lpstr>
      <vt:lpstr>PowerPoint Presentation</vt:lpstr>
    </vt:vector>
  </TitlesOfParts>
  <Company>Cisco Systems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bvachon@cisco.com</dc:creator>
  <cp:lastModifiedBy>win10</cp:lastModifiedBy>
  <cp:revision>523</cp:revision>
  <dcterms:created xsi:type="dcterms:W3CDTF">2016-08-22T22:27:36Z</dcterms:created>
  <dcterms:modified xsi:type="dcterms:W3CDTF">2019-11-25T11:09:06Z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https://cisco.jiveon.com</vt:lpwstr>
  </property>
  <property fmtid="{D5CDD505-2E9C-101B-9397-08002B2CF9AE}" pid="3" name="Offisync_UpdateToken">
    <vt:lpwstr>1</vt:lpwstr>
  </property>
  <property fmtid="{D5CDD505-2E9C-101B-9397-08002B2CF9AE}" pid="4" name="Offisync_ServerID">
    <vt:lpwstr>07841bbc-cd3c-4a76-827f-75a2226890f4</vt:lpwstr>
  </property>
  <property fmtid="{D5CDD505-2E9C-101B-9397-08002B2CF9AE}" pid="5" name="Offisync_UniqueId">
    <vt:lpwstr>1702406</vt:lpwstr>
  </property>
  <property fmtid="{D5CDD505-2E9C-101B-9397-08002B2CF9AE}" pid="6" name="Jive_VersionGuid">
    <vt:lpwstr>fd96a0b3-f68d-4727-8e4f-2128d37ed30a</vt:lpwstr>
  </property>
  <property fmtid="{D5CDD505-2E9C-101B-9397-08002B2CF9AE}" pid="7" name="Jive_LatestUserAccountName">
    <vt:lpwstr>alljohns</vt:lpwstr>
  </property>
  <property fmtid="{D5CDD505-2E9C-101B-9397-08002B2CF9AE}" pid="8" name="ArticulateGUID">
    <vt:lpwstr>3EEAEA55-4B02-4599-AF37-CC972274E301</vt:lpwstr>
  </property>
  <property fmtid="{D5CDD505-2E9C-101B-9397-08002B2CF9AE}" pid="9" name="ArticulatePath">
    <vt:lpwstr>ITE7_Chp5_cs_jg</vt:lpwstr>
  </property>
</Properties>
</file>