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Proporcionalidad directa</a:t>
            </a: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1º ESO</a:t>
            </a: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3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_tradnl" altLang="es-ES_tradnl" dirty="0">
                <a:solidFill>
                  <a:schemeClr val="accent5">
                    <a:lumMod val="50000"/>
                  </a:schemeClr>
                </a:solidFill>
              </a:rPr>
              <a:t>Magnitudes directamente </a:t>
            </a:r>
            <a:r>
              <a:rPr lang="es-ES_tradnl" altLang="es-ES_tradnl" dirty="0" smtClean="0">
                <a:solidFill>
                  <a:schemeClr val="accent5">
                    <a:lumMod val="50000"/>
                  </a:schemeClr>
                </a:solidFill>
              </a:rPr>
              <a:t>proporcionales.</a:t>
            </a: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_tradnl" altLang="es-ES_tradnl" sz="2000" dirty="0"/>
              <a:t>	Dos magnitudes son directamente proporcionales cuando se cumplen dos condiciones:</a:t>
            </a:r>
          </a:p>
          <a:p>
            <a:pPr>
              <a:lnSpc>
                <a:spcPct val="80000"/>
              </a:lnSpc>
            </a:pPr>
            <a:endParaRPr lang="es-ES_tradnl" altLang="es-ES_tradnl" sz="2000" b="1" dirty="0"/>
          </a:p>
          <a:p>
            <a:pPr>
              <a:lnSpc>
                <a:spcPct val="80000"/>
              </a:lnSpc>
            </a:pPr>
            <a:r>
              <a:rPr lang="es-ES_tradnl" altLang="es-ES_tradnl" sz="2000" b="1" dirty="0"/>
              <a:t>PRIMERA: Al aumentar una magnitud aumenta también la otra.</a:t>
            </a:r>
          </a:p>
          <a:p>
            <a:pPr>
              <a:lnSpc>
                <a:spcPct val="80000"/>
              </a:lnSpc>
            </a:pPr>
            <a:r>
              <a:rPr lang="es-ES_tradnl" altLang="es-ES_tradnl" sz="2000" b="1" dirty="0"/>
              <a:t>SEGUNDA: La razón en todo momento entre esas dos magnitudes debe ser constante, la misma.</a:t>
            </a:r>
          </a:p>
          <a:p>
            <a:pPr>
              <a:lnSpc>
                <a:spcPct val="80000"/>
              </a:lnSpc>
            </a:pPr>
            <a:endParaRPr lang="es-ES_tradnl" altLang="es-ES_tradnl" sz="2000" b="1" dirty="0"/>
          </a:p>
          <a:p>
            <a:pPr lvl="1">
              <a:lnSpc>
                <a:spcPct val="80000"/>
              </a:lnSpc>
            </a:pPr>
            <a:r>
              <a:rPr lang="es-ES_tradnl" altLang="es-ES_tradnl" sz="1800" b="1" dirty="0"/>
              <a:t>La razón, r, entre esas dos magnitudes se llama razón de proporcionalidad.</a:t>
            </a:r>
          </a:p>
          <a:p>
            <a:pPr>
              <a:lnSpc>
                <a:spcPct val="80000"/>
              </a:lnSpc>
            </a:pPr>
            <a:endParaRPr lang="es-ES_tradnl" altLang="es-ES_tradnl" sz="2000" dirty="0"/>
          </a:p>
          <a:p>
            <a:pPr>
              <a:lnSpc>
                <a:spcPct val="80000"/>
              </a:lnSpc>
            </a:pPr>
            <a:r>
              <a:rPr lang="es-ES_tradnl" altLang="es-ES_tradnl" sz="2000" dirty="0"/>
              <a:t>Magnitud M		a	</a:t>
            </a:r>
            <a:r>
              <a:rPr lang="es-ES_tradnl" altLang="es-ES_tradnl" sz="2000" dirty="0">
                <a:sym typeface="Wingdings" pitchFamily="2" charset="2"/>
              </a:rPr>
              <a:t>	b		c</a:t>
            </a:r>
          </a:p>
          <a:p>
            <a:pPr>
              <a:lnSpc>
                <a:spcPct val="80000"/>
              </a:lnSpc>
            </a:pPr>
            <a:r>
              <a:rPr lang="es-ES_tradnl" altLang="es-ES_tradnl" sz="2000" dirty="0"/>
              <a:t>Magnitud N		A	</a:t>
            </a:r>
            <a:r>
              <a:rPr lang="es-ES_tradnl" altLang="es-ES_tradnl" sz="2000" dirty="0">
                <a:sym typeface="Wingdings" pitchFamily="2" charset="2"/>
              </a:rPr>
              <a:t>	B		C</a:t>
            </a:r>
          </a:p>
          <a:p>
            <a:pPr>
              <a:lnSpc>
                <a:spcPct val="80000"/>
              </a:lnSpc>
            </a:pPr>
            <a:endParaRPr lang="es-ES_tradnl" altLang="es-ES_tradnl" sz="2000" dirty="0"/>
          </a:p>
          <a:p>
            <a:pPr>
              <a:lnSpc>
                <a:spcPct val="80000"/>
              </a:lnSpc>
            </a:pPr>
            <a:r>
              <a:rPr lang="es-ES_tradnl" altLang="es-ES_tradnl" sz="2000" dirty="0"/>
              <a:t>a      b       c</a:t>
            </a:r>
          </a:p>
          <a:p>
            <a:pPr>
              <a:lnSpc>
                <a:spcPct val="80000"/>
              </a:lnSpc>
            </a:pPr>
            <a:r>
              <a:rPr lang="es-ES_tradnl" altLang="es-ES_tradnl" sz="2000" dirty="0"/>
              <a:t>--- = --- = --- =  r</a:t>
            </a:r>
          </a:p>
          <a:p>
            <a:pPr>
              <a:lnSpc>
                <a:spcPct val="80000"/>
              </a:lnSpc>
            </a:pPr>
            <a:r>
              <a:rPr lang="es-ES_tradnl" altLang="es-ES_tradnl" sz="2000" dirty="0"/>
              <a:t> </a:t>
            </a:r>
            <a:r>
              <a:rPr lang="es-ES_tradnl" altLang="es-ES_tradnl" sz="2000" dirty="0" smtClean="0"/>
              <a:t>A      B      C</a:t>
            </a:r>
            <a:endParaRPr lang="es-ES_tradnl" altLang="es-ES_tradnl" sz="20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230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Ejemplos de magnitudes directamente proporcionales</a:t>
            </a: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altLang="es-ES_tradnl" b="1" u="sng" dirty="0" smtClean="0">
                <a:solidFill>
                  <a:srgbClr val="0000FF"/>
                </a:solidFill>
              </a:rPr>
              <a:t>Primer ejemplo</a:t>
            </a:r>
            <a:endParaRPr lang="es-ES_tradnl" altLang="es-ES_tradnl" b="1" u="sng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Una persona gana  </a:t>
            </a:r>
            <a:r>
              <a:rPr lang="es-ES_tradnl" altLang="es-ES_tradnl" dirty="0" smtClean="0"/>
              <a:t>6 </a:t>
            </a:r>
            <a:r>
              <a:rPr lang="es-ES_tradnl" altLang="es-ES_tradnl" dirty="0"/>
              <a:t>€  si trabaja  2 horas, </a:t>
            </a:r>
            <a:r>
              <a:rPr lang="es-ES_tradnl" altLang="es-ES_tradnl" dirty="0" smtClean="0"/>
              <a:t>9 €  </a:t>
            </a:r>
            <a:r>
              <a:rPr lang="es-ES_tradnl" altLang="es-ES_tradnl" dirty="0"/>
              <a:t>si trabaja  3 horas, </a:t>
            </a:r>
            <a:r>
              <a:rPr lang="es-ES_tradnl" altLang="es-ES_tradnl" dirty="0" smtClean="0"/>
              <a:t>12 </a:t>
            </a:r>
            <a:r>
              <a:rPr lang="es-ES_tradnl" altLang="es-ES_tradnl" dirty="0"/>
              <a:t>€  si trabaja  4 horas, etc.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“Ganancias”	</a:t>
            </a:r>
            <a:r>
              <a:rPr lang="es-ES_tradnl" altLang="es-ES_tradnl" dirty="0" smtClean="0"/>
              <a:t>        6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9		</a:t>
            </a:r>
            <a:r>
              <a:rPr lang="es-ES_tradnl" altLang="es-ES_tradnl" dirty="0" smtClean="0">
                <a:sym typeface="Wingdings" pitchFamily="2" charset="2"/>
              </a:rPr>
              <a:t>12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“Horas </a:t>
            </a:r>
            <a:r>
              <a:rPr lang="es-ES_tradnl" altLang="es-ES_tradnl" dirty="0" smtClean="0"/>
              <a:t>trabajo”              2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3		</a:t>
            </a:r>
            <a:r>
              <a:rPr lang="es-ES_tradnl" altLang="es-ES_tradnl" dirty="0" smtClean="0">
                <a:sym typeface="Wingdings" pitchFamily="2" charset="2"/>
              </a:rPr>
              <a:t> 4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PRIMERA: Al aumentar una magnitud aumenta también la otra</a:t>
            </a:r>
            <a:r>
              <a:rPr lang="es-ES_tradnl" altLang="es-ES_tradnl" b="1" dirty="0" smtClean="0"/>
              <a:t>.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SEGUNDA: La razón en todo momento entre esas dos magnitudes debe ser constante, la misma.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6       9    12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--- = --- = --- =  </a:t>
            </a:r>
            <a:r>
              <a:rPr lang="es-ES_tradnl" altLang="es-ES_tradnl" dirty="0" smtClean="0"/>
              <a:t>3 </a:t>
            </a:r>
            <a:r>
              <a:rPr lang="es-ES_tradnl" altLang="es-ES_tradnl" dirty="0"/>
              <a:t>, como vemos es un valor constante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2       3      4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Las dos magnitudes dadas son directamente proporcionales.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750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Ejemplos de magnitudes directamente proporcionales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b="1" u="sng" dirty="0" smtClean="0">
                <a:solidFill>
                  <a:srgbClr val="0000FF"/>
                </a:solidFill>
              </a:rPr>
              <a:t>Segundo ejemplo</a:t>
            </a:r>
            <a:endParaRPr lang="es-ES_tradnl" altLang="es-ES_tradnl" b="1" u="sng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Nos cobran   </a:t>
            </a:r>
            <a:r>
              <a:rPr lang="es-ES_tradnl" altLang="es-ES_tradnl" dirty="0" smtClean="0"/>
              <a:t>10 </a:t>
            </a:r>
            <a:r>
              <a:rPr lang="es-ES_tradnl" altLang="es-ES_tradnl" dirty="0"/>
              <a:t>€  si compramos </a:t>
            </a:r>
            <a:r>
              <a:rPr lang="es-ES_tradnl" altLang="es-ES_tradnl" dirty="0" smtClean="0"/>
              <a:t> 5 cuadernos, 20 </a:t>
            </a:r>
            <a:r>
              <a:rPr lang="es-ES_tradnl" altLang="es-ES_tradnl" dirty="0"/>
              <a:t>€  si compramos </a:t>
            </a:r>
            <a:r>
              <a:rPr lang="es-ES_tradnl" altLang="es-ES_tradnl" dirty="0" smtClean="0"/>
              <a:t>10, </a:t>
            </a:r>
            <a:r>
              <a:rPr lang="es-ES_tradnl" altLang="es-ES_tradnl" dirty="0"/>
              <a:t>200 €  si compramos </a:t>
            </a:r>
            <a:r>
              <a:rPr lang="es-ES_tradnl" altLang="es-ES_tradnl" dirty="0" smtClean="0"/>
              <a:t>100, </a:t>
            </a:r>
            <a:r>
              <a:rPr lang="es-ES_tradnl" altLang="es-ES_tradnl" dirty="0"/>
              <a:t>etc.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“Coste”		</a:t>
            </a:r>
            <a:r>
              <a:rPr lang="es-ES_tradnl" altLang="es-ES_tradnl" dirty="0" smtClean="0"/>
              <a:t>10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20</a:t>
            </a:r>
            <a:r>
              <a:rPr lang="es-ES_tradnl" altLang="es-ES_tradnl" dirty="0">
                <a:sym typeface="Wingdings" pitchFamily="2" charset="2"/>
              </a:rPr>
              <a:t>		200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“Nº cuadernos”	</a:t>
            </a:r>
            <a:r>
              <a:rPr lang="es-ES_tradnl" altLang="es-ES_tradnl" dirty="0" smtClean="0"/>
              <a:t>  5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10</a:t>
            </a:r>
            <a:r>
              <a:rPr lang="es-ES_tradnl" altLang="es-ES_tradnl" dirty="0">
                <a:sym typeface="Wingdings" pitchFamily="2" charset="2"/>
              </a:rPr>
              <a:t>		</a:t>
            </a:r>
            <a:r>
              <a:rPr lang="es-ES_tradnl" altLang="es-ES_tradnl" dirty="0" smtClean="0">
                <a:sym typeface="Wingdings" pitchFamily="2" charset="2"/>
              </a:rPr>
              <a:t>100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PRIMERA: Al aumentar una magnitud aumenta también la otra</a:t>
            </a:r>
            <a:r>
              <a:rPr lang="es-ES_tradnl" altLang="es-ES_tradnl" b="1" dirty="0" smtClean="0"/>
              <a:t>.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SEGUNDA: La razón en todo momento entre esas dos magnitudes debe ser constante, la misma.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10        20    </a:t>
            </a:r>
            <a:r>
              <a:rPr lang="es-ES_tradnl" altLang="es-ES_tradnl" dirty="0"/>
              <a:t>200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----- = ----- = ----- =  </a:t>
            </a:r>
            <a:r>
              <a:rPr lang="es-ES_tradnl" altLang="es-ES_tradnl" dirty="0" smtClean="0"/>
              <a:t>2 </a:t>
            </a:r>
            <a:r>
              <a:rPr lang="es-ES_tradnl" altLang="es-ES_tradnl" dirty="0"/>
              <a:t>, como vemos es un valor constante:  k = </a:t>
            </a:r>
            <a:r>
              <a:rPr lang="es-ES_tradnl" altLang="es-ES_tradnl" dirty="0" smtClean="0"/>
              <a:t>2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 </a:t>
            </a:r>
            <a:r>
              <a:rPr lang="es-ES_tradnl" altLang="es-ES_tradnl" dirty="0" smtClean="0"/>
              <a:t>5         10     100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Las dos magnitudes dadas son directamente proporcionales.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011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Si dos magnitudes son directamente proporcionales, podemos aplicar para la resolución del ejercicio la llamada Regla de tres simple directa.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Una persona gana  </a:t>
            </a:r>
            <a:r>
              <a:rPr lang="es-ES_tradnl" altLang="es-ES_tradnl" dirty="0" smtClean="0"/>
              <a:t>6 </a:t>
            </a:r>
            <a:r>
              <a:rPr lang="es-ES_tradnl" altLang="es-ES_tradnl" dirty="0"/>
              <a:t>€  si trabaja  2 h</a:t>
            </a:r>
            <a:r>
              <a:rPr lang="es-ES_tradnl" altLang="es-ES_tradnl" dirty="0" smtClean="0"/>
              <a:t>. ¿</a:t>
            </a:r>
            <a:r>
              <a:rPr lang="es-ES_tradnl" altLang="es-ES_tradnl" dirty="0"/>
              <a:t>Cuánto ganará si trabaja </a:t>
            </a:r>
            <a:r>
              <a:rPr lang="es-ES_tradnl" altLang="es-ES_tradnl" dirty="0" smtClean="0"/>
              <a:t>10 </a:t>
            </a:r>
            <a:r>
              <a:rPr lang="es-ES_tradnl" altLang="es-ES_tradnl" dirty="0"/>
              <a:t>h?.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2 h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6 </a:t>
            </a:r>
            <a:r>
              <a:rPr lang="es-ES_tradnl" altLang="es-ES_tradnl" dirty="0">
                <a:sym typeface="Wingdings" pitchFamily="2" charset="2"/>
              </a:rPr>
              <a:t>€	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10 </a:t>
            </a:r>
            <a:r>
              <a:rPr lang="es-ES_tradnl" altLang="es-ES_tradnl" dirty="0"/>
              <a:t>h	</a:t>
            </a:r>
            <a:r>
              <a:rPr lang="es-ES_tradnl" altLang="es-ES_tradnl" dirty="0">
                <a:sym typeface="Wingdings" pitchFamily="2" charset="2"/>
              </a:rPr>
              <a:t>	x €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>
                <a:sym typeface="Wingdings" pitchFamily="2" charset="2"/>
              </a:rPr>
              <a:t>Se multiplican en cruz y se igualan:</a:t>
            </a:r>
          </a:p>
          <a:p>
            <a:pPr>
              <a:lnSpc>
                <a:spcPct val="80000"/>
              </a:lnSpc>
            </a:pPr>
            <a:r>
              <a:rPr lang="es-ES_tradnl" altLang="es-ES_tradnl" b="1" dirty="0" smtClean="0"/>
              <a:t>2</a:t>
            </a:r>
            <a:r>
              <a:rPr lang="es-ES_tradnl" altLang="es-ES_tradnl" b="1" dirty="0"/>
              <a:t> </a:t>
            </a:r>
            <a:r>
              <a:rPr lang="es-ES_tradnl" altLang="es-ES_tradnl" b="1" dirty="0" smtClean="0"/>
              <a:t>· x </a:t>
            </a:r>
            <a:r>
              <a:rPr lang="es-ES_tradnl" altLang="es-ES_tradnl" b="1" dirty="0"/>
              <a:t>= </a:t>
            </a:r>
            <a:r>
              <a:rPr lang="es-ES_tradnl" altLang="es-ES_tradnl" b="1" dirty="0" smtClean="0"/>
              <a:t>10 · 6</a:t>
            </a:r>
            <a:r>
              <a:rPr lang="es-ES_tradnl" altLang="es-ES_tradnl" b="1" dirty="0"/>
              <a:t>	</a:t>
            </a:r>
            <a:r>
              <a:rPr lang="es-ES_tradnl" altLang="es-ES_tradnl" b="1" dirty="0">
                <a:sym typeface="Wingdings" pitchFamily="2" charset="2"/>
              </a:rPr>
              <a:t>	</a:t>
            </a:r>
            <a:r>
              <a:rPr lang="es-ES_tradnl" altLang="es-ES_tradnl" b="1" dirty="0" smtClean="0">
                <a:sym typeface="Wingdings" pitchFamily="2" charset="2"/>
              </a:rPr>
              <a:t>2 · x </a:t>
            </a:r>
            <a:r>
              <a:rPr lang="es-ES_tradnl" altLang="es-ES_tradnl" b="1" dirty="0">
                <a:sym typeface="Wingdings" pitchFamily="2" charset="2"/>
              </a:rPr>
              <a:t>= 6</a:t>
            </a:r>
            <a:r>
              <a:rPr lang="es-ES_tradnl" altLang="es-ES_tradnl" b="1" dirty="0" smtClean="0">
                <a:sym typeface="Wingdings" pitchFamily="2" charset="2"/>
              </a:rPr>
              <a:t>0</a:t>
            </a:r>
            <a:r>
              <a:rPr lang="es-ES_tradnl" altLang="es-ES_tradnl" b="1" dirty="0">
                <a:sym typeface="Wingdings" pitchFamily="2" charset="2"/>
              </a:rPr>
              <a:t>	  	x = 6</a:t>
            </a:r>
            <a:r>
              <a:rPr lang="es-ES_tradnl" altLang="es-ES_tradnl" b="1" dirty="0" smtClean="0">
                <a:sym typeface="Wingdings" pitchFamily="2" charset="2"/>
              </a:rPr>
              <a:t>0 </a:t>
            </a:r>
            <a:r>
              <a:rPr lang="es-ES_tradnl" altLang="es-ES_tradnl" b="1" dirty="0">
                <a:sym typeface="Wingdings" pitchFamily="2" charset="2"/>
              </a:rPr>
              <a:t>/ 2 = </a:t>
            </a:r>
            <a:r>
              <a:rPr lang="es-ES_tradnl" altLang="es-ES_tradnl" b="1" dirty="0" smtClean="0">
                <a:sym typeface="Wingdings" pitchFamily="2" charset="2"/>
              </a:rPr>
              <a:t>30 </a:t>
            </a:r>
            <a:r>
              <a:rPr lang="es-ES_tradnl" altLang="es-ES_tradnl" b="1" dirty="0">
                <a:sym typeface="Wingdings" pitchFamily="2" charset="2"/>
              </a:rPr>
              <a:t>€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b="1" dirty="0">
                <a:solidFill>
                  <a:srgbClr val="FF3300"/>
                </a:solidFill>
              </a:rPr>
              <a:t>Muy importante: NO se puede aplicar una regla de tres simple directa si las magnitudes que intervienen no son directamente proporcionales.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La razón de proporcionalidad sería, en este caso: </a:t>
            </a:r>
            <a:r>
              <a:rPr lang="es-ES_tradnl" altLang="es-ES_tradnl" dirty="0" smtClean="0"/>
              <a:t>r=6/2=3 </a:t>
            </a:r>
            <a:r>
              <a:rPr lang="es-ES_tradnl" altLang="es-ES_tradnl" dirty="0"/>
              <a:t>, lo que vale la hora trabajada.</a:t>
            </a:r>
          </a:p>
          <a:p>
            <a:endParaRPr lang="es-E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es-ES" altLang="es-ES_tradnl" dirty="0" smtClean="0">
                <a:solidFill>
                  <a:schemeClr val="accent5">
                    <a:lumMod val="50000"/>
                  </a:schemeClr>
                </a:solidFill>
              </a:rPr>
              <a:t>REGLA DE TRES DIRECTA</a:t>
            </a:r>
          </a:p>
        </p:txBody>
      </p:sp>
    </p:spTree>
    <p:extLst>
      <p:ext uri="{BB962C8B-B14F-4D97-AF65-F5344CB8AC3E}">
        <p14:creationId xmlns:p14="http://schemas.microsoft.com/office/powerpoint/2010/main" val="35655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EJEMPLO DE REGLA DE TRES DIRECTA</a:t>
            </a: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s-ES_tradnl" altLang="es-ES_tradnl" b="1" u="sng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Si 5</a:t>
            </a:r>
            <a:r>
              <a:rPr lang="es-ES_tradnl" altLang="es-ES_tradnl" dirty="0" smtClean="0"/>
              <a:t> </a:t>
            </a:r>
            <a:r>
              <a:rPr lang="es-ES_tradnl" altLang="es-ES_tradnl" dirty="0"/>
              <a:t>cuadernos nos han costado </a:t>
            </a:r>
            <a:r>
              <a:rPr lang="es-ES_tradnl" altLang="es-ES_tradnl" dirty="0" smtClean="0"/>
              <a:t>10 </a:t>
            </a:r>
            <a:r>
              <a:rPr lang="es-ES_tradnl" altLang="es-ES_tradnl" dirty="0"/>
              <a:t>€, ¿cuánto nos costarán </a:t>
            </a:r>
            <a:r>
              <a:rPr lang="es-ES_tradnl" altLang="es-ES_tradnl" dirty="0" smtClean="0"/>
              <a:t>9 cuadernos</a:t>
            </a:r>
            <a:r>
              <a:rPr lang="es-ES_tradnl" altLang="es-ES_tradnl" dirty="0"/>
              <a:t>?.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5 cuadernos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10 </a:t>
            </a:r>
            <a:r>
              <a:rPr lang="es-ES_tradnl" altLang="es-ES_tradnl" dirty="0">
                <a:sym typeface="Wingdings" pitchFamily="2" charset="2"/>
              </a:rPr>
              <a:t>€	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9 cuadernos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x €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>
                <a:sym typeface="Wingdings" pitchFamily="2" charset="2"/>
              </a:rPr>
              <a:t>Se multiplican en cruz y se igualan: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5</a:t>
            </a:r>
            <a:r>
              <a:rPr lang="es-ES_tradnl" altLang="es-ES_tradnl" b="1" dirty="0" smtClean="0"/>
              <a:t> · x </a:t>
            </a:r>
            <a:r>
              <a:rPr lang="es-ES_tradnl" altLang="es-ES_tradnl" b="1" dirty="0"/>
              <a:t>= </a:t>
            </a:r>
            <a:r>
              <a:rPr lang="es-ES_tradnl" altLang="es-ES_tradnl" b="1" dirty="0" smtClean="0"/>
              <a:t>9 · 10</a:t>
            </a:r>
            <a:r>
              <a:rPr lang="es-ES_tradnl" altLang="es-ES_tradnl" b="1" dirty="0"/>
              <a:t>	</a:t>
            </a:r>
            <a:r>
              <a:rPr lang="es-ES_tradnl" altLang="es-ES_tradnl" b="1" dirty="0">
                <a:sym typeface="Wingdings" pitchFamily="2" charset="2"/>
              </a:rPr>
              <a:t>	5</a:t>
            </a:r>
            <a:r>
              <a:rPr lang="es-ES_tradnl" altLang="es-ES_tradnl" b="1" dirty="0" smtClean="0">
                <a:sym typeface="Wingdings" pitchFamily="2" charset="2"/>
              </a:rPr>
              <a:t> · x </a:t>
            </a:r>
            <a:r>
              <a:rPr lang="es-ES_tradnl" altLang="es-ES_tradnl" b="1" dirty="0">
                <a:sym typeface="Wingdings" pitchFamily="2" charset="2"/>
              </a:rPr>
              <a:t>= </a:t>
            </a:r>
            <a:r>
              <a:rPr lang="es-ES_tradnl" altLang="es-ES_tradnl" b="1" dirty="0" smtClean="0">
                <a:sym typeface="Wingdings" pitchFamily="2" charset="2"/>
              </a:rPr>
              <a:t>90</a:t>
            </a:r>
            <a:r>
              <a:rPr lang="es-ES_tradnl" altLang="es-ES_tradnl" b="1" dirty="0">
                <a:sym typeface="Wingdings" pitchFamily="2" charset="2"/>
              </a:rPr>
              <a:t>	  	x = </a:t>
            </a:r>
            <a:r>
              <a:rPr lang="es-ES_tradnl" altLang="es-ES_tradnl" b="1" dirty="0" smtClean="0">
                <a:sym typeface="Wingdings" pitchFamily="2" charset="2"/>
              </a:rPr>
              <a:t>90 </a:t>
            </a:r>
            <a:r>
              <a:rPr lang="es-ES_tradnl" altLang="es-ES_tradnl" b="1" dirty="0">
                <a:sym typeface="Wingdings" pitchFamily="2" charset="2"/>
              </a:rPr>
              <a:t>/ </a:t>
            </a:r>
            <a:r>
              <a:rPr lang="es-ES_tradnl" altLang="es-ES_tradnl" b="1" dirty="0" smtClean="0">
                <a:sym typeface="Wingdings" pitchFamily="2" charset="2"/>
              </a:rPr>
              <a:t>5 </a:t>
            </a:r>
            <a:r>
              <a:rPr lang="es-ES_tradnl" altLang="es-ES_tradnl" b="1" dirty="0">
                <a:sym typeface="Wingdings" pitchFamily="2" charset="2"/>
              </a:rPr>
              <a:t>= </a:t>
            </a:r>
            <a:r>
              <a:rPr lang="es-ES_tradnl" altLang="es-ES_tradnl" b="1" dirty="0" smtClean="0">
                <a:sym typeface="Wingdings" pitchFamily="2" charset="2"/>
              </a:rPr>
              <a:t>18 </a:t>
            </a:r>
            <a:r>
              <a:rPr lang="es-ES_tradnl" altLang="es-ES_tradnl" b="1" dirty="0">
                <a:sym typeface="Wingdings" pitchFamily="2" charset="2"/>
              </a:rPr>
              <a:t>€</a:t>
            </a:r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La razón de proporcionalidad sería, en este caso: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10       18 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--- = </a:t>
            </a:r>
            <a:r>
              <a:rPr lang="es-ES_tradnl" altLang="es-ES_tradnl" dirty="0" smtClean="0"/>
              <a:t>-------- </a:t>
            </a:r>
            <a:r>
              <a:rPr lang="es-ES_tradnl" altLang="es-ES_tradnl" dirty="0"/>
              <a:t>= r  ,  de donde r = 2 , que es lo que vale cada cuaderno.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 5          9</a:t>
            </a:r>
            <a:endParaRPr lang="es-ES_tradnl" alt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9435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149</Words>
  <Application>Microsoft Office PowerPoint</Application>
  <PresentationFormat>Presentación en pantalla (4:3)</PresentationFormat>
  <Paragraphs>77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Proporcionalidad directa</vt:lpstr>
      <vt:lpstr>Magnitudes directamente proporcionales.</vt:lpstr>
      <vt:lpstr>Ejemplos de magnitudes directamente proporcionales</vt:lpstr>
      <vt:lpstr>Ejemplos de magnitudes directamente proporcionales</vt:lpstr>
      <vt:lpstr>REGLA DE TRES DIRECTA</vt:lpstr>
      <vt:lpstr>EJEMPLO DE REGLA DE TRES DIRECTA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Proporcionalidad directa</dc:title>
  <dc:creator>Rosalia</dc:creator>
  <cp:lastModifiedBy>Rosalia</cp:lastModifiedBy>
  <cp:revision>7</cp:revision>
  <dcterms:created xsi:type="dcterms:W3CDTF">2020-03-23T09:33:28Z</dcterms:created>
  <dcterms:modified xsi:type="dcterms:W3CDTF">2020-03-23T09:52:26Z</dcterms:modified>
</cp:coreProperties>
</file>