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86" r:id="rId15"/>
    <p:sldId id="287" r:id="rId16"/>
    <p:sldId id="269" r:id="rId17"/>
    <p:sldId id="288" r:id="rId18"/>
    <p:sldId id="289" r:id="rId19"/>
    <p:sldId id="290" r:id="rId20"/>
    <p:sldId id="271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Pulse para desplazar la diapositiva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 dirty="0">
                <a:latin typeface="Times New Roman"/>
              </a:rPr>
              <a:t>&lt;cabecera&gt;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 dirty="0">
                <a:latin typeface="Times New Roman"/>
              </a:rPr>
              <a:t>&lt;fecha/hora&gt;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 dirty="0">
                <a:latin typeface="Times New Roman"/>
              </a:rPr>
              <a:t>&lt;pie de página&gt;</a:t>
            </a: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3742F95-EDAB-4302-B8D5-7BC8D58AB76E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5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6800748-AD1E-4EC7-8CEF-AC14EB158EC3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9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/>
          <p:cNvPicPr/>
          <p:nvPr/>
        </p:nvPicPr>
        <p:blipFill>
          <a:blip r:embed="rId14"/>
          <a:stretch/>
        </p:blipFill>
        <p:spPr>
          <a:xfrm>
            <a:off x="4915080" y="282240"/>
            <a:ext cx="4264920" cy="943560"/>
          </a:xfrm>
          <a:prstGeom prst="rect">
            <a:avLst/>
          </a:prstGeom>
          <a:ln w="0">
            <a:noFill/>
          </a:ln>
        </p:spPr>
      </p:pic>
      <p:pic>
        <p:nvPicPr>
          <p:cNvPr id="7" name="Imagen 7"/>
          <p:cNvPicPr/>
          <p:nvPr/>
        </p:nvPicPr>
        <p:blipFill>
          <a:blip r:embed="rId15"/>
          <a:stretch/>
        </p:blipFill>
        <p:spPr>
          <a:xfrm>
            <a:off x="5194440" y="5946120"/>
            <a:ext cx="2122200" cy="334440"/>
          </a:xfrm>
          <a:prstGeom prst="rect">
            <a:avLst/>
          </a:prstGeom>
          <a:ln w="0">
            <a:noFill/>
          </a:ln>
        </p:spPr>
      </p:pic>
      <p:pic>
        <p:nvPicPr>
          <p:cNvPr id="2" name="Imagen 8"/>
          <p:cNvPicPr/>
          <p:nvPr/>
        </p:nvPicPr>
        <p:blipFill>
          <a:blip r:embed="rId16"/>
          <a:stretch/>
        </p:blipFill>
        <p:spPr>
          <a:xfrm>
            <a:off x="7750440" y="5877000"/>
            <a:ext cx="1752120" cy="621720"/>
          </a:xfrm>
          <a:prstGeom prst="rect">
            <a:avLst/>
          </a:prstGeom>
          <a:ln w="0">
            <a:noFill/>
          </a:ln>
        </p:spPr>
      </p:pic>
      <p:pic>
        <p:nvPicPr>
          <p:cNvPr id="3" name="Imagen 9"/>
          <p:cNvPicPr/>
          <p:nvPr/>
        </p:nvPicPr>
        <p:blipFill>
          <a:blip r:embed="rId17"/>
          <a:stretch/>
        </p:blipFill>
        <p:spPr>
          <a:xfrm>
            <a:off x="11180160" y="5633640"/>
            <a:ext cx="727200" cy="9734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1563480"/>
            <a:ext cx="12189600" cy="3846960"/>
          </a:xfrm>
          <a:prstGeom prst="rect">
            <a:avLst/>
          </a:prstGeom>
          <a:solidFill>
            <a:srgbClr val="FF2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Imagen 6"/>
          <p:cNvPicPr/>
          <p:nvPr/>
        </p:nvPicPr>
        <p:blipFill>
          <a:blip r:embed="rId14"/>
          <a:stretch/>
        </p:blipFill>
        <p:spPr>
          <a:xfrm>
            <a:off x="3962160" y="355680"/>
            <a:ext cx="4264920" cy="943560"/>
          </a:xfrm>
          <a:prstGeom prst="rect">
            <a:avLst/>
          </a:prstGeom>
          <a:ln w="0">
            <a:noFill/>
          </a:ln>
        </p:spPr>
      </p:pic>
      <p:pic>
        <p:nvPicPr>
          <p:cNvPr id="44" name="Imagen 7"/>
          <p:cNvPicPr/>
          <p:nvPr/>
        </p:nvPicPr>
        <p:blipFill>
          <a:blip r:embed="rId15"/>
          <a:stretch/>
        </p:blipFill>
        <p:spPr>
          <a:xfrm>
            <a:off x="425160" y="5947920"/>
            <a:ext cx="2122200" cy="334440"/>
          </a:xfrm>
          <a:prstGeom prst="rect">
            <a:avLst/>
          </a:prstGeom>
          <a:ln w="0">
            <a:noFill/>
          </a:ln>
        </p:spPr>
      </p:pic>
      <p:pic>
        <p:nvPicPr>
          <p:cNvPr id="45" name="Imagen 8"/>
          <p:cNvPicPr/>
          <p:nvPr/>
        </p:nvPicPr>
        <p:blipFill>
          <a:blip r:embed="rId16"/>
          <a:stretch/>
        </p:blipFill>
        <p:spPr>
          <a:xfrm>
            <a:off x="3072600" y="5878800"/>
            <a:ext cx="1752120" cy="621720"/>
          </a:xfrm>
          <a:prstGeom prst="rect">
            <a:avLst/>
          </a:prstGeom>
          <a:ln w="0">
            <a:noFill/>
          </a:ln>
        </p:spPr>
      </p:pic>
      <p:pic>
        <p:nvPicPr>
          <p:cNvPr id="46" name="Imagen 9"/>
          <p:cNvPicPr/>
          <p:nvPr/>
        </p:nvPicPr>
        <p:blipFill>
          <a:blip r:embed="rId17"/>
          <a:stretch/>
        </p:blipFill>
        <p:spPr>
          <a:xfrm>
            <a:off x="11180160" y="5633640"/>
            <a:ext cx="727200" cy="9734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6"/>
          <p:cNvPicPr/>
          <p:nvPr/>
        </p:nvPicPr>
        <p:blipFill>
          <a:blip r:embed="rId14"/>
          <a:stretch/>
        </p:blipFill>
        <p:spPr>
          <a:xfrm>
            <a:off x="9532440" y="182160"/>
            <a:ext cx="2514960" cy="555480"/>
          </a:xfrm>
          <a:prstGeom prst="rect">
            <a:avLst/>
          </a:prstGeom>
          <a:ln w="0">
            <a:noFill/>
          </a:ln>
        </p:spPr>
      </p:pic>
      <p:pic>
        <p:nvPicPr>
          <p:cNvPr id="86" name="Imagen 7"/>
          <p:cNvPicPr/>
          <p:nvPr/>
        </p:nvPicPr>
        <p:blipFill>
          <a:blip r:embed="rId15"/>
          <a:stretch/>
        </p:blipFill>
        <p:spPr>
          <a:xfrm>
            <a:off x="338040" y="6291360"/>
            <a:ext cx="1398240" cy="219600"/>
          </a:xfrm>
          <a:prstGeom prst="rect">
            <a:avLst/>
          </a:prstGeom>
          <a:ln w="0">
            <a:noFill/>
          </a:ln>
        </p:spPr>
      </p:pic>
      <p:pic>
        <p:nvPicPr>
          <p:cNvPr id="87" name="Imagen 8"/>
          <p:cNvPicPr/>
          <p:nvPr/>
        </p:nvPicPr>
        <p:blipFill>
          <a:blip r:embed="rId16"/>
          <a:stretch/>
        </p:blipFill>
        <p:spPr>
          <a:xfrm>
            <a:off x="2138400" y="6257520"/>
            <a:ext cx="1154520" cy="408960"/>
          </a:xfrm>
          <a:prstGeom prst="rect">
            <a:avLst/>
          </a:prstGeom>
          <a:ln w="0">
            <a:noFill/>
          </a:ln>
        </p:spPr>
      </p:pic>
      <p:pic>
        <p:nvPicPr>
          <p:cNvPr id="88" name="Imagen 9"/>
          <p:cNvPicPr/>
          <p:nvPr/>
        </p:nvPicPr>
        <p:blipFill>
          <a:blip r:embed="rId17"/>
          <a:stretch/>
        </p:blipFill>
        <p:spPr>
          <a:xfrm>
            <a:off x="11513880" y="6046200"/>
            <a:ext cx="478440" cy="64116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0" y="927360"/>
            <a:ext cx="12189600" cy="49320"/>
          </a:xfrm>
          <a:prstGeom prst="rect">
            <a:avLst/>
          </a:prstGeom>
          <a:solidFill>
            <a:srgbClr val="FF2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drid5e.com/?utm_source=aulaplaneta&amp;utm_medium=banner&amp;utm_campaign=own_madrid5e" TargetMode="External"/><Relationship Id="rId2" Type="http://schemas.openxmlformats.org/officeDocument/2006/relationships/hyperlink" Target="https://www.educa2.madrid.org/educamadrid/aula-virtual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2.madrid.org/web/revista-digital/inicio/-/visor/walinwa-para-centros-publicos-de-la-comunidad-de-madrid?p_p_col_pos=4&amp;_visor_WAR_cms_tools_bookmarks=true" TargetMode="External"/><Relationship Id="rId2" Type="http://schemas.openxmlformats.org/officeDocument/2006/relationships/hyperlink" Target="http://innovacion.educa.madrid.org/smileandlearn20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s://madread.educa.madrid.org/?locale=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2.madrid.org/educamadrid/aula-virtual" TargetMode="External"/><Relationship Id="rId2" Type="http://schemas.openxmlformats.org/officeDocument/2006/relationships/hyperlink" Target="https://correoweb.educa.madrid.org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s://madrid5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2.madrid.org/web/revista-digital/inicio/-/visor/walinwa-para-centros-publicos-de-la-comunidad-de-madrid?p_p_col_pos=4&amp;_visor_WAR_cms_tools_bookmarks=true" TargetMode="External"/><Relationship Id="rId2" Type="http://schemas.openxmlformats.org/officeDocument/2006/relationships/hyperlink" Target="http://innovacion.educa.madrid.org/smileandlearn20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s://madread.educa.madrid.org/?locale=e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orreoweb.educa.madrid.org/" TargetMode="External"/><Relationship Id="rId7" Type="http://schemas.openxmlformats.org/officeDocument/2006/relationships/hyperlink" Target="https://madread.educa.madrid.org/?locale=es" TargetMode="External"/><Relationship Id="rId2" Type="http://schemas.openxmlformats.org/officeDocument/2006/relationships/hyperlink" Target="https://raices.madrid.org/raiz_app/jsp/portal/portalraices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educa2.madrid.org/web/revista-digital/inicio/-/visor/walinwa-para-centros-publicos-de-la-comunidad-de-madrid?p_p_col_pos=4&amp;_visor_WAR_cms_tools_bookmarks=true" TargetMode="External"/><Relationship Id="rId5" Type="http://schemas.openxmlformats.org/officeDocument/2006/relationships/hyperlink" Target="https://smileandlearn.com/colegios/" TargetMode="External"/><Relationship Id="rId4" Type="http://schemas.openxmlformats.org/officeDocument/2006/relationships/hyperlink" Target="https://www.educa2.madrid.org/educamadrid/aula-virtua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adread.educa.madrid.org/?locale=es" TargetMode="External"/><Relationship Id="rId3" Type="http://schemas.openxmlformats.org/officeDocument/2006/relationships/hyperlink" Target="https://ec.europa.eu/education/schools-go-digital_es" TargetMode="External"/><Relationship Id="rId7" Type="http://schemas.openxmlformats.org/officeDocument/2006/relationships/hyperlink" Target="https://madrid5e.com/?utm_source=aulaplaneta&amp;utm_medium=banner&amp;utm_campaign=own_madrid5e" TargetMode="External"/><Relationship Id="rId2" Type="http://schemas.openxmlformats.org/officeDocument/2006/relationships/hyperlink" Target="https://intef.es/Noticias/marco-europeo-para-organizaciones-educativas-digitalmente-compententes-digcomporg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educa2.madrid.org/web/recursostic/inicio/-/book/videotutoriales-del-aula-virtual-de-centros" TargetMode="External"/><Relationship Id="rId5" Type="http://schemas.openxmlformats.org/officeDocument/2006/relationships/hyperlink" Target="http://ayuda.educa.madrid.org/index.php/AulaVirtual_Centros" TargetMode="External"/><Relationship Id="rId10" Type="http://schemas.openxmlformats.org/officeDocument/2006/relationships/hyperlink" Target="https://www.educa2.madrid.org/web/revista-digital/inicio/-/visor/walinwa-para-centros-publicos-de-la-comunidad-de-madrid?p_p_col_pos=4&amp;_visor_WAR_cms_tools_bookmarks=true" TargetMode="External"/><Relationship Id="rId4" Type="http://schemas.openxmlformats.org/officeDocument/2006/relationships/hyperlink" Target="https://www.educa2.madrid.org/web/recursostic/inicio/-/visor/servicio-de-aula-virtual-para-centros-educativos?_visor_WAR_cms_tools_backMessage=results&amp;_visor_WAR_cms_tools_backUrl=/web/recursostic/inicio?p_p_id%3Dcommunity_content_browser_WAR_cms_tools%26p_p_lifecycle%3D1%26p_p_state%3Dmaximized%26p_p_mode%3Dview%26_community_content_browser_WAR_cms_tools_struts_action%3D/community_content_browser/browser" TargetMode="External"/><Relationship Id="rId9" Type="http://schemas.openxmlformats.org/officeDocument/2006/relationships/hyperlink" Target="http://innovacion.educa.madrid.org/smileandlearn20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2.madrid.org/web/ceip.gerardodiego.parla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sanchezpu@educa.madrid.org" TargetMode="External"/><Relationship Id="rId5" Type="http://schemas.openxmlformats.org/officeDocument/2006/relationships/hyperlink" Target="mailto:cp.gerardodiego.parla@educa.madrid.org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842000" y="4302000"/>
            <a:ext cx="6982920" cy="125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Marcador de posición de imagen 10"/>
          <p:cNvPicPr/>
          <p:nvPr/>
        </p:nvPicPr>
        <p:blipFill>
          <a:blip r:embed="rId3"/>
          <a:srcRect l="19016" r="19016"/>
          <a:stretch/>
        </p:blipFill>
        <p:spPr>
          <a:xfrm>
            <a:off x="0" y="0"/>
            <a:ext cx="4617360" cy="6855480"/>
          </a:xfrm>
          <a:prstGeom prst="rect">
            <a:avLst/>
          </a:prstGeom>
          <a:ln w="0">
            <a:noFill/>
          </a:ln>
        </p:spPr>
      </p:pic>
      <p:pic>
        <p:nvPicPr>
          <p:cNvPr id="136" name="image2.jpeg"/>
          <p:cNvPicPr/>
          <p:nvPr/>
        </p:nvPicPr>
        <p:blipFill>
          <a:blip r:embed="rId4"/>
          <a:stretch/>
        </p:blipFill>
        <p:spPr>
          <a:xfrm>
            <a:off x="4868280" y="1469160"/>
            <a:ext cx="6982920" cy="100188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868280" y="2578320"/>
            <a:ext cx="6982920" cy="113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2C3E"/>
                </a:solidFill>
                <a:latin typeface="Calibri"/>
                <a:ea typeface="DejaVu Sans"/>
              </a:rPr>
              <a:t>PLANTANDO SEMILLAS</a:t>
            </a:r>
            <a:r>
              <a:rPr lang="es-ES" sz="3200" b="1" strike="noStrike" spc="-1" dirty="0">
                <a:solidFill>
                  <a:srgbClr val="FF2C3E"/>
                </a:solidFill>
                <a:latin typeface="Calibri"/>
                <a:ea typeface="DejaVu Sans"/>
              </a:rPr>
              <a:t> </a:t>
            </a:r>
            <a:r>
              <a:rPr lang="es-ES" sz="3600" b="1" strike="noStrike" spc="-1" dirty="0">
                <a:solidFill>
                  <a:srgbClr val="FF2C3E"/>
                </a:solidFill>
                <a:latin typeface="Calibri"/>
                <a:ea typeface="DejaVu Sans"/>
              </a:rPr>
              <a:t>DIGITALES</a:t>
            </a:r>
            <a:endParaRPr lang="es-ES" sz="3600" b="0" strike="noStrike" spc="-1" dirty="0">
              <a:latin typeface="Arial"/>
            </a:endParaRPr>
          </a:p>
        </p:txBody>
      </p:sp>
      <p:pic>
        <p:nvPicPr>
          <p:cNvPr id="138" name="Imagen 4"/>
          <p:cNvPicPr/>
          <p:nvPr/>
        </p:nvPicPr>
        <p:blipFill>
          <a:blip r:embed="rId5"/>
          <a:stretch/>
        </p:blipFill>
        <p:spPr>
          <a:xfrm>
            <a:off x="4868280" y="3582720"/>
            <a:ext cx="6982920" cy="208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67760" y="291959"/>
            <a:ext cx="8876160" cy="56247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Objetivos estratégicos: </a:t>
            </a:r>
            <a:r>
              <a:rPr lang="es-ES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Infraestructuras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Llamada de nube 1"/>
          <p:cNvSpPr/>
          <p:nvPr/>
        </p:nvSpPr>
        <p:spPr>
          <a:xfrm>
            <a:off x="167760" y="1200600"/>
            <a:ext cx="5348632" cy="2876506"/>
          </a:xfrm>
          <a:prstGeom prst="cloudCallout">
            <a:avLst>
              <a:gd name="adj1" fmla="val 40749"/>
              <a:gd name="adj2" fmla="val 552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INFRAESTRUCTURAS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05840" y="4289571"/>
            <a:ext cx="8272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Dotar al centro de infraestructuras </a:t>
            </a:r>
          </a:p>
          <a:p>
            <a:pPr algn="just"/>
            <a:r>
              <a:rPr lang="es-ES" sz="3200" b="1" dirty="0" smtClean="0"/>
              <a:t>que permitan llevar a cabo el </a:t>
            </a:r>
          </a:p>
          <a:p>
            <a:pPr algn="just"/>
            <a:r>
              <a:rPr lang="es-ES" sz="3200" b="1" dirty="0" smtClean="0"/>
              <a:t>proyecto y desarrollar la competencia </a:t>
            </a:r>
          </a:p>
          <a:p>
            <a:pPr algn="just"/>
            <a:r>
              <a:rPr lang="es-ES" sz="3200" b="1" dirty="0" smtClean="0"/>
              <a:t>digital de manera adecuada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67760" y="291959"/>
            <a:ext cx="8876160" cy="56247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Objetivos estratégicos: </a:t>
            </a:r>
            <a:r>
              <a:rPr lang="es-ES" sz="3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Desarrollo Profesional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Llamada de nube 1"/>
          <p:cNvSpPr/>
          <p:nvPr/>
        </p:nvSpPr>
        <p:spPr>
          <a:xfrm>
            <a:off x="464695" y="1350720"/>
            <a:ext cx="4357145" cy="2876506"/>
          </a:xfrm>
          <a:prstGeom prst="cloudCallout">
            <a:avLst>
              <a:gd name="adj1" fmla="val 40749"/>
              <a:gd name="adj2" fmla="val 552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DESARROLLO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PROFESIONAL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12326" y="2853852"/>
            <a:ext cx="75678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/>
          </a:p>
          <a:p>
            <a:r>
              <a:rPr lang="es-ES" sz="3200" b="1" dirty="0" smtClean="0"/>
              <a:t>Mejorar la competencia digital del profesorado abordando la brecha </a:t>
            </a:r>
          </a:p>
          <a:p>
            <a:r>
              <a:rPr lang="es-ES" sz="3200" b="1" dirty="0"/>
              <a:t>d</a:t>
            </a:r>
            <a:r>
              <a:rPr lang="es-ES" sz="3200" b="1" dirty="0" smtClean="0"/>
              <a:t>igital existente para emplear </a:t>
            </a:r>
          </a:p>
          <a:p>
            <a:r>
              <a:rPr lang="es-ES" sz="3200" b="1" dirty="0"/>
              <a:t>h</a:t>
            </a:r>
            <a:r>
              <a:rPr lang="es-ES" sz="3200" b="1" dirty="0" smtClean="0"/>
              <a:t>erramientas digitales y para </a:t>
            </a:r>
          </a:p>
          <a:p>
            <a:r>
              <a:rPr lang="es-ES" sz="3200" b="1" dirty="0"/>
              <a:t>e</a:t>
            </a:r>
            <a:r>
              <a:rPr lang="es-ES" sz="3200" b="1" dirty="0" smtClean="0"/>
              <a:t>nseñar a nuestros alumnos a</a:t>
            </a:r>
          </a:p>
          <a:p>
            <a:r>
              <a:rPr lang="es-ES" sz="3200" b="1" dirty="0"/>
              <a:t>u</a:t>
            </a:r>
            <a:r>
              <a:rPr lang="es-ES" sz="3200" b="1" dirty="0" smtClean="0"/>
              <a:t>sar las TICS.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875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67760" y="291959"/>
            <a:ext cx="8876160" cy="56247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Objetivos estratégicos: </a:t>
            </a:r>
            <a:r>
              <a:rPr lang="es-ES" sz="3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Proceso E-A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Llamada de nube 1"/>
          <p:cNvSpPr/>
          <p:nvPr/>
        </p:nvSpPr>
        <p:spPr>
          <a:xfrm>
            <a:off x="464695" y="1350720"/>
            <a:ext cx="4357145" cy="2876506"/>
          </a:xfrm>
          <a:prstGeom prst="cloudCallout">
            <a:avLst>
              <a:gd name="adj1" fmla="val 40749"/>
              <a:gd name="adj2" fmla="val 552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PROCESO</a:t>
            </a:r>
          </a:p>
          <a:p>
            <a:pPr algn="ctr"/>
            <a:r>
              <a:rPr lang="es-ES" sz="2400" b="1" dirty="0" smtClean="0"/>
              <a:t>ENSEÑANZA - APRENDIZAJE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714920" y="4227226"/>
            <a:ext cx="71497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Desarrollar un plan didáctico digital</a:t>
            </a:r>
          </a:p>
          <a:p>
            <a:r>
              <a:rPr lang="es-ES" sz="3200" b="1" dirty="0" smtClean="0"/>
              <a:t>para nuestro alumnado e integrar</a:t>
            </a:r>
          </a:p>
          <a:p>
            <a:r>
              <a:rPr lang="es-ES" sz="3200" b="1" dirty="0"/>
              <a:t>l</a:t>
            </a:r>
            <a:r>
              <a:rPr lang="es-ES" sz="3200" b="1" dirty="0" smtClean="0"/>
              <a:t>as TICS según diferentes </a:t>
            </a:r>
          </a:p>
          <a:p>
            <a:r>
              <a:rPr lang="es-ES" sz="3200" b="1" dirty="0" smtClean="0"/>
              <a:t>metodologías activas.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8591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76840" y="276969"/>
            <a:ext cx="8876160" cy="56247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Objetivos estratégicos: </a:t>
            </a:r>
            <a:r>
              <a:rPr lang="es-ES" sz="3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Liderazgo Gobernanza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Llamada de nube 1"/>
          <p:cNvSpPr/>
          <p:nvPr/>
        </p:nvSpPr>
        <p:spPr>
          <a:xfrm>
            <a:off x="464695" y="1350720"/>
            <a:ext cx="4357145" cy="2876506"/>
          </a:xfrm>
          <a:prstGeom prst="cloudCallout">
            <a:avLst>
              <a:gd name="adj1" fmla="val 40749"/>
              <a:gd name="adj2" fmla="val 552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LIDERAZGO  Y GOBERNANZA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714921" y="3627620"/>
            <a:ext cx="640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/>
          </a:p>
          <a:p>
            <a:r>
              <a:rPr lang="es-ES" sz="3200" b="1" dirty="0" smtClean="0"/>
              <a:t>Elaborar un plan de actuación</a:t>
            </a:r>
          </a:p>
          <a:p>
            <a:r>
              <a:rPr lang="es-ES" sz="3200" b="1" dirty="0"/>
              <a:t>d</a:t>
            </a:r>
            <a:r>
              <a:rPr lang="es-ES" sz="3200" b="1" dirty="0" smtClean="0"/>
              <a:t>igital tanto dentro como fuera</a:t>
            </a:r>
          </a:p>
          <a:p>
            <a:r>
              <a:rPr lang="es-ES" sz="3200" b="1" dirty="0"/>
              <a:t>d</a:t>
            </a:r>
            <a:r>
              <a:rPr lang="es-ES" sz="3200" b="1" dirty="0" smtClean="0"/>
              <a:t>el centro para la gestión de las</a:t>
            </a:r>
          </a:p>
          <a:p>
            <a:r>
              <a:rPr lang="es-ES" sz="3200" b="1" dirty="0" smtClean="0"/>
              <a:t>TICS.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9667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67760" y="291960"/>
            <a:ext cx="8876160" cy="67032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Actuaciones en </a:t>
            </a:r>
            <a:r>
              <a:rPr lang="es-ES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Infraestructuras: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646" y="1543987"/>
            <a:ext cx="4011572" cy="65956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Análisis conectividad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10820" y="1543986"/>
            <a:ext cx="3644280" cy="6595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Realizar inventario</a:t>
            </a: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539646" y="2811960"/>
            <a:ext cx="4175274" cy="7495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Equipos informáticos</a:t>
            </a:r>
            <a:endParaRPr lang="es-ES" sz="2800" b="1" dirty="0"/>
          </a:p>
        </p:txBody>
      </p:sp>
      <p:sp>
        <p:nvSpPr>
          <p:cNvPr id="9" name="Rectángulo 8"/>
          <p:cNvSpPr/>
          <p:nvPr/>
        </p:nvSpPr>
        <p:spPr>
          <a:xfrm>
            <a:off x="7410820" y="2749843"/>
            <a:ext cx="3644280" cy="7417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Aula Virtual</a:t>
            </a:r>
            <a:endParaRPr lang="es-ES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3766539" y="3949909"/>
            <a:ext cx="4754005" cy="811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Observar necesidades</a:t>
            </a:r>
          </a:p>
          <a:p>
            <a:pPr algn="ctr"/>
            <a:r>
              <a:rPr lang="es-ES" sz="2800" b="1" dirty="0"/>
              <a:t>d</a:t>
            </a:r>
            <a:r>
              <a:rPr lang="es-ES" sz="2800" b="1" dirty="0" smtClean="0"/>
              <a:t>e las aulas</a:t>
            </a:r>
            <a:endParaRPr lang="es-ES" sz="2800" b="1" dirty="0"/>
          </a:p>
        </p:txBody>
      </p:sp>
      <p:sp>
        <p:nvSpPr>
          <p:cNvPr id="11" name="Rectángulo 10"/>
          <p:cNvSpPr/>
          <p:nvPr/>
        </p:nvSpPr>
        <p:spPr>
          <a:xfrm>
            <a:off x="539646" y="5149974"/>
            <a:ext cx="4011572" cy="8116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Utilizar diferentes plataformas</a:t>
            </a:r>
            <a:endParaRPr lang="es-ES" sz="2800" b="1" dirty="0"/>
          </a:p>
        </p:txBody>
      </p:sp>
      <p:sp>
        <p:nvSpPr>
          <p:cNvPr id="12" name="Rectángulo 11"/>
          <p:cNvSpPr/>
          <p:nvPr/>
        </p:nvSpPr>
        <p:spPr>
          <a:xfrm>
            <a:off x="7410820" y="5149974"/>
            <a:ext cx="4039962" cy="835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Crear recursos colaborativos</a:t>
            </a:r>
            <a:endParaRPr lang="es-E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67760" y="291960"/>
            <a:ext cx="8876160" cy="67032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Actuaciones en </a:t>
            </a:r>
            <a:r>
              <a:rPr lang="es-ES" sz="3600" b="1" spc="-1" dirty="0">
                <a:solidFill>
                  <a:srgbClr val="FFFFFF"/>
                </a:solidFill>
                <a:latin typeface="Calibri"/>
                <a:ea typeface="DejaVu Sans"/>
              </a:rPr>
              <a:t>D</a:t>
            </a:r>
            <a:r>
              <a:rPr lang="es-ES" sz="3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esarrollo </a:t>
            </a:r>
            <a:r>
              <a:rPr lang="es-ES" sz="3600" b="1" spc="-1" dirty="0">
                <a:solidFill>
                  <a:srgbClr val="FFFFFF"/>
                </a:solidFill>
                <a:latin typeface="Calibri"/>
                <a:ea typeface="DejaVu Sans"/>
              </a:rPr>
              <a:t>P</a:t>
            </a:r>
            <a:r>
              <a:rPr lang="es-ES" sz="3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rofesional</a:t>
            </a:r>
            <a:r>
              <a:rPr lang="es-ES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646" y="1543987"/>
            <a:ext cx="4175274" cy="7475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Selfie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10820" y="1543985"/>
            <a:ext cx="3644280" cy="7475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Formación del claustro</a:t>
            </a: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539646" y="3047100"/>
            <a:ext cx="4175274" cy="8116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Cursos on line</a:t>
            </a:r>
            <a:endParaRPr lang="es-ES" sz="2800" b="1" dirty="0"/>
          </a:p>
        </p:txBody>
      </p:sp>
      <p:sp>
        <p:nvSpPr>
          <p:cNvPr id="9" name="Rectángulo 8"/>
          <p:cNvSpPr/>
          <p:nvPr/>
        </p:nvSpPr>
        <p:spPr>
          <a:xfrm>
            <a:off x="7410820" y="3047100"/>
            <a:ext cx="3644280" cy="8116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Promoción de recursos virtuales</a:t>
            </a:r>
            <a:endParaRPr lang="es-ES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3685868" y="4614270"/>
            <a:ext cx="4754005" cy="811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Elaboración de</a:t>
            </a:r>
          </a:p>
          <a:p>
            <a:pPr algn="ctr"/>
            <a:r>
              <a:rPr lang="es-ES" sz="2800" b="1" dirty="0" smtClean="0"/>
              <a:t>presentaciones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098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67760" y="291960"/>
            <a:ext cx="8876160" cy="67032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Actuaciones </a:t>
            </a:r>
            <a:r>
              <a:rPr lang="es-ES" sz="3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Proceso Enseñanza-Aprendizaje</a:t>
            </a:r>
            <a:r>
              <a:rPr lang="es-ES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7994" y="1543987"/>
            <a:ext cx="4175274" cy="9498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Revisión programaciones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10820" y="1543985"/>
            <a:ext cx="4039962" cy="9498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Plan de centro</a:t>
            </a: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517994" y="3035523"/>
            <a:ext cx="4175274" cy="8297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Alfabetización digital</a:t>
            </a:r>
            <a:endParaRPr lang="es-ES" sz="2800" b="1" dirty="0"/>
          </a:p>
        </p:txBody>
      </p:sp>
      <p:sp>
        <p:nvSpPr>
          <p:cNvPr id="9" name="Rectángulo 8"/>
          <p:cNvSpPr/>
          <p:nvPr/>
        </p:nvSpPr>
        <p:spPr>
          <a:xfrm>
            <a:off x="7410820" y="3035523"/>
            <a:ext cx="4039962" cy="8297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UUDD en Aula Virtual  </a:t>
            </a:r>
            <a:endParaRPr lang="es-ES" sz="2800" b="1" dirty="0"/>
          </a:p>
        </p:txBody>
      </p:sp>
      <p:sp>
        <p:nvSpPr>
          <p:cNvPr id="11" name="Rectángulo 10"/>
          <p:cNvSpPr/>
          <p:nvPr/>
        </p:nvSpPr>
        <p:spPr>
          <a:xfrm>
            <a:off x="517994" y="4744161"/>
            <a:ext cx="4196926" cy="8669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Creación de contenidos</a:t>
            </a:r>
            <a:endParaRPr lang="es-ES" sz="2800" b="1" dirty="0"/>
          </a:p>
        </p:txBody>
      </p:sp>
      <p:sp>
        <p:nvSpPr>
          <p:cNvPr id="12" name="Rectángulo 11"/>
          <p:cNvSpPr/>
          <p:nvPr/>
        </p:nvSpPr>
        <p:spPr>
          <a:xfrm>
            <a:off x="7410820" y="4744161"/>
            <a:ext cx="4039962" cy="835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Gamificación digital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181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67760" y="291960"/>
            <a:ext cx="8876160" cy="67032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Actuaciones en </a:t>
            </a:r>
            <a:r>
              <a:rPr lang="es-ES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Liderazgo y Gobernanza: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646" y="1420566"/>
            <a:ext cx="4175274" cy="82978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Creación de guías de uso de dispositivos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65818" y="1420566"/>
            <a:ext cx="4384964" cy="7829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Reelaboración de documentos del centro</a:t>
            </a: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539646" y="2811960"/>
            <a:ext cx="4175274" cy="7495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Asesoramiento a familias y compañeros</a:t>
            </a:r>
            <a:endParaRPr lang="es-ES" sz="2800" b="1" dirty="0"/>
          </a:p>
        </p:txBody>
      </p:sp>
      <p:sp>
        <p:nvSpPr>
          <p:cNvPr id="9" name="Rectángulo 8"/>
          <p:cNvSpPr/>
          <p:nvPr/>
        </p:nvSpPr>
        <p:spPr>
          <a:xfrm>
            <a:off x="7065818" y="2811960"/>
            <a:ext cx="4384964" cy="7417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Elaboración de protocolos digitales</a:t>
            </a:r>
            <a:endParaRPr lang="es-ES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3766539" y="3949909"/>
            <a:ext cx="4754005" cy="811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Creación de repositorios</a:t>
            </a:r>
          </a:p>
          <a:p>
            <a:pPr algn="ctr"/>
            <a:r>
              <a:rPr lang="es-ES" sz="2800" b="1" dirty="0" smtClean="0"/>
              <a:t>y tutoriales</a:t>
            </a:r>
            <a:endParaRPr lang="es-ES" sz="2800" b="1" dirty="0"/>
          </a:p>
        </p:txBody>
      </p:sp>
      <p:sp>
        <p:nvSpPr>
          <p:cNvPr id="11" name="Rectángulo 10"/>
          <p:cNvSpPr/>
          <p:nvPr/>
        </p:nvSpPr>
        <p:spPr>
          <a:xfrm>
            <a:off x="539646" y="5149974"/>
            <a:ext cx="4011572" cy="8116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Utilizar diferentes plataformas</a:t>
            </a:r>
            <a:endParaRPr lang="es-ES" sz="2800" b="1" dirty="0"/>
          </a:p>
        </p:txBody>
      </p:sp>
      <p:sp>
        <p:nvSpPr>
          <p:cNvPr id="12" name="Rectángulo 11"/>
          <p:cNvSpPr/>
          <p:nvPr/>
        </p:nvSpPr>
        <p:spPr>
          <a:xfrm>
            <a:off x="7410820" y="5149974"/>
            <a:ext cx="4039962" cy="835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Crear recursos colaborativos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895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Visión de futuro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496291"/>
            <a:ext cx="11201270" cy="440120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-</a:t>
            </a:r>
            <a:r>
              <a:rPr lang="es-ES" sz="2800" dirty="0" smtClean="0"/>
              <a:t>Haber desarrollado </a:t>
            </a:r>
            <a:r>
              <a:rPr lang="es-ES" sz="2800" b="1" dirty="0" smtClean="0"/>
              <a:t>un plan digital en todos los niveles.</a:t>
            </a:r>
          </a:p>
          <a:p>
            <a:endParaRPr lang="es-ES" sz="2800" b="1" dirty="0"/>
          </a:p>
          <a:p>
            <a:pPr algn="just"/>
            <a:r>
              <a:rPr lang="es-ES" sz="2800" dirty="0" smtClean="0"/>
              <a:t>-Haber  </a:t>
            </a:r>
            <a:r>
              <a:rPr lang="es-ES" sz="2800" b="1" dirty="0" smtClean="0"/>
              <a:t>mejorado la  competencia  digital del  alumnado  </a:t>
            </a:r>
            <a:r>
              <a:rPr lang="es-ES" sz="2800" dirty="0" smtClean="0"/>
              <a:t>para </a:t>
            </a:r>
          </a:p>
          <a:p>
            <a:pPr algn="just"/>
            <a:r>
              <a:rPr lang="es-ES" sz="2800" dirty="0"/>
              <a:t>d</a:t>
            </a:r>
            <a:r>
              <a:rPr lang="es-ES" sz="2800" dirty="0" smtClean="0"/>
              <a:t>esenvolverse en un  mundo  cada  vez más  digitalizado  (medible</a:t>
            </a:r>
          </a:p>
          <a:p>
            <a:pPr algn="just"/>
            <a:r>
              <a:rPr lang="es-ES" sz="2800" dirty="0"/>
              <a:t>p</a:t>
            </a:r>
            <a:r>
              <a:rPr lang="es-ES" sz="2800" dirty="0" smtClean="0"/>
              <a:t>or su dominio en el empleo de las tecnologías, su uso responsable</a:t>
            </a:r>
          </a:p>
          <a:p>
            <a:pPr algn="just"/>
            <a:r>
              <a:rPr lang="es-ES" sz="2800" dirty="0"/>
              <a:t>y</a:t>
            </a:r>
            <a:r>
              <a:rPr lang="es-ES" sz="2800" dirty="0" smtClean="0"/>
              <a:t> saludable), así </a:t>
            </a:r>
            <a:r>
              <a:rPr lang="es-ES" sz="2800" b="1" dirty="0" smtClean="0"/>
              <a:t>como sus resultados académicos </a:t>
            </a:r>
            <a:r>
              <a:rPr lang="es-ES" sz="2800" dirty="0" smtClean="0"/>
              <a:t>por el empleo de herramientas digitales en su proceso de enseñanza-aprendizaje.</a:t>
            </a:r>
          </a:p>
          <a:p>
            <a:pPr algn="just"/>
            <a:endParaRPr lang="es-ES" sz="2800" dirty="0" smtClean="0"/>
          </a:p>
          <a:p>
            <a:r>
              <a:rPr lang="es-ES" sz="2800" dirty="0" smtClean="0"/>
              <a:t>-Haber </a:t>
            </a:r>
            <a:r>
              <a:rPr lang="es-ES" sz="2800" b="1" dirty="0" smtClean="0"/>
              <a:t>implicado a la mayor parte del profesorado</a:t>
            </a:r>
            <a:r>
              <a:rPr lang="es-ES" sz="2800" dirty="0" smtClean="0"/>
              <a:t>.</a:t>
            </a:r>
          </a:p>
          <a:p>
            <a:endParaRPr lang="es-E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¿En qué punto nos encontramos?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496291"/>
            <a:ext cx="11201270" cy="44627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              </a:t>
            </a:r>
            <a:r>
              <a:rPr lang="es-ES" sz="3200" b="1" dirty="0" smtClean="0"/>
              <a:t>Infraestructuras</a:t>
            </a:r>
          </a:p>
          <a:p>
            <a:endParaRPr lang="es-ES" sz="2800" b="1" dirty="0"/>
          </a:p>
          <a:p>
            <a:pPr algn="just"/>
            <a:r>
              <a:rPr lang="es-ES" sz="2800" dirty="0" smtClean="0"/>
              <a:t>-Renovación de los ordenadores de todas las aulas (todas con pizarra digital/proyector)</a:t>
            </a:r>
          </a:p>
          <a:p>
            <a:pPr algn="just"/>
            <a:r>
              <a:rPr lang="es-ES" sz="2800" dirty="0" smtClean="0"/>
              <a:t>-Adquisición de más dispositivos y mobiliario (84 tablets y 3 armarios).</a:t>
            </a:r>
          </a:p>
          <a:p>
            <a:pPr algn="just"/>
            <a:r>
              <a:rPr lang="es-ES" sz="2800" dirty="0" smtClean="0"/>
              <a:t>-Preparación de las tablets con apps descargadas.</a:t>
            </a:r>
          </a:p>
          <a:p>
            <a:pPr algn="just"/>
            <a:r>
              <a:rPr lang="es-ES" sz="2800" dirty="0" smtClean="0"/>
              <a:t>-Revisión de replanteo de Escuelas Conectadas, falta ejecutarlo, para mejorar nuestra conexión a Internet.</a:t>
            </a:r>
          </a:p>
          <a:p>
            <a:endParaRPr lang="es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1059971"/>
            <a:ext cx="1849453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2769840"/>
            <a:ext cx="12189600" cy="61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0" y="3511440"/>
            <a:ext cx="12189600" cy="70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adroTexto 1"/>
          <p:cNvSpPr/>
          <p:nvPr/>
        </p:nvSpPr>
        <p:spPr>
          <a:xfrm>
            <a:off x="149760" y="2158560"/>
            <a:ext cx="1226592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      </a:t>
            </a:r>
            <a:r>
              <a:rPr lang="es-E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     INICIO </a:t>
            </a:r>
            <a:r>
              <a:rPr lang="es-E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LA TRANSFORMACIÓN DIGITAL </a:t>
            </a:r>
            <a:endParaRPr lang="es-E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           </a:t>
            </a:r>
            <a:r>
              <a:rPr lang="es-E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     DEL </a:t>
            </a:r>
            <a:r>
              <a:rPr lang="es-E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CEIP GERARDO DIEGO. PARLA</a:t>
            </a:r>
            <a:endParaRPr lang="es-ES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¿En qué punto nos encontramos? MADRID 5e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136497"/>
            <a:ext cx="11097360" cy="489364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              </a:t>
            </a:r>
            <a:r>
              <a:rPr lang="es-ES" sz="3200" b="1" dirty="0" smtClean="0"/>
              <a:t>Desarrollo Profesional</a:t>
            </a:r>
          </a:p>
          <a:p>
            <a:endParaRPr lang="es-ES" sz="2800" b="1" dirty="0" smtClean="0"/>
          </a:p>
          <a:p>
            <a:pPr algn="just"/>
            <a:r>
              <a:rPr lang="es-ES" sz="2800" dirty="0" smtClean="0"/>
              <a:t>-Continua el grupo de trabajo de digitalización (miércoles).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-El Tic ha puesto en marcha el </a:t>
            </a:r>
            <a:r>
              <a:rPr lang="es-ES" sz="2800" dirty="0" smtClean="0">
                <a:hlinkClick r:id="rId2"/>
              </a:rPr>
              <a:t>Aula Virtual </a:t>
            </a:r>
            <a:r>
              <a:rPr lang="es-ES" sz="2800" dirty="0" smtClean="0"/>
              <a:t>del centro, ha realizado sesiones de formación con cada tramo para el manejo básico.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-Los asesores de </a:t>
            </a:r>
            <a:r>
              <a:rPr lang="es-ES" sz="2800" dirty="0" smtClean="0">
                <a:hlinkClick r:id="rId3"/>
              </a:rPr>
              <a:t>Aula Planeta </a:t>
            </a:r>
            <a:r>
              <a:rPr lang="es-ES" sz="2800" dirty="0" smtClean="0"/>
              <a:t>nos han ayudado a integrarla en nuestra Aula Virtual, hemos realizado formación on line/presencial, y seguiremos avanzando con su asesoramiento en la planificación de unidades, actividades y adaptación individualizada en el Aula Virtual.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1066179"/>
            <a:ext cx="1849453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¿En qué punto nos encontramos? MADRID 5e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136497"/>
            <a:ext cx="11097360" cy="489364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              </a:t>
            </a:r>
            <a:r>
              <a:rPr lang="es-ES" sz="3200" b="1" dirty="0" smtClean="0"/>
              <a:t>Desarrollo Profesional</a:t>
            </a:r>
          </a:p>
          <a:p>
            <a:endParaRPr lang="es-ES" sz="2800" b="1" dirty="0" smtClean="0"/>
          </a:p>
          <a:p>
            <a:pPr algn="just"/>
            <a:r>
              <a:rPr lang="es-ES" sz="2800" dirty="0" smtClean="0"/>
              <a:t>-Los asesores de </a:t>
            </a:r>
            <a:r>
              <a:rPr lang="es-ES" sz="2800" dirty="0" smtClean="0">
                <a:hlinkClick r:id="rId2"/>
              </a:rPr>
              <a:t>Smile and Learn</a:t>
            </a:r>
            <a:r>
              <a:rPr lang="es-ES" sz="2800" dirty="0" smtClean="0"/>
              <a:t> nos han facilitado webinars y </a:t>
            </a:r>
          </a:p>
          <a:p>
            <a:pPr algn="just"/>
            <a:r>
              <a:rPr lang="es-ES" sz="2800" dirty="0"/>
              <a:t>f</a:t>
            </a:r>
            <a:r>
              <a:rPr lang="es-ES" sz="2800" dirty="0" smtClean="0"/>
              <a:t>ormación en línea para crear la estructura del centro y utilizarla en </a:t>
            </a:r>
          </a:p>
          <a:p>
            <a:pPr algn="just"/>
            <a:r>
              <a:rPr lang="es-ES" sz="2800" dirty="0"/>
              <a:t>e</a:t>
            </a:r>
            <a:r>
              <a:rPr lang="es-ES" sz="2800" dirty="0" smtClean="0"/>
              <a:t>l cole y en casa. También hemos aprendido a diseñar rutas de </a:t>
            </a:r>
          </a:p>
          <a:p>
            <a:pPr algn="just"/>
            <a:r>
              <a:rPr lang="es-ES" sz="2800" dirty="0"/>
              <a:t>a</a:t>
            </a:r>
            <a:r>
              <a:rPr lang="es-ES" sz="2800" dirty="0" smtClean="0"/>
              <a:t>prendizaje.</a:t>
            </a:r>
          </a:p>
          <a:p>
            <a:pPr algn="just"/>
            <a:r>
              <a:rPr lang="es-ES" sz="2800" dirty="0" smtClean="0"/>
              <a:t>-Con los responsables de </a:t>
            </a:r>
            <a:r>
              <a:rPr lang="es-ES" sz="2800" dirty="0" smtClean="0">
                <a:hlinkClick r:id="rId3"/>
              </a:rPr>
              <a:t>Walinwa</a:t>
            </a:r>
            <a:r>
              <a:rPr lang="es-ES" sz="2800" dirty="0" smtClean="0"/>
              <a:t> hemos dado de alta a alumnos y profes de 5º, como proyecto piloto para la mejora de la ortografía.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-Empezamos a utilizar </a:t>
            </a:r>
            <a:r>
              <a:rPr lang="es-ES" sz="2800" dirty="0" smtClean="0">
                <a:hlinkClick r:id="rId4"/>
              </a:rPr>
              <a:t>MadREAD</a:t>
            </a:r>
            <a:r>
              <a:rPr lang="es-ES" sz="2800" dirty="0" smtClean="0"/>
              <a:t>, biblioteca digital interactiva de la</a:t>
            </a:r>
          </a:p>
          <a:p>
            <a:pPr algn="just"/>
            <a:r>
              <a:rPr lang="es-ES" sz="2800" dirty="0" smtClean="0"/>
              <a:t>Comunidad de Madrid (incluye club de lectura).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1043738"/>
            <a:ext cx="1849453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¿En qué punto nos encontramos? MADRID 5e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136497"/>
            <a:ext cx="11346742" cy="489364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              </a:t>
            </a:r>
            <a:r>
              <a:rPr lang="es-ES" sz="3200" b="1" dirty="0" smtClean="0"/>
              <a:t>Proceso Enseñanza- Aprendizaje</a:t>
            </a:r>
          </a:p>
          <a:p>
            <a:endParaRPr lang="es-ES" sz="2800" b="1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-Utilización del </a:t>
            </a:r>
            <a:r>
              <a:rPr lang="es-ES" sz="2800" dirty="0" smtClean="0">
                <a:hlinkClick r:id="rId2"/>
              </a:rPr>
              <a:t>correo de Educamadrid </a:t>
            </a:r>
            <a:r>
              <a:rPr lang="es-ES" sz="2800" dirty="0" smtClean="0"/>
              <a:t>(5º y 6ª).</a:t>
            </a:r>
          </a:p>
          <a:p>
            <a:pPr algn="just"/>
            <a:r>
              <a:rPr lang="es-ES" sz="2800" dirty="0" smtClean="0"/>
              <a:t>-Todos los cursos disponen del </a:t>
            </a:r>
            <a:r>
              <a:rPr lang="es-ES" sz="2800" dirty="0" smtClean="0">
                <a:hlinkClick r:id="rId3"/>
              </a:rPr>
              <a:t>Aula Virtual </a:t>
            </a:r>
            <a:r>
              <a:rPr lang="es-ES" sz="2800" dirty="0" smtClean="0"/>
              <a:t>(Además 5º y 6º tiene integrado </a:t>
            </a:r>
            <a:r>
              <a:rPr lang="es-ES" sz="2800" dirty="0" smtClean="0">
                <a:hlinkClick r:id="rId4"/>
              </a:rPr>
              <a:t>Aula Planeta</a:t>
            </a:r>
            <a:r>
              <a:rPr lang="es-ES" sz="2800" dirty="0" smtClean="0"/>
              <a:t>).</a:t>
            </a:r>
          </a:p>
          <a:p>
            <a:pPr algn="just"/>
            <a:r>
              <a:rPr lang="es-ES" sz="2800" dirty="0" smtClean="0"/>
              <a:t>-Mayor motivación del alumnado al utilizar las plataformas.</a:t>
            </a:r>
          </a:p>
          <a:p>
            <a:pPr algn="just"/>
            <a:r>
              <a:rPr lang="es-ES" sz="2800" dirty="0" smtClean="0"/>
              <a:t>-Afianzamiento de los contenidos. Individualización de las actividades.</a:t>
            </a:r>
          </a:p>
          <a:p>
            <a:pPr algn="just"/>
            <a:r>
              <a:rPr lang="es-ES" sz="2800" dirty="0" smtClean="0"/>
              <a:t>-Adquisición de habilidades y destrezas digitales.</a:t>
            </a:r>
          </a:p>
          <a:p>
            <a:pPr algn="just"/>
            <a:r>
              <a:rPr lang="es-ES" sz="2800" dirty="0" smtClean="0"/>
              <a:t>-Se ha iniciado la Gamificación digital.</a:t>
            </a:r>
          </a:p>
          <a:p>
            <a:pPr algn="just"/>
            <a:r>
              <a:rPr lang="es-ES" sz="2800" dirty="0" smtClean="0"/>
              <a:t>-ABP en 6º el próximo curso.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1043738"/>
            <a:ext cx="1849453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¿En qué punto nos encontramos? MADRID 5e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136497"/>
            <a:ext cx="11097360" cy="489364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              </a:t>
            </a:r>
            <a:r>
              <a:rPr lang="es-ES" sz="3200" b="1" dirty="0" smtClean="0"/>
              <a:t>Desarrollo Profesional</a:t>
            </a:r>
          </a:p>
          <a:p>
            <a:endParaRPr lang="es-ES" sz="2800" b="1" dirty="0" smtClean="0"/>
          </a:p>
          <a:p>
            <a:pPr algn="just"/>
            <a:r>
              <a:rPr lang="es-ES" sz="2800" dirty="0" smtClean="0"/>
              <a:t>-Los asesores de </a:t>
            </a:r>
            <a:r>
              <a:rPr lang="es-ES" sz="2800" dirty="0" smtClean="0">
                <a:hlinkClick r:id="rId2"/>
              </a:rPr>
              <a:t>Smile and Learn</a:t>
            </a:r>
            <a:r>
              <a:rPr lang="es-ES" sz="2800" dirty="0" smtClean="0"/>
              <a:t> nos han facilitado webinars y </a:t>
            </a:r>
          </a:p>
          <a:p>
            <a:pPr algn="just"/>
            <a:r>
              <a:rPr lang="es-ES" sz="2800" dirty="0"/>
              <a:t>f</a:t>
            </a:r>
            <a:r>
              <a:rPr lang="es-ES" sz="2800" dirty="0" smtClean="0"/>
              <a:t>ormación en línea para crear la estructura del centro y utilizarla en </a:t>
            </a:r>
          </a:p>
          <a:p>
            <a:pPr algn="just"/>
            <a:r>
              <a:rPr lang="es-ES" sz="2800" dirty="0"/>
              <a:t>e</a:t>
            </a:r>
            <a:r>
              <a:rPr lang="es-ES" sz="2800" dirty="0" smtClean="0"/>
              <a:t>l cole y en casa. También hemos aprendido a diseñar rutas de </a:t>
            </a:r>
          </a:p>
          <a:p>
            <a:pPr algn="just"/>
            <a:r>
              <a:rPr lang="es-ES" sz="2800" dirty="0"/>
              <a:t>a</a:t>
            </a:r>
            <a:r>
              <a:rPr lang="es-ES" sz="2800" dirty="0" smtClean="0"/>
              <a:t>prendizaje.</a:t>
            </a:r>
          </a:p>
          <a:p>
            <a:pPr algn="just"/>
            <a:r>
              <a:rPr lang="es-ES" sz="2800" dirty="0" smtClean="0"/>
              <a:t>-Con los responsables de </a:t>
            </a:r>
            <a:r>
              <a:rPr lang="es-ES" sz="2800" dirty="0" smtClean="0">
                <a:hlinkClick r:id="rId3"/>
              </a:rPr>
              <a:t>Walinwa</a:t>
            </a:r>
            <a:r>
              <a:rPr lang="es-ES" sz="2800" dirty="0" smtClean="0"/>
              <a:t> hemos dado de alta a alumnos y profes de 5º, como proyecto piloto para la mejora de la ortografía.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-Empezamos a utilizar </a:t>
            </a:r>
            <a:r>
              <a:rPr lang="es-ES" sz="2800" dirty="0" smtClean="0">
                <a:hlinkClick r:id="rId4"/>
              </a:rPr>
              <a:t>MadREAD</a:t>
            </a:r>
            <a:r>
              <a:rPr lang="es-ES" sz="2800" dirty="0" smtClean="0"/>
              <a:t>, biblioteca digital interactiva de la</a:t>
            </a:r>
          </a:p>
          <a:p>
            <a:pPr algn="just"/>
            <a:r>
              <a:rPr lang="es-ES" sz="2800" dirty="0" smtClean="0"/>
              <a:t>Comunidad de Madrid (incluye club de lectura).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1049649"/>
            <a:ext cx="1849453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¿En qué punto nos encontramos? MADRID 5e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640" y="1136497"/>
            <a:ext cx="11097360" cy="40318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              </a:t>
            </a:r>
            <a:r>
              <a:rPr lang="es-ES" sz="3200" b="1" dirty="0" smtClean="0"/>
              <a:t>Liderazgo y Gobernanza</a:t>
            </a:r>
          </a:p>
          <a:p>
            <a:endParaRPr lang="es-ES" sz="2800" b="1" dirty="0" smtClean="0"/>
          </a:p>
          <a:p>
            <a:endParaRPr lang="es-ES" sz="2800" b="1" dirty="0" smtClean="0"/>
          </a:p>
          <a:p>
            <a:pPr algn="just"/>
            <a:r>
              <a:rPr lang="es-ES" sz="2800" dirty="0" smtClean="0"/>
              <a:t>-Elaboración de protocolos.</a:t>
            </a:r>
          </a:p>
          <a:p>
            <a:pPr algn="just"/>
            <a:r>
              <a:rPr lang="es-ES" sz="2800" dirty="0" smtClean="0"/>
              <a:t>-Reelaboración de documentos de centro.</a:t>
            </a:r>
          </a:p>
          <a:p>
            <a:pPr algn="just"/>
            <a:r>
              <a:rPr lang="es-ES" sz="2800" dirty="0" smtClean="0"/>
              <a:t>-Plan didáctico digital.</a:t>
            </a:r>
          </a:p>
          <a:p>
            <a:pPr algn="just"/>
            <a:r>
              <a:rPr lang="es-ES" sz="2800" dirty="0" smtClean="0"/>
              <a:t>-Organización de espacios y recursos.</a:t>
            </a:r>
          </a:p>
          <a:p>
            <a:pPr algn="just"/>
            <a:r>
              <a:rPr lang="es-ES" sz="2800" dirty="0" smtClean="0"/>
              <a:t>-Asesoramiento a familias en plataformas: </a:t>
            </a:r>
            <a:r>
              <a:rPr lang="es-ES" sz="2800" dirty="0" smtClean="0">
                <a:hlinkClick r:id="rId2"/>
              </a:rPr>
              <a:t>Roble</a:t>
            </a:r>
            <a:r>
              <a:rPr lang="es-ES" sz="2800" dirty="0" smtClean="0"/>
              <a:t>, </a:t>
            </a:r>
            <a:r>
              <a:rPr lang="es-ES" sz="2800" dirty="0" smtClean="0">
                <a:hlinkClick r:id="rId3"/>
              </a:rPr>
              <a:t>correo Educamadrid</a:t>
            </a:r>
            <a:r>
              <a:rPr lang="es-ES" sz="2800" dirty="0" smtClean="0"/>
              <a:t>, </a:t>
            </a:r>
            <a:r>
              <a:rPr lang="es-ES" sz="2800" dirty="0" smtClean="0">
                <a:hlinkClick r:id="rId4"/>
              </a:rPr>
              <a:t>Aula Virtual</a:t>
            </a:r>
            <a:r>
              <a:rPr lang="es-ES" sz="2800" dirty="0" smtClean="0"/>
              <a:t>, </a:t>
            </a:r>
            <a:r>
              <a:rPr lang="es-ES" sz="2800" dirty="0" smtClean="0">
                <a:hlinkClick r:id="rId5"/>
              </a:rPr>
              <a:t>Smile and Learn </a:t>
            </a:r>
            <a:r>
              <a:rPr lang="es-ES" sz="2800" dirty="0"/>
              <a:t>,</a:t>
            </a:r>
            <a:r>
              <a:rPr lang="es-ES" sz="2800" dirty="0" smtClean="0"/>
              <a:t> </a:t>
            </a:r>
            <a:r>
              <a:rPr lang="es-ES" sz="2800" dirty="0" smtClean="0">
                <a:hlinkClick r:id="rId6"/>
              </a:rPr>
              <a:t>Walinwa</a:t>
            </a:r>
            <a:r>
              <a:rPr lang="es-ES" sz="2800" dirty="0" smtClean="0"/>
              <a:t>  y </a:t>
            </a:r>
            <a:r>
              <a:rPr lang="es-ES" sz="2800" dirty="0" smtClean="0">
                <a:hlinkClick r:id="rId7"/>
              </a:rPr>
              <a:t>MadREAD</a:t>
            </a:r>
            <a:r>
              <a:rPr lang="es-ES" sz="2800" dirty="0"/>
              <a:t>.</a:t>
            </a:r>
            <a:endParaRPr lang="es-ES" sz="28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0" y="1107841"/>
            <a:ext cx="1849453" cy="1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Plan de Evaluación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1043738"/>
            <a:ext cx="1849453" cy="10976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2141380"/>
            <a:ext cx="11262240" cy="39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7760" y="291959"/>
            <a:ext cx="8876160" cy="60165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dirty="0" smtClean="0">
                <a:solidFill>
                  <a:srgbClr val="FFFFFF"/>
                </a:solidFill>
                <a:latin typeface="Calibri"/>
              </a:rPr>
              <a:t>Plan de Comunicación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32639" y="1350720"/>
            <a:ext cx="10494687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1043738"/>
            <a:ext cx="1849453" cy="10976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13" y="1043738"/>
            <a:ext cx="9584886" cy="50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67760" y="291960"/>
            <a:ext cx="8876160" cy="60212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Early Adopters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1056640"/>
            <a:ext cx="3840479" cy="55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67760" y="291960"/>
            <a:ext cx="8876160" cy="55368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Referencias interesantes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180000" y="1080000"/>
            <a:ext cx="12274200" cy="297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Marco Europeo para Organizaciones Educativas Digitalmente Competentes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43" name="TextShape 5"/>
          <p:cNvSpPr/>
          <p:nvPr/>
        </p:nvSpPr>
        <p:spPr>
          <a:xfrm>
            <a:off x="144000" y="1618920"/>
            <a:ext cx="11915280" cy="48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SELFIE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Herramienta para descubrir el potencial digital de un centro.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Aula Virtual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Herramienta de Educamadrid para crear cursos o materiales de apoyo a la enseñanza presencial o para realizar formación en línea. (</a:t>
            </a: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Cómo iniciarla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Videotutoriales de ayuda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sp>
        <p:nvSpPr>
          <p:cNvPr id="244" name="TextShape 6"/>
          <p:cNvSpPr/>
          <p:nvPr/>
        </p:nvSpPr>
        <p:spPr>
          <a:xfrm>
            <a:off x="144000" y="4680000"/>
            <a:ext cx="6608520" cy="71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TextShape 7"/>
          <p:cNvSpPr/>
          <p:nvPr/>
        </p:nvSpPr>
        <p:spPr>
          <a:xfrm>
            <a:off x="144000" y="5328000"/>
            <a:ext cx="70243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TextShape 8"/>
          <p:cNvSpPr/>
          <p:nvPr/>
        </p:nvSpPr>
        <p:spPr>
          <a:xfrm>
            <a:off x="144000" y="2878200"/>
            <a:ext cx="11397960" cy="39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AulaPlaneta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Acceso a través del Aula Virtual de Educamadrid, a los contenidos y recursos curriculares de aulaPlaneta para  las asignaturas troncales de 5º de Primaria a 4º de la ESO. 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MadREAD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Plataforma de la Comunidad de Madrid para fomentar la lectura, con multitud de libros y  películas.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Smile and Learn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Plataforma educativa española premiada por la Comisión Europea, para alumnos de Infantil y Primaria. Trabaja en cinco idiomas, para casa y en el colegio. Favorece la inclusión de los alumnos con necesidades educativas especiales. 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10"/>
              </a:rPr>
              <a:t>Walinwa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 programa piloto para la mejora de la ortografía en 5º de Primaria, durante este tercer trimestre del curso 2020/21.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67760" y="291960"/>
            <a:ext cx="8876160" cy="56916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Contáctanos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1017360" y="2272320"/>
            <a:ext cx="900720" cy="90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167760" y="1224000"/>
            <a:ext cx="12286440" cy="390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TextShape 5"/>
          <p:cNvSpPr/>
          <p:nvPr/>
        </p:nvSpPr>
        <p:spPr>
          <a:xfrm>
            <a:off x="144000" y="1200600"/>
            <a:ext cx="10582200" cy="347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TextShape 6"/>
          <p:cNvSpPr/>
          <p:nvPr/>
        </p:nvSpPr>
        <p:spPr>
          <a:xfrm>
            <a:off x="144000" y="4680000"/>
            <a:ext cx="6608520" cy="71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TextShape 7"/>
          <p:cNvSpPr/>
          <p:nvPr/>
        </p:nvSpPr>
        <p:spPr>
          <a:xfrm>
            <a:off x="144000" y="5328000"/>
            <a:ext cx="70243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TextShape 8"/>
          <p:cNvSpPr/>
          <p:nvPr/>
        </p:nvSpPr>
        <p:spPr>
          <a:xfrm>
            <a:off x="144000" y="3108960"/>
            <a:ext cx="10737720" cy="37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Imagen 2"/>
          <p:cNvPicPr/>
          <p:nvPr/>
        </p:nvPicPr>
        <p:blipFill>
          <a:blip r:embed="rId2"/>
          <a:stretch/>
        </p:blipFill>
        <p:spPr>
          <a:xfrm>
            <a:off x="257040" y="2795040"/>
            <a:ext cx="1959840" cy="1218240"/>
          </a:xfrm>
          <a:prstGeom prst="rect">
            <a:avLst/>
          </a:prstGeom>
          <a:ln w="0">
            <a:noFill/>
          </a:ln>
        </p:spPr>
      </p:pic>
      <p:sp>
        <p:nvSpPr>
          <p:cNvPr id="256" name="CuadroTexto 3"/>
          <p:cNvSpPr/>
          <p:nvPr/>
        </p:nvSpPr>
        <p:spPr>
          <a:xfrm>
            <a:off x="2603880" y="1350720"/>
            <a:ext cx="2769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CEIP. GERARDO DIEGO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C/ La Paloma 43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28981. Parla. Madrid.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257" name="Imagen 4"/>
          <p:cNvPicPr/>
          <p:nvPr/>
        </p:nvPicPr>
        <p:blipFill>
          <a:blip r:embed="rId3"/>
          <a:stretch/>
        </p:blipFill>
        <p:spPr>
          <a:xfrm>
            <a:off x="547920" y="1101240"/>
            <a:ext cx="1218240" cy="1218240"/>
          </a:xfrm>
          <a:prstGeom prst="rect">
            <a:avLst/>
          </a:prstGeom>
          <a:ln w="0">
            <a:noFill/>
          </a:ln>
        </p:spPr>
      </p:pic>
      <p:pic>
        <p:nvPicPr>
          <p:cNvPr id="258" name="Imagen 5"/>
          <p:cNvPicPr/>
          <p:nvPr/>
        </p:nvPicPr>
        <p:blipFill>
          <a:blip r:embed="rId4"/>
          <a:stretch/>
        </p:blipFill>
        <p:spPr>
          <a:xfrm>
            <a:off x="6502320" y="1113480"/>
            <a:ext cx="1218240" cy="1218240"/>
          </a:xfrm>
          <a:prstGeom prst="rect">
            <a:avLst/>
          </a:prstGeom>
          <a:ln w="0">
            <a:noFill/>
          </a:ln>
        </p:spPr>
      </p:pic>
      <p:sp>
        <p:nvSpPr>
          <p:cNvPr id="259" name="CuadroTexto 6"/>
          <p:cNvSpPr/>
          <p:nvPr/>
        </p:nvSpPr>
        <p:spPr>
          <a:xfrm>
            <a:off x="7745400" y="1113480"/>
            <a:ext cx="3450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Teléfono 91 6986901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60" name="CuadroTexto 7"/>
          <p:cNvSpPr/>
          <p:nvPr/>
        </p:nvSpPr>
        <p:spPr>
          <a:xfrm>
            <a:off x="2603880" y="2691360"/>
            <a:ext cx="74692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cp.gerardodiego.parla@educa.madrid.org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sanchezpu@educa.madrid.org</a:t>
            </a:r>
            <a:r>
              <a:rPr lang="es-ES" sz="1800" b="0" strike="noStrike" spc="-1" dirty="0">
                <a:solidFill>
                  <a:srgbClr val="0000FF"/>
                </a:solidFill>
                <a:latin typeface="Arial"/>
                <a:ea typeface="DejaVu Sans"/>
              </a:rPr>
              <a:t>    </a:t>
            </a: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(Susana Sánchez Pulido)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261" name="Imagen 8"/>
          <p:cNvPicPr/>
          <p:nvPr/>
        </p:nvPicPr>
        <p:blipFill>
          <a:blip r:embed="rId7"/>
          <a:stretch/>
        </p:blipFill>
        <p:spPr>
          <a:xfrm>
            <a:off x="547920" y="4592520"/>
            <a:ext cx="1218240" cy="1218240"/>
          </a:xfrm>
          <a:prstGeom prst="rect">
            <a:avLst/>
          </a:prstGeom>
          <a:ln w="0">
            <a:noFill/>
          </a:ln>
        </p:spPr>
      </p:pic>
      <p:sp>
        <p:nvSpPr>
          <p:cNvPr id="262" name="CuadroTexto 9"/>
          <p:cNvSpPr/>
          <p:nvPr/>
        </p:nvSpPr>
        <p:spPr>
          <a:xfrm>
            <a:off x="2700000" y="4960440"/>
            <a:ext cx="6429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https://www.educa2.madrid.org/web/ceip.gerardodiego.parla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67760" y="291960"/>
            <a:ext cx="8876160" cy="60696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Inicio de la transformación digital del CEIP Gerardo Diego</a:t>
            </a:r>
            <a:endParaRPr lang="es-ES" sz="2800" b="0" strike="noStrike" spc="-1" dirty="0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3"/>
          <p:cNvSpPr/>
          <p:nvPr/>
        </p:nvSpPr>
        <p:spPr>
          <a:xfrm>
            <a:off x="5039640" y="1440000"/>
            <a:ext cx="6694560" cy="476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SEMILLA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La idea de digitalización parte del Equipo Directivo. 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-Surge la oportunidad de participar en un curso del CRIFT de Iniciación a la transformación digital del centro (máximo 5 componentes)</a:t>
            </a: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-Se plantea al claustro, con la idea de  que el curso lo haga un representante de cada tramo, más el TIC y el </a:t>
            </a:r>
            <a:r>
              <a:rPr lang="es-E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Jefe 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estudios.</a:t>
            </a: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-Se constituye 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 grupo "El Gerardo Diego se digitaliza"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formado por los 5 miembros mencionados  que hacen de dinamizadores en sus tramos y por todos los profes que quieran aportar ideas.</a:t>
            </a: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-Nos reunimos todos los miércoles.</a:t>
            </a: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-Iniciamos la elaboración de los siguientes documentos que vamos a ir viendo en esta presentación.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145" name="Imagen 143"/>
          <p:cNvPicPr/>
          <p:nvPr/>
        </p:nvPicPr>
        <p:blipFill>
          <a:blip r:embed="rId2"/>
          <a:stretch/>
        </p:blipFill>
        <p:spPr>
          <a:xfrm>
            <a:off x="720000" y="1080000"/>
            <a:ext cx="3970440" cy="506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67760" y="291960"/>
            <a:ext cx="8876160" cy="605880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SLOGAN FINAL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266" name="Imagen 265"/>
          <p:cNvPicPr/>
          <p:nvPr/>
        </p:nvPicPr>
        <p:blipFill>
          <a:blip r:embed="rId2"/>
          <a:stretch/>
        </p:blipFill>
        <p:spPr>
          <a:xfrm rot="6000">
            <a:off x="716040" y="1977840"/>
            <a:ext cx="2519280" cy="3419280"/>
          </a:xfrm>
          <a:prstGeom prst="rect">
            <a:avLst/>
          </a:prstGeom>
          <a:ln w="0">
            <a:noFill/>
          </a:ln>
        </p:spPr>
      </p:pic>
      <p:pic>
        <p:nvPicPr>
          <p:cNvPr id="267" name="Imagen 266"/>
          <p:cNvPicPr/>
          <p:nvPr/>
        </p:nvPicPr>
        <p:blipFill>
          <a:blip r:embed="rId3"/>
          <a:stretch/>
        </p:blipFill>
        <p:spPr>
          <a:xfrm>
            <a:off x="180000" y="1080000"/>
            <a:ext cx="11339280" cy="5045760"/>
          </a:xfrm>
          <a:prstGeom prst="rect">
            <a:avLst/>
          </a:prstGeom>
          <a:ln w="0">
            <a:noFill/>
          </a:ln>
        </p:spPr>
      </p:pic>
      <p:pic>
        <p:nvPicPr>
          <p:cNvPr id="268" name="Imagen 267"/>
          <p:cNvPicPr/>
          <p:nvPr/>
        </p:nvPicPr>
        <p:blipFill>
          <a:blip r:embed="rId2"/>
          <a:stretch/>
        </p:blipFill>
        <p:spPr>
          <a:xfrm>
            <a:off x="718560" y="1800000"/>
            <a:ext cx="2520720" cy="385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67760" y="291960"/>
            <a:ext cx="8876160" cy="579626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Misión y Visión 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94855" y="1350720"/>
            <a:ext cx="5568905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8" y="986916"/>
            <a:ext cx="1042340" cy="6589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     </a:t>
            </a:r>
            <a:endParaRPr lang="es-ES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/>
          </p:nvPr>
        </p:nvSpPr>
        <p:spPr>
          <a:xfrm>
            <a:off x="2161474" y="1436760"/>
            <a:ext cx="3802286" cy="488864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dirty="0" smtClean="0"/>
              <a:t>El colegio Gerardo Diego es un colegio con un alumnado pluricultural.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 smtClean="0"/>
              <a:t>Somos un centro preferente de escolarización del alumnado con TEA, comprometidos con el medio ambiente, siendo escuela sostenible.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 smtClean="0"/>
              <a:t>Ofrecemos a nuestro alumnado una educación integral.       </a:t>
            </a:r>
            <a:endParaRPr lang="es-ES" sz="2900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2192000" cy="1450975"/>
          </a:xfrm>
        </p:spPr>
        <p:txBody>
          <a:bodyPr/>
          <a:lstStyle/>
          <a:p>
            <a:r>
              <a:rPr lang="es-ES" dirty="0" smtClean="0"/>
              <a:t>     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¿Quiénes somos?    ¿Qué queremos ser?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73" y="1951970"/>
            <a:ext cx="1076475" cy="7811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73" y="4596021"/>
            <a:ext cx="1076475" cy="7811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" y="2125010"/>
            <a:ext cx="1848109" cy="269637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450111" y="1742386"/>
            <a:ext cx="441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Trabajaremos para que tanto alumnado como familias </a:t>
            </a:r>
          </a:p>
          <a:p>
            <a:r>
              <a:rPr lang="es-ES" sz="2400" dirty="0"/>
              <a:t>d</a:t>
            </a:r>
            <a:r>
              <a:rPr lang="es-ES" sz="2400" dirty="0" smtClean="0"/>
              <a:t>isminuyan la brecha digital</a:t>
            </a:r>
            <a:endParaRPr lang="es-ES" sz="2400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6252573" y="986916"/>
            <a:ext cx="0" cy="5871084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448115" y="4596021"/>
            <a:ext cx="491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Vamos a apostar por un cambio hacia la digitalización y la formación del profesorado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67760" y="299573"/>
            <a:ext cx="8876160" cy="537238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Valores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" y="986931"/>
            <a:ext cx="1301276" cy="944289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225720" y="2081339"/>
            <a:ext cx="3207028" cy="944289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COOPERACIÓN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4117468" y="2081340"/>
            <a:ext cx="3422583" cy="944289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PARTICIPACIÓN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8294712" y="2081339"/>
            <a:ext cx="3667439" cy="944289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RESPONSABILIDAD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225720" y="4002374"/>
            <a:ext cx="2697362" cy="1019330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AUTONOMÍA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3087963" y="4002374"/>
            <a:ext cx="2788181" cy="959542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TOLERANCIA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041026" y="4002374"/>
            <a:ext cx="2668260" cy="929648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INCLUSIÓN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8874168" y="4032268"/>
            <a:ext cx="3087983" cy="899754"/>
          </a:xfrm>
          <a:prstGeom prst="wedgeRectCallout">
            <a:avLst>
              <a:gd name="adj1" fmla="val -30614"/>
              <a:gd name="adj2" fmla="val 89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 dirty="0" smtClean="0">
                <a:solidFill>
                  <a:schemeClr val="tx1"/>
                </a:solidFill>
              </a:rPr>
              <a:t>SOSTENIBILIDAD</a:t>
            </a:r>
            <a:endParaRPr lang="es-ES" sz="2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67760" y="291960"/>
            <a:ext cx="8876160" cy="542326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Dafo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46050"/>
              </p:ext>
            </p:extLst>
          </p:nvPr>
        </p:nvGraphicFramePr>
        <p:xfrm>
          <a:off x="167760" y="1049312"/>
          <a:ext cx="11029892" cy="512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99"/>
                <a:gridCol w="5600093"/>
              </a:tblGrid>
              <a:tr h="1129500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DEBILIDAD</a:t>
                      </a:r>
                      <a:endParaRPr lang="es-E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EQUIPOS OBSOLETOS</a:t>
                      </a:r>
                    </a:p>
                    <a:p>
                      <a:endParaRPr lang="es-E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40941"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AMENZA</a:t>
                      </a:r>
                      <a:endParaRPr lang="es-ES" sz="28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s-ES" sz="2800" b="1" dirty="0" smtClean="0">
                          <a:solidFill>
                            <a:schemeClr val="tx1"/>
                          </a:solidFill>
                        </a:rPr>
                        <a:t>INADECUADO</a:t>
                      </a:r>
                      <a:r>
                        <a:rPr lang="es-ES" sz="2800" b="1" baseline="0" dirty="0" smtClean="0">
                          <a:solidFill>
                            <a:schemeClr val="tx1"/>
                          </a:solidFill>
                        </a:rPr>
                        <a:t> USO DE LA TECNOLOGÍA POR LAS FAMILIAS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496715"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FORTALEZA</a:t>
                      </a:r>
                      <a:endParaRPr lang="es-ES" sz="28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PREDISPOSICIÓN DEL EQUIPO DIRECTIVO,</a:t>
                      </a:r>
                    </a:p>
                    <a:p>
                      <a:r>
                        <a:rPr lang="es-ES" sz="2800" b="1" dirty="0" smtClean="0"/>
                        <a:t>MAESTROS</a:t>
                      </a:r>
                      <a:r>
                        <a:rPr lang="es-ES" sz="2800" b="1" baseline="0" dirty="0" smtClean="0"/>
                        <a:t> FORMADOS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9500"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OPORTUNIDAD</a:t>
                      </a:r>
                      <a:endParaRPr lang="es-ES" sz="28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 smtClean="0"/>
                        <a:t>APROVECHAR EL MOMENTO ACTUAL</a:t>
                      </a:r>
                      <a:endParaRPr lang="es-ES" sz="28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67760" y="291959"/>
            <a:ext cx="8876160" cy="56247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Came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sp>
        <p:nvSpPr>
          <p:cNvPr id="3" name="Flecha a la derecha con muesca 2"/>
          <p:cNvSpPr/>
          <p:nvPr/>
        </p:nvSpPr>
        <p:spPr>
          <a:xfrm>
            <a:off x="240238" y="1030865"/>
            <a:ext cx="3462332" cy="12851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 - CORREGIR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" name="Flecha a la derecha con muesca 7"/>
          <p:cNvSpPr/>
          <p:nvPr/>
        </p:nvSpPr>
        <p:spPr>
          <a:xfrm>
            <a:off x="3525151" y="1039883"/>
            <a:ext cx="3820030" cy="12851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Debilidades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9" name="Flecha a la derecha con muesca 8"/>
          <p:cNvSpPr/>
          <p:nvPr/>
        </p:nvSpPr>
        <p:spPr>
          <a:xfrm>
            <a:off x="240238" y="2436867"/>
            <a:ext cx="3462332" cy="1285100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A - AFRONTAR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Flecha a la derecha con muesca 9"/>
          <p:cNvSpPr/>
          <p:nvPr/>
        </p:nvSpPr>
        <p:spPr>
          <a:xfrm>
            <a:off x="3525150" y="2428597"/>
            <a:ext cx="3820030" cy="1285100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Amenazas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Flecha a la derecha con muesca 10"/>
          <p:cNvSpPr/>
          <p:nvPr/>
        </p:nvSpPr>
        <p:spPr>
          <a:xfrm>
            <a:off x="240238" y="3777492"/>
            <a:ext cx="3462332" cy="1285100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M - MANTENER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2" name="Flecha a la derecha con muesca 11"/>
          <p:cNvSpPr/>
          <p:nvPr/>
        </p:nvSpPr>
        <p:spPr>
          <a:xfrm>
            <a:off x="240238" y="5114444"/>
            <a:ext cx="3462332" cy="1285100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E - EXPLOTAR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Flecha a la derecha con muesca 12"/>
          <p:cNvSpPr/>
          <p:nvPr/>
        </p:nvSpPr>
        <p:spPr>
          <a:xfrm>
            <a:off x="3525150" y="3777492"/>
            <a:ext cx="3820030" cy="1285100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Fortalezas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4" name="Flecha a la derecha con muesca 13"/>
          <p:cNvSpPr/>
          <p:nvPr/>
        </p:nvSpPr>
        <p:spPr>
          <a:xfrm>
            <a:off x="3525150" y="5126004"/>
            <a:ext cx="3820030" cy="1285100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Oportunidades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09123"/>
              </p:ext>
            </p:extLst>
          </p:nvPr>
        </p:nvGraphicFramePr>
        <p:xfrm>
          <a:off x="7329631" y="1039883"/>
          <a:ext cx="4182816" cy="535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816"/>
              </a:tblGrid>
              <a:tr h="1350183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INVERSIÓN</a:t>
                      </a:r>
                      <a:r>
                        <a:rPr lang="es-ES" sz="2800" baseline="0" dirty="0" smtClean="0">
                          <a:solidFill>
                            <a:schemeClr val="tx1"/>
                          </a:solidFill>
                        </a:rPr>
                        <a:t> Y         FORMACIÓN</a:t>
                      </a:r>
                      <a:endParaRPr lang="es-E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50183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800" b="1" dirty="0" smtClean="0"/>
                        <a:t>USO ADECUADO</a:t>
                      </a:r>
                      <a:endParaRPr lang="es-ES" sz="28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50183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MOTIVACIÓN ALUMNADO</a:t>
                      </a:r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09113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OFERTA</a:t>
                      </a:r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</a:rPr>
                        <a:t> DIGITAL</a:t>
                      </a:r>
                      <a:endParaRPr lang="es-ES" b="1" dirty="0" smtClean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7760" y="291959"/>
            <a:ext cx="8876160" cy="547489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Selfie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879"/>
            <a:ext cx="7045377" cy="3087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23" y="1004341"/>
            <a:ext cx="4841822" cy="585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67759" y="236857"/>
            <a:ext cx="8876160" cy="622136"/>
          </a:xfrm>
          <a:prstGeom prst="rect">
            <a:avLst/>
          </a:prstGeom>
          <a:solidFill>
            <a:srgbClr val="FF2C3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Áreas de impacto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32640" y="1350720"/>
            <a:ext cx="4382280" cy="461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1017360" y="1200600"/>
            <a:ext cx="38044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56707"/>
              </p:ext>
            </p:extLst>
          </p:nvPr>
        </p:nvGraphicFramePr>
        <p:xfrm>
          <a:off x="167759" y="1200600"/>
          <a:ext cx="11269735" cy="47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01"/>
                <a:gridCol w="9142734"/>
              </a:tblGrid>
              <a:tr h="1190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</a:p>
                    <a:p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INFRAESTRUCTURAS</a:t>
                      </a:r>
                      <a:endParaRPr lang="es-ES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90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800" b="1" dirty="0" smtClean="0"/>
                        <a:t>DESARROLLO PROFESIONAL</a:t>
                      </a:r>
                      <a:endParaRPr lang="es-ES" sz="28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190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2800" b="1" dirty="0" smtClean="0">
                          <a:solidFill>
                            <a:schemeClr val="tx1"/>
                          </a:solidFill>
                        </a:rPr>
                        <a:t>PROCESO DE ENSEÑANZA Y</a:t>
                      </a:r>
                      <a:r>
                        <a:rPr lang="es-ES" sz="2800" b="1" baseline="0" dirty="0" smtClean="0">
                          <a:solidFill>
                            <a:schemeClr val="tx1"/>
                          </a:solidFill>
                        </a:rPr>
                        <a:t> APRENDIZAJE</a:t>
                      </a:r>
                      <a:endParaRPr lang="es-E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90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800" b="1" dirty="0" smtClean="0"/>
                        <a:t>LIDERAZGO Y GOBERNANZA</a:t>
                      </a:r>
                      <a:endParaRPr lang="es-ES" sz="28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9" y="1200599"/>
            <a:ext cx="2125736" cy="11747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9" y="2436332"/>
            <a:ext cx="2095755" cy="11010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9" y="3598354"/>
            <a:ext cx="2095755" cy="11747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" y="4811267"/>
            <a:ext cx="2097191" cy="1150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1210</Words>
  <Application>Microsoft Office PowerPoint</Application>
  <PresentationFormat>Panorámica</PresentationFormat>
  <Paragraphs>262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SANCHEZ PULIDO, SUSANA</dc:creator>
  <dc:description/>
  <cp:lastModifiedBy>MERAYO VACA, SONIA</cp:lastModifiedBy>
  <cp:revision>66</cp:revision>
  <dcterms:created xsi:type="dcterms:W3CDTF">2021-05-02T03:48:39Z</dcterms:created>
  <dcterms:modified xsi:type="dcterms:W3CDTF">2021-05-10T06:24:29Z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Panorámica</vt:lpwstr>
  </property>
  <property fmtid="{D5CDD505-2E9C-101B-9397-08002B2CF9AE}" pid="4" name="Slides">
    <vt:i4>29</vt:i4>
  </property>
</Properties>
</file>