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8FE88E-910B-4600-BF8A-D864398E7EC8}" v="4" dt="2019-11-24T19:51:12.8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1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o Sanguiñedo Fernández" userId="d23db29bfb1bf8b8" providerId="LiveId" clId="{8056707F-75D8-4476-91CD-86171FDE438E}"/>
    <pc:docChg chg="modSld">
      <pc:chgData name="Charo Sanguiñedo Fernández" userId="d23db29bfb1bf8b8" providerId="LiveId" clId="{8056707F-75D8-4476-91CD-86171FDE438E}" dt="2019-11-25T17:37:32.013" v="0" actId="20577"/>
      <pc:docMkLst>
        <pc:docMk/>
      </pc:docMkLst>
      <pc:sldChg chg="modSp">
        <pc:chgData name="Charo Sanguiñedo Fernández" userId="d23db29bfb1bf8b8" providerId="LiveId" clId="{8056707F-75D8-4476-91CD-86171FDE438E}" dt="2019-11-25T17:37:32.013" v="0" actId="20577"/>
        <pc:sldMkLst>
          <pc:docMk/>
          <pc:sldMk cId="1402863914" sldId="257"/>
        </pc:sldMkLst>
        <pc:spChg chg="mod">
          <ac:chgData name="Charo Sanguiñedo Fernández" userId="d23db29bfb1bf8b8" providerId="LiveId" clId="{8056707F-75D8-4476-91CD-86171FDE438E}" dt="2019-11-25T17:37:32.013" v="0" actId="20577"/>
          <ac:spMkLst>
            <pc:docMk/>
            <pc:sldMk cId="1402863914" sldId="257"/>
            <ac:spMk id="3" creationId="{19CFAFDA-358F-4DEC-A667-74EC5050257C}"/>
          </ac:spMkLst>
        </pc:spChg>
      </pc:sldChg>
    </pc:docChg>
  </pc:docChgLst>
  <pc:docChgLst>
    <pc:chgData name="Charo Sanguiñedo Fernández" userId="d23db29bfb1bf8b8" providerId="LiveId" clId="{D08FE88E-910B-4600-BF8A-D864398E7EC8}"/>
    <pc:docChg chg="custSel addSld modSld">
      <pc:chgData name="Charo Sanguiñedo Fernández" userId="d23db29bfb1bf8b8" providerId="LiveId" clId="{D08FE88E-910B-4600-BF8A-D864398E7EC8}" dt="2019-11-24T19:56:22.193" v="4035" actId="114"/>
      <pc:docMkLst>
        <pc:docMk/>
      </pc:docMkLst>
      <pc:sldChg chg="modSp">
        <pc:chgData name="Charo Sanguiñedo Fernández" userId="d23db29bfb1bf8b8" providerId="LiveId" clId="{D08FE88E-910B-4600-BF8A-D864398E7EC8}" dt="2019-11-24T19:33:42.617" v="1282" actId="2165"/>
        <pc:sldMkLst>
          <pc:docMk/>
          <pc:sldMk cId="1794233737" sldId="259"/>
        </pc:sldMkLst>
        <pc:graphicFrameChg chg="modGraphic">
          <ac:chgData name="Charo Sanguiñedo Fernández" userId="d23db29bfb1bf8b8" providerId="LiveId" clId="{D08FE88E-910B-4600-BF8A-D864398E7EC8}" dt="2019-11-24T19:33:42.617" v="1282" actId="2165"/>
          <ac:graphicFrameMkLst>
            <pc:docMk/>
            <pc:sldMk cId="1794233737" sldId="259"/>
            <ac:graphicFrameMk id="4" creationId="{959615F2-B737-48E3-B6AE-EC665AD3D49C}"/>
          </ac:graphicFrameMkLst>
        </pc:graphicFrameChg>
      </pc:sldChg>
      <pc:sldChg chg="modSp add">
        <pc:chgData name="Charo Sanguiñedo Fernández" userId="d23db29bfb1bf8b8" providerId="LiveId" clId="{D08FE88E-910B-4600-BF8A-D864398E7EC8}" dt="2019-11-24T19:39:18.114" v="1857" actId="20577"/>
        <pc:sldMkLst>
          <pc:docMk/>
          <pc:sldMk cId="2429658736" sldId="260"/>
        </pc:sldMkLst>
        <pc:spChg chg="mod">
          <ac:chgData name="Charo Sanguiñedo Fernández" userId="d23db29bfb1bf8b8" providerId="LiveId" clId="{D08FE88E-910B-4600-BF8A-D864398E7EC8}" dt="2019-11-24T19:34:05.623" v="1303" actId="20577"/>
          <ac:spMkLst>
            <pc:docMk/>
            <pc:sldMk cId="2429658736" sldId="260"/>
            <ac:spMk id="2" creationId="{78761150-5F92-476F-BF13-F1AD0E90AD79}"/>
          </ac:spMkLst>
        </pc:spChg>
        <pc:spChg chg="mod">
          <ac:chgData name="Charo Sanguiñedo Fernández" userId="d23db29bfb1bf8b8" providerId="LiveId" clId="{D08FE88E-910B-4600-BF8A-D864398E7EC8}" dt="2019-11-24T19:39:18.114" v="1857" actId="20577"/>
          <ac:spMkLst>
            <pc:docMk/>
            <pc:sldMk cId="2429658736" sldId="260"/>
            <ac:spMk id="3" creationId="{7BF92DE3-90C3-47CD-88AC-25761EED450C}"/>
          </ac:spMkLst>
        </pc:spChg>
      </pc:sldChg>
      <pc:sldChg chg="modSp add">
        <pc:chgData name="Charo Sanguiñedo Fernández" userId="d23db29bfb1bf8b8" providerId="LiveId" clId="{D08FE88E-910B-4600-BF8A-D864398E7EC8}" dt="2019-11-24T19:45:34.573" v="2736" actId="113"/>
        <pc:sldMkLst>
          <pc:docMk/>
          <pc:sldMk cId="1855700062" sldId="261"/>
        </pc:sldMkLst>
        <pc:spChg chg="mod">
          <ac:chgData name="Charo Sanguiñedo Fernández" userId="d23db29bfb1bf8b8" providerId="LiveId" clId="{D08FE88E-910B-4600-BF8A-D864398E7EC8}" dt="2019-11-24T19:39:33.847" v="1878" actId="20577"/>
          <ac:spMkLst>
            <pc:docMk/>
            <pc:sldMk cId="1855700062" sldId="261"/>
            <ac:spMk id="2" creationId="{CD4E8647-0A79-41A7-A1A2-00569E874DFA}"/>
          </ac:spMkLst>
        </pc:spChg>
        <pc:spChg chg="mod">
          <ac:chgData name="Charo Sanguiñedo Fernández" userId="d23db29bfb1bf8b8" providerId="LiveId" clId="{D08FE88E-910B-4600-BF8A-D864398E7EC8}" dt="2019-11-24T19:45:34.573" v="2736" actId="113"/>
          <ac:spMkLst>
            <pc:docMk/>
            <pc:sldMk cId="1855700062" sldId="261"/>
            <ac:spMk id="3" creationId="{684DD6A4-2B92-460B-88C0-836C3BF26B10}"/>
          </ac:spMkLst>
        </pc:spChg>
      </pc:sldChg>
      <pc:sldChg chg="modSp add">
        <pc:chgData name="Charo Sanguiñedo Fernández" userId="d23db29bfb1bf8b8" providerId="LiveId" clId="{D08FE88E-910B-4600-BF8A-D864398E7EC8}" dt="2019-11-24T19:51:09.481" v="3338" actId="113"/>
        <pc:sldMkLst>
          <pc:docMk/>
          <pc:sldMk cId="4131515594" sldId="262"/>
        </pc:sldMkLst>
        <pc:spChg chg="mod">
          <ac:chgData name="Charo Sanguiñedo Fernández" userId="d23db29bfb1bf8b8" providerId="LiveId" clId="{D08FE88E-910B-4600-BF8A-D864398E7EC8}" dt="2019-11-24T19:45:45.649" v="2757" actId="20577"/>
          <ac:spMkLst>
            <pc:docMk/>
            <pc:sldMk cId="4131515594" sldId="262"/>
            <ac:spMk id="2" creationId="{6D10EDDC-497D-4907-A340-0F6915EF7C8B}"/>
          </ac:spMkLst>
        </pc:spChg>
        <pc:spChg chg="mod">
          <ac:chgData name="Charo Sanguiñedo Fernández" userId="d23db29bfb1bf8b8" providerId="LiveId" clId="{D08FE88E-910B-4600-BF8A-D864398E7EC8}" dt="2019-11-24T19:51:09.481" v="3338" actId="113"/>
          <ac:spMkLst>
            <pc:docMk/>
            <pc:sldMk cId="4131515594" sldId="262"/>
            <ac:spMk id="3" creationId="{2F3974F0-B588-40AA-B8E0-01DE5C2E2275}"/>
          </ac:spMkLst>
        </pc:spChg>
      </pc:sldChg>
      <pc:sldChg chg="modSp add">
        <pc:chgData name="Charo Sanguiñedo Fernández" userId="d23db29bfb1bf8b8" providerId="LiveId" clId="{D08FE88E-910B-4600-BF8A-D864398E7EC8}" dt="2019-11-24T19:56:22.193" v="4035" actId="114"/>
        <pc:sldMkLst>
          <pc:docMk/>
          <pc:sldMk cId="42081879" sldId="263"/>
        </pc:sldMkLst>
        <pc:spChg chg="mod">
          <ac:chgData name="Charo Sanguiñedo Fernández" userId="d23db29bfb1bf8b8" providerId="LiveId" clId="{D08FE88E-910B-4600-BF8A-D864398E7EC8}" dt="2019-11-24T19:51:44.058" v="3380" actId="20577"/>
          <ac:spMkLst>
            <pc:docMk/>
            <pc:sldMk cId="42081879" sldId="263"/>
            <ac:spMk id="2" creationId="{2EE5A2C3-099C-4405-B1A7-976043BBA26E}"/>
          </ac:spMkLst>
        </pc:spChg>
        <pc:spChg chg="mod">
          <ac:chgData name="Charo Sanguiñedo Fernández" userId="d23db29bfb1bf8b8" providerId="LiveId" clId="{D08FE88E-910B-4600-BF8A-D864398E7EC8}" dt="2019-11-24T19:56:22.193" v="4035" actId="114"/>
          <ac:spMkLst>
            <pc:docMk/>
            <pc:sldMk cId="42081879" sldId="263"/>
            <ac:spMk id="3" creationId="{E9A45888-C042-44E9-A794-2824C7CEC4B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446AF8-59AC-4C04-8D04-92D3183CB3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ORACIÓN COMPUESTA Y ORACIÓN COMPLEJA.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C0FDF01-1AF1-45A2-85C2-6251543B01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COORDINACIÓN, YUXTAPOSICIÓN Y SUBORDINACIÓN.</a:t>
            </a:r>
          </a:p>
        </p:txBody>
      </p:sp>
    </p:spTree>
    <p:extLst>
      <p:ext uri="{BB962C8B-B14F-4D97-AF65-F5344CB8AC3E}">
        <p14:creationId xmlns:p14="http://schemas.microsoft.com/office/powerpoint/2010/main" val="3232116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4D52F7-796F-4C00-BB51-6A0939934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ORACIÓN COMPUESTA Y ORACIÓN COMPLEJA.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CFAFDA-358F-4DEC-A667-74EC50502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/>
              <a:t>Algunas gramáticas distinguen entre oraciones compuestas, para hacer referencia a las oraciones compuestas y yuxtapuestas, y reservan el término de oración compleja para referirse a la relación de subordinación.</a:t>
            </a:r>
          </a:p>
          <a:p>
            <a:pPr algn="just"/>
            <a:r>
              <a:rPr lang="es-ES" dirty="0"/>
              <a:t>Nosotros unificaremos ambos conceptos y hablaremos de ORACIÓN COMPUESTA para referirnos a los tres tipos: coordinación, yuxtaposición y subordinación.</a:t>
            </a:r>
          </a:p>
          <a:p>
            <a:pPr algn="just"/>
            <a:r>
              <a:rPr lang="es-ES" dirty="0"/>
              <a:t>Asimismo, hablaremos siempre de oraciones dentro de la oración compuesta, dejando al margen el concepto de PROPOSICIÓN (así denominan algunas gramáticas a cada una de las oraciones que forman una oración compuesta).</a:t>
            </a:r>
          </a:p>
        </p:txBody>
      </p:sp>
    </p:spTree>
    <p:extLst>
      <p:ext uri="{BB962C8B-B14F-4D97-AF65-F5344CB8AC3E}">
        <p14:creationId xmlns:p14="http://schemas.microsoft.com/office/powerpoint/2010/main" val="1402863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09DF90-2EC9-4491-8A26-42D781270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 COORDINACIÓN. ORACIONES COORDINADAS.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6ABA38-5247-4F50-9683-BC2AF1831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/>
              <a:t>DEFINICIÓN: </a:t>
            </a:r>
          </a:p>
          <a:p>
            <a:pPr algn="just"/>
            <a:r>
              <a:rPr lang="es-ES" dirty="0"/>
              <a:t>Son aquellas oraciones que van unidas por nexos o conjunciones coordinantes. </a:t>
            </a:r>
          </a:p>
          <a:p>
            <a:pPr algn="just"/>
            <a:r>
              <a:rPr lang="es-ES" dirty="0"/>
              <a:t>Todas las oraciones que las conforman tienen sentido completo. </a:t>
            </a:r>
          </a:p>
          <a:p>
            <a:pPr algn="just"/>
            <a:r>
              <a:rPr lang="es-ES" dirty="0"/>
              <a:t>Poseen cada una de ellas independencia sintáctica. </a:t>
            </a:r>
          </a:p>
          <a:p>
            <a:pPr algn="just"/>
            <a:r>
              <a:rPr lang="es-ES" dirty="0"/>
              <a:t>Viene a ser una sucesión de oraciones simples enlazadas a través de conjunciones.</a:t>
            </a:r>
          </a:p>
        </p:txBody>
      </p:sp>
    </p:spTree>
    <p:extLst>
      <p:ext uri="{BB962C8B-B14F-4D97-AF65-F5344CB8AC3E}">
        <p14:creationId xmlns:p14="http://schemas.microsoft.com/office/powerpoint/2010/main" val="887280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5EFE1D-06EC-41F0-828D-055B21B78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TIPOS DE ORACIONES COORDINADAS:</a:t>
            </a: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959615F2-B737-48E3-B6AE-EC665AD3D4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5859936"/>
              </p:ext>
            </p:extLst>
          </p:nvPr>
        </p:nvGraphicFramePr>
        <p:xfrm>
          <a:off x="2589213" y="2133600"/>
          <a:ext cx="8915400" cy="443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8850">
                  <a:extLst>
                    <a:ext uri="{9D8B030D-6E8A-4147-A177-3AD203B41FA5}">
                      <a16:colId xmlns:a16="http://schemas.microsoft.com/office/drawing/2014/main" val="3323483948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2908998401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1885299956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11000501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COORDINACIÓN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CONJUNCIONES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SIGNIFICADO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EJEMPLOS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0429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Copulativa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100" dirty="0"/>
                        <a:t>Y, e (ante “i” o “hi” excepto ante el diptongo “</a:t>
                      </a:r>
                      <a:r>
                        <a:rPr lang="es-ES" sz="1100" dirty="0" err="1"/>
                        <a:t>hie</a:t>
                      </a:r>
                      <a:r>
                        <a:rPr lang="es-ES" sz="1100" dirty="0"/>
                        <a:t>”), ni (oraciones negativas), junto con, además de, amén de…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Suma: </a:t>
                      </a:r>
                      <a:r>
                        <a:rPr lang="es-ES" sz="1200" dirty="0"/>
                        <a:t>el significado de una oración se suma al de otra u otras.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/>
                        <a:t>Bebe y habla sin descanso. </a:t>
                      </a:r>
                    </a:p>
                    <a:p>
                      <a:endParaRPr lang="es-ES" sz="1200" dirty="0"/>
                    </a:p>
                    <a:p>
                      <a:r>
                        <a:rPr lang="es-ES" sz="1200" dirty="0"/>
                        <a:t>Ni come ni deja comer.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2927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Disyuntiva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200" dirty="0"/>
                        <a:t>O, u (ante “o” u “</a:t>
                      </a:r>
                      <a:r>
                        <a:rPr lang="es-ES" sz="1200" dirty="0" err="1"/>
                        <a:t>ho</a:t>
                      </a:r>
                      <a:r>
                        <a:rPr lang="es-ES" sz="1200" dirty="0"/>
                        <a:t>”), o bien.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dirty="0"/>
                        <a:t>Exclusión: </a:t>
                      </a:r>
                      <a:r>
                        <a:rPr lang="es-ES" sz="1200" dirty="0"/>
                        <a:t>implica que</a:t>
                      </a:r>
                      <a:r>
                        <a:rPr lang="es-ES" dirty="0"/>
                        <a:t> </a:t>
                      </a:r>
                      <a:r>
                        <a:rPr lang="es-ES" sz="1200" dirty="0"/>
                        <a:t>si una oración es verdadera, la otra es falsa.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/>
                        <a:t>¿Te quedas en casa  o te vienes con nosotros?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7963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Adversativa*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100" dirty="0"/>
                        <a:t>Pero, mas, sino (que), sin embargo, no obstante, antes, antes bien, excepto, por lo demás, aunque (con verbo en indicativo).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dirty="0"/>
                        <a:t>Oposición: </a:t>
                      </a:r>
                      <a:r>
                        <a:rPr lang="es-ES" sz="1200" dirty="0"/>
                        <a:t>lo que se afirma en una oración se contradice total o parcialmente en la otra.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200" dirty="0"/>
                        <a:t>Iría contigo, pero tengo un compromiso.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991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Distributiva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200" dirty="0"/>
                        <a:t>Bien…bien, ora…ora, ya…ya, unas veces…otras, uno(s)…otro(s), este…aquel, aquí…allí.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dirty="0"/>
                        <a:t>Alternancia: </a:t>
                      </a:r>
                      <a:r>
                        <a:rPr lang="es-ES" sz="1200" dirty="0"/>
                        <a:t>las oraciones expresan acciones alternantes que no se excluyen.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/>
                        <a:t>Unos días sonríe, otros llora sin consuelo.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00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/>
                        <a:t>Explicativa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200" dirty="0"/>
                        <a:t>Esto es, es decir, o sea (que)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dirty="0"/>
                        <a:t>Explicación: </a:t>
                      </a:r>
                      <a:r>
                        <a:rPr lang="es-ES" sz="1200" dirty="0"/>
                        <a:t>una oración explica el sentido de la otra.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200" dirty="0"/>
                        <a:t>Son actrices jóvenes, es decir, no tienen experiencia.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3586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233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761150-5F92-476F-BF13-F1AD0E90A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Algunas precisiones: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BF92DE3-90C3-47CD-88AC-25761EED4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endParaRPr lang="es-ES" dirty="0"/>
          </a:p>
          <a:p>
            <a:r>
              <a:rPr lang="es-ES" dirty="0"/>
              <a:t>Las ADVERSATIVAS se subdividen, a su vez en: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s-ES" dirty="0"/>
              <a:t>PARCIALES o RESTRICTIVAS: La segunda oración corrige lo que se afirma en la primera. Conjunciones: pero, mas, sin embargo, no obstante… Ejemplo: Me gusta mucho ese vestido, pero es demasiado caro.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s-ES" dirty="0"/>
              <a:t>TOTALES o EXCLUYENTES: La segunda oración se contrapone a lo expresado en la primera. Conjunciones: sino, sino que. Ejemplo: No hablaron durante la explicación del profesor, sino que estuvieron atentos.</a:t>
            </a:r>
          </a:p>
        </p:txBody>
      </p:sp>
    </p:spTree>
    <p:extLst>
      <p:ext uri="{BB962C8B-B14F-4D97-AF65-F5344CB8AC3E}">
        <p14:creationId xmlns:p14="http://schemas.microsoft.com/office/powerpoint/2010/main" val="2429658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4E8647-0A79-41A7-A1A2-00569E874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Algunas precisiones: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4DD6A4-2B92-460B-88C0-836C3BF26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/>
              <a:t>Si aparecen varias oraciones </a:t>
            </a:r>
            <a:r>
              <a:rPr lang="es-ES" b="1" dirty="0"/>
              <a:t>copulativas</a:t>
            </a:r>
            <a:r>
              <a:rPr lang="es-ES" dirty="0"/>
              <a:t>, suele omitirse el nexo en las primeras e incluirse solo entre las dos últimas. Por ejemplo: </a:t>
            </a:r>
            <a:r>
              <a:rPr lang="es-ES" i="1" dirty="0"/>
              <a:t>Alejandro trabaja, estudia y ayuda en las tareas de casa. No come, no bebe, ni duerme.</a:t>
            </a:r>
          </a:p>
          <a:p>
            <a:pPr algn="just"/>
            <a:r>
              <a:rPr lang="es-ES" dirty="0"/>
              <a:t>La repetición de la conjunción en cada oración es un recurso estilístico denominado </a:t>
            </a:r>
            <a:r>
              <a:rPr lang="es-ES" b="1" dirty="0"/>
              <a:t>polisíndeton</a:t>
            </a:r>
            <a:r>
              <a:rPr lang="es-ES" dirty="0"/>
              <a:t>. Ejemplo: </a:t>
            </a:r>
            <a:r>
              <a:rPr lang="es-ES" i="1" dirty="0"/>
              <a:t>Y estudia y trabaja y cuida de la casa</a:t>
            </a:r>
            <a:r>
              <a:rPr lang="es-ES" dirty="0"/>
              <a:t>.</a:t>
            </a:r>
          </a:p>
          <a:p>
            <a:pPr algn="just"/>
            <a:r>
              <a:rPr lang="es-ES" dirty="0"/>
              <a:t>En las oraciones coordinadas </a:t>
            </a:r>
            <a:r>
              <a:rPr lang="es-ES" b="1" dirty="0"/>
              <a:t>disyuntivas</a:t>
            </a:r>
            <a:r>
              <a:rPr lang="es-ES" dirty="0"/>
              <a:t> puede colocarse el nexo ante la primera oración con valor enfático. Ejemplo: O lo tomas o lo dejas.</a:t>
            </a:r>
          </a:p>
          <a:p>
            <a:pPr algn="just"/>
            <a:r>
              <a:rPr lang="es-ES" dirty="0"/>
              <a:t>En las </a:t>
            </a:r>
            <a:r>
              <a:rPr lang="es-ES" b="1" dirty="0"/>
              <a:t>distributivas</a:t>
            </a:r>
            <a:r>
              <a:rPr lang="es-ES" dirty="0"/>
              <a:t>, cuando el nexo está formado por palabras correlativas, desempeña, además de la de nexo, una función dentro de la oración que introduce. En Unos van a la playa, otros a la piscina, unos y otros desempeñan dentro de cada oración la función de SUJETO.</a:t>
            </a:r>
          </a:p>
        </p:txBody>
      </p:sp>
    </p:spTree>
    <p:extLst>
      <p:ext uri="{BB962C8B-B14F-4D97-AF65-F5344CB8AC3E}">
        <p14:creationId xmlns:p14="http://schemas.microsoft.com/office/powerpoint/2010/main" val="1855700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10EDDC-497D-4907-A340-0F6915EF7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Algunas precisiones: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3974F0-B588-40AA-B8E0-01DE5C2E2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/>
              <a:t>Algunas gramáticas consideran oraciones coordinadas, en este caso </a:t>
            </a:r>
            <a:r>
              <a:rPr lang="es-ES" b="1" dirty="0"/>
              <a:t>consecutivas</a:t>
            </a:r>
            <a:r>
              <a:rPr lang="es-ES" dirty="0"/>
              <a:t>, las tradicionalmente consideradas oraciones subordinadas adverbiales consecutivas no intensivas: expresan una consecuencia de lo dicho en la primera oración. Se relaciones mediante las conjunciones LUEGO, CONQUE y por las locuciones conjuntivas POR CONSIGUIENTE, ASÍ PUES, ASÍ QUE, DE MODO QUE…</a:t>
            </a:r>
          </a:p>
          <a:p>
            <a:pPr lvl="1" algn="just"/>
            <a:r>
              <a:rPr lang="es-ES" i="1" dirty="0"/>
              <a:t>No entiende bien el tema, conque pide ayuda a su hermana. </a:t>
            </a:r>
          </a:p>
          <a:p>
            <a:pPr lvl="1" algn="just"/>
            <a:r>
              <a:rPr lang="es-ES" i="1" dirty="0"/>
              <a:t>No me gusta este pescado, así que no me lo comeré.</a:t>
            </a:r>
          </a:p>
          <a:p>
            <a:pPr marL="457200" lvl="1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31515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E5A2C3-099C-4405-B1A7-976043BBA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 YUXTAPOSICIÓN. ORACIONES YUXTAPUESTAS.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A45888-C042-44E9-A794-2824C7CEC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Consideramos yuxtapuestas aquellas oraciones entre las que hay una relación de significado, pero carecen de nexo.</a:t>
            </a:r>
          </a:p>
          <a:p>
            <a:r>
              <a:rPr lang="es-ES" dirty="0"/>
              <a:t>Esa relación semántica puede equivaler tanto a oraciones coordinadas como subordinadas.</a:t>
            </a:r>
          </a:p>
          <a:p>
            <a:r>
              <a:rPr lang="es-ES" dirty="0"/>
              <a:t>Se separan con signos de puntuación, pero hay que tener cuidado: otras muchas oraciones también los llevan; lo esencial es la ausencia de nexo.</a:t>
            </a:r>
          </a:p>
          <a:p>
            <a:pPr lvl="1"/>
            <a:r>
              <a:rPr lang="es-ES" i="1" dirty="0"/>
              <a:t>Elena volvió; estaba contenta </a:t>
            </a:r>
            <a:r>
              <a:rPr lang="es-ES" dirty="0"/>
              <a:t>(yuxtapuesta; equivale a una coordinada copulativa).</a:t>
            </a:r>
          </a:p>
          <a:p>
            <a:pPr lvl="1"/>
            <a:r>
              <a:rPr lang="es-ES" i="1" dirty="0"/>
              <a:t>¡Está lloviendo mucho; no vamos a salir ahora!</a:t>
            </a:r>
            <a:r>
              <a:rPr lang="es-ES" dirty="0"/>
              <a:t> (coordinada consecutiva).</a:t>
            </a:r>
          </a:p>
          <a:p>
            <a:pPr lvl="1"/>
            <a:r>
              <a:rPr lang="es-ES" i="1" dirty="0"/>
              <a:t>Me he cruzado con ella, no me ha saludado </a:t>
            </a:r>
            <a:r>
              <a:rPr lang="es-ES" dirty="0"/>
              <a:t>(coordinada adversativa).</a:t>
            </a:r>
          </a:p>
          <a:p>
            <a:pPr lvl="1"/>
            <a:r>
              <a:rPr lang="es-ES" i="1" dirty="0"/>
              <a:t>Vete a la cama, estás agotado </a:t>
            </a:r>
            <a:r>
              <a:rPr lang="es-ES" dirty="0"/>
              <a:t>(subordinada causal, “porque”).</a:t>
            </a:r>
          </a:p>
        </p:txBody>
      </p:sp>
    </p:spTree>
    <p:extLst>
      <p:ext uri="{BB962C8B-B14F-4D97-AF65-F5344CB8AC3E}">
        <p14:creationId xmlns:p14="http://schemas.microsoft.com/office/powerpoint/2010/main" val="42081879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2708</TotalTime>
  <Words>877</Words>
  <Application>Microsoft Office PowerPoint</Application>
  <PresentationFormat>Panorámica</PresentationFormat>
  <Paragraphs>62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Wingdings</vt:lpstr>
      <vt:lpstr>Wingdings 3</vt:lpstr>
      <vt:lpstr>Espiral</vt:lpstr>
      <vt:lpstr>ORACIÓN COMPUESTA Y ORACIÓN COMPLEJA.</vt:lpstr>
      <vt:lpstr>ORACIÓN COMPUESTA Y ORACIÓN COMPLEJA.</vt:lpstr>
      <vt:lpstr>LA COORDINACIÓN. ORACIONES COORDINADAS.</vt:lpstr>
      <vt:lpstr>TIPOS DE ORACIONES COORDINADAS:</vt:lpstr>
      <vt:lpstr>Algunas precisiones:</vt:lpstr>
      <vt:lpstr>Algunas precisiones:</vt:lpstr>
      <vt:lpstr>Algunas precisiones:</vt:lpstr>
      <vt:lpstr>LA YUXTAPOSICIÓN. ORACIONES YUXTAPUESTAS.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ORACIÓN COMPUESTA Y ORACIÓN COMPLEJA.</dc:title>
  <dc:creator>Charo Sanguiñedo Fernández</dc:creator>
  <cp:lastModifiedBy>Charo Sanguiñedo Fernández</cp:lastModifiedBy>
  <cp:revision>3</cp:revision>
  <dcterms:created xsi:type="dcterms:W3CDTF">2019-11-22T22:48:10Z</dcterms:created>
  <dcterms:modified xsi:type="dcterms:W3CDTF">2019-11-25T17:37:40Z</dcterms:modified>
</cp:coreProperties>
</file>