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1" r:id="rId16"/>
    <p:sldId id="270" r:id="rId17"/>
    <p:sldId id="272" r:id="rId18"/>
    <p:sldId id="273" r:id="rId19"/>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_tradn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_tradnl"/>
          </a:p>
        </p:txBody>
      </p:sp>
      <p:sp>
        <p:nvSpPr>
          <p:cNvPr id="4" name="3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_tradn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7" name="6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_tradnl"/>
          </a:p>
        </p:txBody>
      </p:sp>
      <p:sp>
        <p:nvSpPr>
          <p:cNvPr id="3" name="2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4" name="3 Marcador de pie de página"/>
          <p:cNvSpPr>
            <a:spLocks noGrp="1"/>
          </p:cNvSpPr>
          <p:nvPr>
            <p:ph type="ftr" sz="quarter" idx="11"/>
          </p:nvPr>
        </p:nvSpPr>
        <p:spPr/>
        <p:txBody>
          <a:bodyPr/>
          <a:lstStyle/>
          <a:p>
            <a:endParaRPr lang="es-ES_tradnl"/>
          </a:p>
        </p:txBody>
      </p:sp>
      <p:sp>
        <p:nvSpPr>
          <p:cNvPr id="5" name="4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_tradn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_tradn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_tradn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ECE3CFC-3A44-45C5-B3B5-5216702D139B}" type="datetimeFigureOut">
              <a:rPr lang="es-ES_tradnl" smtClean="0"/>
              <a:t>05/02/2020</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3ACABFB3-B782-45AD-8334-7DA4AC5430D1}" type="slidenum">
              <a:rPr lang="es-ES_tradnl" smtClean="0"/>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_tradn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E3CFC-3A44-45C5-B3B5-5216702D139B}" type="datetimeFigureOut">
              <a:rPr lang="es-ES_tradnl" smtClean="0"/>
              <a:t>05/02/2020</a:t>
            </a:fld>
            <a:endParaRPr lang="es-ES_tradn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CABFB3-B782-45AD-8334-7DA4AC5430D1}" type="slidenum">
              <a:rPr lang="es-ES_tradnl" smtClean="0"/>
              <a:t>‹Nº›</a:t>
            </a:fld>
            <a:endParaRPr lang="es-ES_trad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dirty="0" smtClean="0"/>
              <a:t>LA LUTTE DES FEMMES…</a:t>
            </a:r>
            <a:br>
              <a:rPr lang="es-ES_tradnl" dirty="0" smtClean="0"/>
            </a:br>
            <a:r>
              <a:rPr lang="es-ES_tradnl" dirty="0" smtClean="0"/>
              <a:t>EN FRANCE</a:t>
            </a:r>
            <a:endParaRPr lang="es-ES_tradnl" dirty="0"/>
          </a:p>
        </p:txBody>
      </p:sp>
      <p:sp>
        <p:nvSpPr>
          <p:cNvPr id="3" name="2 Subtítulo"/>
          <p:cNvSpPr>
            <a:spLocks noGrp="1"/>
          </p:cNvSpPr>
          <p:nvPr>
            <p:ph type="subTitle" idx="1"/>
          </p:nvPr>
        </p:nvSpPr>
        <p:spPr/>
        <p:txBody>
          <a:bodyPr/>
          <a:lstStyle/>
          <a:p>
            <a:r>
              <a:rPr lang="es-ES_tradnl" dirty="0" smtClean="0"/>
              <a:t>HISTOIRE INFINIE</a:t>
            </a:r>
          </a:p>
          <a:p>
            <a:r>
              <a:rPr lang="es-ES_tradnl" dirty="0" smtClean="0"/>
              <a:t>Par Esther Monje Pérez</a:t>
            </a:r>
            <a:endParaRPr lang="es-ES_trad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err="1" smtClean="0"/>
              <a:t>Après</a:t>
            </a:r>
            <a:r>
              <a:rPr lang="es-ES_tradnl" dirty="0" smtClean="0"/>
              <a:t> </a:t>
            </a:r>
            <a:r>
              <a:rPr lang="es-ES_tradnl" dirty="0" err="1" smtClean="0"/>
              <a:t>Beauvoir</a:t>
            </a:r>
            <a:r>
              <a:rPr lang="es-ES_tradnl" dirty="0" smtClean="0"/>
              <a:t> de </a:t>
            </a:r>
            <a:r>
              <a:rPr lang="es-ES_tradnl" dirty="0" err="1" smtClean="0"/>
              <a:t>nouvelles</a:t>
            </a:r>
            <a:r>
              <a:rPr lang="es-ES_tradnl" dirty="0" smtClean="0"/>
              <a:t> </a:t>
            </a:r>
            <a:r>
              <a:rPr lang="es-ES_tradnl" dirty="0" err="1" smtClean="0"/>
              <a:t>idées</a:t>
            </a:r>
            <a:r>
              <a:rPr lang="es-ES_tradnl" dirty="0" smtClean="0"/>
              <a:t> </a:t>
            </a:r>
            <a:r>
              <a:rPr lang="es-ES_tradnl" dirty="0" err="1" smtClean="0"/>
              <a:t>deviennent</a:t>
            </a:r>
            <a:r>
              <a:rPr lang="es-ES_tradnl" dirty="0" smtClean="0"/>
              <a:t> le </a:t>
            </a:r>
            <a:r>
              <a:rPr lang="es-ES_tradnl" dirty="0" err="1" smtClean="0"/>
              <a:t>coeur</a:t>
            </a:r>
            <a:r>
              <a:rPr lang="es-ES_tradnl" dirty="0" smtClean="0"/>
              <a:t> de la </a:t>
            </a:r>
            <a:r>
              <a:rPr lang="es-ES_tradnl" dirty="0" err="1" smtClean="0"/>
              <a:t>lutte</a:t>
            </a:r>
            <a:r>
              <a:rPr lang="es-ES_tradnl" dirty="0" smtClean="0"/>
              <a:t> des </a:t>
            </a:r>
            <a:r>
              <a:rPr lang="es-ES_tradnl" dirty="0" err="1" smtClean="0"/>
              <a:t>femmes</a:t>
            </a:r>
            <a:r>
              <a:rPr lang="es-ES_tradnl" dirty="0" smtClean="0"/>
              <a:t>…</a:t>
            </a:r>
            <a:endParaRPr lang="es-ES_tradnl" dirty="0"/>
          </a:p>
        </p:txBody>
      </p:sp>
      <p:sp>
        <p:nvSpPr>
          <p:cNvPr id="3" name="2 Marcador de contenido"/>
          <p:cNvSpPr>
            <a:spLocks noGrp="1"/>
          </p:cNvSpPr>
          <p:nvPr>
            <p:ph idx="1"/>
          </p:nvPr>
        </p:nvSpPr>
        <p:spPr/>
        <p:txBody>
          <a:bodyPr/>
          <a:lstStyle/>
          <a:p>
            <a:r>
              <a:rPr lang="fr-FR" dirty="0" smtClean="0"/>
              <a:t>Le Mouvement français pour le planning familial, explique presque clandestinement à ses adhérentes, à travers des publications et des conférences, comment maîtriser sa sexualité pour éviter les grossesses... Fin 1967, l’Assemblée nationale adopte enfin la loi autorisant la contraception</a:t>
            </a:r>
            <a:endParaRPr lang="es-ES_tradn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lstStyle/>
          <a:p>
            <a:r>
              <a:rPr lang="fr-FR" dirty="0"/>
              <a:t>E</a:t>
            </a:r>
            <a:r>
              <a:rPr lang="fr-FR" dirty="0" smtClean="0"/>
              <a:t>n 1970, du Mouvement de libération des femmes (MLF) qui revendique la libre disposition du corps des femmes naît. Parmi les combats du MLF : les violences sexistes, le droit à l’avortement, la remise en question de la société patriarcale...</a:t>
            </a:r>
            <a:endParaRPr lang="es-ES_tradn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LA PARITÉ, </a:t>
            </a:r>
            <a:r>
              <a:rPr lang="es-ES_tradnl" dirty="0" err="1" smtClean="0"/>
              <a:t>année</a:t>
            </a:r>
            <a:r>
              <a:rPr lang="es-ES_tradnl" dirty="0" smtClean="0"/>
              <a:t> 2000</a:t>
            </a:r>
            <a:endParaRPr lang="es-ES_tradnl" dirty="0"/>
          </a:p>
        </p:txBody>
      </p:sp>
      <p:sp>
        <p:nvSpPr>
          <p:cNvPr id="3" name="2 Marcador de contenido"/>
          <p:cNvSpPr>
            <a:spLocks noGrp="1"/>
          </p:cNvSpPr>
          <p:nvPr>
            <p:ph idx="1"/>
          </p:nvPr>
        </p:nvSpPr>
        <p:spPr/>
        <p:txBody>
          <a:bodyPr>
            <a:normAutofit lnSpcReduction="10000"/>
          </a:bodyPr>
          <a:lstStyle/>
          <a:p>
            <a:r>
              <a:rPr lang="fr-FR" dirty="0" smtClean="0"/>
              <a:t>Pour les féministes, la victoire est immense. Elle précède pourtant une décennie de moindre visibilité. « Dans les années 1980, on note un repli du mouvement au niveau local, avec des actions de terrain moins médiatisées », explique Caroline Fayolle. Le débat se déplace au niveau politique, avec la question de la parité, qui débouche en 2000 sur la loi relative à l’égal accès des femmes et des hommes aux mandats électoraux.</a:t>
            </a:r>
            <a:endParaRPr lang="es-ES_tradn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pic>
        <p:nvPicPr>
          <p:cNvPr id="4" name="3 Marcador de contenido" descr="fleurymerogis2018cateliercorbin72.jpg"/>
          <p:cNvPicPr>
            <a:picLocks noGrp="1" noChangeAspect="1"/>
          </p:cNvPicPr>
          <p:nvPr>
            <p:ph idx="1"/>
          </p:nvPr>
        </p:nvPicPr>
        <p:blipFill>
          <a:blip r:embed="rId2" cstate="print"/>
          <a:stretch>
            <a:fillRect/>
          </a:stretch>
        </p:blipFill>
        <p:spPr>
          <a:xfrm>
            <a:off x="1403648" y="0"/>
            <a:ext cx="5544616" cy="68580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MAIS LA LUTTE CONTINUE AUJOURD´HUI</a:t>
            </a:r>
            <a:endParaRPr lang="es-ES_tradnl" dirty="0"/>
          </a:p>
        </p:txBody>
      </p:sp>
      <p:sp>
        <p:nvSpPr>
          <p:cNvPr id="3" name="2 Marcador de contenido"/>
          <p:cNvSpPr>
            <a:spLocks noGrp="1"/>
          </p:cNvSpPr>
          <p:nvPr>
            <p:ph idx="1"/>
          </p:nvPr>
        </p:nvSpPr>
        <p:spPr/>
        <p:txBody>
          <a:bodyPr>
            <a:normAutofit/>
          </a:bodyPr>
          <a:lstStyle/>
          <a:p>
            <a:pPr>
              <a:buNone/>
            </a:pPr>
            <a:r>
              <a:rPr lang="fr-FR" dirty="0" smtClean="0"/>
              <a:t>Ce nouvel élan est porté par le développement d’Internet et des réseaux sociaux. La lutte devient multimédia.</a:t>
            </a:r>
          </a:p>
          <a:p>
            <a:pPr>
              <a:buNone/>
            </a:pPr>
            <a:r>
              <a:rPr lang="fr-FR" dirty="0" smtClean="0"/>
              <a:t>Autres militantes, autres pratiques médiatiques : les </a:t>
            </a:r>
            <a:r>
              <a:rPr lang="fr-FR" dirty="0" err="1" smtClean="0"/>
              <a:t>Femen</a:t>
            </a:r>
            <a:r>
              <a:rPr lang="fr-FR" dirty="0" smtClean="0"/>
              <a:t>, venues d’Ukraine, investissent la France en 2011, avec pour spécificité de manifester seins nus, slogans peints à même la peau.</a:t>
            </a:r>
          </a:p>
          <a:p>
            <a:pPr>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pic>
        <p:nvPicPr>
          <p:cNvPr id="4" name="Picture 2" descr="C:\Users\Esther\Desktop\femenfrance.jpg"/>
          <p:cNvPicPr>
            <a:picLocks noGrp="1" noChangeAspect="1" noChangeArrowheads="1"/>
          </p:cNvPicPr>
          <p:nvPr>
            <p:ph idx="1"/>
          </p:nvPr>
        </p:nvPicPr>
        <p:blipFill>
          <a:blip r:embed="rId2" cstate="print"/>
          <a:srcRect/>
          <a:stretch>
            <a:fillRect/>
          </a:stretch>
        </p:blipFill>
        <p:spPr bwMode="auto">
          <a:xfrm>
            <a:off x="4787617" y="260648"/>
            <a:ext cx="4356383" cy="6126163"/>
          </a:xfrm>
          <a:prstGeom prst="rect">
            <a:avLst/>
          </a:prstGeom>
          <a:noFill/>
        </p:spPr>
      </p:pic>
      <p:pic>
        <p:nvPicPr>
          <p:cNvPr id="4098" name="Picture 2" descr="C:\Users\Esther\Desktop\MjAxOTEwNWQ1ZWIxNmMwZjVlZTJkM2E3YjJkNDgwOTdlYjNjMTk.jpg"/>
          <p:cNvPicPr>
            <a:picLocks noChangeAspect="1" noChangeArrowheads="1"/>
          </p:cNvPicPr>
          <p:nvPr/>
        </p:nvPicPr>
        <p:blipFill>
          <a:blip r:embed="rId3" cstate="print"/>
          <a:srcRect/>
          <a:stretch>
            <a:fillRect/>
          </a:stretch>
        </p:blipFill>
        <p:spPr bwMode="auto">
          <a:xfrm>
            <a:off x="-540568" y="0"/>
            <a:ext cx="5815385" cy="3286154"/>
          </a:xfrm>
          <a:prstGeom prst="rect">
            <a:avLst/>
          </a:prstGeom>
          <a:noFill/>
        </p:spPr>
      </p:pic>
      <p:sp>
        <p:nvSpPr>
          <p:cNvPr id="7" name="6 Rectángulo"/>
          <p:cNvSpPr/>
          <p:nvPr/>
        </p:nvSpPr>
        <p:spPr>
          <a:xfrm>
            <a:off x="179512" y="3573016"/>
            <a:ext cx="4711226" cy="923330"/>
          </a:xfrm>
          <a:prstGeom prst="rect">
            <a:avLst/>
          </a:prstGeom>
          <a:noFill/>
        </p:spPr>
        <p:txBody>
          <a:bodyPr wrap="none" lIns="91440" tIns="45720" rIns="91440" bIns="45720">
            <a:spAutoFit/>
          </a:bodyPr>
          <a:lstStyle/>
          <a:p>
            <a:pPr algn="ctr"/>
            <a:r>
              <a:rPr lang="es-E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NOUS SOMMES</a:t>
            </a:r>
            <a:endParaRPr lang="es-E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5 Rectángulo"/>
          <p:cNvSpPr/>
          <p:nvPr/>
        </p:nvSpPr>
        <p:spPr>
          <a:xfrm>
            <a:off x="-468560" y="4725144"/>
            <a:ext cx="9743267"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CONTRE LA VIOLENCE FÉMINICIDE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a:buNone/>
            </a:pPr>
            <a:r>
              <a:rPr lang="es-ES_tradnl" dirty="0" smtClean="0"/>
              <a:t>ET…MALGRÉ TOUTES CES ANNÉES DE LUTTE…NOUS DEVONS CONTINUER…</a:t>
            </a:r>
          </a:p>
          <a:p>
            <a:pPr>
              <a:buNone/>
            </a:pPr>
            <a:r>
              <a:rPr lang="es-ES_tradnl" dirty="0" smtClean="0"/>
              <a:t> DE NOS JOURS LES PARTIS D´ULTRA DROIT NOUS MÉNACENT ET NOUS CONDAMNENT UNE AUTRE FOIS AUX PROFONDEURS DE LA CAVE… EN 2020…</a:t>
            </a:r>
          </a:p>
          <a:p>
            <a:pPr>
              <a:buNone/>
            </a:pPr>
            <a:r>
              <a:rPr lang="es-ES_tradnl" dirty="0" smtClean="0"/>
              <a:t>Par </a:t>
            </a:r>
            <a:r>
              <a:rPr lang="es-ES_tradnl" dirty="0" err="1" smtClean="0"/>
              <a:t>exemple</a:t>
            </a:r>
            <a:r>
              <a:rPr lang="es-ES_tradnl" dirty="0" smtClean="0"/>
              <a:t> en </a:t>
            </a:r>
            <a:r>
              <a:rPr lang="es-ES_tradnl" dirty="0" err="1" smtClean="0"/>
              <a:t>Pologne</a:t>
            </a:r>
            <a:r>
              <a:rPr lang="es-ES_tradnl" dirty="0" smtClean="0"/>
              <a:t>…</a:t>
            </a:r>
            <a:r>
              <a:rPr lang="fr-FR" dirty="0" smtClean="0"/>
              <a:t> "Ce que ce gouvernement veut, c’est promouvoir les familles traditionnelles, avec les femmes au foyer"</a:t>
            </a:r>
            <a:endParaRPr lang="es-ES_tradn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normAutofit/>
          </a:bodyPr>
          <a:lstStyle/>
          <a:p>
            <a:pPr>
              <a:buNone/>
            </a:pPr>
            <a:r>
              <a:rPr lang="es-ES_tradnl" sz="6600" dirty="0" smtClean="0">
                <a:solidFill>
                  <a:schemeClr val="tx2">
                    <a:lumMod val="75000"/>
                  </a:schemeClr>
                </a:solidFill>
              </a:rPr>
              <a:t>DANS NOS MAINS, HOMMES, FEMMES, LE POUVOIR DE TOUT CHANGER…</a:t>
            </a:r>
            <a:endParaRPr lang="es-ES_tradnl" sz="6600" dirty="0">
              <a:solidFill>
                <a:schemeClr val="tx2">
                  <a:lumMod val="7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lstStyle/>
          <a:p>
            <a:pPr>
              <a:buNone/>
            </a:pPr>
            <a:r>
              <a:rPr lang="es-ES_tradnl" b="1" u="sng" dirty="0" smtClean="0"/>
              <a:t>BIBLIOGRAFÍA</a:t>
            </a:r>
          </a:p>
          <a:p>
            <a:r>
              <a:rPr lang="es-ES_tradnl" dirty="0" err="1" smtClean="0"/>
              <a:t>Wikipedia</a:t>
            </a:r>
            <a:endParaRPr lang="es-ES_tradnl" dirty="0" smtClean="0"/>
          </a:p>
          <a:p>
            <a:r>
              <a:rPr lang="fr-FR" dirty="0" smtClean="0"/>
              <a:t>NATIONAL GEOGRAPHIC, Féminisme en France : le très long combat pour l’égalité</a:t>
            </a:r>
          </a:p>
          <a:p>
            <a:r>
              <a:rPr lang="es-ES_tradnl" dirty="0" smtClean="0"/>
              <a:t>L´OBS: </a:t>
            </a:r>
            <a:r>
              <a:rPr lang="fr-FR" dirty="0" smtClean="0"/>
              <a:t>Droits des femmes : le grand bond en arrière de la Pologne </a:t>
            </a:r>
          </a:p>
          <a:p>
            <a:r>
              <a:rPr lang="fr-FR" smtClean="0"/>
              <a:t>Google images</a:t>
            </a:r>
            <a:endParaRPr lang="fr-FR" dirty="0" smtClean="0"/>
          </a:p>
          <a:p>
            <a:pPr>
              <a:buNone/>
            </a:pPr>
            <a:endParaRPr lang="es-ES_trad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PETIT PARCOURS HISTORIQUE:</a:t>
            </a:r>
            <a:br>
              <a:rPr lang="es-ES_tradnl" dirty="0" smtClean="0"/>
            </a:br>
            <a:r>
              <a:rPr lang="es-ES_tradnl" dirty="0" smtClean="0"/>
              <a:t>LE FÉMINISME AVANT LE FÉMINISME</a:t>
            </a:r>
            <a:endParaRPr lang="es-ES_tradnl" dirty="0"/>
          </a:p>
        </p:txBody>
      </p:sp>
      <p:pic>
        <p:nvPicPr>
          <p:cNvPr id="4" name="3 Marcador de contenido" descr="200px-Olympe_de_Gouges.png"/>
          <p:cNvPicPr>
            <a:picLocks noGrp="1" noChangeAspect="1"/>
          </p:cNvPicPr>
          <p:nvPr>
            <p:ph idx="1"/>
          </p:nvPr>
        </p:nvPicPr>
        <p:blipFill>
          <a:blip r:embed="rId2" cstate="print"/>
          <a:stretch>
            <a:fillRect/>
          </a:stretch>
        </p:blipFill>
        <p:spPr>
          <a:xfrm>
            <a:off x="2339752" y="1700808"/>
            <a:ext cx="3430081" cy="4579157"/>
          </a:xfrm>
        </p:spPr>
      </p:pic>
      <p:sp>
        <p:nvSpPr>
          <p:cNvPr id="5" name="4 Rectángulo"/>
          <p:cNvSpPr/>
          <p:nvPr/>
        </p:nvSpPr>
        <p:spPr>
          <a:xfrm>
            <a:off x="3203848" y="5085184"/>
            <a:ext cx="5699574"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Olympe</a:t>
            </a: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de </a:t>
            </a:r>
            <a:r>
              <a:rPr lang="es-E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Gouges</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normAutofit fontScale="92500" lnSpcReduction="20000"/>
          </a:bodyPr>
          <a:lstStyle/>
          <a:p>
            <a:r>
              <a:rPr lang="es-ES_tradnl" dirty="0" err="1" smtClean="0"/>
              <a:t>Née</a:t>
            </a:r>
            <a:r>
              <a:rPr lang="es-ES_tradnl" dirty="0" smtClean="0"/>
              <a:t> en </a:t>
            </a:r>
            <a:r>
              <a:rPr lang="es-ES_tradnl" b="1" dirty="0" smtClean="0"/>
              <a:t>1748</a:t>
            </a:r>
            <a:r>
              <a:rPr lang="es-ES_tradnl" dirty="0" smtClean="0"/>
              <a:t> en France, </a:t>
            </a:r>
            <a:r>
              <a:rPr lang="es-ES_tradnl" dirty="0" err="1" smtClean="0"/>
              <a:t>Olympe</a:t>
            </a:r>
            <a:r>
              <a:rPr lang="es-ES_tradnl" dirty="0" smtClean="0"/>
              <a:t> </a:t>
            </a:r>
            <a:r>
              <a:rPr lang="es-ES_tradnl" dirty="0" err="1" smtClean="0"/>
              <a:t>est</a:t>
            </a:r>
            <a:r>
              <a:rPr lang="es-ES_tradnl" dirty="0" smtClean="0"/>
              <a:t> une des </a:t>
            </a:r>
            <a:r>
              <a:rPr lang="es-ES_tradnl" dirty="0" err="1" smtClean="0"/>
              <a:t>femmes</a:t>
            </a:r>
            <a:r>
              <a:rPr lang="es-ES_tradnl" dirty="0" smtClean="0"/>
              <a:t> les plus </a:t>
            </a:r>
            <a:r>
              <a:rPr lang="es-ES_tradnl" dirty="0" err="1" smtClean="0"/>
              <a:t>révolutionnaires</a:t>
            </a:r>
            <a:r>
              <a:rPr lang="es-ES_tradnl" dirty="0" smtClean="0"/>
              <a:t> de </a:t>
            </a:r>
            <a:r>
              <a:rPr lang="es-ES_tradnl" dirty="0" err="1" smtClean="0"/>
              <a:t>l´histoire</a:t>
            </a:r>
            <a:r>
              <a:rPr lang="es-ES_tradnl" dirty="0" smtClean="0"/>
              <a:t>.</a:t>
            </a:r>
          </a:p>
          <a:p>
            <a:pPr>
              <a:buNone/>
            </a:pPr>
            <a:r>
              <a:rPr lang="es-ES_tradnl" dirty="0" smtClean="0"/>
              <a:t>Elle </a:t>
            </a:r>
            <a:r>
              <a:rPr lang="es-ES_tradnl" dirty="0" err="1" smtClean="0"/>
              <a:t>pense</a:t>
            </a:r>
            <a:r>
              <a:rPr lang="es-ES_tradnl" dirty="0" smtClean="0"/>
              <a:t> que </a:t>
            </a:r>
            <a:r>
              <a:rPr lang="fr-FR" dirty="0"/>
              <a:t>p</a:t>
            </a:r>
            <a:r>
              <a:rPr lang="fr-FR" dirty="0" smtClean="0"/>
              <a:t>uisque « les hommes naissent et demeurent libres et égaux en droits », selon la Déclaration des droits de l’homme et du citoyen, </a:t>
            </a:r>
            <a:r>
              <a:rPr lang="fr-FR" sz="4800" dirty="0" smtClean="0">
                <a:solidFill>
                  <a:srgbClr val="0070C0"/>
                </a:solidFill>
              </a:rPr>
              <a:t>comment expliquer que certains êtres, du fait de leur sexe ou de leur catégorie sociale, ne jouissent pas de cette </a:t>
            </a:r>
            <a:r>
              <a:rPr lang="fr-FR" sz="5800" b="1" dirty="0" smtClean="0">
                <a:solidFill>
                  <a:srgbClr val="7030A0"/>
                </a:solidFill>
              </a:rPr>
              <a:t>égalité</a:t>
            </a:r>
            <a:r>
              <a:rPr lang="fr-FR" sz="4800" dirty="0" smtClean="0">
                <a:solidFill>
                  <a:srgbClr val="0070C0"/>
                </a:solidFill>
              </a:rPr>
              <a:t> ?</a:t>
            </a:r>
            <a:endParaRPr lang="es-ES_tradnl" sz="4800" dirty="0">
              <a:solidFill>
                <a:srgbClr val="0070C0"/>
              </a:solidFill>
            </a:endParaRPr>
          </a:p>
        </p:txBody>
      </p:sp>
      <p:sp>
        <p:nvSpPr>
          <p:cNvPr id="5" name="4 Rectángulo"/>
          <p:cNvSpPr/>
          <p:nvPr/>
        </p:nvSpPr>
        <p:spPr>
          <a:xfrm>
            <a:off x="1835696" y="692696"/>
            <a:ext cx="5699574"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Olympe</a:t>
            </a:r>
            <a:r>
              <a:rPr lang="es-E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de </a:t>
            </a:r>
            <a:r>
              <a:rPr lang="es-E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Gouges</a:t>
            </a:r>
            <a:endParaRPr lang="es-E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normAutofit fontScale="92500" lnSpcReduction="10000"/>
          </a:bodyPr>
          <a:lstStyle/>
          <a:p>
            <a:r>
              <a:rPr lang="fr-FR" dirty="0"/>
              <a:t>E</a:t>
            </a:r>
            <a:r>
              <a:rPr lang="fr-FR" dirty="0" smtClean="0"/>
              <a:t>n 1791 elle publie </a:t>
            </a:r>
            <a:r>
              <a:rPr lang="fr-FR" sz="4000" b="1" u="sng" dirty="0" smtClean="0"/>
              <a:t>la Déclaration des droits de la femme et de la citoyenne</a:t>
            </a:r>
            <a:r>
              <a:rPr lang="fr-FR" dirty="0" smtClean="0"/>
              <a:t>. « Si la femme a le droit de monter à l’échafaud, elle doit également avoir celui de monter à la tribune »</a:t>
            </a:r>
          </a:p>
          <a:p>
            <a:pPr>
              <a:buNone/>
            </a:pPr>
            <a:r>
              <a:rPr lang="fr-FR" dirty="0" smtClean="0">
                <a:solidFill>
                  <a:srgbClr val="7030A0"/>
                </a:solidFill>
              </a:rPr>
              <a:t>…De bons souhaits qui seront tôt oubliés…</a:t>
            </a:r>
          </a:p>
          <a:p>
            <a:pPr>
              <a:buNone/>
            </a:pPr>
            <a:r>
              <a:rPr lang="fr-FR" dirty="0" smtClean="0"/>
              <a:t>« Le Code civil, en 1804, fait de la femme une mineure, sous la domination de son mari »</a:t>
            </a:r>
            <a:endParaRPr lang="es-ES_tradnl" dirty="0"/>
          </a:p>
          <a:p>
            <a:pPr>
              <a:buNone/>
            </a:pPr>
            <a:r>
              <a:rPr lang="es-ES_tradnl" dirty="0" smtClean="0">
                <a:solidFill>
                  <a:srgbClr val="7030A0"/>
                </a:solidFill>
              </a:rPr>
              <a:t>Et </a:t>
            </a:r>
            <a:r>
              <a:rPr lang="es-ES_tradnl" dirty="0" err="1" smtClean="0">
                <a:solidFill>
                  <a:srgbClr val="7030A0"/>
                </a:solidFill>
              </a:rPr>
              <a:t>cette</a:t>
            </a:r>
            <a:r>
              <a:rPr lang="es-ES_tradnl" dirty="0" smtClean="0">
                <a:solidFill>
                  <a:srgbClr val="7030A0"/>
                </a:solidFill>
              </a:rPr>
              <a:t> </a:t>
            </a:r>
            <a:r>
              <a:rPr lang="es-ES_tradnl" dirty="0" err="1" smtClean="0">
                <a:solidFill>
                  <a:srgbClr val="7030A0"/>
                </a:solidFill>
              </a:rPr>
              <a:t>situation</a:t>
            </a:r>
            <a:r>
              <a:rPr lang="es-ES_tradnl" dirty="0" smtClean="0">
                <a:solidFill>
                  <a:srgbClr val="7030A0"/>
                </a:solidFill>
              </a:rPr>
              <a:t> persiste </a:t>
            </a:r>
            <a:r>
              <a:rPr lang="es-ES_tradnl" dirty="0" err="1" smtClean="0">
                <a:solidFill>
                  <a:srgbClr val="7030A0"/>
                </a:solidFill>
              </a:rPr>
              <a:t>jusqu´au</a:t>
            </a:r>
            <a:r>
              <a:rPr lang="es-ES_tradnl" dirty="0" smtClean="0">
                <a:solidFill>
                  <a:srgbClr val="7030A0"/>
                </a:solidFill>
              </a:rPr>
              <a:t> </a:t>
            </a:r>
            <a:r>
              <a:rPr lang="es-ES_tradnl" dirty="0" err="1" smtClean="0">
                <a:solidFill>
                  <a:srgbClr val="7030A0"/>
                </a:solidFill>
              </a:rPr>
              <a:t>nouveau</a:t>
            </a:r>
            <a:r>
              <a:rPr lang="es-ES_tradnl" dirty="0" smtClean="0">
                <a:solidFill>
                  <a:srgbClr val="7030A0"/>
                </a:solidFill>
              </a:rPr>
              <a:t> </a:t>
            </a:r>
            <a:r>
              <a:rPr lang="es-ES_tradnl" dirty="0" err="1" smtClean="0">
                <a:solidFill>
                  <a:srgbClr val="7030A0"/>
                </a:solidFill>
              </a:rPr>
              <a:t>siècle</a:t>
            </a:r>
            <a:endParaRPr lang="es-ES_tradnl"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_tradnl" sz="6600" b="1" dirty="0" smtClean="0"/>
              <a:t>VOTER</a:t>
            </a:r>
            <a:endParaRPr lang="es-ES_tradnl" sz="6600" b="1" dirty="0"/>
          </a:p>
        </p:txBody>
      </p:sp>
      <p:pic>
        <p:nvPicPr>
          <p:cNvPr id="4" name="3 Marcador de contenido" descr="droitvotefemmes.jpg"/>
          <p:cNvPicPr>
            <a:picLocks noGrp="1" noChangeAspect="1"/>
          </p:cNvPicPr>
          <p:nvPr>
            <p:ph idx="1"/>
          </p:nvPr>
        </p:nvPicPr>
        <p:blipFill>
          <a:blip r:embed="rId2" cstate="print"/>
          <a:stretch>
            <a:fillRect/>
          </a:stretch>
        </p:blipFill>
        <p:spPr>
          <a:xfrm>
            <a:off x="-396552" y="1772816"/>
            <a:ext cx="4752385" cy="3624387"/>
          </a:xfrm>
        </p:spPr>
      </p:pic>
      <p:pic>
        <p:nvPicPr>
          <p:cNvPr id="1026" name="Picture 2" descr="C:\Users\Esther\Desktop\veulentvoter.jpg"/>
          <p:cNvPicPr>
            <a:picLocks noChangeAspect="1" noChangeArrowheads="1"/>
          </p:cNvPicPr>
          <p:nvPr/>
        </p:nvPicPr>
        <p:blipFill>
          <a:blip r:embed="rId3" cstate="print"/>
          <a:srcRect/>
          <a:stretch>
            <a:fillRect/>
          </a:stretch>
        </p:blipFill>
        <p:spPr bwMode="auto">
          <a:xfrm>
            <a:off x="3812977" y="0"/>
            <a:ext cx="5331023"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721499"/>
          </a:xfrm>
        </p:spPr>
        <p:txBody>
          <a:bodyPr>
            <a:normAutofit/>
          </a:bodyPr>
          <a:lstStyle/>
          <a:p>
            <a:pPr>
              <a:buNone/>
            </a:pPr>
            <a:r>
              <a:rPr lang="fr-FR" dirty="0" smtClean="0"/>
              <a:t>La fin du 19</a:t>
            </a:r>
            <a:r>
              <a:rPr lang="fr-FR" baseline="30000" dirty="0" smtClean="0"/>
              <a:t>e</a:t>
            </a:r>
            <a:r>
              <a:rPr lang="fr-FR" dirty="0" smtClean="0"/>
              <a:t> siècle et la création de la IIIe République changent la donne : ce qui n’était jusqu’à maintenant que le combat d’une poignée de personnalités devient un mouvement massif. Progressivement, sur le modèle des suffragettes anglaises, des associations d’envergure se montent. </a:t>
            </a:r>
            <a:r>
              <a:rPr lang="fr-FR" sz="4300" b="1" dirty="0" smtClean="0"/>
              <a:t>La question enflammant le débat public est celui du droit de vote</a:t>
            </a:r>
            <a:endParaRPr lang="es-ES_tradn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a:bodyPr>
          <a:lstStyle/>
          <a:p>
            <a:pPr>
              <a:buNone/>
            </a:pPr>
            <a:r>
              <a:rPr lang="es-ES_tradnl" dirty="0" err="1" smtClean="0"/>
              <a:t>Mais</a:t>
            </a:r>
            <a:r>
              <a:rPr lang="es-ES_tradnl" dirty="0" smtClean="0"/>
              <a:t>, </a:t>
            </a:r>
            <a:r>
              <a:rPr lang="es-ES_tradnl" dirty="0" err="1" smtClean="0"/>
              <a:t>malgré</a:t>
            </a:r>
            <a:r>
              <a:rPr lang="es-ES_tradnl" dirty="0" smtClean="0"/>
              <a:t> les </a:t>
            </a:r>
            <a:r>
              <a:rPr lang="es-ES_tradnl" dirty="0" err="1" smtClean="0"/>
              <a:t>luttes</a:t>
            </a:r>
            <a:r>
              <a:rPr lang="es-ES_tradnl" dirty="0" smtClean="0"/>
              <a:t> et les </a:t>
            </a:r>
            <a:r>
              <a:rPr lang="es-ES_tradnl" dirty="0" err="1" smtClean="0"/>
              <a:t>efforts</a:t>
            </a:r>
            <a:r>
              <a:rPr lang="es-ES_tradnl" dirty="0" smtClean="0"/>
              <a:t> des </a:t>
            </a:r>
            <a:r>
              <a:rPr lang="es-ES_tradnl" dirty="0" err="1" smtClean="0"/>
              <a:t>femmes</a:t>
            </a:r>
            <a:r>
              <a:rPr lang="es-ES_tradnl" dirty="0" smtClean="0"/>
              <a:t> </a:t>
            </a:r>
            <a:r>
              <a:rPr lang="es-ES_tradnl" dirty="0" err="1" smtClean="0"/>
              <a:t>pendant</a:t>
            </a:r>
            <a:r>
              <a:rPr lang="es-ES_tradnl" dirty="0" smtClean="0"/>
              <a:t> des </a:t>
            </a:r>
            <a:r>
              <a:rPr lang="es-ES_tradnl" dirty="0" err="1" smtClean="0"/>
              <a:t>décades</a:t>
            </a:r>
            <a:r>
              <a:rPr lang="es-ES_tradnl" dirty="0" smtClean="0"/>
              <a:t>…</a:t>
            </a:r>
          </a:p>
          <a:p>
            <a:endParaRPr lang="es-ES_tradnl" dirty="0"/>
          </a:p>
          <a:p>
            <a:pPr>
              <a:buNone/>
            </a:pPr>
            <a:r>
              <a:rPr lang="es-ES_tradnl" sz="4000" b="1" dirty="0" smtClean="0">
                <a:solidFill>
                  <a:schemeClr val="accent6">
                    <a:lumMod val="50000"/>
                  </a:schemeClr>
                </a:solidFill>
              </a:rPr>
              <a:t>LA HONTE………</a:t>
            </a:r>
          </a:p>
          <a:p>
            <a:pPr>
              <a:buNone/>
            </a:pPr>
            <a:r>
              <a:rPr lang="es-ES_tradnl" sz="4000" b="1" dirty="0" smtClean="0">
                <a:solidFill>
                  <a:schemeClr val="accent6">
                    <a:lumMod val="50000"/>
                  </a:schemeClr>
                </a:solidFill>
              </a:rPr>
              <a:t> </a:t>
            </a:r>
          </a:p>
        </p:txBody>
      </p:sp>
      <p:pic>
        <p:nvPicPr>
          <p:cNvPr id="2050" name="Picture 2" descr="C:\Users\Esther\Desktop\verguenza.jpg"/>
          <p:cNvPicPr>
            <a:picLocks noChangeAspect="1" noChangeArrowheads="1"/>
          </p:cNvPicPr>
          <p:nvPr/>
        </p:nvPicPr>
        <p:blipFill>
          <a:blip r:embed="rId2" cstate="print"/>
          <a:srcRect/>
          <a:stretch>
            <a:fillRect/>
          </a:stretch>
        </p:blipFill>
        <p:spPr bwMode="auto">
          <a:xfrm>
            <a:off x="971600" y="3140968"/>
            <a:ext cx="7143750" cy="401955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_tradnl"/>
          </a:p>
        </p:txBody>
      </p:sp>
      <p:sp>
        <p:nvSpPr>
          <p:cNvPr id="3" name="2 Marcador de contenido"/>
          <p:cNvSpPr>
            <a:spLocks noGrp="1"/>
          </p:cNvSpPr>
          <p:nvPr>
            <p:ph idx="1"/>
          </p:nvPr>
        </p:nvSpPr>
        <p:spPr/>
        <p:txBody>
          <a:bodyPr/>
          <a:lstStyle/>
          <a:p>
            <a:pPr>
              <a:buNone/>
            </a:pPr>
            <a:r>
              <a:rPr lang="fr-FR" sz="6000" b="1" dirty="0" smtClean="0">
                <a:solidFill>
                  <a:srgbClr val="FF0000"/>
                </a:solidFill>
              </a:rPr>
              <a:t>Le droit de vote est finalement obtenu en 1944, lors de la Seconde Guerre mondiale.</a:t>
            </a:r>
            <a:endParaRPr lang="es-ES_tradnl" sz="6000" b="1" dirty="0" smtClean="0">
              <a:solidFill>
                <a:srgbClr val="FF0000"/>
              </a:solidFill>
            </a:endParaRPr>
          </a:p>
          <a:p>
            <a:endParaRPr lang="es-ES_tradn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649491"/>
          </a:xfrm>
        </p:spPr>
        <p:txBody>
          <a:bodyPr/>
          <a:lstStyle/>
          <a:p>
            <a:pPr>
              <a:buNone/>
            </a:pPr>
            <a:r>
              <a:rPr lang="fr-FR" dirty="0" smtClean="0"/>
              <a:t>C´est </a:t>
            </a:r>
            <a:r>
              <a:rPr lang="fr-FR" b="1" dirty="0" smtClean="0"/>
              <a:t>Simone de Beauvoir</a:t>
            </a:r>
            <a:r>
              <a:rPr lang="fr-FR" dirty="0" smtClean="0"/>
              <a:t>, dans l’essai </a:t>
            </a:r>
            <a:r>
              <a:rPr lang="fr-FR" i="1" dirty="0" smtClean="0"/>
              <a:t>Le Deuxième Sexe</a:t>
            </a:r>
            <a:r>
              <a:rPr lang="fr-FR" dirty="0" smtClean="0"/>
              <a:t>,</a:t>
            </a:r>
            <a:r>
              <a:rPr lang="fr-FR" dirty="0" smtClean="0"/>
              <a:t> publié en 1949,</a:t>
            </a:r>
            <a:r>
              <a:rPr lang="fr-FR" dirty="0" smtClean="0"/>
              <a:t> qui commence l´époque que l´on peut considérer de la </a:t>
            </a:r>
            <a:r>
              <a:rPr lang="fr-FR" sz="4000" b="1" dirty="0" smtClean="0"/>
              <a:t>FEMME MODERNE</a:t>
            </a:r>
          </a:p>
          <a:p>
            <a:pPr>
              <a:buNone/>
            </a:pPr>
            <a:r>
              <a:rPr lang="fr-FR" dirty="0" smtClean="0"/>
              <a:t>Une réflexion plus globale sur la place des femmes dans la société s’amorce alors.</a:t>
            </a:r>
            <a:endParaRPr lang="fr-FR" dirty="0"/>
          </a:p>
          <a:p>
            <a:pPr>
              <a:buNone/>
            </a:pPr>
            <a:r>
              <a:rPr lang="fr-FR" dirty="0" smtClean="0"/>
              <a:t>Pour la philosophe, qui exclut tout déterminisme,</a:t>
            </a:r>
          </a:p>
          <a:p>
            <a:pPr>
              <a:buNone/>
            </a:pPr>
            <a:r>
              <a:rPr lang="fr-FR" dirty="0" smtClean="0"/>
              <a:t> </a:t>
            </a:r>
            <a:r>
              <a:rPr lang="fr-FR" b="1" dirty="0" smtClean="0">
                <a:solidFill>
                  <a:srgbClr val="FF0000"/>
                </a:solidFill>
              </a:rPr>
              <a:t>« on ne naît pas femme, on le devient ».</a:t>
            </a:r>
            <a:endParaRPr lang="es-ES_tradnl" b="1" dirty="0">
              <a:solidFill>
                <a:srgbClr val="FF0000"/>
              </a:solidFill>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682</Words>
  <Application>Microsoft Office PowerPoint</Application>
  <PresentationFormat>Presentación en pantalla (4:3)</PresentationFormat>
  <Paragraphs>42</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LA LUTTE DES FEMMES… EN FRANCE</vt:lpstr>
      <vt:lpstr>PETIT PARCOURS HISTORIQUE: LE FÉMINISME AVANT LE FÉMINISME</vt:lpstr>
      <vt:lpstr>Diapositiva 3</vt:lpstr>
      <vt:lpstr>Diapositiva 4</vt:lpstr>
      <vt:lpstr>VOTER</vt:lpstr>
      <vt:lpstr>Diapositiva 6</vt:lpstr>
      <vt:lpstr>Diapositiva 7</vt:lpstr>
      <vt:lpstr>Diapositiva 8</vt:lpstr>
      <vt:lpstr>Diapositiva 9</vt:lpstr>
      <vt:lpstr>Après Beauvoir de nouvelles idées deviennent le coeur de la lutte des femmes…</vt:lpstr>
      <vt:lpstr>Diapositiva 11</vt:lpstr>
      <vt:lpstr>LA PARITÉ, année 2000</vt:lpstr>
      <vt:lpstr>Diapositiva 13</vt:lpstr>
      <vt:lpstr>MAIS LA LUTTE CONTINUE AUJOURD´HUI</vt:lpstr>
      <vt:lpstr>Diapositiva 15</vt:lpstr>
      <vt:lpstr>Diapositiva 16</vt:lpstr>
      <vt:lpstr>Diapositiva 17</vt:lpstr>
      <vt:lpstr>Diapositiva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LUTTE DES FEMMES…</dc:title>
  <dc:creator>Esther Monje Pérez</dc:creator>
  <cp:lastModifiedBy>Esther Monje Pérez</cp:lastModifiedBy>
  <cp:revision>12</cp:revision>
  <dcterms:created xsi:type="dcterms:W3CDTF">2020-02-05T17:25:30Z</dcterms:created>
  <dcterms:modified xsi:type="dcterms:W3CDTF">2020-02-05T19:33:18Z</dcterms:modified>
</cp:coreProperties>
</file>