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129040"/>
            <a:ext cx="82440" cy="516960"/>
          </a:xfrm>
          <a:custGeom>
            <a:avLst/>
            <a:gdLst/>
            <a:ahLst/>
            <a:rect l="l" t="t" r="r" b="b"/>
            <a:pathLst>
              <a:path w="22" h="136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06200" y="2610000"/>
            <a:ext cx="533880" cy="1919520"/>
          </a:xfrm>
          <a:custGeom>
            <a:avLst/>
            <a:gdLst/>
            <a:ahLst/>
            <a:rect l="l" t="t" r="r" b="b"/>
            <a:pathLst>
              <a:path w="140" h="504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67080" y="4503960"/>
            <a:ext cx="503280" cy="1173600"/>
          </a:xfrm>
          <a:custGeom>
            <a:avLst/>
            <a:gdLst/>
            <a:ahLst/>
            <a:rect l="l" t="t" r="r" b="b"/>
            <a:pathLst>
              <a:path w="132" h="308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793440" y="5377680"/>
            <a:ext cx="141120" cy="299880"/>
          </a:xfrm>
          <a:custGeom>
            <a:avLst/>
            <a:gdLst/>
            <a:ahLst/>
            <a:rect l="l" t="t" r="r" b="b"/>
            <a:pathLst>
              <a:path w="37" h="79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83160" y="2647080"/>
            <a:ext cx="678960" cy="2751480"/>
          </a:xfrm>
          <a:custGeom>
            <a:avLst/>
            <a:gdLst/>
            <a:ahLst/>
            <a:rect l="l" t="t" r="r" b="b"/>
            <a:pathLst>
              <a:path w="178" h="722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18360" y="189000"/>
            <a:ext cx="87120" cy="2420280"/>
          </a:xfrm>
          <a:custGeom>
            <a:avLst/>
            <a:gdLst/>
            <a:ahLst/>
            <a:rect l="l" t="t" r="r" b="b"/>
            <a:pathLst>
              <a:path w="23" h="635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4800" y="2434320"/>
            <a:ext cx="64080" cy="407520"/>
          </a:xfrm>
          <a:custGeom>
            <a:avLst/>
            <a:gdLst/>
            <a:ahLst/>
            <a:rect l="l" t="t" r="r" b="b"/>
            <a:pathLst>
              <a:path w="17" h="107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636480" y="4530240"/>
            <a:ext cx="156600" cy="846720"/>
          </a:xfrm>
          <a:custGeom>
            <a:avLst/>
            <a:gdLst/>
            <a:ahLst/>
            <a:rect l="l" t="t" r="r" b="b"/>
            <a:pathLst>
              <a:path w="41" h="222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641160" y="1156680"/>
            <a:ext cx="1715760" cy="3346560"/>
          </a:xfrm>
          <a:custGeom>
            <a:avLst/>
            <a:gdLst/>
            <a:ahLst/>
            <a:rect l="l" t="t" r="r" b="b"/>
            <a:pathLst>
              <a:path w="450" h="878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762840" y="5399280"/>
            <a:ext cx="133200" cy="278280"/>
          </a:xfrm>
          <a:custGeom>
            <a:avLst/>
            <a:gdLst/>
            <a:ahLst/>
            <a:rect l="l" t="t" r="r" b="b"/>
            <a:pathLst>
              <a:path w="35" h="73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636480" y="4431600"/>
            <a:ext cx="30240" cy="182520"/>
          </a:xfrm>
          <a:custGeom>
            <a:avLst/>
            <a:gdLst/>
            <a:ahLst/>
            <a:rect l="l" t="t" r="r" b="b"/>
            <a:pathLst>
              <a:path w="8" h="48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702720" y="5163480"/>
            <a:ext cx="196560" cy="514080"/>
          </a:xfrm>
          <a:custGeom>
            <a:avLst/>
            <a:gdLst/>
            <a:ahLst/>
            <a:rect l="l" t="t" r="r" b="b"/>
            <a:pathLst>
              <a:path w="52" h="135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22680" y="-720"/>
            <a:ext cx="407880" cy="3638160"/>
          </a:xfrm>
          <a:custGeom>
            <a:avLst/>
            <a:gdLst/>
            <a:ahLst/>
            <a:rect l="l" t="t" r="r" b="b"/>
            <a:pathLst>
              <a:path w="103" h="920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455040" y="3569040"/>
            <a:ext cx="349560" cy="1306440"/>
          </a:xfrm>
          <a:custGeom>
            <a:avLst/>
            <a:gdLst/>
            <a:ahLst/>
            <a:rect l="l" t="t" r="r" b="b"/>
            <a:pathLst>
              <a:path w="88" h="330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831960" y="4847400"/>
            <a:ext cx="355680" cy="818280"/>
          </a:xfrm>
          <a:custGeom>
            <a:avLst/>
            <a:gdLst/>
            <a:ahLst/>
            <a:rect l="l" t="t" r="r" b="b"/>
            <a:pathLst>
              <a:path w="90" h="207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431280" y="3608640"/>
            <a:ext cx="455400" cy="1848240"/>
          </a:xfrm>
          <a:custGeom>
            <a:avLst/>
            <a:gdLst/>
            <a:ahLst/>
            <a:rect l="l" t="t" r="r" b="b"/>
            <a:pathLst>
              <a:path w="115" h="467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387000" y="1065960"/>
            <a:ext cx="143280" cy="2502360"/>
          </a:xfrm>
          <a:custGeom>
            <a:avLst/>
            <a:gdLst/>
            <a:ahLst/>
            <a:rect l="l" t="t" r="r" b="b"/>
            <a:pathLst>
              <a:path w="36" h="633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919080" y="5433840"/>
            <a:ext cx="110160" cy="232200"/>
          </a:xfrm>
          <a:custGeom>
            <a:avLst/>
            <a:gdLst/>
            <a:ahLst/>
            <a:rect l="l" t="t" r="r" b="b"/>
            <a:pathLst>
              <a:path w="28" h="59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415440" y="3396240"/>
            <a:ext cx="67320" cy="422280"/>
          </a:xfrm>
          <a:custGeom>
            <a:avLst/>
            <a:gdLst/>
            <a:ahLst/>
            <a:rect l="l" t="t" r="r" b="b"/>
            <a:pathLst>
              <a:path w="17" h="107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804960" y="2601000"/>
            <a:ext cx="1165320" cy="2245680"/>
          </a:xfrm>
          <a:custGeom>
            <a:avLst/>
            <a:gdLst/>
            <a:ahLst/>
            <a:rect l="l" t="t" r="r" b="b"/>
            <a:pathLst>
              <a:path w="294" h="568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887400" y="5457600"/>
            <a:ext cx="99000" cy="208440"/>
          </a:xfrm>
          <a:custGeom>
            <a:avLst/>
            <a:gdLst/>
            <a:ahLst/>
            <a:rect l="l" t="t" r="r" b="b"/>
            <a:pathLst>
              <a:path w="25" h="53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804960" y="4876200"/>
            <a:ext cx="113400" cy="556920"/>
          </a:xfrm>
          <a:custGeom>
            <a:avLst/>
            <a:gdLst/>
            <a:ahLst/>
            <a:rect l="l" t="t" r="r" b="b"/>
            <a:pathLst>
              <a:path w="29" h="141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804960" y="4773240"/>
            <a:ext cx="30960" cy="187920"/>
          </a:xfrm>
          <a:custGeom>
            <a:avLst/>
            <a:gdLst/>
            <a:ahLst/>
            <a:rect l="l" t="t" r="r" b="b"/>
            <a:pathLst>
              <a:path w="8" h="48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831960" y="5227920"/>
            <a:ext cx="173520" cy="438120"/>
          </a:xfrm>
          <a:custGeom>
            <a:avLst/>
            <a:gdLst/>
            <a:ahLst/>
            <a:rect l="l" t="t" r="r" b="b"/>
            <a:pathLst>
              <a:path w="44" h="111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0" y="0"/>
            <a:ext cx="150480" cy="5670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143800" y="515880"/>
            <a:ext cx="7367760" cy="10584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2140920" y="1764000"/>
            <a:ext cx="7370640" cy="3122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esquema del texto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2129040"/>
            <a:ext cx="82440" cy="516960"/>
          </a:xfrm>
          <a:custGeom>
            <a:avLst/>
            <a:gdLst/>
            <a:ahLst/>
            <a:rect l="l" t="t" r="r" b="b"/>
            <a:pathLst>
              <a:path w="22" h="136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"/>
          <p:cNvSpPr/>
          <p:nvPr/>
        </p:nvSpPr>
        <p:spPr>
          <a:xfrm>
            <a:off x="106200" y="2610000"/>
            <a:ext cx="533880" cy="1919520"/>
          </a:xfrm>
          <a:custGeom>
            <a:avLst/>
            <a:gdLst/>
            <a:ahLst/>
            <a:rect l="l" t="t" r="r" b="b"/>
            <a:pathLst>
              <a:path w="140" h="504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3"/>
          <p:cNvSpPr/>
          <p:nvPr/>
        </p:nvSpPr>
        <p:spPr>
          <a:xfrm>
            <a:off x="667080" y="4503960"/>
            <a:ext cx="503280" cy="1173600"/>
          </a:xfrm>
          <a:custGeom>
            <a:avLst/>
            <a:gdLst/>
            <a:ahLst/>
            <a:rect l="l" t="t" r="r" b="b"/>
            <a:pathLst>
              <a:path w="132" h="308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4"/>
          <p:cNvSpPr/>
          <p:nvPr/>
        </p:nvSpPr>
        <p:spPr>
          <a:xfrm>
            <a:off x="793440" y="5377680"/>
            <a:ext cx="141120" cy="299880"/>
          </a:xfrm>
          <a:custGeom>
            <a:avLst/>
            <a:gdLst/>
            <a:ahLst/>
            <a:rect l="l" t="t" r="r" b="b"/>
            <a:pathLst>
              <a:path w="37" h="79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5"/>
          <p:cNvSpPr/>
          <p:nvPr/>
        </p:nvSpPr>
        <p:spPr>
          <a:xfrm>
            <a:off x="83160" y="2647080"/>
            <a:ext cx="678960" cy="2751480"/>
          </a:xfrm>
          <a:custGeom>
            <a:avLst/>
            <a:gdLst/>
            <a:ahLst/>
            <a:rect l="l" t="t" r="r" b="b"/>
            <a:pathLst>
              <a:path w="178" h="722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"/>
          <p:cNvSpPr/>
          <p:nvPr/>
        </p:nvSpPr>
        <p:spPr>
          <a:xfrm>
            <a:off x="18360" y="189000"/>
            <a:ext cx="87120" cy="2420280"/>
          </a:xfrm>
          <a:custGeom>
            <a:avLst/>
            <a:gdLst/>
            <a:ahLst/>
            <a:rect l="l" t="t" r="r" b="b"/>
            <a:pathLst>
              <a:path w="23" h="635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7"/>
          <p:cNvSpPr/>
          <p:nvPr/>
        </p:nvSpPr>
        <p:spPr>
          <a:xfrm>
            <a:off x="64800" y="2434320"/>
            <a:ext cx="64080" cy="407520"/>
          </a:xfrm>
          <a:custGeom>
            <a:avLst/>
            <a:gdLst/>
            <a:ahLst/>
            <a:rect l="l" t="t" r="r" b="b"/>
            <a:pathLst>
              <a:path w="17" h="107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8"/>
          <p:cNvSpPr/>
          <p:nvPr/>
        </p:nvSpPr>
        <p:spPr>
          <a:xfrm>
            <a:off x="636480" y="4530240"/>
            <a:ext cx="156600" cy="846720"/>
          </a:xfrm>
          <a:custGeom>
            <a:avLst/>
            <a:gdLst/>
            <a:ahLst/>
            <a:rect l="l" t="t" r="r" b="b"/>
            <a:pathLst>
              <a:path w="41" h="222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9"/>
          <p:cNvSpPr/>
          <p:nvPr/>
        </p:nvSpPr>
        <p:spPr>
          <a:xfrm>
            <a:off x="641160" y="1156680"/>
            <a:ext cx="1715760" cy="3346560"/>
          </a:xfrm>
          <a:custGeom>
            <a:avLst/>
            <a:gdLst/>
            <a:ahLst/>
            <a:rect l="l" t="t" r="r" b="b"/>
            <a:pathLst>
              <a:path w="450" h="878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10"/>
          <p:cNvSpPr/>
          <p:nvPr/>
        </p:nvSpPr>
        <p:spPr>
          <a:xfrm>
            <a:off x="762840" y="5399280"/>
            <a:ext cx="133200" cy="278280"/>
          </a:xfrm>
          <a:custGeom>
            <a:avLst/>
            <a:gdLst/>
            <a:ahLst/>
            <a:rect l="l" t="t" r="r" b="b"/>
            <a:pathLst>
              <a:path w="35" h="73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11"/>
          <p:cNvSpPr/>
          <p:nvPr/>
        </p:nvSpPr>
        <p:spPr>
          <a:xfrm>
            <a:off x="636480" y="4431600"/>
            <a:ext cx="30240" cy="182520"/>
          </a:xfrm>
          <a:custGeom>
            <a:avLst/>
            <a:gdLst/>
            <a:ahLst/>
            <a:rect l="l" t="t" r="r" b="b"/>
            <a:pathLst>
              <a:path w="8" h="48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2"/>
          <p:cNvSpPr/>
          <p:nvPr/>
        </p:nvSpPr>
        <p:spPr>
          <a:xfrm>
            <a:off x="702720" y="5163480"/>
            <a:ext cx="196560" cy="514080"/>
          </a:xfrm>
          <a:custGeom>
            <a:avLst/>
            <a:gdLst/>
            <a:ahLst/>
            <a:rect l="l" t="t" r="r" b="b"/>
            <a:pathLst>
              <a:path w="52" h="135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3"/>
          <p:cNvSpPr/>
          <p:nvPr/>
        </p:nvSpPr>
        <p:spPr>
          <a:xfrm>
            <a:off x="22680" y="-720"/>
            <a:ext cx="407880" cy="3638160"/>
          </a:xfrm>
          <a:custGeom>
            <a:avLst/>
            <a:gdLst/>
            <a:ahLst/>
            <a:rect l="l" t="t" r="r" b="b"/>
            <a:pathLst>
              <a:path w="103" h="920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4"/>
          <p:cNvSpPr/>
          <p:nvPr/>
        </p:nvSpPr>
        <p:spPr>
          <a:xfrm>
            <a:off x="455040" y="3569040"/>
            <a:ext cx="349560" cy="1306440"/>
          </a:xfrm>
          <a:custGeom>
            <a:avLst/>
            <a:gdLst/>
            <a:ahLst/>
            <a:rect l="l" t="t" r="r" b="b"/>
            <a:pathLst>
              <a:path w="88" h="330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5"/>
          <p:cNvSpPr/>
          <p:nvPr/>
        </p:nvSpPr>
        <p:spPr>
          <a:xfrm>
            <a:off x="831960" y="4847400"/>
            <a:ext cx="355680" cy="818280"/>
          </a:xfrm>
          <a:custGeom>
            <a:avLst/>
            <a:gdLst/>
            <a:ahLst/>
            <a:rect l="l" t="t" r="r" b="b"/>
            <a:pathLst>
              <a:path w="90" h="207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6"/>
          <p:cNvSpPr/>
          <p:nvPr/>
        </p:nvSpPr>
        <p:spPr>
          <a:xfrm>
            <a:off x="431280" y="3608640"/>
            <a:ext cx="455400" cy="1848240"/>
          </a:xfrm>
          <a:custGeom>
            <a:avLst/>
            <a:gdLst/>
            <a:ahLst/>
            <a:rect l="l" t="t" r="r" b="b"/>
            <a:pathLst>
              <a:path w="115" h="467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7"/>
          <p:cNvSpPr/>
          <p:nvPr/>
        </p:nvSpPr>
        <p:spPr>
          <a:xfrm>
            <a:off x="387000" y="1065960"/>
            <a:ext cx="143280" cy="2502360"/>
          </a:xfrm>
          <a:custGeom>
            <a:avLst/>
            <a:gdLst/>
            <a:ahLst/>
            <a:rect l="l" t="t" r="r" b="b"/>
            <a:pathLst>
              <a:path w="36" h="633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18"/>
          <p:cNvSpPr/>
          <p:nvPr/>
        </p:nvSpPr>
        <p:spPr>
          <a:xfrm>
            <a:off x="919080" y="5433840"/>
            <a:ext cx="110160" cy="232200"/>
          </a:xfrm>
          <a:custGeom>
            <a:avLst/>
            <a:gdLst/>
            <a:ahLst/>
            <a:rect l="l" t="t" r="r" b="b"/>
            <a:pathLst>
              <a:path w="28" h="59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9"/>
          <p:cNvSpPr/>
          <p:nvPr/>
        </p:nvSpPr>
        <p:spPr>
          <a:xfrm>
            <a:off x="415440" y="3396240"/>
            <a:ext cx="67320" cy="422280"/>
          </a:xfrm>
          <a:custGeom>
            <a:avLst/>
            <a:gdLst/>
            <a:ahLst/>
            <a:rect l="l" t="t" r="r" b="b"/>
            <a:pathLst>
              <a:path w="17" h="107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20"/>
          <p:cNvSpPr/>
          <p:nvPr/>
        </p:nvSpPr>
        <p:spPr>
          <a:xfrm>
            <a:off x="804960" y="2601000"/>
            <a:ext cx="1165320" cy="2245680"/>
          </a:xfrm>
          <a:custGeom>
            <a:avLst/>
            <a:gdLst/>
            <a:ahLst/>
            <a:rect l="l" t="t" r="r" b="b"/>
            <a:pathLst>
              <a:path w="294" h="568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21"/>
          <p:cNvSpPr/>
          <p:nvPr/>
        </p:nvSpPr>
        <p:spPr>
          <a:xfrm>
            <a:off x="887400" y="5457600"/>
            <a:ext cx="99000" cy="208440"/>
          </a:xfrm>
          <a:custGeom>
            <a:avLst/>
            <a:gdLst/>
            <a:ahLst/>
            <a:rect l="l" t="t" r="r" b="b"/>
            <a:pathLst>
              <a:path w="25" h="53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2"/>
          <p:cNvSpPr/>
          <p:nvPr/>
        </p:nvSpPr>
        <p:spPr>
          <a:xfrm>
            <a:off x="804960" y="4876200"/>
            <a:ext cx="113400" cy="556920"/>
          </a:xfrm>
          <a:custGeom>
            <a:avLst/>
            <a:gdLst/>
            <a:ahLst/>
            <a:rect l="l" t="t" r="r" b="b"/>
            <a:pathLst>
              <a:path w="29" h="141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3"/>
          <p:cNvSpPr/>
          <p:nvPr/>
        </p:nvSpPr>
        <p:spPr>
          <a:xfrm>
            <a:off x="804960" y="4773240"/>
            <a:ext cx="30960" cy="187920"/>
          </a:xfrm>
          <a:custGeom>
            <a:avLst/>
            <a:gdLst/>
            <a:ahLst/>
            <a:rect l="l" t="t" r="r" b="b"/>
            <a:pathLst>
              <a:path w="8" h="48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24"/>
          <p:cNvSpPr/>
          <p:nvPr/>
        </p:nvSpPr>
        <p:spPr>
          <a:xfrm>
            <a:off x="831960" y="5227920"/>
            <a:ext cx="173520" cy="438120"/>
          </a:xfrm>
          <a:custGeom>
            <a:avLst/>
            <a:gdLst/>
            <a:ahLst/>
            <a:rect l="l" t="t" r="r" b="b"/>
            <a:pathLst>
              <a:path w="44" h="111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5"/>
          <p:cNvSpPr/>
          <p:nvPr/>
        </p:nvSpPr>
        <p:spPr>
          <a:xfrm>
            <a:off x="0" y="0"/>
            <a:ext cx="150480" cy="5670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8" name="CustomShape 26"/>
          <p:cNvSpPr/>
          <p:nvPr/>
        </p:nvSpPr>
        <p:spPr>
          <a:xfrm flipV="1">
            <a:off x="-3600" y="171360"/>
            <a:ext cx="1312560" cy="4186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PlaceHolder 27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90" name="PlaceHolder 28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3m68bG5RkFM" TargetMode="Externa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75680" y="1441800"/>
            <a:ext cx="9553680" cy="25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5400" spc="-1" strike="noStrike">
                <a:solidFill>
                  <a:srgbClr val="325949"/>
                </a:solidFill>
                <a:latin typeface="Arial"/>
                <a:ea typeface="DejaVu Sans"/>
              </a:rPr>
              <a:t>Iniciación a la Actividad Emprendedora y Empresarial</a:t>
            </a:r>
            <a:endParaRPr b="0" lang="es-ES" sz="5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48000" y="288000"/>
            <a:ext cx="8863560" cy="128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600" spc="-1" strike="noStrike">
                <a:solidFill>
                  <a:srgbClr val="262626"/>
                </a:solidFill>
                <a:latin typeface="Century Gothic"/>
              </a:rPr>
              <a:t>Seguridad social y prestaciones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023560" y="1271880"/>
            <a:ext cx="7488000" cy="332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3200" spc="-1" strike="noStrike">
                <a:solidFill>
                  <a:srgbClr val="404040"/>
                </a:solidFill>
                <a:latin typeface="Century Gothic"/>
              </a:rPr>
              <a:t>Prestaciones no Contributivas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404040"/>
                </a:solidFill>
                <a:latin typeface="Century Gothic"/>
              </a:rPr>
              <a:t>en situación de necesidad </a:t>
            </a:r>
            <a:r>
              <a:rPr b="0" lang="es-ES" sz="3200" spc="-1" strike="noStrike">
                <a:solidFill>
                  <a:srgbClr val="404040"/>
                </a:solidFill>
                <a:latin typeface="Century Gothic"/>
              </a:rPr>
              <a:t>aunque no hayan cotizado nunca.</a:t>
            </a:r>
            <a:endParaRPr b="0" lang="es-ES" sz="32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3200" spc="-1" strike="noStrike">
                <a:solidFill>
                  <a:srgbClr val="404040"/>
                </a:solidFill>
                <a:latin typeface="Century Gothic"/>
              </a:rPr>
              <a:t>Prestaciones Contributivas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3200" spc="-1" strike="noStrike">
                <a:solidFill>
                  <a:srgbClr val="404040"/>
                </a:solidFill>
                <a:latin typeface="Century Gothic"/>
              </a:rPr>
              <a:t>Se pueden percibir si se cumplen los requisitos mínimos de cotización </a:t>
            </a:r>
            <a:endParaRPr b="0" lang="es-ES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980" spc="-1" strike="noStrike">
                <a:solidFill>
                  <a:srgbClr val="262626"/>
                </a:solidFill>
                <a:latin typeface="Century Gothic"/>
              </a:rPr>
              <a:t>Los Riesgos Laborales 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547280" y="1137240"/>
            <a:ext cx="7964280" cy="374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600" spc="-1" strike="noStrike">
                <a:solidFill>
                  <a:srgbClr val="404040"/>
                </a:solidFill>
                <a:latin typeface="Century Gothic"/>
              </a:rPr>
              <a:t>Existe una Ley de Prevención de Riesgos laborales. </a:t>
            </a:r>
            <a:endParaRPr b="0" lang="es-ES" sz="26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600" spc="-1" strike="noStrike">
                <a:solidFill>
                  <a:srgbClr val="404040"/>
                </a:solidFill>
                <a:latin typeface="Century Gothic"/>
              </a:rPr>
              <a:t>La prevención de riesgos es el conjunto de actividades o medidas adoptadas o previstas, en todas las fases de actividad de la empresa, con el fin de evitar o reducir los riesgos derivados del trabajo. </a:t>
            </a:r>
            <a:endParaRPr b="0" lang="es-ES" sz="26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000" spc="-1" strike="noStrike">
                <a:solidFill>
                  <a:srgbClr val="404040"/>
                </a:solidFill>
                <a:latin typeface="Century Gothic"/>
              </a:rPr>
              <a:t> 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980" spc="-1" strike="noStrike">
                <a:solidFill>
                  <a:srgbClr val="262626"/>
                </a:solidFill>
                <a:latin typeface="Century Gothic"/>
              </a:rPr>
              <a:t>FIN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2140920" y="1764000"/>
            <a:ext cx="7370640" cy="23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4800" spc="-1" strike="noStrike">
                <a:solidFill>
                  <a:srgbClr val="404040"/>
                </a:solidFill>
                <a:latin typeface="Century Gothic"/>
              </a:rPr>
              <a:t>¡¡¡¡SUERTE A TODOS!!!</a:t>
            </a:r>
            <a:endParaRPr b="0" lang="es-ES" sz="4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DejaVu Sans"/>
              </a:rPr>
              <a:t>LA EMPRESA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504000" y="1326600"/>
            <a:ext cx="9070920" cy="407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 una entidad encargada de la obtención bienes y/o la prestación de servicios a través de la combinación de capital, trabajo y recursos materiales. </a:t>
            </a:r>
            <a:endParaRPr b="0" lang="es-ES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Objetivos de las empresas: </a:t>
            </a:r>
            <a:endParaRPr b="0" lang="es-ES" sz="2800" spc="-1" strike="noStrike">
              <a:latin typeface="Arial"/>
            </a:endParaRPr>
          </a:p>
          <a:p>
            <a:pPr lvl="3" marL="864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Principalmente </a:t>
            </a:r>
            <a:r>
              <a:rPr b="1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económico </a:t>
            </a:r>
            <a:endParaRPr b="0" lang="es-ES" sz="2800" spc="-1" strike="noStrike">
              <a:latin typeface="Arial"/>
            </a:endParaRPr>
          </a:p>
          <a:p>
            <a:pPr lvl="3" marL="864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Social </a:t>
            </a:r>
            <a:endParaRPr b="0" lang="es-ES" sz="2800" spc="-1" strike="noStrike">
              <a:latin typeface="Arial"/>
            </a:endParaRPr>
          </a:p>
          <a:p>
            <a:pPr lvl="3" marL="864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Deportivo </a:t>
            </a:r>
            <a:endParaRPr b="0" lang="es-ES" sz="2800" spc="-1" strike="noStrike">
              <a:latin typeface="Arial"/>
            </a:endParaRPr>
          </a:p>
          <a:p>
            <a:pPr lvl="3" marL="864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  <a:ea typeface="DejaVu Sans"/>
              </a:rPr>
              <a:t>Cultural….</a:t>
            </a:r>
            <a:endParaRPr b="0" lang="es-ES" sz="2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04000" y="74160"/>
            <a:ext cx="9070920" cy="12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DejaVu Sans"/>
              </a:rPr>
              <a:t>ANTES DE EMPEZAR A CREAR UNA EMPRESA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04000" y="1326600"/>
            <a:ext cx="9070920" cy="39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a) Hay que saber los productos a ofrecer 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b) Determinar la forma jurídica que tendrá la empresa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c) Tener claro el mercado al que se dirige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d) Estudiar la competencia y el entorno donde se quiere localizar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e) Determinar la inversión inicial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f) Los costes previstos</a:t>
            </a:r>
            <a:endParaRPr b="0" lang="es-ES" sz="3200" spc="-1" strike="noStrike"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  <a:ea typeface="DejaVu Sans"/>
              </a:rPr>
              <a:t>g) Los ingresos previstos</a:t>
            </a:r>
            <a:endParaRPr b="0" lang="es-E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2003040" y="0"/>
            <a:ext cx="7367760" cy="5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ES" sz="2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ntury Gothic"/>
                <a:hlinkClick r:id="rId1"/>
              </a:rPr>
              <a:t>TIPOS DE EMPRESAS</a:t>
            </a:r>
            <a:endParaRPr b="0" lang="es-ES" sz="2800" spc="-1" strike="noStrike">
              <a:latin typeface="Arial"/>
            </a:endParaRPr>
          </a:p>
        </p:txBody>
      </p:sp>
      <p:graphicFrame>
        <p:nvGraphicFramePr>
          <p:cNvPr id="133" name="Table 2"/>
          <p:cNvGraphicFramePr/>
          <p:nvPr/>
        </p:nvGraphicFramePr>
        <p:xfrm>
          <a:off x="216000" y="412560"/>
          <a:ext cx="9513360" cy="3907080"/>
        </p:xfrm>
        <a:graphic>
          <a:graphicData uri="http://schemas.openxmlformats.org/drawingml/2006/table">
            <a:tbl>
              <a:tblPr/>
              <a:tblGrid>
                <a:gridCol w="3171240"/>
                <a:gridCol w="3171240"/>
                <a:gridCol w="3171240"/>
              </a:tblGrid>
              <a:tr h="312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500" spc="-1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SEGÚN SU DIMENSIÓN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500" spc="-1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TITULAR DEL CAPITAL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500" spc="-1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SEGÚN FORMA JURÍDICA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53010"/>
                    </a:solidFill>
                  </a:tcPr>
                </a:tc>
              </a:tr>
              <a:tr h="887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Micro empresa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Ubuntu"/>
                          <a:ea typeface="Ubuntu"/>
                        </a:rPr>
                        <a:t>≤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 trabajadores  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Privada: 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todo el capital particular (ejemplos Bq, Microsoft…).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Autónomo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: persona que realiza trabajo por cuenta propia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</a:tr>
              <a:tr h="1456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Pequeña empresa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entre 11 y 50 trabajadores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Pública: 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todo el capital del Estado (ejemplos RTVE, Correos, AENA...)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Comunidad de bienes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: varias personas. Responsabilidad </a:t>
                      </a: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ilimitada. </a:t>
                      </a:r>
                      <a:r>
                        <a:rPr b="0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Deudas se pagan con sus bienes</a:t>
                      </a:r>
                      <a:endParaRPr b="0" lang="es-E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0e7e7"/>
                    </a:solidFill>
                  </a:tcPr>
                </a:tc>
              </a:tr>
              <a:tr h="12495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Mediana empresa 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entre 51 y 250 trabajadores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Mixta: 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parte del Estado y parte particular) ejemplos: Iberia, Red eléctrica de España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Sociedad Limitada 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(S.R.L o S.L) min 3.000€. R</a:t>
                      </a: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esponsabilidad social limitada </a:t>
                      </a: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al capital social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le 3"/>
          <p:cNvGraphicFramePr/>
          <p:nvPr/>
        </p:nvGraphicFramePr>
        <p:xfrm>
          <a:off x="237600" y="4262760"/>
          <a:ext cx="9513360" cy="795600"/>
        </p:xfrm>
        <a:graphic>
          <a:graphicData uri="http://schemas.openxmlformats.org/drawingml/2006/table">
            <a:tbl>
              <a:tblPr/>
              <a:tblGrid>
                <a:gridCol w="3171240"/>
                <a:gridCol w="3171240"/>
                <a:gridCol w="3171240"/>
              </a:tblGrid>
              <a:tr h="795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Gran empresa </a:t>
                      </a:r>
                      <a:endParaRPr b="0" lang="es-E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600" spc="-1" strike="noStrike">
                          <a:solidFill>
                            <a:srgbClr val="000000"/>
                          </a:solidFill>
                          <a:latin typeface="Ubuntu"/>
                          <a:ea typeface="Ubuntu"/>
                        </a:rPr>
                        <a:t>&gt;</a:t>
                      </a:r>
                      <a:r>
                        <a:rPr b="0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 trabajadores</a:t>
                      </a:r>
                      <a:endParaRPr b="0" lang="es-E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5cba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5cba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Sociedad Anónima: </a:t>
                      </a:r>
                      <a:r>
                        <a:rPr b="0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min 60.000 €. Responsabilidad social </a:t>
                      </a:r>
                      <a:r>
                        <a:rPr b="1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limitada </a:t>
                      </a:r>
                      <a:r>
                        <a:rPr b="0" lang="es-ES" sz="16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al capital social</a:t>
                      </a:r>
                      <a:endParaRPr b="0" lang="es-E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5cba0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980" spc="-1" strike="noStrike">
                <a:solidFill>
                  <a:srgbClr val="262626"/>
                </a:solidFill>
                <a:latin typeface="Century Gothic"/>
              </a:rPr>
              <a:t>6.2 Características y habilidades para emprender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140920" y="1764000"/>
            <a:ext cx="7370640" cy="390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7" name="Table 3"/>
          <p:cNvGraphicFramePr/>
          <p:nvPr/>
        </p:nvGraphicFramePr>
        <p:xfrm>
          <a:off x="1197720" y="1610640"/>
          <a:ext cx="8521920" cy="3717000"/>
        </p:xfrm>
        <a:graphic>
          <a:graphicData uri="http://schemas.openxmlformats.org/drawingml/2006/table">
            <a:tbl>
              <a:tblPr/>
              <a:tblGrid>
                <a:gridCol w="4245120"/>
                <a:gridCol w="4277160"/>
              </a:tblGrid>
              <a:tr h="365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Iniciativa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Capacidad organizativa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Confianza y seguridad en si mismo 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Liderazgo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Perseverancia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Habilidad Negociadora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Espíritu positivo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Asertividad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Responsabilidad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Saber trabajar en equipo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Sentido crítico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Capacidad para afrontar problemas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784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Adaptabilidad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Capacidad para resolver problemas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806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Creatividad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Autocontrol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980" spc="-1" strike="noStrike">
                <a:solidFill>
                  <a:srgbClr val="262626"/>
                </a:solidFill>
                <a:latin typeface="Century Gothic"/>
              </a:rPr>
              <a:t>Procesos de búsqueda de empleo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2140920" y="1028880"/>
            <a:ext cx="7370640" cy="464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La Auto-candidatura </a:t>
            </a:r>
            <a:endParaRPr b="0" lang="es-ES" sz="20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La Carta de Presentación </a:t>
            </a:r>
            <a:endParaRPr b="0" lang="es-ES" sz="20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El Currículum Vitae </a:t>
            </a:r>
            <a:endParaRPr b="0" lang="es-ES" sz="20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La Entrevista De Trabajo </a:t>
            </a:r>
            <a:endParaRPr b="0" lang="es-ES" sz="20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1" lang="es-ES" sz="2000" spc="-1" strike="noStrike">
                <a:solidFill>
                  <a:srgbClr val="404040"/>
                </a:solidFill>
                <a:latin typeface="Century Gothic"/>
              </a:rPr>
              <a:t>Pruebas Psicotécnicas: </a:t>
            </a:r>
            <a:r>
              <a:rPr b="0" lang="es-ES" sz="2000" spc="-1" strike="noStrike">
                <a:solidFill>
                  <a:srgbClr val="404040"/>
                </a:solidFill>
                <a:latin typeface="Century Gothic"/>
              </a:rPr>
              <a:t>para valorar aptitud y actitud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980" spc="-1" strike="noStrike">
                <a:solidFill>
                  <a:srgbClr val="262626"/>
                </a:solidFill>
                <a:latin typeface="Century Gothic"/>
              </a:rPr>
              <a:t>Procesos de búsqueda de empleo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2140920" y="1028880"/>
            <a:ext cx="7370640" cy="464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2" name="Table 3"/>
          <p:cNvGraphicFramePr/>
          <p:nvPr/>
        </p:nvGraphicFramePr>
        <p:xfrm>
          <a:off x="1008000" y="1034280"/>
          <a:ext cx="8090640" cy="3429360"/>
        </p:xfrm>
        <a:graphic>
          <a:graphicData uri="http://schemas.openxmlformats.org/drawingml/2006/table">
            <a:tbl>
              <a:tblPr/>
              <a:tblGrid>
                <a:gridCol w="8091000"/>
              </a:tblGrid>
              <a:tr h="7520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600" spc="-1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Tipos de Contrato de trabajo</a:t>
                      </a:r>
                      <a:endParaRPr b="0" lang="es-E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s-E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53010"/>
                    </a:solidFill>
                  </a:tcPr>
                </a:tc>
              </a:tr>
              <a:tr h="534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Indefinido: </a:t>
                      </a:r>
                      <a:r>
                        <a:rPr b="0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sin limite de tiempo, conocido como fijo.</a:t>
                      </a:r>
                      <a:endParaRPr b="0" lang="es-ES" sz="14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</a:tr>
              <a:tr h="534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Temporal: </a:t>
                      </a:r>
                      <a:r>
                        <a:rPr b="0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duración limitada. </a:t>
                      </a:r>
                      <a:endParaRPr b="0" lang="es-ES" sz="14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0e7e7"/>
                    </a:solidFill>
                  </a:tcPr>
                </a:tc>
              </a:tr>
              <a:tr h="534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Parcial: </a:t>
                      </a:r>
                      <a:r>
                        <a:rPr b="0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horas trabajadas inferiores a jornada completa puede ser solo algunas horas al día,  algunos días a la semana, al mes o al año</a:t>
                      </a:r>
                      <a:endParaRPr b="0" lang="es-ES" sz="14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</a:tr>
              <a:tr h="534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De formación:</a:t>
                      </a:r>
                      <a:r>
                        <a:rPr b="0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alterna trabajo y formación se utiliza para la cualificación profesional del empleado</a:t>
                      </a:r>
                      <a:endParaRPr b="0" lang="es-ES" sz="14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0e7e7"/>
                    </a:solidFill>
                  </a:tcPr>
                </a:tc>
              </a:tr>
              <a:tr h="537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En prácticas: </a:t>
                      </a:r>
                      <a:r>
                        <a:rPr b="0" lang="es-ES" sz="149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la experiencia actúa sobre los estudios cursados</a:t>
                      </a:r>
                      <a:endParaRPr b="0" lang="es-ES" sz="14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0cd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980" spc="-1" strike="noStrike">
                <a:solidFill>
                  <a:srgbClr val="262626"/>
                </a:solidFill>
                <a:latin typeface="Century Gothic"/>
              </a:rPr>
              <a:t>Seguridad social y prestaciones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800000" y="1269000"/>
            <a:ext cx="7370640" cy="31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404040"/>
                </a:solidFill>
                <a:latin typeface="Century Gothic"/>
              </a:rPr>
              <a:t>El Sistema de la Seguridad Social es un conjunto de regímenes a través de los cuales el Estado garantiza protección a las personas por realizar una actividad profesional, o por cumplir los requisitos. 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145" name="" descr=""/>
          <p:cNvPicPr/>
          <p:nvPr/>
        </p:nvPicPr>
        <p:blipFill>
          <a:blip r:embed="rId1"/>
          <a:stretch/>
        </p:blipFill>
        <p:spPr>
          <a:xfrm>
            <a:off x="1094040" y="3240000"/>
            <a:ext cx="1353600" cy="197604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3315960" y="3240000"/>
            <a:ext cx="1435680" cy="214848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3"/>
          <a:stretch/>
        </p:blipFill>
        <p:spPr>
          <a:xfrm>
            <a:off x="7482240" y="3011400"/>
            <a:ext cx="1301400" cy="1740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143800" y="515880"/>
            <a:ext cx="7367760" cy="105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980" spc="-1" strike="noStrike">
                <a:solidFill>
                  <a:srgbClr val="262626"/>
                </a:solidFill>
                <a:latin typeface="Century Gothic"/>
              </a:rPr>
              <a:t>Seguridad social y prestaciones</a:t>
            </a:r>
            <a:endParaRPr b="0" lang="es-ES" sz="298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535760" y="1113840"/>
            <a:ext cx="7975800" cy="377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Asistencia sanitaria </a:t>
            </a:r>
            <a:endParaRPr b="0" lang="es-ES" sz="28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Desempleo</a:t>
            </a:r>
            <a:endParaRPr b="0" lang="es-ES" sz="28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Jubilación </a:t>
            </a:r>
            <a:endParaRPr b="0" lang="es-ES" sz="28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Incapacidad temporal </a:t>
            </a:r>
            <a:endParaRPr b="0" lang="es-ES" sz="28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Incapacidad permanente </a:t>
            </a:r>
            <a:endParaRPr b="0" lang="es-ES" sz="2800" spc="-1" strike="noStrike">
              <a:latin typeface="Arial"/>
            </a:endParaRPr>
          </a:p>
          <a:p>
            <a:pPr marL="283680" indent="-282960">
              <a:lnSpc>
                <a:spcPct val="100000"/>
              </a:lnSpc>
              <a:buClr>
                <a:srgbClr val="a53010"/>
              </a:buClr>
              <a:buFont typeface="Wingdings 3" charset="2"/>
              <a:buChar char=""/>
            </a:pPr>
            <a:r>
              <a:rPr b="0" lang="es-ES" sz="2800" spc="-1" strike="noStrike">
                <a:solidFill>
                  <a:srgbClr val="404040"/>
                </a:solidFill>
                <a:latin typeface="Century Gothic"/>
              </a:rPr>
              <a:t>Muerte (viudedad, orfandad...) </a:t>
            </a:r>
            <a:endParaRPr b="0" lang="es-ES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Application>LibreOffice/6.0.3.2$Linux_X86_64 LibreOffice_project/00m0$Build-2</Application>
  <Words>870</Words>
  <Paragraphs>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2019-05-22T19:11:51Z</dcterms:created>
  <dc:creator/>
  <dc:description/>
  <dc:language>es-ES</dc:language>
  <cp:lastModifiedBy/>
  <dcterms:modified xsi:type="dcterms:W3CDTF">2019-05-24T11:44:19Z</dcterms:modified>
  <cp:revision>21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