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0169-4B01-4175-BAB2-F94C915C1648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EEC5-2249-4AF6-9BD7-9E71E79520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4212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0169-4B01-4175-BAB2-F94C915C1648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EEC5-2249-4AF6-9BD7-9E71E79520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9417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0169-4B01-4175-BAB2-F94C915C1648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EEC5-2249-4AF6-9BD7-9E71E79520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7733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0169-4B01-4175-BAB2-F94C915C1648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EEC5-2249-4AF6-9BD7-9E71E79520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4767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0169-4B01-4175-BAB2-F94C915C1648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EEC5-2249-4AF6-9BD7-9E71E79520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7675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0169-4B01-4175-BAB2-F94C915C1648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EEC5-2249-4AF6-9BD7-9E71E79520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6178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0169-4B01-4175-BAB2-F94C915C1648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EEC5-2249-4AF6-9BD7-9E71E79520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2413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0169-4B01-4175-BAB2-F94C915C1648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EEC5-2249-4AF6-9BD7-9E71E79520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8563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0169-4B01-4175-BAB2-F94C915C1648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EEC5-2249-4AF6-9BD7-9E71E79520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0121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0169-4B01-4175-BAB2-F94C915C1648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EEC5-2249-4AF6-9BD7-9E71E79520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109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0169-4B01-4175-BAB2-F94C915C1648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EEC5-2249-4AF6-9BD7-9E71E79520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1016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30169-4B01-4175-BAB2-F94C915C1648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EEC5-2249-4AF6-9BD7-9E71E79520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1760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 smtClean="0">
                <a:solidFill>
                  <a:srgbClr val="002060"/>
                </a:solidFill>
              </a:rPr>
              <a:t>Proporcionalidad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>
                <a:solidFill>
                  <a:srgbClr val="002060"/>
                </a:solidFill>
              </a:rPr>
              <a:t>1º ESO</a:t>
            </a:r>
            <a:endParaRPr lang="es-E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887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b="1" u="sng" dirty="0" smtClean="0">
                <a:solidFill>
                  <a:schemeClr val="tx2">
                    <a:lumMod val="50000"/>
                  </a:schemeClr>
                </a:solidFill>
              </a:rPr>
              <a:t>RAZÓN ENTRE DOS NÚMEROS</a:t>
            </a:r>
          </a:p>
          <a:p>
            <a:pPr>
              <a:lnSpc>
                <a:spcPct val="80000"/>
              </a:lnSpc>
            </a:pPr>
            <a:endParaRPr lang="es-ES_tradnl" altLang="es-ES_tradnl" b="1" u="sng" dirty="0" smtClean="0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La razón entre dos cantidades comparables, a y b, es el cociente de las mismas, a / b.</a:t>
            </a:r>
          </a:p>
          <a:p>
            <a:pPr>
              <a:lnSpc>
                <a:spcPct val="80000"/>
              </a:lnSpc>
            </a:pP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b="1" u="sng" dirty="0" smtClean="0">
                <a:solidFill>
                  <a:schemeClr val="accent2"/>
                </a:solidFill>
              </a:rPr>
              <a:t>EJEMPLOS</a:t>
            </a:r>
          </a:p>
          <a:p>
            <a:pPr>
              <a:lnSpc>
                <a:spcPct val="80000"/>
              </a:lnSpc>
            </a:pPr>
            <a:endParaRPr lang="es-ES_tradnl" altLang="es-ES_tradnl" b="1" u="sng" dirty="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La razón entre 20 y 4  es  20 / 4  o también 5.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La razón entre 10 y  40  es  10 / 40  o también 0,25.</a:t>
            </a:r>
          </a:p>
          <a:p>
            <a:pPr>
              <a:lnSpc>
                <a:spcPct val="80000"/>
              </a:lnSpc>
            </a:pP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b="1" u="sng" dirty="0" smtClean="0">
                <a:solidFill>
                  <a:schemeClr val="tx2">
                    <a:lumMod val="50000"/>
                  </a:schemeClr>
                </a:solidFill>
              </a:rPr>
              <a:t>PROPORCIÓN ENTRE CUATRO NÚMEROS</a:t>
            </a:r>
          </a:p>
          <a:p>
            <a:pPr>
              <a:lnSpc>
                <a:spcPct val="80000"/>
              </a:lnSpc>
            </a:pP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Una proporción es una igualdad entre dos razones.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Cuatro números, a, b, c y d, forman una proporción si se cumple: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a      c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--- = ---  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b      d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donde los términos a y d se llaman extremos  y los términos b y c  medios.</a:t>
            </a:r>
          </a:p>
          <a:p>
            <a:endParaRPr lang="es-E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eaLnBrk="1" hangingPunct="1"/>
            <a:r>
              <a:rPr lang="es-ES_tradnl" altLang="es-ES_tradnl" sz="4000" smtClean="0"/>
              <a:t>Razón y Proporción</a:t>
            </a:r>
            <a:endParaRPr lang="es-ES" altLang="es-ES_tradnl" sz="4000" smtClean="0"/>
          </a:p>
        </p:txBody>
      </p:sp>
    </p:spTree>
    <p:extLst>
      <p:ext uri="{BB962C8B-B14F-4D97-AF65-F5344CB8AC3E}">
        <p14:creationId xmlns:p14="http://schemas.microsoft.com/office/powerpoint/2010/main" val="187305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_tradnl" altLang="es-ES_tradnl" dirty="0" smtClean="0"/>
              <a:t>Propiedad de las proporciones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108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b="1" u="sng" dirty="0" smtClean="0">
                <a:solidFill>
                  <a:srgbClr val="0000FF"/>
                </a:solidFill>
              </a:rPr>
              <a:t>PROPIEDAD FUNDAMENTAL DE LAS PROPORCIONES (PRODUCTOS CRUZADOS)</a:t>
            </a:r>
          </a:p>
          <a:p>
            <a:pPr>
              <a:lnSpc>
                <a:spcPct val="80000"/>
              </a:lnSpc>
            </a:pP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	En cualquier proporción se cumple que el producto de los extremos es igual al producto de los medios: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 a      c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--- = --- 	</a:t>
            </a:r>
            <a:r>
              <a:rPr lang="es-ES_tradnl" altLang="es-ES_tradnl" dirty="0" smtClean="0">
                <a:sym typeface="Wingdings" pitchFamily="2" charset="2"/>
              </a:rPr>
              <a:t>   a · d = b · c</a:t>
            </a: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 b      d</a:t>
            </a:r>
          </a:p>
          <a:p>
            <a:pPr>
              <a:lnSpc>
                <a:spcPct val="80000"/>
              </a:lnSpc>
            </a:pPr>
            <a:endParaRPr lang="es-ES_tradnl" altLang="es-ES_tradnl" b="1" u="sng" dirty="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s-ES_tradnl" altLang="es-ES_tradnl" b="1" u="sng" dirty="0" smtClean="0">
                <a:solidFill>
                  <a:schemeClr val="accent2"/>
                </a:solidFill>
              </a:rPr>
              <a:t>EJEMPLOS</a:t>
            </a:r>
          </a:p>
          <a:p>
            <a:pPr>
              <a:lnSpc>
                <a:spcPct val="80000"/>
              </a:lnSpc>
            </a:pPr>
            <a:endParaRPr lang="es-ES_tradnl" altLang="es-ES_tradnl" b="1" u="sng" dirty="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 3      6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---- = --- 	</a:t>
            </a:r>
            <a:r>
              <a:rPr lang="es-ES_tradnl" altLang="es-ES_tradnl" dirty="0" smtClean="0">
                <a:sym typeface="Wingdings" pitchFamily="2" charset="2"/>
              </a:rPr>
              <a:t>   3 · 12 = 5 · 6      36 = 36       Es una proporción </a:t>
            </a: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 6      12</a:t>
            </a:r>
          </a:p>
          <a:p>
            <a:pPr>
              <a:lnSpc>
                <a:spcPct val="80000"/>
              </a:lnSpc>
            </a:pP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 7      5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---- = --- 	</a:t>
            </a:r>
            <a:r>
              <a:rPr lang="es-ES_tradnl" altLang="es-ES_tradnl" dirty="0" smtClean="0">
                <a:sym typeface="Wingdings" pitchFamily="2" charset="2"/>
              </a:rPr>
              <a:t>   7 · 9 = 12 · 5     63 &lt;&gt; 60    NO es una proporción</a:t>
            </a:r>
            <a:endParaRPr lang="es-ES" altLang="es-ES_tradnl" dirty="0" smtClean="0">
              <a:sym typeface="Wingdings" pitchFamily="2" charset="2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s-ES" altLang="es-ES_tradnl" dirty="0">
                <a:sym typeface="Wingdings" pitchFamily="2" charset="2"/>
              </a:rPr>
              <a:t> </a:t>
            </a:r>
            <a:r>
              <a:rPr lang="es-ES" altLang="es-ES_tradnl" dirty="0" smtClean="0">
                <a:sym typeface="Wingdings" pitchFamily="2" charset="2"/>
              </a:rPr>
              <a:t>      12      9</a:t>
            </a:r>
            <a:endParaRPr lang="es-ES_tradnl" alt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2577616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b="1" u="sng" dirty="0" smtClean="0">
                <a:solidFill>
                  <a:srgbClr val="0000FF"/>
                </a:solidFill>
              </a:rPr>
              <a:t>OBTENCIÓN DE TÉRMINOS PROPORCIONALES</a:t>
            </a:r>
          </a:p>
          <a:p>
            <a:pPr>
              <a:lnSpc>
                <a:spcPct val="80000"/>
              </a:lnSpc>
            </a:pP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	Utilizando la propiedad fundamental de las proporciones  podemos hallar los términos desconocidos de una proporción.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 x      c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--- = --- 	</a:t>
            </a:r>
            <a:r>
              <a:rPr lang="es-ES_tradnl" altLang="es-ES_tradnl" dirty="0" smtClean="0">
                <a:sym typeface="Wingdings" pitchFamily="2" charset="2"/>
              </a:rPr>
              <a:t>   x · d= b · c      x = b · c / d</a:t>
            </a: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 b      d</a:t>
            </a:r>
          </a:p>
          <a:p>
            <a:pPr>
              <a:lnSpc>
                <a:spcPct val="80000"/>
              </a:lnSpc>
            </a:pPr>
            <a:endParaRPr lang="es-ES_tradnl" altLang="es-ES_tradnl" b="1" u="sng" dirty="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s-ES_tradnl" altLang="es-ES_tradnl" b="1" u="sng" dirty="0" smtClean="0">
                <a:solidFill>
                  <a:schemeClr val="accent2"/>
                </a:solidFill>
              </a:rPr>
              <a:t>EJEMPLOS:</a:t>
            </a:r>
          </a:p>
          <a:p>
            <a:pPr>
              <a:lnSpc>
                <a:spcPct val="80000"/>
              </a:lnSpc>
            </a:pPr>
            <a:endParaRPr lang="es-ES_tradnl" altLang="es-ES_tradnl" b="1" u="sng" dirty="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 x       4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---- = --- 	</a:t>
            </a:r>
            <a:r>
              <a:rPr lang="es-ES_tradnl" altLang="es-ES_tradnl" dirty="0" smtClean="0">
                <a:sym typeface="Wingdings" pitchFamily="2" charset="2"/>
              </a:rPr>
              <a:t>   x · 12 = 9 · 4      x = 36 / 12 =  3 </a:t>
            </a: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 9      12</a:t>
            </a:r>
          </a:p>
          <a:p>
            <a:pPr>
              <a:lnSpc>
                <a:spcPct val="80000"/>
              </a:lnSpc>
            </a:pP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 4      x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---- = --- 	</a:t>
            </a:r>
            <a:r>
              <a:rPr lang="es-ES_tradnl" altLang="es-ES_tradnl" dirty="0" smtClean="0">
                <a:sym typeface="Wingdings" pitchFamily="2" charset="2"/>
              </a:rPr>
              <a:t>   4 · 9 = x · x     x</a:t>
            </a:r>
            <a:r>
              <a:rPr lang="es-ES_tradnl" altLang="es-ES_tradnl" baseline="30000" dirty="0" smtClean="0">
                <a:sym typeface="Wingdings" pitchFamily="2" charset="2"/>
              </a:rPr>
              <a:t>2</a:t>
            </a:r>
            <a:r>
              <a:rPr lang="es-ES_tradnl" altLang="es-ES_tradnl" dirty="0" smtClean="0">
                <a:sym typeface="Wingdings" pitchFamily="2" charset="2"/>
              </a:rPr>
              <a:t> = 36    </a:t>
            </a:r>
            <a:r>
              <a:rPr lang="es-ES_tradnl" altLang="es-ES_tradnl" dirty="0" smtClean="0">
                <a:sym typeface="Wingdings" pitchFamily="2" charset="2"/>
              </a:rPr>
              <a:t>dos soluciones </a:t>
            </a:r>
            <a:r>
              <a:rPr lang="es-ES_tradnl" altLang="es-ES_tradnl" dirty="0" smtClean="0">
                <a:sym typeface="Wingdings" pitchFamily="2" charset="2"/>
              </a:rPr>
              <a:t>x = 6 , x = - 6</a:t>
            </a:r>
            <a:endParaRPr lang="es-ES_tradnl" altLang="es-ES_tradnl" dirty="0" smtClean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       x       9</a:t>
            </a:r>
          </a:p>
          <a:p>
            <a:endParaRPr lang="es-E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eaLnBrk="1" hangingPunct="1"/>
            <a:r>
              <a:rPr lang="es-ES_tradnl" altLang="es-ES_tradnl" sz="4000" smtClean="0"/>
              <a:t>Términos proporcionales</a:t>
            </a:r>
            <a:endParaRPr lang="es-ES" altLang="es-ES_tradnl" sz="4000" smtClean="0"/>
          </a:p>
        </p:txBody>
      </p:sp>
    </p:spTree>
    <p:extLst>
      <p:ext uri="{BB962C8B-B14F-4D97-AF65-F5344CB8AC3E}">
        <p14:creationId xmlns:p14="http://schemas.microsoft.com/office/powerpoint/2010/main" val="3415671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135</Words>
  <Application>Microsoft Office PowerPoint</Application>
  <PresentationFormat>Presentación en pantalla (4:3)</PresentationFormat>
  <Paragraphs>54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Proporcionalidad</vt:lpstr>
      <vt:lpstr>Razón y Proporción</vt:lpstr>
      <vt:lpstr>Propiedad de las proporciones</vt:lpstr>
      <vt:lpstr>Términos proporcionales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Rosalia</dc:creator>
  <cp:lastModifiedBy>Rosalia</cp:lastModifiedBy>
  <cp:revision>7</cp:revision>
  <dcterms:created xsi:type="dcterms:W3CDTF">2020-03-23T09:17:08Z</dcterms:created>
  <dcterms:modified xsi:type="dcterms:W3CDTF">2020-03-23T09:30:47Z</dcterms:modified>
</cp:coreProperties>
</file>