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aveat"/>
      <p:regular r:id="rId12"/>
      <p:bold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veat-bold.fntdata"/><Relationship Id="rId12" Type="http://schemas.openxmlformats.org/officeDocument/2006/relationships/font" Target="fonts/Cave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5a554db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5a554db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5d7f86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5d7f86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5a554dbf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5a554db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 rot="-236797">
            <a:off x="2298923" y="966127"/>
            <a:ext cx="4546181" cy="3211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 rot="-225294">
            <a:off x="2524175" y="1329137"/>
            <a:ext cx="3284551" cy="17257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[Tarjetas educativas - Pon a prueba tu inglés]</a:t>
            </a:r>
            <a:endParaRPr sz="3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 rot="-225198">
            <a:off x="2567458" y="2915895"/>
            <a:ext cx="2649227" cy="6384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09850" y="378975"/>
            <a:ext cx="46230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EL HUERTO DEL CIUDAD</a:t>
            </a:r>
            <a:endParaRPr b="1" sz="48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4"/>
          <p:cNvGrpSpPr/>
          <p:nvPr/>
        </p:nvGrpSpPr>
        <p:grpSpPr>
          <a:xfrm>
            <a:off x="1629218" y="2574331"/>
            <a:ext cx="1608000" cy="2133300"/>
            <a:chOff x="1458661" y="2168960"/>
            <a:chExt cx="1608000" cy="2133300"/>
          </a:xfrm>
        </p:grpSpPr>
        <p:sp>
          <p:nvSpPr>
            <p:cNvPr id="71" name="Google Shape;71;p14"/>
            <p:cNvSpPr/>
            <p:nvPr/>
          </p:nvSpPr>
          <p:spPr>
            <a:xfrm rot="-237893">
              <a:off x="1527251" y="2217377"/>
              <a:ext cx="1470820" cy="2036466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 txBox="1"/>
            <p:nvPr/>
          </p:nvSpPr>
          <p:spPr>
            <a:xfrm rot="-237255">
              <a:off x="1632770" y="2910770"/>
              <a:ext cx="1174596" cy="1183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800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PLAN DE DIFUSIÓN</a:t>
              </a:r>
              <a:endParaRPr b="1" sz="1800">
                <a:solidFill>
                  <a:srgbClr val="D9F0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73" name="Google Shape;73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 rot="-239480">
            <a:off x="3166060" y="591350"/>
            <a:ext cx="2818737" cy="4036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PARTICIPANTE</a:t>
            </a:r>
            <a:r>
              <a:rPr lang="e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Juncal González Méndez - Villamil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CENTRO EDUCATIVO</a:t>
            </a:r>
            <a:r>
              <a:rPr lang="es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CEIP Ciudad de Los Ángeles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LOCALIDAD</a:t>
            </a:r>
            <a:r>
              <a:rPr lang="es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Madrid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DISTRITO</a:t>
            </a:r>
            <a:r>
              <a:rPr lang="es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Villaverde - Usera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473874" y="656875"/>
            <a:ext cx="4950000" cy="3386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Cartel informativo colocado en la puerta principal y elaborado por los alumnos de sexto curso.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Carteles de menor tamaño en los diferentes pasillos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Página web del centro.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Página web del AMPA.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84" name="Google Shape;84;p15"/>
          <p:cNvGrpSpPr/>
          <p:nvPr/>
        </p:nvGrpSpPr>
        <p:grpSpPr>
          <a:xfrm>
            <a:off x="5677693" y="2902356"/>
            <a:ext cx="1608000" cy="2133300"/>
            <a:chOff x="1454311" y="2323460"/>
            <a:chExt cx="1608000" cy="2133300"/>
          </a:xfrm>
        </p:grpSpPr>
        <p:sp>
          <p:nvSpPr>
            <p:cNvPr id="85" name="Google Shape;85;p15"/>
            <p:cNvSpPr/>
            <p:nvPr/>
          </p:nvSpPr>
          <p:spPr>
            <a:xfrm rot="-237893">
              <a:off x="1522901" y="2371877"/>
              <a:ext cx="1470820" cy="2036466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 txBox="1"/>
            <p:nvPr/>
          </p:nvSpPr>
          <p:spPr>
            <a:xfrm rot="-237056">
              <a:off x="1620530" y="2555179"/>
              <a:ext cx="1336677" cy="1533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800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CANALES DE DIFUSIÓN</a:t>
              </a:r>
              <a:endParaRPr sz="1800">
                <a:solidFill>
                  <a:srgbClr val="D9F0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6"/>
          <p:cNvGrpSpPr/>
          <p:nvPr/>
        </p:nvGrpSpPr>
        <p:grpSpPr>
          <a:xfrm rot="241656">
            <a:off x="1433617" y="1212503"/>
            <a:ext cx="5353186" cy="3457361"/>
            <a:chOff x="2365095" y="1658597"/>
            <a:chExt cx="4449600" cy="3042900"/>
          </a:xfrm>
        </p:grpSpPr>
        <p:sp>
          <p:nvSpPr>
            <p:cNvPr id="95" name="Google Shape;95;p16"/>
            <p:cNvSpPr/>
            <p:nvPr/>
          </p:nvSpPr>
          <p:spPr>
            <a:xfrm rot="-62638">
              <a:off x="2391730" y="1698401"/>
              <a:ext cx="4396330" cy="2963292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5560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veat"/>
                <a:buChar char="-"/>
              </a:pPr>
              <a:r>
                <a:rPr lang="es" sz="2000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Preparación de los espacios de siembra.</a:t>
              </a:r>
              <a:endParaRPr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-35560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veat"/>
                <a:buChar char="-"/>
              </a:pPr>
              <a:r>
                <a:rPr lang="es" sz="2000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Exposiciones informativas sobre los diversos temas que vayan aprendiendo.</a:t>
              </a:r>
              <a:endParaRPr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-35560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veat"/>
                <a:buChar char="-"/>
              </a:pPr>
              <a:r>
                <a:rPr lang="es" sz="2000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Organización de los grupos de trabajo y sus horarios.</a:t>
              </a:r>
              <a:endParaRPr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-35560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veat"/>
                <a:buChar char="-"/>
              </a:pPr>
              <a:r>
                <a:rPr lang="es" sz="2000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Labores propias del huerto.</a:t>
              </a:r>
              <a:endParaRPr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-355600" lvl="0" marL="45720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veat"/>
                <a:buChar char="-"/>
              </a:pPr>
              <a:r>
                <a:rPr lang="es" sz="2000">
                  <a:solidFill>
                    <a:schemeClr val="dk1"/>
                  </a:solidFill>
                  <a:latin typeface="Caveat"/>
                  <a:ea typeface="Caveat"/>
                  <a:cs typeface="Caveat"/>
                  <a:sym typeface="Caveat"/>
                </a:rPr>
                <a:t>Acompañar y enseñar a los alumnos de infantil el huerto.</a:t>
              </a:r>
              <a:endParaRPr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3162600" y="4070293"/>
              <a:ext cx="28188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6346968" y="88931"/>
            <a:ext cx="1608006" cy="2133300"/>
            <a:chOff x="1776561" y="2261510"/>
            <a:chExt cx="1608006" cy="2133300"/>
          </a:xfrm>
        </p:grpSpPr>
        <p:sp>
          <p:nvSpPr>
            <p:cNvPr id="98" name="Google Shape;98;p16"/>
            <p:cNvSpPr/>
            <p:nvPr/>
          </p:nvSpPr>
          <p:spPr>
            <a:xfrm rot="-237893">
              <a:off x="1845151" y="2309927"/>
              <a:ext cx="1470820" cy="2036466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 txBox="1"/>
            <p:nvPr/>
          </p:nvSpPr>
          <p:spPr>
            <a:xfrm rot="-237554">
              <a:off x="1993960" y="2671684"/>
              <a:ext cx="1346915" cy="1312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FFFFF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 sz="1800">
                  <a:solidFill>
                    <a:srgbClr val="FFFFFF"/>
                  </a:solidFill>
                  <a:latin typeface="Caveat"/>
                  <a:ea typeface="Caveat"/>
                  <a:cs typeface="Caveat"/>
                  <a:sym typeface="Caveat"/>
                </a:rPr>
                <a:t>ROL DE LOS ALUMNOS</a:t>
              </a:r>
              <a:endParaRPr b="1" sz="1800">
                <a:solidFill>
                  <a:srgbClr val="D9F0F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 rot="-240634">
            <a:off x="769717" y="227347"/>
            <a:ext cx="5770833" cy="4495732"/>
            <a:chOff x="3090300" y="463425"/>
            <a:chExt cx="2963400" cy="4196100"/>
          </a:xfrm>
        </p:grpSpPr>
        <p:sp>
          <p:nvSpPr>
            <p:cNvPr id="107" name="Google Shape;107;p17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 txBox="1"/>
            <p:nvPr/>
          </p:nvSpPr>
          <p:spPr>
            <a:xfrm>
              <a:off x="3162609" y="591399"/>
              <a:ext cx="2818800" cy="403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JUNTA MUNICIPAL: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Acondicionar los espacios interiores y exteriores.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Cerramiento de las zonas exteriores.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Aportar tierra y herramientas de jardinería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RED DE HUERTOS DE VILLAVERDE: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Organización de la primera visita al huerto de Plata y Castañar.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Charla informativa en el colegio.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Taller de aprovechamiento de los espacios de siembra.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CÁRITAS VILLAVERDE: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Charla informativa a los alumnos y familiares del centro sobre su trabajo en el barrio, beneficios que se pueden conseguir con la puesta en marcha de este proyecto.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800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Exposición al claustro de profesores de la importancia de los huertos escolares para su asociación.</a:t>
              </a:r>
              <a:endParaRPr sz="1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9" name="Google Shape;109;p17"/>
          <p:cNvSpPr/>
          <p:nvPr/>
        </p:nvSpPr>
        <p:spPr>
          <a:xfrm rot="790135">
            <a:off x="6477517" y="447190"/>
            <a:ext cx="1470880" cy="2036585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TRA</a:t>
            </a:r>
            <a:r>
              <a:rPr b="1" lang="es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BAJO DE LOS SOCIOS</a:t>
            </a:r>
            <a:endParaRPr b="1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-213118">
            <a:off x="1509223" y="499480"/>
            <a:ext cx="5103804" cy="32027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2652300" y="127657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 rot="-367844">
            <a:off x="1712018" y="947303"/>
            <a:ext cx="4531014" cy="23048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Carta elaborada por la dirección del centro en consenso con el profesorado implicado en el proyecto.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Cartel de los alumnos.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Web institucional del centro.</a:t>
            </a:r>
            <a:endParaRPr sz="20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veat"/>
              <a:buChar char="-"/>
            </a:pPr>
            <a:r>
              <a:rPr lang="es" sz="20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Web del AMPA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0" name="Google Shape;120;p18"/>
          <p:cNvSpPr/>
          <p:nvPr/>
        </p:nvSpPr>
        <p:spPr>
          <a:xfrm rot="790135">
            <a:off x="6105692" y="2250140"/>
            <a:ext cx="1470880" cy="2036585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COMUNICACIÓN A LAS FAMILIAS</a:t>
            </a:r>
            <a:endParaRPr b="1" sz="16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