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6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78984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57e9657a2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57e9657a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57e9657a2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57e9657a2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75303f17c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75303f17c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57e9657a2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57e9657a2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57e9657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57e9657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75303f17c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75303f17c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57e9657a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57e9657a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57e9657a2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57e9657a2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75303f17c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75303f17c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7e9657a2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57e9657a2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75303f17c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75303f17c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ctrTitle"/>
          </p:nvPr>
        </p:nvSpPr>
        <p:spPr>
          <a:xfrm>
            <a:off x="323300" y="772850"/>
            <a:ext cx="2704200" cy="3140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86" name="Google Shape;8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20DmthY-128"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RFHgUX2sF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www.is4k.es/sites/default/files/contenidos/materiales/Campanas/is4k_informate_con_lupa.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873625" y="1004250"/>
            <a:ext cx="2903129" cy="1507975"/>
          </a:xfrm>
          <a:prstGeom prst="rect">
            <a:avLst/>
          </a:prstGeom>
          <a:solidFill>
            <a:srgbClr val="FFF2CC"/>
          </a:solidFill>
        </p:spPr>
        <p:txBody>
          <a:bodyPr spcFirstLastPara="1" wrap="square" lIns="91425" tIns="91425" rIns="91425" bIns="91425" anchor="t" anchorCtr="0">
            <a:noAutofit/>
          </a:bodyPr>
          <a:lstStyle/>
          <a:p>
            <a:pPr marL="0" lvl="0" indent="0" algn="ctr" rtl="0">
              <a:spcBef>
                <a:spcPts val="0"/>
              </a:spcBef>
              <a:spcAft>
                <a:spcPts val="0"/>
              </a:spcAft>
              <a:buNone/>
            </a:pPr>
            <a:r>
              <a:rPr lang="es-ES" sz="3300" dirty="0" smtClean="0">
                <a:solidFill>
                  <a:srgbClr val="351C75"/>
                </a:solidFill>
              </a:rPr>
              <a:t>A LA CAZA</a:t>
            </a:r>
            <a:endParaRPr sz="3300" dirty="0">
              <a:solidFill>
                <a:srgbClr val="351C75"/>
              </a:solidFill>
            </a:endParaRPr>
          </a:p>
          <a:p>
            <a:pPr marL="0" lvl="0" indent="0" algn="ctr" rtl="0">
              <a:spcBef>
                <a:spcPts val="0"/>
              </a:spcBef>
              <a:spcAft>
                <a:spcPts val="0"/>
              </a:spcAft>
              <a:buNone/>
            </a:pPr>
            <a:r>
              <a:rPr lang="es" sz="3300" dirty="0" smtClean="0">
                <a:solidFill>
                  <a:srgbClr val="351C75"/>
                </a:solidFill>
              </a:rPr>
              <a:t>DEL BULO</a:t>
            </a:r>
            <a:endParaRPr dirty="0"/>
          </a:p>
        </p:txBody>
      </p:sp>
      <p:sp>
        <p:nvSpPr>
          <p:cNvPr id="92" name="Google Shape;92;p14"/>
          <p:cNvSpPr txBox="1">
            <a:spLocks noGrp="1"/>
          </p:cNvSpPr>
          <p:nvPr>
            <p:ph type="subTitle" idx="1"/>
          </p:nvPr>
        </p:nvSpPr>
        <p:spPr>
          <a:xfrm>
            <a:off x="4948697" y="3282705"/>
            <a:ext cx="3825455" cy="1368337"/>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rgbClr val="0000FF"/>
                </a:solidFill>
              </a:rPr>
              <a:t>No lo hagas si no conviene, </a:t>
            </a:r>
            <a:endParaRPr sz="1800" b="1" dirty="0">
              <a:solidFill>
                <a:srgbClr val="0000FF"/>
              </a:solidFill>
            </a:endParaRPr>
          </a:p>
          <a:p>
            <a:pPr marL="0" lvl="0" indent="0" algn="l" rtl="0">
              <a:spcBef>
                <a:spcPts val="0"/>
              </a:spcBef>
              <a:spcAft>
                <a:spcPts val="0"/>
              </a:spcAft>
              <a:buNone/>
            </a:pPr>
            <a:r>
              <a:rPr lang="es" sz="1800" b="1" dirty="0">
                <a:solidFill>
                  <a:srgbClr val="0000FF"/>
                </a:solidFill>
              </a:rPr>
              <a:t>no lo digas si no es verdad.</a:t>
            </a:r>
            <a:endParaRPr sz="1800" b="1" dirty="0">
              <a:solidFill>
                <a:srgbClr val="0000FF"/>
              </a:solidFill>
            </a:endParaRPr>
          </a:p>
          <a:p>
            <a:pPr marL="0" lvl="0" indent="0" algn="l" rtl="0">
              <a:spcBef>
                <a:spcPts val="0"/>
              </a:spcBef>
              <a:spcAft>
                <a:spcPts val="0"/>
              </a:spcAft>
              <a:buNone/>
            </a:pPr>
            <a:r>
              <a:rPr lang="es" sz="1800" b="1" dirty="0">
                <a:solidFill>
                  <a:srgbClr val="0000FF"/>
                </a:solidFill>
              </a:rPr>
              <a:t>                     </a:t>
            </a:r>
            <a:r>
              <a:rPr lang="es" sz="1800" b="1" dirty="0" smtClean="0">
                <a:solidFill>
                  <a:srgbClr val="0000FF"/>
                </a:solidFill>
              </a:rPr>
              <a:t>MARCO </a:t>
            </a:r>
            <a:r>
              <a:rPr lang="es" sz="1800" b="1" dirty="0">
                <a:solidFill>
                  <a:srgbClr val="0000FF"/>
                </a:solidFill>
              </a:rPr>
              <a:t>AURELIO</a:t>
            </a:r>
            <a:endParaRPr sz="1800" b="1" dirty="0">
              <a:solidFill>
                <a:srgbClr val="0000FF"/>
              </a:solidFill>
            </a:endParaRPr>
          </a:p>
        </p:txBody>
      </p:sp>
      <p:sp>
        <p:nvSpPr>
          <p:cNvPr id="93" name="Google Shape;93;p14"/>
          <p:cNvSpPr txBox="1"/>
          <p:nvPr/>
        </p:nvSpPr>
        <p:spPr>
          <a:xfrm>
            <a:off x="5305175" y="2004925"/>
            <a:ext cx="3112500"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94" name="Google Shape;94;p14"/>
          <p:cNvPicPr preferRelativeResize="0"/>
          <p:nvPr/>
        </p:nvPicPr>
        <p:blipFill>
          <a:blip r:embed="rId3">
            <a:alphaModFix/>
          </a:blip>
          <a:stretch>
            <a:fillRect/>
          </a:stretch>
        </p:blipFill>
        <p:spPr>
          <a:xfrm>
            <a:off x="174200" y="1606973"/>
            <a:ext cx="4195374" cy="2359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3" descr="¡Atención! ¡YouTube empezará a cobrarte por ver los vídeos dentro de poco! ¡Comparte este vídeo con 10 personas para que continúe siendo gratis!&#10;&#10;No te lo has creído, ¿verdad? Entonces, ¿por qué te crees mensajes parecidos que te llegan por Whatsapp?&#10;&#10;Seguro que en tus grupos hay alguien que te manda mensajes del tipo...&#10;&#10;&quot;¡Hay un niño muy enfermo y necesita que reenvíes este mensaje para encontrar un donante!&quot;&#10;&quot;¡Whatsapp pasará a ser de pago. Manda el mensaje para reactivarlo gratis!&quot;&#10;&quot;Es oficial, la policía ha recomendado no visitar centros comerciales este fin de semana. Comparte por si acaso&quot;&#10;&#10;Aquí van algunos trucos para darse cuenta de que intentan engañarnos:&#10;&#10;Que un mensaje te pida que lo pases ya es mala señal, pero vamos a ver otras pistas.&#10;&#10;Si te dicen que le ha pasado a un amigo. Pregunta si lo conocen personalmente. Seguramente han copiado y pegado esa frase con el resto del mensaje. ¡Es bulo!&#10;&#10;Busca en Google las primeras palabras de la noticia. A parte de encontrar fuentes más fiables que tus amigos, si ves la palabra &quot;hoax&quot; estás delante de un timo. No lo extiendas&#10;&#10;Si no te dicen cuál es la fuente de información, desconfía. Si la pone, consúltala tú directamente para comprobarlo&#10;&#10;Cuando te digan que es un mensaje de parte de Facebook, Whatsapp, Google... desconfía. Estas empresas pueden comunicarse directamente contigo.&#10;&#10;Si es un problema de seguridad ciudadana puedes consultar el Twitter de @policia. Informan muy bien, también sobre estos engaños.&#10;&#10;Ten en cuenta que las capturas de pantalla se pueden modificar. No te las creas si no hay más pruebas.&#10;&#10;Cuando te quieran convencer con una foto. Es tan fácil como subirla a Google para comprobar su orígen.&#10;&#10;Por supuesto, si tiene faltas de ortografía o gramaticales es muy probable que sea un timo.&#10;&#10;Lo mismo sucede si no incluye fechas concretas. ¡podría llevar años reenviándose!&#10;&#10;Y si no sabes qué hacer, seguro que conoces a algún amigo o familiar que sabe más de estas cosas y te puede aconsejar antes de que hagas circular engaños.&#10;&#10;Ante la duda, no compartas &quot;por si acaso&quot;. Por si acaso, no compartas.&#10;&#10;Eso sí, comparte este vídeo en tu grupo de Whatsapp para que no te manden más camelos. Además, te quedará la ropa mucho más limpia. (si no funciona lávala con Detersolín)&#10;&#10;Un servicio de Mamá lo Haría Así.&#10;Detersolín te lo pone fácil." title="Cómo detectar bulos en Whatsapp">
            <a:hlinkClick r:id="rId3"/>
          </p:cNvPr>
          <p:cNvPicPr preferRelativeResize="0"/>
          <p:nvPr/>
        </p:nvPicPr>
        <p:blipFill>
          <a:blip r:embed="rId4">
            <a:alphaModFix/>
          </a:blip>
          <a:stretch>
            <a:fillRect/>
          </a:stretch>
        </p:blipFill>
        <p:spPr>
          <a:xfrm>
            <a:off x="4300475" y="698900"/>
            <a:ext cx="4572000" cy="3429000"/>
          </a:xfrm>
          <a:prstGeom prst="rect">
            <a:avLst/>
          </a:prstGeom>
          <a:noFill/>
          <a:ln>
            <a:noFill/>
          </a:ln>
        </p:spPr>
      </p:pic>
      <p:sp>
        <p:nvSpPr>
          <p:cNvPr id="152" name="Google Shape;152;p23"/>
          <p:cNvSpPr txBox="1">
            <a:spLocks noGrp="1"/>
          </p:cNvSpPr>
          <p:nvPr>
            <p:ph type="ctrTitle"/>
          </p:nvPr>
        </p:nvSpPr>
        <p:spPr>
          <a:xfrm>
            <a:off x="195677" y="302169"/>
            <a:ext cx="4104798" cy="45803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000" dirty="0">
                <a:solidFill>
                  <a:srgbClr val="000000"/>
                </a:solidFill>
              </a:rPr>
              <a:t>ACTIVIDAD 1:</a:t>
            </a:r>
            <a:endParaRPr sz="3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Visualizad el vídeo sobre los bulos.</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La clase se divide en grupos de 4 personas. </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Durante 1 semana cada grupo recopilará bulos que le lleguen a sus whatsapp. Gana el grupo que más bulos encuentre.</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Define las características lingüísticas comunes a todos ellos.</a:t>
            </a:r>
            <a:endParaRPr sz="20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descr="Internet, y todos los medios que tenemos a nuestro alcance, hacen que tengamos acceso a todo tipo de noticias y contenidos. Son tantos que a veces podemos sentir que es demasiada información, o más bien, que no sabemos cómo administrarla y conseguir los datos que realmente necesitamos. Para los menores, comprender qué es útil y qué es prescindible puede resultar aún más complejo, por ello debemos ayudarles a aprender como identificar noticias falsas.&#10;&#10;Enlace al artículo relacionado en nuestro blog:&#10;https://www.is4k.es/blog/encontrar-informacion-no-es-solo-darle-al-boton-de-buscar&#10;&#10;▬▬▬▬▬▬▬▬▬▬▬▬▬▬▬▬▬▬▬▬▬▬▬▬▬▬ &#10;▶ ¡ SÍGUENOS ! ◀ Internet Segura for Kids - IS4K ▬▬▬▬▬▬▬▬▬▬▬▬▬▬▬▬▬▬▬▬▬▬▬▬▬▬ &#10;► WEB &#10;✔ https://www.is4k.es/ &#10;► Boletines &#10;✔ https://www.is4k.es/newsletter/subscr... &#10;►YouTube &#10;✔ https://www.youtube.com/channel/UCBoX... &#10;► Facebook &#10;✔ https://www.facebook.com/is4k.es &#10;►Twitter &#10;✔ https://twitter.com/is4k &#10;►Línea de Ayuda &#10;✔ https://www.is4k.es/ayuda &#10;✔ ☎ 017 ☎ (gratuito y confidencial)" title="Aprende a reconocer Fake News - IS4K">
            <a:hlinkClick r:id="rId3"/>
          </p:cNvPr>
          <p:cNvPicPr preferRelativeResize="0"/>
          <p:nvPr/>
        </p:nvPicPr>
        <p:blipFill>
          <a:blip r:embed="rId4">
            <a:alphaModFix/>
          </a:blip>
          <a:stretch>
            <a:fillRect/>
          </a:stretch>
        </p:blipFill>
        <p:spPr>
          <a:xfrm>
            <a:off x="347100" y="900350"/>
            <a:ext cx="4572000" cy="3429000"/>
          </a:xfrm>
          <a:prstGeom prst="rect">
            <a:avLst/>
          </a:prstGeom>
          <a:noFill/>
          <a:ln>
            <a:noFill/>
          </a:ln>
        </p:spPr>
      </p:pic>
      <p:sp>
        <p:nvSpPr>
          <p:cNvPr id="158" name="Google Shape;158;p24"/>
          <p:cNvSpPr txBox="1">
            <a:spLocks noGrp="1"/>
          </p:cNvSpPr>
          <p:nvPr>
            <p:ph type="ctrTitle"/>
          </p:nvPr>
        </p:nvSpPr>
        <p:spPr>
          <a:xfrm>
            <a:off x="5227608" y="241264"/>
            <a:ext cx="3534829" cy="47471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solidFill>
                  <a:srgbClr val="000000"/>
                </a:solidFill>
              </a:rPr>
              <a:t>ACTIVIDAD 2:</a:t>
            </a:r>
            <a:endParaRPr sz="24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Visualiza el vídeo sobre las fake news.</a:t>
            </a:r>
            <a:endParaRPr sz="21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Construye tu propia noticia falsa. ¿Hay algo que siempre has deseado? De acuerdo, ha sucedido. </a:t>
            </a:r>
            <a:endParaRPr sz="21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Redacta tu fake news utilizando los rasgos lingüísticos habituales en este tipo de noticias. </a:t>
            </a:r>
            <a:endParaRPr sz="21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2704950" y="204900"/>
            <a:ext cx="6232016" cy="17932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300" dirty="0">
                <a:solidFill>
                  <a:srgbClr val="000000"/>
                </a:solidFill>
              </a:rPr>
              <a:t>ACTIVIDAD 3: Se divide la clase en 2 grupos y cada uno de ellos analizará los uno de los casos prácticos que se proponen en esta web.</a:t>
            </a:r>
            <a:endParaRPr sz="2300" dirty="0">
              <a:solidFill>
                <a:srgbClr val="000000"/>
              </a:solidFill>
            </a:endParaRPr>
          </a:p>
        </p:txBody>
      </p:sp>
      <p:sp>
        <p:nvSpPr>
          <p:cNvPr id="164" name="Google Shape;164;p25"/>
          <p:cNvSpPr txBox="1"/>
          <p:nvPr/>
        </p:nvSpPr>
        <p:spPr>
          <a:xfrm>
            <a:off x="133175" y="963125"/>
            <a:ext cx="2254200" cy="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u="sng">
                <a:solidFill>
                  <a:schemeClr val="hlink"/>
                </a:solidFill>
                <a:hlinkClick r:id="rId3"/>
              </a:rPr>
              <a:t>En la red, infórmate con lupa</a:t>
            </a:r>
            <a:endParaRPr/>
          </a:p>
        </p:txBody>
      </p:sp>
      <p:pic>
        <p:nvPicPr>
          <p:cNvPr id="165" name="Google Shape;165;p25"/>
          <p:cNvPicPr preferRelativeResize="0"/>
          <p:nvPr/>
        </p:nvPicPr>
        <p:blipFill>
          <a:blip r:embed="rId4">
            <a:alphaModFix/>
          </a:blip>
          <a:stretch>
            <a:fillRect/>
          </a:stretch>
        </p:blipFill>
        <p:spPr>
          <a:xfrm>
            <a:off x="442512" y="1998126"/>
            <a:ext cx="8258974" cy="28599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a:blip r:embed="rId3">
            <a:alphaModFix/>
          </a:blip>
          <a:stretch>
            <a:fillRect/>
          </a:stretch>
        </p:blipFill>
        <p:spPr>
          <a:xfrm>
            <a:off x="1446775" y="3145500"/>
            <a:ext cx="6583400" cy="1864050"/>
          </a:xfrm>
          <a:prstGeom prst="rect">
            <a:avLst/>
          </a:prstGeom>
          <a:noFill/>
          <a:ln>
            <a:noFill/>
          </a:ln>
        </p:spPr>
      </p:pic>
      <p:pic>
        <p:nvPicPr>
          <p:cNvPr id="100" name="Google Shape;100;p15"/>
          <p:cNvPicPr preferRelativeResize="0"/>
          <p:nvPr/>
        </p:nvPicPr>
        <p:blipFill>
          <a:blip r:embed="rId4">
            <a:alphaModFix/>
          </a:blip>
          <a:stretch>
            <a:fillRect/>
          </a:stretch>
        </p:blipFill>
        <p:spPr>
          <a:xfrm>
            <a:off x="3916254" y="235688"/>
            <a:ext cx="4562774" cy="2571749"/>
          </a:xfrm>
          <a:prstGeom prst="rect">
            <a:avLst/>
          </a:prstGeom>
          <a:noFill/>
          <a:ln>
            <a:noFill/>
          </a:ln>
        </p:spPr>
      </p:pic>
      <p:pic>
        <p:nvPicPr>
          <p:cNvPr id="101" name="Google Shape;101;p15"/>
          <p:cNvPicPr preferRelativeResize="0"/>
          <p:nvPr/>
        </p:nvPicPr>
        <p:blipFill>
          <a:blip r:embed="rId5">
            <a:alphaModFix/>
          </a:blip>
          <a:stretch>
            <a:fillRect/>
          </a:stretch>
        </p:blipFill>
        <p:spPr>
          <a:xfrm>
            <a:off x="644200" y="178038"/>
            <a:ext cx="2491605" cy="26870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t="19" b="9"/>
          <a:stretch/>
        </p:blipFill>
        <p:spPr>
          <a:xfrm>
            <a:off x="4706150" y="188300"/>
            <a:ext cx="4284150" cy="3828149"/>
          </a:xfrm>
          <a:prstGeom prst="rect">
            <a:avLst/>
          </a:prstGeom>
          <a:noFill/>
          <a:ln>
            <a:noFill/>
          </a:ln>
        </p:spPr>
      </p:pic>
      <p:sp>
        <p:nvSpPr>
          <p:cNvPr id="107" name="Google Shape;107;p16"/>
          <p:cNvSpPr txBox="1">
            <a:spLocks noGrp="1"/>
          </p:cNvSpPr>
          <p:nvPr>
            <p:ph type="ctrTitle"/>
          </p:nvPr>
        </p:nvSpPr>
        <p:spPr>
          <a:xfrm>
            <a:off x="319074" y="640764"/>
            <a:ext cx="4387075" cy="25510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dirty="0">
                <a:solidFill>
                  <a:schemeClr val="dk2"/>
                </a:solidFill>
              </a:rPr>
              <a:t>Internet, WhatsApp </a:t>
            </a:r>
            <a:r>
              <a:rPr lang="es" sz="2600" dirty="0" smtClean="0">
                <a:solidFill>
                  <a:schemeClr val="dk2"/>
                </a:solidFill>
              </a:rPr>
              <a:t/>
            </a:r>
            <a:br>
              <a:rPr lang="es" sz="2600" dirty="0" smtClean="0">
                <a:solidFill>
                  <a:schemeClr val="dk2"/>
                </a:solidFill>
              </a:rPr>
            </a:br>
            <a:r>
              <a:rPr lang="es" sz="2600" dirty="0" smtClean="0">
                <a:solidFill>
                  <a:schemeClr val="dk2"/>
                </a:solidFill>
              </a:rPr>
              <a:t>y </a:t>
            </a:r>
            <a:r>
              <a:rPr lang="es" sz="2600" dirty="0">
                <a:solidFill>
                  <a:schemeClr val="dk2"/>
                </a:solidFill>
              </a:rPr>
              <a:t>las redes sociales facilitan la propagación de bulos. </a:t>
            </a:r>
            <a:endParaRPr sz="2600" dirty="0">
              <a:solidFill>
                <a:schemeClr val="dk2"/>
              </a:solidFill>
            </a:endParaRPr>
          </a:p>
          <a:p>
            <a:pPr marL="0" lvl="0" indent="0" algn="l" rtl="0">
              <a:spcBef>
                <a:spcPts val="0"/>
              </a:spcBef>
              <a:spcAft>
                <a:spcPts val="0"/>
              </a:spcAft>
              <a:buNone/>
            </a:pPr>
            <a:r>
              <a:rPr lang="es" sz="2600" dirty="0">
                <a:solidFill>
                  <a:schemeClr val="dk2"/>
                </a:solidFill>
              </a:rPr>
              <a:t>Pero ¿qué es un bulo?</a:t>
            </a:r>
            <a:endParaRPr sz="2600" dirty="0">
              <a:solidFill>
                <a:schemeClr val="dk2"/>
              </a:solidFill>
            </a:endParaRPr>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r>
              <a:rPr lang="es" dirty="0">
                <a:solidFill>
                  <a:schemeClr val="dk2"/>
                </a:solidFill>
              </a:rPr>
              <a:t>LL</a:t>
            </a:r>
            <a:endParaRPr dirty="0">
              <a:solidFill>
                <a:schemeClr val="dk2"/>
              </a:solidFill>
            </a:endParaRPr>
          </a:p>
        </p:txBody>
      </p:sp>
      <p:pic>
        <p:nvPicPr>
          <p:cNvPr id="108" name="Google Shape;108;p16"/>
          <p:cNvPicPr preferRelativeResize="0"/>
          <p:nvPr/>
        </p:nvPicPr>
        <p:blipFill>
          <a:blip r:embed="rId4">
            <a:alphaModFix/>
          </a:blip>
          <a:stretch>
            <a:fillRect/>
          </a:stretch>
        </p:blipFill>
        <p:spPr>
          <a:xfrm>
            <a:off x="319075" y="3357277"/>
            <a:ext cx="4050426" cy="15666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1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p:nvPr/>
        </p:nvSpPr>
        <p:spPr>
          <a:xfrm>
            <a:off x="3186500" y="200239"/>
            <a:ext cx="5574000" cy="47340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dirty="0">
                <a:latin typeface="Lato"/>
                <a:ea typeface="Lato"/>
                <a:cs typeface="Lato"/>
                <a:sym typeface="Lato"/>
              </a:rPr>
              <a:t>UN POCO DE HISTORIA</a:t>
            </a:r>
            <a:r>
              <a:rPr lang="es" sz="2000" b="1" dirty="0">
                <a:latin typeface="Lato"/>
                <a:ea typeface="Lato"/>
                <a:cs typeface="Lato"/>
                <a:sym typeface="Lato"/>
              </a:rPr>
              <a:t>.</a:t>
            </a:r>
            <a:endParaRPr sz="2000" b="1"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La propagación de noticias falsas siempre ha existido, lo único que ha cambiado es la velocidad de propagación y la capacidad de difusión.</a:t>
            </a:r>
            <a:endParaRPr sz="1800"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Algunos autores romanos como Cicerón ya alertaban de la importancia de los bulos y rumores malintencionados, sobre todo durante las campañas electorales.</a:t>
            </a:r>
            <a:endParaRPr sz="1800"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El propio Cicerón usó estas artimañas. Durante su consulado, en el año 63 a.C, acusó al senador Catilina de conspirar contra la República y querer hacerse con el poder absoluto. Nunca aportó ninguna prueba, se limitó a reiterar la acusación pública. El brillante orador consiguió el objetivo de sus discursos, las famosas “Catilinarias”, y su enemigo fue ejecutado.</a:t>
            </a:r>
            <a:endParaRPr sz="1800" dirty="0">
              <a:latin typeface="Lato"/>
              <a:ea typeface="Lato"/>
              <a:cs typeface="Lato"/>
              <a:sym typeface="Lato"/>
            </a:endParaRPr>
          </a:p>
        </p:txBody>
      </p:sp>
      <p:pic>
        <p:nvPicPr>
          <p:cNvPr id="114" name="Google Shape;114;p17"/>
          <p:cNvPicPr preferRelativeResize="0"/>
          <p:nvPr/>
        </p:nvPicPr>
        <p:blipFill>
          <a:blip r:embed="rId3">
            <a:alphaModFix/>
          </a:blip>
          <a:stretch>
            <a:fillRect/>
          </a:stretch>
        </p:blipFill>
        <p:spPr>
          <a:xfrm>
            <a:off x="306075" y="844100"/>
            <a:ext cx="2573050" cy="3890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317275" y="753550"/>
            <a:ext cx="3173704" cy="4012201"/>
          </a:xfrm>
          <a:prstGeom prst="rect">
            <a:avLst/>
          </a:prstGeom>
          <a:noFill/>
          <a:ln>
            <a:noFill/>
          </a:ln>
        </p:spPr>
      </p:pic>
      <p:sp>
        <p:nvSpPr>
          <p:cNvPr id="120" name="Google Shape;120;p18"/>
          <p:cNvSpPr txBox="1"/>
          <p:nvPr/>
        </p:nvSpPr>
        <p:spPr>
          <a:xfrm>
            <a:off x="3709050" y="165250"/>
            <a:ext cx="5266500" cy="48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b="1" dirty="0">
                <a:latin typeface="Lato"/>
                <a:ea typeface="Lato"/>
                <a:cs typeface="Lato"/>
                <a:sym typeface="Lato"/>
              </a:rPr>
              <a:t>INTENCIONALIDAD DEL BULO.</a:t>
            </a:r>
            <a:endParaRPr sz="2000" b="1" dirty="0">
              <a:latin typeface="Lato"/>
              <a:ea typeface="Lato"/>
              <a:cs typeface="Lato"/>
              <a:sym typeface="Lato"/>
            </a:endParaRPr>
          </a:p>
          <a:p>
            <a:pPr marL="0" lvl="0" indent="0" algn="l" rtl="0">
              <a:spcBef>
                <a:spcPts val="0"/>
              </a:spcBef>
              <a:spcAft>
                <a:spcPts val="0"/>
              </a:spcAft>
              <a:buNone/>
            </a:pPr>
            <a:r>
              <a:rPr lang="es" sz="1500" dirty="0" smtClean="0">
                <a:latin typeface="Lato"/>
                <a:ea typeface="Lato"/>
                <a:cs typeface="Lato"/>
                <a:sym typeface="Lato"/>
              </a:rPr>
              <a:t>Los </a:t>
            </a:r>
            <a:r>
              <a:rPr lang="es" sz="1500" dirty="0">
                <a:latin typeface="Lato"/>
                <a:ea typeface="Lato"/>
                <a:cs typeface="Lato"/>
                <a:sym typeface="Lato"/>
              </a:rPr>
              <a:t>bulos se multiplican en situaciones de incertidumbre y especial trascendencia, como ha sucedido con el coronavirus y sus correspondientes coronabulos.</a:t>
            </a:r>
            <a:endParaRPr sz="1500" dirty="0">
              <a:latin typeface="Lato"/>
              <a:ea typeface="Lato"/>
              <a:cs typeface="Lato"/>
              <a:sym typeface="Lato"/>
            </a:endParaRPr>
          </a:p>
          <a:p>
            <a:pPr marL="0" lvl="0" indent="0" algn="l" rtl="0">
              <a:spcBef>
                <a:spcPts val="0"/>
              </a:spcBef>
              <a:spcAft>
                <a:spcPts val="0"/>
              </a:spcAft>
              <a:buNone/>
            </a:pPr>
            <a:r>
              <a:rPr lang="es" sz="1500" dirty="0">
                <a:latin typeface="Lato"/>
                <a:ea typeface="Lato"/>
                <a:cs typeface="Lato"/>
                <a:sym typeface="Lato"/>
              </a:rPr>
              <a:t>Hay gente que prefiere creer el bulo a la información veraz, porque los bulos suelen ser llamativos y novedosos, a veces una buena historia resulta más atractiva que la realidad.</a:t>
            </a:r>
            <a:endParaRPr sz="1500" dirty="0">
              <a:latin typeface="Lato"/>
              <a:ea typeface="Lato"/>
              <a:cs typeface="Lato"/>
              <a:sym typeface="Lato"/>
            </a:endParaRPr>
          </a:p>
          <a:p>
            <a:pPr marL="0" lvl="0" indent="0" algn="l" rtl="0">
              <a:spcBef>
                <a:spcPts val="0"/>
              </a:spcBef>
              <a:spcAft>
                <a:spcPts val="0"/>
              </a:spcAft>
              <a:buNone/>
            </a:pPr>
            <a:r>
              <a:rPr lang="es" sz="1500" dirty="0">
                <a:latin typeface="Lato"/>
                <a:ea typeface="Lato"/>
                <a:cs typeface="Lato"/>
                <a:sym typeface="Lato"/>
              </a:rPr>
              <a:t>Pero ¿qué busca quien crea un bulo? </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Algunos no son intencionados, el que transmite la información la deforma levemente, el siguiente hace lo mismo y al final la noticia es irreconocible.</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Otras veces se construyen bulos para criticar a una institución o a un colectivo.</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Algunos buscan protagonismo: aunque el bulo sea anónimo el autor contempla su impacto y eso le da sensación de poder.</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Muchas veces el propio receptor selecciona la información que recibe para que sea acorde a su manera de pensar y refuerce sus posiciones.</a:t>
            </a:r>
            <a:endParaRPr sz="15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4476200" y="152400"/>
            <a:ext cx="4428937" cy="4838701"/>
          </a:xfrm>
          <a:prstGeom prst="rect">
            <a:avLst/>
          </a:prstGeom>
          <a:noFill/>
          <a:ln>
            <a:noFill/>
          </a:ln>
        </p:spPr>
      </p:pic>
      <p:sp>
        <p:nvSpPr>
          <p:cNvPr id="126" name="Google Shape;126;p19"/>
          <p:cNvSpPr txBox="1">
            <a:spLocks noGrp="1"/>
          </p:cNvSpPr>
          <p:nvPr>
            <p:ph type="ctrTitle"/>
          </p:nvPr>
        </p:nvSpPr>
        <p:spPr>
          <a:xfrm>
            <a:off x="120770" y="552091"/>
            <a:ext cx="4192438" cy="44390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dirty="0">
                <a:solidFill>
                  <a:srgbClr val="000000"/>
                </a:solidFill>
              </a:rPr>
              <a:t>¿CÓMO RECONOCER UN BULO?</a:t>
            </a:r>
            <a:endParaRPr sz="1800" dirty="0">
              <a:solidFill>
                <a:srgbClr val="000000"/>
              </a:solidFill>
            </a:endParaRPr>
          </a:p>
          <a:p>
            <a:pPr marL="0" lvl="0" indent="0" algn="l" rtl="0">
              <a:spcBef>
                <a:spcPts val="0"/>
              </a:spcBef>
              <a:spcAft>
                <a:spcPts val="0"/>
              </a:spcAft>
              <a:buNone/>
            </a:pPr>
            <a:r>
              <a:rPr lang="es" sz="1900" b="0" dirty="0">
                <a:solidFill>
                  <a:srgbClr val="000000"/>
                </a:solidFill>
              </a:rPr>
              <a:t>Desconfía de noticias que no llevan firma ni fecha, sobre todo si están mal redactados o tienen faltas de ortografía.</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No te dejes engatusar por los titulares sensacionalistas que solo buscan captar tu atención.</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Cuando te pidan que lo difundas, contrasta la información antes de hacerlo.</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Casi siempre basta con indagar un poco en Google para desenmascarar el engaño.</a:t>
            </a:r>
            <a:endParaRPr sz="1900" b="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ctrTitle"/>
          </p:nvPr>
        </p:nvSpPr>
        <p:spPr>
          <a:xfrm>
            <a:off x="174196" y="551975"/>
            <a:ext cx="4342179" cy="4386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500" dirty="0">
                <a:solidFill>
                  <a:srgbClr val="000000"/>
                </a:solidFill>
              </a:rPr>
              <a:t>FAKE NEWS</a:t>
            </a:r>
            <a:endParaRPr sz="2500" dirty="0">
              <a:solidFill>
                <a:srgbClr val="000000"/>
              </a:solidFill>
            </a:endParaRPr>
          </a:p>
          <a:p>
            <a:pPr marL="0" lvl="0" indent="0" algn="l" rtl="0">
              <a:spcBef>
                <a:spcPts val="0"/>
              </a:spcBef>
              <a:spcAft>
                <a:spcPts val="0"/>
              </a:spcAft>
              <a:buNone/>
            </a:pPr>
            <a:r>
              <a:rPr lang="es" sz="2000" b="0" dirty="0">
                <a:solidFill>
                  <a:srgbClr val="000000"/>
                </a:solidFill>
              </a:rPr>
              <a:t>Las noticias falsas son un tipo concreto de bulo. Son contenidos pseudoperiodísticos que se emiten en los portales de noticias y tienen como objetivo la desinformación. Pretenden: </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engañar, inducir a error,</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manipular las decisiones </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desprestigiar a determiadas instituciones o colectivos</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obtener ganancias económicas o rédito político</a:t>
            </a:r>
            <a:endParaRPr sz="2000" b="0" dirty="0">
              <a:solidFill>
                <a:srgbClr val="000000"/>
              </a:solidFill>
            </a:endParaRPr>
          </a:p>
        </p:txBody>
      </p:sp>
      <p:pic>
        <p:nvPicPr>
          <p:cNvPr id="132" name="Google Shape;132;p20"/>
          <p:cNvPicPr preferRelativeResize="0"/>
          <p:nvPr/>
        </p:nvPicPr>
        <p:blipFill>
          <a:blip r:embed="rId3">
            <a:alphaModFix/>
          </a:blip>
          <a:stretch>
            <a:fillRect/>
          </a:stretch>
        </p:blipFill>
        <p:spPr>
          <a:xfrm>
            <a:off x="4516375" y="551975"/>
            <a:ext cx="4383000" cy="2900925"/>
          </a:xfrm>
          <a:prstGeom prst="rect">
            <a:avLst/>
          </a:prstGeom>
          <a:noFill/>
          <a:ln>
            <a:noFill/>
          </a:ln>
        </p:spPr>
      </p:pic>
      <p:sp>
        <p:nvSpPr>
          <p:cNvPr id="133" name="Google Shape;133;p20"/>
          <p:cNvSpPr txBox="1"/>
          <p:nvPr/>
        </p:nvSpPr>
        <p:spPr>
          <a:xfrm>
            <a:off x="4572000" y="3719325"/>
            <a:ext cx="4285200" cy="12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a:latin typeface="Lato"/>
                <a:ea typeface="Lato"/>
                <a:cs typeface="Lato"/>
                <a:sym typeface="Lato"/>
              </a:rPr>
              <a:t>Constituyen una amenaza, puesto que presentan hechos falsos como si fuesen reales.</a:t>
            </a:r>
            <a:endParaRPr sz="2000">
              <a:latin typeface="Lato"/>
              <a:ea typeface="Lato"/>
              <a:cs typeface="Lato"/>
              <a:sym typeface="La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a:off x="595250" y="756925"/>
            <a:ext cx="7953500" cy="39767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ctrTitle"/>
          </p:nvPr>
        </p:nvSpPr>
        <p:spPr>
          <a:xfrm>
            <a:off x="154300" y="1424200"/>
            <a:ext cx="4651200" cy="13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dirty="0">
                <a:solidFill>
                  <a:srgbClr val="000000"/>
                </a:solidFill>
              </a:rPr>
              <a:t>No todas las Fake News son despreciables. Recuerda que hay periódicos humorísticos que derrochan ingenio e ironía</a:t>
            </a:r>
            <a:r>
              <a:rPr lang="es" dirty="0"/>
              <a:t>.</a:t>
            </a:r>
            <a:endParaRPr dirty="0"/>
          </a:p>
        </p:txBody>
      </p:sp>
      <p:pic>
        <p:nvPicPr>
          <p:cNvPr id="144" name="Google Shape;144;p22"/>
          <p:cNvPicPr preferRelativeResize="0"/>
          <p:nvPr/>
        </p:nvPicPr>
        <p:blipFill>
          <a:blip r:embed="rId3">
            <a:alphaModFix/>
          </a:blip>
          <a:stretch>
            <a:fillRect/>
          </a:stretch>
        </p:blipFill>
        <p:spPr>
          <a:xfrm>
            <a:off x="1781776" y="275600"/>
            <a:ext cx="7310974" cy="1148600"/>
          </a:xfrm>
          <a:prstGeom prst="rect">
            <a:avLst/>
          </a:prstGeom>
          <a:noFill/>
          <a:ln>
            <a:noFill/>
          </a:ln>
        </p:spPr>
      </p:pic>
      <p:pic>
        <p:nvPicPr>
          <p:cNvPr id="145" name="Google Shape;145;p22"/>
          <p:cNvPicPr preferRelativeResize="0"/>
          <p:nvPr/>
        </p:nvPicPr>
        <p:blipFill>
          <a:blip r:embed="rId4">
            <a:alphaModFix/>
          </a:blip>
          <a:stretch>
            <a:fillRect/>
          </a:stretch>
        </p:blipFill>
        <p:spPr>
          <a:xfrm>
            <a:off x="4572000" y="2028725"/>
            <a:ext cx="4490025" cy="2743475"/>
          </a:xfrm>
          <a:prstGeom prst="rect">
            <a:avLst/>
          </a:prstGeom>
          <a:noFill/>
          <a:ln>
            <a:noFill/>
          </a:ln>
        </p:spPr>
      </p:pic>
      <p:pic>
        <p:nvPicPr>
          <p:cNvPr id="146" name="Google Shape;146;p22"/>
          <p:cNvPicPr preferRelativeResize="0"/>
          <p:nvPr/>
        </p:nvPicPr>
        <p:blipFill>
          <a:blip r:embed="rId5">
            <a:alphaModFix/>
          </a:blip>
          <a:stretch>
            <a:fillRect/>
          </a:stretch>
        </p:blipFill>
        <p:spPr>
          <a:xfrm>
            <a:off x="859375" y="3130150"/>
            <a:ext cx="2466975" cy="18478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595</Words>
  <Application>Microsoft Office PowerPoint</Application>
  <PresentationFormat>Presentación en pantalla (16:9)</PresentationFormat>
  <Paragraphs>46</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Lato</vt:lpstr>
      <vt:lpstr>Raleway</vt:lpstr>
      <vt:lpstr>Streamline</vt:lpstr>
      <vt:lpstr>A LA CAZA DEL BULO</vt:lpstr>
      <vt:lpstr>Presentación de PowerPoint</vt:lpstr>
      <vt:lpstr>Internet, WhatsApp  y las redes sociales facilitan la propagación de bulos.  Pero ¿qué es un bulo?   LL</vt:lpstr>
      <vt:lpstr>Presentación de PowerPoint</vt:lpstr>
      <vt:lpstr>Presentación de PowerPoint</vt:lpstr>
      <vt:lpstr>¿CÓMO RECONOCER UN BULO? Desconfía de noticias que no llevan firma ni fecha, sobre todo si están mal redactados o tienen faltas de ortografía. No te dejes engatusar por los titulares sensacionalistas que solo buscan captar tu atención. Cuando te pidan que lo difundas, contrasta la información antes de hacerlo. Casi siempre basta con indagar un poco en Google para desenmascarar el engaño.</vt:lpstr>
      <vt:lpstr>FAKE NEWS Las noticias falsas son un tipo concreto de bulo. Son contenidos pseudoperiodísticos que se emiten en los portales de noticias y tienen como objetivo la desinformación. Pretenden:  engañar, inducir a error, manipular las decisiones  desprestigiar a determiadas instituciones o colectivos obtener ganancias económicas o rédito político</vt:lpstr>
      <vt:lpstr>Presentación de PowerPoint</vt:lpstr>
      <vt:lpstr>No todas las Fake News son despreciables. Recuerda que hay periódicos humorísticos que derrochan ingenio e ironía.</vt:lpstr>
      <vt:lpstr>ACTIVIDAD 1: Visualizad el vídeo sobre los bulos. La clase se divide en grupos de 4 personas.  Durante 1 semana cada grupo recopilará bulos que le lleguen a sus whatsapp. Gana el grupo que más bulos encuentre. Define las características lingüísticas comunes a todos ellos.</vt:lpstr>
      <vt:lpstr>ACTIVIDAD 2: Visualiza el vídeo sobre las fake news. Construye tu propia noticia falsa. ¿Hay algo que siempre has deseado? De acuerdo, ha sucedido.  Redacta tu fake news utilizando los rasgos lingüísticos habituales en este tipo de noticias. </vt:lpstr>
      <vt:lpstr>ACTIVIDAD 3: Se divide la clase en 2 grupos y cada uno de ellos analizará los uno de los casos prácticos que se proponen en esta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DESENMASCARAR BULOS</dc:title>
  <cp:lastModifiedBy>Victoria</cp:lastModifiedBy>
  <cp:revision>3</cp:revision>
  <dcterms:modified xsi:type="dcterms:W3CDTF">2020-05-24T22:26:36Z</dcterms:modified>
</cp:coreProperties>
</file>