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4" r:id="rId8"/>
    <p:sldId id="260" r:id="rId9"/>
    <p:sldId id="267" r:id="rId10"/>
    <p:sldId id="26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77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84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39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8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8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62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00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34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03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57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28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71C5-9F7B-4F08-BD48-3284BA161BEF}" type="datetimeFigureOut">
              <a:rPr lang="es-ES" smtClean="0"/>
              <a:t>07/05/2019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B29DF-AA9E-4576-9BFC-8EFAD22BAE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7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05388" y="2063932"/>
            <a:ext cx="8274187" cy="263413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7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ALUMNOS AYUDANTES</a:t>
            </a:r>
            <a:endParaRPr lang="es-ES" sz="72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Algerian" panose="04020705040A02060702" pitchFamily="8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453" y="2063932"/>
            <a:ext cx="3250794" cy="32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89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93788" y="3411472"/>
            <a:ext cx="70038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Esperamos poder contar </a:t>
            </a:r>
          </a:p>
          <a:p>
            <a:pPr algn="ctr"/>
            <a:r>
              <a:rPr lang="es-ES" sz="4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con vuestra ayuda</a:t>
            </a:r>
            <a:endParaRPr lang="es-ES" sz="4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35829" y="2244523"/>
            <a:ext cx="10068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lgerian" panose="04020705040A02060702" pitchFamily="82" charset="0"/>
              </a:rPr>
              <a:t>GRACIAS POR VUESTRA ATENCIÓN</a:t>
            </a:r>
            <a:endParaRPr lang="es-ES" sz="5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56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JUSTIFICACIÓN del proyecto</a:t>
            </a:r>
            <a:endParaRPr lang="es-ES" sz="48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738" y="1359877"/>
            <a:ext cx="11301047" cy="4994031"/>
          </a:xfrm>
        </p:spPr>
        <p:txBody>
          <a:bodyPr>
            <a:normAutofit/>
          </a:bodyPr>
          <a:lstStyle/>
          <a:p>
            <a:endParaRPr lang="es-ES" sz="2800" dirty="0">
              <a:latin typeface="Tw Cen MT Condensed" panose="020B0606020104020203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s-ES" sz="2800" b="1" dirty="0" smtClean="0">
                <a:latin typeface="Tw Cen MT Condensed" panose="020B0606020104020203" pitchFamily="34" charset="0"/>
              </a:rPr>
              <a:t>Existen </a:t>
            </a:r>
            <a:r>
              <a:rPr lang="es-ES" sz="2800" b="1" dirty="0">
                <a:latin typeface="Tw Cen MT Condensed" panose="020B0606020104020203" pitchFamily="34" charset="0"/>
              </a:rPr>
              <a:t>muchas razones que han demostrado la importancia de los “Sistemas de ayuda entre </a:t>
            </a:r>
            <a:r>
              <a:rPr lang="es-ES" sz="2800" b="1" dirty="0" smtClean="0">
                <a:latin typeface="Tw Cen MT Condensed" panose="020B0606020104020203" pitchFamily="34" charset="0"/>
              </a:rPr>
              <a:t>Iguales</a:t>
            </a:r>
            <a:r>
              <a:rPr lang="es-ES" sz="2800" b="1" dirty="0">
                <a:latin typeface="Tw Cen MT Condensed" panose="020B0606020104020203" pitchFamily="34" charset="0"/>
              </a:rPr>
              <a:t>” en </a:t>
            </a:r>
            <a:r>
              <a:rPr lang="es-ES" sz="2800" b="1" dirty="0" smtClean="0">
                <a:latin typeface="Tw Cen MT Condensed" panose="020B0606020104020203" pitchFamily="34" charset="0"/>
              </a:rPr>
              <a:t>colegios </a:t>
            </a:r>
            <a:r>
              <a:rPr lang="es-ES" sz="2800" b="1" dirty="0">
                <a:latin typeface="Tw Cen MT Condensed" panose="020B0606020104020203" pitchFamily="34" charset="0"/>
              </a:rPr>
              <a:t>e institutos, ya que </a:t>
            </a:r>
            <a:r>
              <a:rPr lang="es-ES" sz="2800" b="1" dirty="0" smtClean="0">
                <a:latin typeface="Tw Cen MT Condensed" panose="020B0606020104020203" pitchFamily="34" charset="0"/>
              </a:rPr>
              <a:t>estos ayudan, entre otras, a la </a:t>
            </a:r>
            <a:r>
              <a:rPr lang="es-ES" sz="2800" b="1" dirty="0">
                <a:latin typeface="Tw Cen MT Condensed" panose="020B0606020104020203" pitchFamily="34" charset="0"/>
              </a:rPr>
              <a:t>gestión de </a:t>
            </a:r>
            <a:r>
              <a:rPr lang="es-ES" sz="2800" b="1" dirty="0" smtClean="0">
                <a:latin typeface="Tw Cen MT Condensed" panose="020B0606020104020203" pitchFamily="34" charset="0"/>
              </a:rPr>
              <a:t>conflictos, a  </a:t>
            </a:r>
            <a:r>
              <a:rPr lang="es-ES" sz="2800" b="1" dirty="0">
                <a:latin typeface="Tw Cen MT Condensed" panose="020B0606020104020203" pitchFamily="34" charset="0"/>
              </a:rPr>
              <a:t>mejorar el clima de convivencia en las aulas y el centro, educar en valores…. </a:t>
            </a:r>
          </a:p>
        </p:txBody>
      </p:sp>
    </p:spTree>
    <p:extLst>
      <p:ext uri="{BB962C8B-B14F-4D97-AF65-F5344CB8AC3E}">
        <p14:creationId xmlns:p14="http://schemas.microsoft.com/office/powerpoint/2010/main" val="329598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777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¿Qué queremos conseguir? </a:t>
            </a:r>
            <a:endParaRPr lang="es-ES" sz="4400" b="1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1390" y="1184031"/>
            <a:ext cx="11523041" cy="56739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s-ES" sz="3000" b="1" dirty="0" smtClean="0">
                <a:latin typeface="Tw Cen MT Condensed" panose="020B0606020104020203" pitchFamily="34" charset="0"/>
              </a:rPr>
              <a:t>Queremos crear un grupo de Alumnos ayudantes, con alumnos y alumnas implicadas que quieran ayudar al resto de compañeros, ya que diversos estudios han demostrado que  mediante la utilización de </a:t>
            </a:r>
            <a:r>
              <a:rPr lang="es-ES" sz="3000" b="1" dirty="0">
                <a:latin typeface="Tw Cen MT Condensed" panose="020B0606020104020203" pitchFamily="34" charset="0"/>
              </a:rPr>
              <a:t>estrategias de ayuda entre iguales se consigue mejorar el clima del centro, el desarrollo personal y social de los ayudantes, y los ayudados y, por lo tanto, una mayor disponibilidad para el aprendizaje. </a:t>
            </a:r>
          </a:p>
        </p:txBody>
      </p:sp>
    </p:spTree>
    <p:extLst>
      <p:ext uri="{BB962C8B-B14F-4D97-AF65-F5344CB8AC3E}">
        <p14:creationId xmlns:p14="http://schemas.microsoft.com/office/powerpoint/2010/main" val="38473636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34254"/>
          </a:xfrm>
        </p:spPr>
        <p:txBody>
          <a:bodyPr>
            <a:normAutofit fontScale="90000"/>
          </a:bodyPr>
          <a:lstStyle/>
          <a:p>
            <a:r>
              <a:rPr lang="es-ES" sz="5400" b="1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Objetivos</a:t>
            </a:r>
            <a:endParaRPr lang="es-ES" sz="5400" b="1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1573" y="1055077"/>
            <a:ext cx="11692858" cy="5673969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200000"/>
              </a:lnSpc>
              <a:buNone/>
            </a:pPr>
            <a:r>
              <a:rPr lang="es-ES" b="1" dirty="0" smtClean="0">
                <a:solidFill>
                  <a:srgbClr val="00B050"/>
                </a:solidFill>
                <a:latin typeface="Tw Cen MT Condensed" panose="020B0606020104020203" pitchFamily="34" charset="0"/>
              </a:rPr>
              <a:t>MEJORAR LA CONVIVENCIA</a:t>
            </a:r>
            <a:r>
              <a:rPr lang="es-ES" b="1" dirty="0" smtClean="0">
                <a:latin typeface="Tw Cen MT Condensed" panose="020B0606020104020203" pitchFamily="34" charset="0"/>
              </a:rPr>
              <a:t>, </a:t>
            </a:r>
            <a:r>
              <a:rPr lang="es-ES" dirty="0" smtClean="0">
                <a:latin typeface="Tw Cen MT Condensed" panose="020B0606020104020203" pitchFamily="34" charset="0"/>
              </a:rPr>
              <a:t>y además</a:t>
            </a:r>
            <a:r>
              <a:rPr lang="es-ES" b="1" dirty="0" smtClean="0">
                <a:latin typeface="Tw Cen MT Condensed" panose="020B0606020104020203" pitchFamily="34" charset="0"/>
              </a:rPr>
              <a:t>:</a:t>
            </a:r>
            <a:endParaRPr lang="es-ES" b="1" dirty="0">
              <a:latin typeface="Tw Cen MT Condensed" panose="020B0606020104020203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Fomentar </a:t>
            </a:r>
            <a:r>
              <a:rPr lang="es-ES" sz="2800" b="1" dirty="0">
                <a:latin typeface="Tw Cen MT Condensed" panose="020B0606020104020203" pitchFamily="34" charset="0"/>
              </a:rPr>
              <a:t>la colaboración, el conocimiento y búsqueda de soluciones en problemas interpersonales en el ámbito escolar. </a:t>
            </a:r>
          </a:p>
          <a:p>
            <a:pPr algn="just">
              <a:lnSpc>
                <a:spcPct val="20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Reducir </a:t>
            </a:r>
            <a:r>
              <a:rPr lang="es-ES" sz="2800" b="1" dirty="0">
                <a:latin typeface="Tw Cen MT Condensed" panose="020B0606020104020203" pitchFamily="34" charset="0"/>
              </a:rPr>
              <a:t>los casos de acoso, </a:t>
            </a:r>
            <a:r>
              <a:rPr lang="es-ES" sz="2800" b="1" dirty="0" err="1">
                <a:latin typeface="Tw Cen MT Condensed" panose="020B0606020104020203" pitchFamily="34" charset="0"/>
              </a:rPr>
              <a:t>ciberacoso</a:t>
            </a:r>
            <a:r>
              <a:rPr lang="es-ES" sz="2800" b="1" dirty="0">
                <a:latin typeface="Tw Cen MT Condensed" panose="020B0606020104020203" pitchFamily="34" charset="0"/>
              </a:rPr>
              <a:t> o discriminación entre el alumnado. </a:t>
            </a:r>
          </a:p>
          <a:p>
            <a:pPr algn="just">
              <a:lnSpc>
                <a:spcPct val="20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Disminuir </a:t>
            </a:r>
            <a:r>
              <a:rPr lang="es-ES" sz="2800" b="1" dirty="0">
                <a:latin typeface="Tw Cen MT Condensed" panose="020B0606020104020203" pitchFamily="34" charset="0"/>
              </a:rPr>
              <a:t>la conflictividad y la aplicación de medidas sancionadoras. </a:t>
            </a:r>
          </a:p>
          <a:p>
            <a:pPr algn="just">
              <a:lnSpc>
                <a:spcPct val="20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Mejorar </a:t>
            </a:r>
            <a:r>
              <a:rPr lang="es-ES" sz="2800" b="1" dirty="0">
                <a:latin typeface="Tw Cen MT Condensed" panose="020B0606020104020203" pitchFamily="34" charset="0"/>
              </a:rPr>
              <a:t>la seguridad de los miembros de la comunidad educativa. </a:t>
            </a:r>
          </a:p>
          <a:p>
            <a:pPr>
              <a:lnSpc>
                <a:spcPct val="20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1334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062" y="0"/>
            <a:ext cx="11934092" cy="67524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Favorecer la participación directa del alumnado en la resolución de conflictos en los centros educativos. </a:t>
            </a:r>
          </a:p>
          <a:p>
            <a:pPr algn="just">
              <a:lnSpc>
                <a:spcPct val="15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Crear canales de comunicación y de conocimiento mutuo entre los docentes y el alumnado, mejorando la autoestima de todos los participantes en el proceso de ayuda del alumnado. </a:t>
            </a:r>
          </a:p>
          <a:p>
            <a:pPr algn="just">
              <a:lnSpc>
                <a:spcPct val="15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Establecer una organización escolar específica para tratar las formas violentas de afrontar los conflictos. 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>
                <a:latin typeface="Tw Cen MT Condensed" panose="020B0606020104020203" pitchFamily="34" charset="0"/>
              </a:rPr>
              <a:t>Incrementar los valores de ciudadanía a través de la responsabilidad compartida. 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60850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1354" y="175847"/>
            <a:ext cx="11230708" cy="715108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lgerian" panose="04020705040A02060702" pitchFamily="82" charset="0"/>
              </a:rPr>
              <a:t>Alumno-ayudante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7908" y="914400"/>
            <a:ext cx="11523784" cy="594359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ES" sz="3200" b="1" dirty="0" smtClean="0">
                <a:latin typeface="Tw Cen MT Condensed" panose="020B0606020104020203" pitchFamily="34" charset="0"/>
              </a:rPr>
              <a:t>En una primera fase se seleccionarán dos o tres alumnos por grupo. Dichos alumnos deben gozar de la confianza del resto y se deben involucrar en apoyar a los que tiene dificultades de integración en el grupo, los que se encuentran mal, etc.</a:t>
            </a:r>
          </a:p>
          <a:p>
            <a:pPr algn="just">
              <a:lnSpc>
                <a:spcPct val="120000"/>
              </a:lnSpc>
            </a:pPr>
            <a:endParaRPr lang="es-ES" sz="3200" b="1" dirty="0" smtClean="0">
              <a:latin typeface="Tw Cen MT Condensed" panose="020B0606020104020203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" sz="3200" b="1" dirty="0" smtClean="0">
                <a:latin typeface="Tw Cen MT Condensed" panose="020B0606020104020203" pitchFamily="34" charset="0"/>
              </a:rPr>
              <a:t>Son alumnos que serán formados para resolver conflictos entre iguales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" sz="3200" b="1" dirty="0" smtClean="0">
              <a:latin typeface="Tw Cen MT Condensed" panose="020B0606020104020203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" sz="3200" b="1" dirty="0" smtClean="0">
                <a:latin typeface="Tw Cen MT Condensed" panose="020B0606020104020203" pitchFamily="34" charset="0"/>
              </a:rPr>
              <a:t>El equipo de Alumnos-Ayudantes se reunirán semanalmente y analizarán junto con los profesores implicados los conflictos que han vivido sus compañeros</a:t>
            </a:r>
          </a:p>
          <a:p>
            <a:pPr algn="just">
              <a:lnSpc>
                <a:spcPct val="120000"/>
              </a:lnSpc>
            </a:pPr>
            <a:endParaRPr lang="es-ES" sz="3200" b="1" dirty="0" smtClean="0">
              <a:latin typeface="Tw Cen MT Condensed" panose="020B0606020104020203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" sz="3200" b="1" dirty="0" smtClean="0">
                <a:latin typeface="Tw Cen MT Condensed" panose="020B0606020104020203" pitchFamily="34" charset="0"/>
              </a:rPr>
              <a:t>Cuando el conflicto sea “grave” o “muy grave”, se comunicará a Jefatura para que lo resuelva</a:t>
            </a:r>
          </a:p>
          <a:p>
            <a:pPr algn="just">
              <a:lnSpc>
                <a:spcPct val="120000"/>
              </a:lnSpc>
            </a:pPr>
            <a:endParaRPr lang="es-ES" sz="3200" b="1" dirty="0" smtClean="0">
              <a:latin typeface="Tw Cen MT Condensed" panose="020B0606020104020203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" sz="3200" b="1" dirty="0" smtClean="0">
                <a:latin typeface="Tw Cen MT Condensed" panose="020B0606020104020203" pitchFamily="34" charset="0"/>
              </a:rPr>
              <a:t>Facilitan y velan por el clima de convivencia en el centro</a:t>
            </a:r>
          </a:p>
          <a:p>
            <a:pPr algn="just"/>
            <a:endParaRPr lang="es-ES" sz="3200" dirty="0" smtClean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40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anose="04020705040A02060702" pitchFamily="82" charset="0"/>
              </a:rPr>
              <a:t>CONFLICTOS QUE Se PUEDEN TRATAR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677" y="1242646"/>
            <a:ext cx="11746523" cy="547467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ES" dirty="0" smtClean="0"/>
          </a:p>
          <a:p>
            <a:pPr lvl="0" algn="just">
              <a:lnSpc>
                <a:spcPct val="20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Dificultad y problemas  </a:t>
            </a:r>
            <a:r>
              <a:rPr lang="es-ES" sz="2800" b="1" dirty="0">
                <a:latin typeface="Tw Cen MT Condensed" panose="020B0606020104020203" pitchFamily="34" charset="0"/>
              </a:rPr>
              <a:t>de integración en el grupo, aislamiento, rechazo, etc. </a:t>
            </a:r>
          </a:p>
          <a:p>
            <a:pPr lvl="0" algn="just">
              <a:lnSpc>
                <a:spcPct val="200000"/>
              </a:lnSpc>
            </a:pPr>
            <a:r>
              <a:rPr lang="es-ES" sz="2800" b="1" dirty="0">
                <a:latin typeface="Tw Cen MT Condensed" panose="020B0606020104020203" pitchFamily="34" charset="0"/>
              </a:rPr>
              <a:t>Enfrentamientos: insultos, pequeñas agresiones entre compañeros. </a:t>
            </a:r>
          </a:p>
          <a:p>
            <a:pPr lvl="0" algn="just">
              <a:lnSpc>
                <a:spcPct val="200000"/>
              </a:lnSpc>
            </a:pPr>
            <a:r>
              <a:rPr lang="es-ES" sz="2800" b="1" dirty="0">
                <a:latin typeface="Tw Cen MT Condensed" panose="020B0606020104020203" pitchFamily="34" charset="0"/>
              </a:rPr>
              <a:t>Malentendidos y rumores. </a:t>
            </a:r>
          </a:p>
          <a:p>
            <a:pPr lvl="0" algn="just">
              <a:lnSpc>
                <a:spcPct val="200000"/>
              </a:lnSpc>
            </a:pPr>
            <a:r>
              <a:rPr lang="es-ES" sz="2800" b="1" dirty="0">
                <a:latin typeface="Tw Cen MT Condensed" panose="020B0606020104020203" pitchFamily="34" charset="0"/>
              </a:rPr>
              <a:t>Pequeñas extorsiones </a:t>
            </a:r>
            <a:endParaRPr lang="es-ES" sz="2800" b="1" dirty="0" smtClean="0">
              <a:latin typeface="Tw Cen MT Condensed" panose="020B0606020104020203" pitchFamily="34" charset="0"/>
            </a:endParaRPr>
          </a:p>
          <a:p>
            <a:pPr lvl="0" algn="just">
              <a:lnSpc>
                <a:spcPct val="200000"/>
              </a:lnSpc>
            </a:pPr>
            <a:r>
              <a:rPr lang="es-ES" sz="2800" b="1" dirty="0" smtClean="0">
                <a:latin typeface="Tw Cen MT Condensed" panose="020B0606020104020203" pitchFamily="34" charset="0"/>
              </a:rPr>
              <a:t>En el aula, pueden colaborar con el delegado en problemas como: mal comportamiento, divisiones del grupo, etc.</a:t>
            </a:r>
            <a:endParaRPr lang="es-ES" sz="2800" b="1" dirty="0">
              <a:latin typeface="Tw Cen MT Condensed" panose="020B0606020104020203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97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164123"/>
            <a:ext cx="9193497" cy="574431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Algunas tareas a desempeñar</a:t>
            </a:r>
            <a:endParaRPr lang="es-ES" sz="4000" b="1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4637" y="679938"/>
            <a:ext cx="11574286" cy="59904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dirty="0"/>
          </a:p>
          <a:p>
            <a:pPr algn="just">
              <a:lnSpc>
                <a:spcPct val="220000"/>
              </a:lnSpc>
            </a:pPr>
            <a:r>
              <a:rPr lang="es-ES" sz="96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Ayudar </a:t>
            </a:r>
            <a:r>
              <a:rPr lang="es-ES" sz="9600" b="1" dirty="0">
                <a:latin typeface="Tw Cen MT Condensed" panose="020B0606020104020203" pitchFamily="34" charset="0"/>
                <a:ea typeface="Batang" panose="02030600000101010101" pitchFamily="18" charset="-127"/>
              </a:rPr>
              <a:t>a sus compañeros y compañeras cuando alguien les molesta o necesitan que los escuchen. No les aconseja, sino que les escucha. </a:t>
            </a:r>
          </a:p>
          <a:p>
            <a:pPr algn="just">
              <a:lnSpc>
                <a:spcPct val="220000"/>
              </a:lnSpc>
            </a:pPr>
            <a:r>
              <a:rPr lang="es-ES" sz="96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Liderar </a:t>
            </a:r>
            <a:r>
              <a:rPr lang="es-ES" sz="9600" b="1" dirty="0">
                <a:latin typeface="Tw Cen MT Condensed" panose="020B0606020104020203" pitchFamily="34" charset="0"/>
                <a:ea typeface="Batang" panose="02030600000101010101" pitchFamily="18" charset="-127"/>
              </a:rPr>
              <a:t>actividades de grupo en el recreo o en clase. </a:t>
            </a:r>
          </a:p>
          <a:p>
            <a:pPr algn="just">
              <a:lnSpc>
                <a:spcPct val="220000"/>
              </a:lnSpc>
            </a:pPr>
            <a:r>
              <a:rPr lang="es-ES" sz="96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Puede </a:t>
            </a:r>
            <a:r>
              <a:rPr lang="es-ES" sz="9600" b="1" dirty="0">
                <a:latin typeface="Tw Cen MT Condensed" panose="020B0606020104020203" pitchFamily="34" charset="0"/>
                <a:ea typeface="Batang" panose="02030600000101010101" pitchFamily="18" charset="-127"/>
              </a:rPr>
              <a:t>ayudar a otro compañero o compañera cuando tenga alguna dificultad, mediando para la resolución del conflicto. </a:t>
            </a:r>
          </a:p>
          <a:p>
            <a:pPr algn="just">
              <a:lnSpc>
                <a:spcPct val="220000"/>
              </a:lnSpc>
            </a:pPr>
            <a:r>
              <a:rPr lang="es-ES" sz="96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Facilitar </a:t>
            </a:r>
            <a:r>
              <a:rPr lang="es-ES" sz="9600" b="1" dirty="0">
                <a:latin typeface="Tw Cen MT Condensed" panose="020B0606020104020203" pitchFamily="34" charset="0"/>
                <a:ea typeface="Batang" panose="02030600000101010101" pitchFamily="18" charset="-127"/>
              </a:rPr>
              <a:t>una mejora de la convivencia en el grupo. </a:t>
            </a:r>
            <a:endParaRPr lang="es-ES" sz="9600" b="1" dirty="0" smtClean="0">
              <a:latin typeface="Tw Cen MT Condensed" panose="020B0606020104020203" pitchFamily="34" charset="0"/>
              <a:ea typeface="Batang" panose="02030600000101010101" pitchFamily="18" charset="-127"/>
            </a:endParaRPr>
          </a:p>
          <a:p>
            <a:pPr lvl="0" algn="just">
              <a:lnSpc>
                <a:spcPct val="220000"/>
              </a:lnSpc>
            </a:pPr>
            <a:r>
              <a:rPr lang="es-ES" sz="9600" b="1" dirty="0">
                <a:latin typeface="Tw Cen MT Condensed" panose="020B0606020104020203" pitchFamily="34" charset="0"/>
                <a:ea typeface="Batang" panose="02030600000101010101" pitchFamily="18" charset="-127"/>
              </a:rPr>
              <a:t>Informar a los compañeros sobre los recursos que pueden utilizar para resolver sus dificultades. </a:t>
            </a:r>
            <a:endParaRPr lang="es-ES" sz="9600" b="1" dirty="0" smtClean="0">
              <a:latin typeface="Tw Cen MT Condensed" panose="020B0606020104020203" pitchFamily="34" charset="0"/>
              <a:ea typeface="Batang" panose="02030600000101010101" pitchFamily="18" charset="-127"/>
            </a:endParaRPr>
          </a:p>
          <a:p>
            <a:pPr lvl="0" algn="just"/>
            <a:endParaRPr lang="es-ES" dirty="0"/>
          </a:p>
          <a:p>
            <a:pPr algn="just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3193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7908" y="164123"/>
            <a:ext cx="11711354" cy="6236677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s-ES" sz="38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Puede ayudar a otros compañeros o compañeras en la organización de grupos de apoyo en tareas académicas, o como Alumnado Ayudante en alguna materia que se le dé bien. </a:t>
            </a:r>
          </a:p>
          <a:p>
            <a:pPr algn="just">
              <a:lnSpc>
                <a:spcPct val="220000"/>
              </a:lnSpc>
            </a:pPr>
            <a:r>
              <a:rPr lang="es-ES" sz="38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Ayudar a alumnos o alumnas que estén tristes o decaídos por algún problema personal y que necesiten que alguien les escuche o les preste un poco de atención. </a:t>
            </a:r>
          </a:p>
          <a:p>
            <a:pPr algn="just">
              <a:lnSpc>
                <a:spcPct val="220000"/>
              </a:lnSpc>
            </a:pPr>
            <a:r>
              <a:rPr lang="es-ES" sz="38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Acoger a los recién llegados al centro y actúa como acompañante. </a:t>
            </a:r>
          </a:p>
          <a:p>
            <a:pPr algn="just">
              <a:lnSpc>
                <a:spcPct val="220000"/>
              </a:lnSpc>
            </a:pPr>
            <a:r>
              <a:rPr lang="es-ES" sz="3800" b="1" dirty="0" smtClean="0">
                <a:latin typeface="Tw Cen MT Condensed" panose="020B0606020104020203" pitchFamily="34" charset="0"/>
                <a:ea typeface="Batang" panose="02030600000101010101" pitchFamily="18" charset="-127"/>
              </a:rPr>
              <a:t>Detectar los posibles conflictos y discutirlos para buscar formas de intervenir antes de que aumenten. </a:t>
            </a:r>
          </a:p>
          <a:p>
            <a:pPr algn="just">
              <a:lnSpc>
                <a:spcPct val="220000"/>
              </a:lnSpc>
            </a:pPr>
            <a:endParaRPr lang="es-ES" b="1" dirty="0" smtClean="0">
              <a:latin typeface="Arial Rounded MT Bold" panose="020F0704030504030204" pitchFamily="34" charset="0"/>
              <a:ea typeface="Batang" panose="02030600000101010101" pitchFamily="18" charset="-127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1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615</Words>
  <Application>Microsoft Office PowerPoint</Application>
  <PresentationFormat>Personalizado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JUSTIFICACIÓN del proyecto</vt:lpstr>
      <vt:lpstr>¿Qué queremos conseguir? </vt:lpstr>
      <vt:lpstr>Objetivos</vt:lpstr>
      <vt:lpstr>Presentación de PowerPoint</vt:lpstr>
      <vt:lpstr>Alumno-ayudante</vt:lpstr>
      <vt:lpstr>CONFLICTOS QUE Se PUEDEN TRATAR</vt:lpstr>
      <vt:lpstr>Algunas tareas a desempeñar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user</cp:lastModifiedBy>
  <cp:revision>13</cp:revision>
  <dcterms:created xsi:type="dcterms:W3CDTF">2019-04-22T07:30:43Z</dcterms:created>
  <dcterms:modified xsi:type="dcterms:W3CDTF">2019-05-07T16:37:55Z</dcterms:modified>
</cp:coreProperties>
</file>