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6" r:id="rId6"/>
    <p:sldId id="263" r:id="rId7"/>
    <p:sldId id="264" r:id="rId8"/>
    <p:sldId id="260" r:id="rId9"/>
    <p:sldId id="267" r:id="rId10"/>
    <p:sldId id="261" r:id="rId11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81" d="100"/>
          <a:sy n="81" d="100"/>
        </p:scale>
        <p:origin x="-78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C71C5-9F7B-4F08-BD48-3284BA161BEF}" type="datetimeFigureOut">
              <a:rPr lang="es-ES" smtClean="0"/>
              <a:t>07/05/2019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B29DF-AA9E-4576-9BFC-8EFAD22BAE6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11777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C71C5-9F7B-4F08-BD48-3284BA161BEF}" type="datetimeFigureOut">
              <a:rPr lang="es-ES" smtClean="0"/>
              <a:t>07/05/2019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B29DF-AA9E-4576-9BFC-8EFAD22BAE6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49846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C71C5-9F7B-4F08-BD48-3284BA161BEF}" type="datetimeFigureOut">
              <a:rPr lang="es-ES" smtClean="0"/>
              <a:t>07/05/2019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B29DF-AA9E-4576-9BFC-8EFAD22BAE6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70394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C71C5-9F7B-4F08-BD48-3284BA161BEF}" type="datetimeFigureOut">
              <a:rPr lang="es-ES" smtClean="0"/>
              <a:t>07/05/2019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B29DF-AA9E-4576-9BFC-8EFAD22BAE6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6283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C71C5-9F7B-4F08-BD48-3284BA161BEF}" type="datetimeFigureOut">
              <a:rPr lang="es-ES" smtClean="0"/>
              <a:t>07/05/2019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B29DF-AA9E-4576-9BFC-8EFAD22BAE6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0086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C71C5-9F7B-4F08-BD48-3284BA161BEF}" type="datetimeFigureOut">
              <a:rPr lang="es-ES" smtClean="0"/>
              <a:t>07/05/2019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B29DF-AA9E-4576-9BFC-8EFAD22BAE6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756236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C71C5-9F7B-4F08-BD48-3284BA161BEF}" type="datetimeFigureOut">
              <a:rPr lang="es-ES" smtClean="0"/>
              <a:t>07/05/2019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B29DF-AA9E-4576-9BFC-8EFAD22BAE6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42000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C71C5-9F7B-4F08-BD48-3284BA161BEF}" type="datetimeFigureOut">
              <a:rPr lang="es-ES" smtClean="0"/>
              <a:t>07/05/2019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B29DF-AA9E-4576-9BFC-8EFAD22BAE6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69342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C71C5-9F7B-4F08-BD48-3284BA161BEF}" type="datetimeFigureOut">
              <a:rPr lang="es-ES" smtClean="0"/>
              <a:t>07/05/2019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B29DF-AA9E-4576-9BFC-8EFAD22BAE6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32034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C71C5-9F7B-4F08-BD48-3284BA161BEF}" type="datetimeFigureOut">
              <a:rPr lang="es-ES" smtClean="0"/>
              <a:t>07/05/2019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B29DF-AA9E-4576-9BFC-8EFAD22BAE6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945703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C71C5-9F7B-4F08-BD48-3284BA161BEF}" type="datetimeFigureOut">
              <a:rPr lang="es-ES" smtClean="0"/>
              <a:t>07/05/2019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B29DF-AA9E-4576-9BFC-8EFAD22BAE6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89283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35000"/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8C71C5-9F7B-4F08-BD48-3284BA161BEF}" type="datetimeFigureOut">
              <a:rPr lang="es-ES" smtClean="0"/>
              <a:t>07/05/2019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EB29DF-AA9E-4576-9BFC-8EFAD22BAE6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93730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1405388" y="2063932"/>
            <a:ext cx="8274187" cy="263413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es-ES" sz="7200" b="1" dirty="0" smtClean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latin typeface="Algerian" panose="04020705040A02060702" pitchFamily="82" charset="0"/>
              </a:rPr>
              <a:t>ALUMNOS AYUDANTES</a:t>
            </a:r>
            <a:endParaRPr lang="es-ES" sz="7200" b="1" cap="none" spc="0" dirty="0">
              <a:ln w="22225">
                <a:solidFill>
                  <a:schemeClr val="tx1"/>
                </a:solidFill>
                <a:prstDash val="solid"/>
              </a:ln>
              <a:solidFill>
                <a:schemeClr val="accent2">
                  <a:lumMod val="75000"/>
                </a:schemeClr>
              </a:solidFill>
              <a:effectLst/>
              <a:latin typeface="Algerian" panose="04020705040A02060702" pitchFamily="82" charset="0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9453" y="2063932"/>
            <a:ext cx="3250794" cy="3250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798971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2393788" y="3411472"/>
            <a:ext cx="7003840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000" b="1" dirty="0" smtClean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lgerian" panose="04020705040A02060702" pitchFamily="82" charset="0"/>
              </a:rPr>
              <a:t>Esperamos poder contar </a:t>
            </a:r>
          </a:p>
          <a:p>
            <a:pPr algn="ctr"/>
            <a:r>
              <a:rPr lang="es-ES" sz="4000" b="1" dirty="0" smtClean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lgerian" panose="04020705040A02060702" pitchFamily="82" charset="0"/>
              </a:rPr>
              <a:t>con vuestra ayuda</a:t>
            </a:r>
            <a:endParaRPr lang="es-ES" sz="4000" b="1" cap="none" spc="0" dirty="0">
              <a:ln w="9525">
                <a:solidFill>
                  <a:schemeClr val="tx1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Algerian" panose="04020705040A02060702" pitchFamily="82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1135829" y="2244523"/>
            <a:ext cx="10068397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es-ES" sz="5400" b="1" dirty="0" smtClean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Algerian" panose="04020705040A02060702" pitchFamily="82" charset="0"/>
              </a:rPr>
              <a:t>GRACIAS POR VUESTRA ATENCIÓN</a:t>
            </a:r>
            <a:endParaRPr lang="es-ES" sz="5400" b="1" cap="none" spc="0" dirty="0">
              <a:ln w="9525">
                <a:solidFill>
                  <a:schemeClr val="tx1"/>
                </a:solidFill>
                <a:prstDash val="solid"/>
              </a:ln>
              <a:solidFill>
                <a:schemeClr val="accent2">
                  <a:lumMod val="75000"/>
                </a:schemeClr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585673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4800" b="1" dirty="0" smtClean="0">
                <a:solidFill>
                  <a:srgbClr val="002060"/>
                </a:solidFill>
                <a:latin typeface="Algerian" panose="04020705040A02060702" pitchFamily="82" charset="0"/>
              </a:rPr>
              <a:t>JUSTIFICACIÓN del proyecto</a:t>
            </a:r>
            <a:endParaRPr lang="es-ES" sz="4800" b="1" dirty="0">
              <a:solidFill>
                <a:srgbClr val="002060"/>
              </a:solidFill>
              <a:latin typeface="Algerian" panose="04020705040A02060702" pitchFamily="82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22738" y="1359877"/>
            <a:ext cx="11301047" cy="4994031"/>
          </a:xfrm>
        </p:spPr>
        <p:txBody>
          <a:bodyPr>
            <a:normAutofit/>
          </a:bodyPr>
          <a:lstStyle/>
          <a:p>
            <a:endParaRPr lang="es-ES" sz="2800" dirty="0">
              <a:latin typeface="Tw Cen MT Condensed" panose="020B0606020104020203" pitchFamily="34" charset="0"/>
            </a:endParaRPr>
          </a:p>
          <a:p>
            <a:pPr marL="0" indent="0" algn="just">
              <a:lnSpc>
                <a:spcPct val="200000"/>
              </a:lnSpc>
              <a:buNone/>
            </a:pPr>
            <a:r>
              <a:rPr lang="es-ES" sz="2800" b="1" dirty="0" smtClean="0">
                <a:latin typeface="Tw Cen MT Condensed" panose="020B0606020104020203" pitchFamily="34" charset="0"/>
              </a:rPr>
              <a:t>Existen </a:t>
            </a:r>
            <a:r>
              <a:rPr lang="es-ES" sz="2800" b="1" dirty="0">
                <a:latin typeface="Tw Cen MT Condensed" panose="020B0606020104020203" pitchFamily="34" charset="0"/>
              </a:rPr>
              <a:t>muchas razones que han demostrado la importancia de los “Sistemas de ayuda entre </a:t>
            </a:r>
            <a:r>
              <a:rPr lang="es-ES" sz="2800" b="1" dirty="0" smtClean="0">
                <a:latin typeface="Tw Cen MT Condensed" panose="020B0606020104020203" pitchFamily="34" charset="0"/>
              </a:rPr>
              <a:t>Iguales</a:t>
            </a:r>
            <a:r>
              <a:rPr lang="es-ES" sz="2800" b="1" dirty="0">
                <a:latin typeface="Tw Cen MT Condensed" panose="020B0606020104020203" pitchFamily="34" charset="0"/>
              </a:rPr>
              <a:t>” en </a:t>
            </a:r>
            <a:r>
              <a:rPr lang="es-ES" sz="2800" b="1" dirty="0" smtClean="0">
                <a:latin typeface="Tw Cen MT Condensed" panose="020B0606020104020203" pitchFamily="34" charset="0"/>
              </a:rPr>
              <a:t>colegios </a:t>
            </a:r>
            <a:r>
              <a:rPr lang="es-ES" sz="2800" b="1" dirty="0">
                <a:latin typeface="Tw Cen MT Condensed" panose="020B0606020104020203" pitchFamily="34" charset="0"/>
              </a:rPr>
              <a:t>e institutos, ya que </a:t>
            </a:r>
            <a:r>
              <a:rPr lang="es-ES" sz="2800" b="1" dirty="0" smtClean="0">
                <a:latin typeface="Tw Cen MT Condensed" panose="020B0606020104020203" pitchFamily="34" charset="0"/>
              </a:rPr>
              <a:t>estos ayudan, entre otras, a la </a:t>
            </a:r>
            <a:r>
              <a:rPr lang="es-ES" sz="2800" b="1" dirty="0">
                <a:latin typeface="Tw Cen MT Condensed" panose="020B0606020104020203" pitchFamily="34" charset="0"/>
              </a:rPr>
              <a:t>gestión de </a:t>
            </a:r>
            <a:r>
              <a:rPr lang="es-ES" sz="2800" b="1" dirty="0" smtClean="0">
                <a:latin typeface="Tw Cen MT Condensed" panose="020B0606020104020203" pitchFamily="34" charset="0"/>
              </a:rPr>
              <a:t>conflictos, a  </a:t>
            </a:r>
            <a:r>
              <a:rPr lang="es-ES" sz="2800" b="1" dirty="0">
                <a:latin typeface="Tw Cen MT Condensed" panose="020B0606020104020203" pitchFamily="34" charset="0"/>
              </a:rPr>
              <a:t>mejorar el clima de convivencia en las aulas y el centro, educar en valores…. </a:t>
            </a:r>
          </a:p>
        </p:txBody>
      </p:sp>
    </p:spTree>
    <p:extLst>
      <p:ext uri="{BB962C8B-B14F-4D97-AF65-F5344CB8AC3E}">
        <p14:creationId xmlns:p14="http://schemas.microsoft.com/office/powerpoint/2010/main" val="32959812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850777"/>
          </a:xfrm>
        </p:spPr>
        <p:txBody>
          <a:bodyPr>
            <a:normAutofit/>
          </a:bodyPr>
          <a:lstStyle/>
          <a:p>
            <a:r>
              <a:rPr lang="es-ES" sz="4400" b="1" dirty="0" smtClean="0">
                <a:solidFill>
                  <a:schemeClr val="accent2">
                    <a:lumMod val="75000"/>
                  </a:schemeClr>
                </a:solidFill>
                <a:latin typeface="Algerian" panose="04020705040A02060702" pitchFamily="82" charset="0"/>
              </a:rPr>
              <a:t>¿Qué queremos conseguir? </a:t>
            </a:r>
            <a:endParaRPr lang="es-ES" sz="4400" b="1" dirty="0">
              <a:solidFill>
                <a:schemeClr val="accent2">
                  <a:lumMod val="75000"/>
                </a:schemeClr>
              </a:solidFill>
              <a:latin typeface="Algerian" panose="04020705040A02060702" pitchFamily="82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81390" y="1184031"/>
            <a:ext cx="11523041" cy="5673969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200000"/>
              </a:lnSpc>
              <a:buNone/>
            </a:pPr>
            <a:r>
              <a:rPr lang="es-ES" sz="3000" b="1" dirty="0" smtClean="0">
                <a:latin typeface="Tw Cen MT Condensed" panose="020B0606020104020203" pitchFamily="34" charset="0"/>
              </a:rPr>
              <a:t>Queremos crear un grupo de Alumnos ayudantes, con alumnos y alumnas implicadas que quieran ayudar al resto de compañeros, ya que diversos estudios han demostrado que  mediante la utilización de </a:t>
            </a:r>
            <a:r>
              <a:rPr lang="es-ES" sz="3000" b="1" dirty="0">
                <a:latin typeface="Tw Cen MT Condensed" panose="020B0606020104020203" pitchFamily="34" charset="0"/>
              </a:rPr>
              <a:t>estrategias de ayuda entre iguales se consigue mejorar el clima del centro, el desarrollo personal y social de los ayudantes, y los ayudados y, por lo tanto, una mayor disponibilidad para el aprendizaje. </a:t>
            </a:r>
          </a:p>
        </p:txBody>
      </p:sp>
    </p:spTree>
    <p:extLst>
      <p:ext uri="{BB962C8B-B14F-4D97-AF65-F5344CB8AC3E}">
        <p14:creationId xmlns:p14="http://schemas.microsoft.com/office/powerpoint/2010/main" val="384736360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534254"/>
          </a:xfrm>
        </p:spPr>
        <p:txBody>
          <a:bodyPr>
            <a:normAutofit fontScale="90000"/>
          </a:bodyPr>
          <a:lstStyle/>
          <a:p>
            <a:r>
              <a:rPr lang="es-ES" sz="5400" b="1" dirty="0" smtClean="0">
                <a:solidFill>
                  <a:schemeClr val="accent2">
                    <a:lumMod val="75000"/>
                  </a:schemeClr>
                </a:solidFill>
                <a:latin typeface="Algerian" panose="04020705040A02060702" pitchFamily="82" charset="0"/>
              </a:rPr>
              <a:t>Objetivos</a:t>
            </a:r>
            <a:endParaRPr lang="es-ES" sz="5400" b="1" dirty="0">
              <a:solidFill>
                <a:schemeClr val="accent2">
                  <a:lumMod val="75000"/>
                </a:schemeClr>
              </a:solidFill>
              <a:latin typeface="Algerian" panose="04020705040A02060702" pitchFamily="82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11573" y="1055077"/>
            <a:ext cx="11692858" cy="5673969"/>
          </a:xfrm>
        </p:spPr>
        <p:txBody>
          <a:bodyPr>
            <a:normAutofit/>
          </a:bodyPr>
          <a:lstStyle/>
          <a:p>
            <a:pPr marL="457200" lvl="1" indent="0" algn="just">
              <a:lnSpc>
                <a:spcPct val="200000"/>
              </a:lnSpc>
              <a:buNone/>
            </a:pPr>
            <a:r>
              <a:rPr lang="es-ES" b="1" dirty="0" smtClean="0">
                <a:solidFill>
                  <a:srgbClr val="00B050"/>
                </a:solidFill>
                <a:latin typeface="Tw Cen MT Condensed" panose="020B0606020104020203" pitchFamily="34" charset="0"/>
              </a:rPr>
              <a:t>MEJORAR LA CONVIVENCIA</a:t>
            </a:r>
            <a:r>
              <a:rPr lang="es-ES" b="1" dirty="0" smtClean="0">
                <a:latin typeface="Tw Cen MT Condensed" panose="020B0606020104020203" pitchFamily="34" charset="0"/>
              </a:rPr>
              <a:t>, </a:t>
            </a:r>
            <a:r>
              <a:rPr lang="es-ES" dirty="0" smtClean="0">
                <a:latin typeface="Tw Cen MT Condensed" panose="020B0606020104020203" pitchFamily="34" charset="0"/>
              </a:rPr>
              <a:t>y además</a:t>
            </a:r>
            <a:r>
              <a:rPr lang="es-ES" b="1" dirty="0" smtClean="0">
                <a:latin typeface="Tw Cen MT Condensed" panose="020B0606020104020203" pitchFamily="34" charset="0"/>
              </a:rPr>
              <a:t>:</a:t>
            </a:r>
            <a:endParaRPr lang="es-ES" b="1" dirty="0">
              <a:latin typeface="Tw Cen MT Condensed" panose="020B0606020104020203" pitchFamily="34" charset="0"/>
            </a:endParaRPr>
          </a:p>
          <a:p>
            <a:pPr algn="just">
              <a:lnSpc>
                <a:spcPct val="200000"/>
              </a:lnSpc>
            </a:pPr>
            <a:r>
              <a:rPr lang="es-ES" sz="2800" b="1" dirty="0" smtClean="0">
                <a:latin typeface="Tw Cen MT Condensed" panose="020B0606020104020203" pitchFamily="34" charset="0"/>
              </a:rPr>
              <a:t>Fomentar </a:t>
            </a:r>
            <a:r>
              <a:rPr lang="es-ES" sz="2800" b="1" dirty="0">
                <a:latin typeface="Tw Cen MT Condensed" panose="020B0606020104020203" pitchFamily="34" charset="0"/>
              </a:rPr>
              <a:t>la colaboración, el conocimiento y búsqueda de soluciones en problemas interpersonales en el ámbito escolar. </a:t>
            </a:r>
          </a:p>
          <a:p>
            <a:pPr algn="just">
              <a:lnSpc>
                <a:spcPct val="200000"/>
              </a:lnSpc>
            </a:pPr>
            <a:r>
              <a:rPr lang="es-ES" sz="2800" b="1" dirty="0" smtClean="0">
                <a:latin typeface="Tw Cen MT Condensed" panose="020B0606020104020203" pitchFamily="34" charset="0"/>
              </a:rPr>
              <a:t>Reducir </a:t>
            </a:r>
            <a:r>
              <a:rPr lang="es-ES" sz="2800" b="1" dirty="0">
                <a:latin typeface="Tw Cen MT Condensed" panose="020B0606020104020203" pitchFamily="34" charset="0"/>
              </a:rPr>
              <a:t>los casos de acoso, </a:t>
            </a:r>
            <a:r>
              <a:rPr lang="es-ES" sz="2800" b="1" dirty="0" err="1">
                <a:latin typeface="Tw Cen MT Condensed" panose="020B0606020104020203" pitchFamily="34" charset="0"/>
              </a:rPr>
              <a:t>ciberacoso</a:t>
            </a:r>
            <a:r>
              <a:rPr lang="es-ES" sz="2800" b="1" dirty="0">
                <a:latin typeface="Tw Cen MT Condensed" panose="020B0606020104020203" pitchFamily="34" charset="0"/>
              </a:rPr>
              <a:t> o discriminación entre el alumnado. </a:t>
            </a:r>
          </a:p>
          <a:p>
            <a:pPr algn="just">
              <a:lnSpc>
                <a:spcPct val="200000"/>
              </a:lnSpc>
            </a:pPr>
            <a:r>
              <a:rPr lang="es-ES" sz="2800" b="1" dirty="0" smtClean="0">
                <a:latin typeface="Tw Cen MT Condensed" panose="020B0606020104020203" pitchFamily="34" charset="0"/>
              </a:rPr>
              <a:t>Disminuir </a:t>
            </a:r>
            <a:r>
              <a:rPr lang="es-ES" sz="2800" b="1" dirty="0">
                <a:latin typeface="Tw Cen MT Condensed" panose="020B0606020104020203" pitchFamily="34" charset="0"/>
              </a:rPr>
              <a:t>la conflictividad y la aplicación de medidas sancionadoras. </a:t>
            </a:r>
          </a:p>
          <a:p>
            <a:pPr algn="just">
              <a:lnSpc>
                <a:spcPct val="200000"/>
              </a:lnSpc>
            </a:pPr>
            <a:r>
              <a:rPr lang="es-ES" sz="2800" b="1" dirty="0" smtClean="0">
                <a:latin typeface="Tw Cen MT Condensed" panose="020B0606020104020203" pitchFamily="34" charset="0"/>
              </a:rPr>
              <a:t>Mejorar </a:t>
            </a:r>
            <a:r>
              <a:rPr lang="es-ES" sz="2800" b="1" dirty="0">
                <a:latin typeface="Tw Cen MT Condensed" panose="020B0606020104020203" pitchFamily="34" charset="0"/>
              </a:rPr>
              <a:t>la seguridad de los miembros de la comunidad educativa. </a:t>
            </a:r>
          </a:p>
          <a:p>
            <a:pPr>
              <a:lnSpc>
                <a:spcPct val="200000"/>
              </a:lnSpc>
            </a:pP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1413345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2062" y="0"/>
            <a:ext cx="11934092" cy="6752492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s-ES" sz="2800" b="1" dirty="0" smtClean="0">
                <a:latin typeface="Tw Cen MT Condensed" panose="020B0606020104020203" pitchFamily="34" charset="0"/>
              </a:rPr>
              <a:t>Favorecer la participación directa del alumnado en la resolución de conflictos en los centros educativos. </a:t>
            </a:r>
          </a:p>
          <a:p>
            <a:pPr algn="just">
              <a:lnSpc>
                <a:spcPct val="150000"/>
              </a:lnSpc>
            </a:pPr>
            <a:r>
              <a:rPr lang="es-ES" sz="2800" b="1" dirty="0" smtClean="0">
                <a:latin typeface="Tw Cen MT Condensed" panose="020B0606020104020203" pitchFamily="34" charset="0"/>
              </a:rPr>
              <a:t>Crear canales de comunicación y de conocimiento mutuo entre los docentes y el alumnado, mejorando la autoestima de todos los participantes en el proceso de ayuda del alumnado. </a:t>
            </a:r>
          </a:p>
          <a:p>
            <a:pPr algn="just">
              <a:lnSpc>
                <a:spcPct val="150000"/>
              </a:lnSpc>
            </a:pPr>
            <a:r>
              <a:rPr lang="es-ES" sz="2800" b="1" dirty="0" smtClean="0">
                <a:latin typeface="Tw Cen MT Condensed" panose="020B0606020104020203" pitchFamily="34" charset="0"/>
              </a:rPr>
              <a:t>Establecer una organización escolar específica para tratar las formas violentas de afrontar los conflictos. </a:t>
            </a:r>
          </a:p>
          <a:p>
            <a:pPr algn="just">
              <a:lnSpc>
                <a:spcPct val="150000"/>
              </a:lnSpc>
            </a:pPr>
            <a:r>
              <a:rPr lang="es-ES" b="1" dirty="0" smtClean="0">
                <a:latin typeface="Tw Cen MT Condensed" panose="020B0606020104020203" pitchFamily="34" charset="0"/>
              </a:rPr>
              <a:t>Incrementar los valores de ciudadanía a través de la responsabilidad compartida. </a:t>
            </a:r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1608509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81354" y="175847"/>
            <a:ext cx="11230708" cy="715108"/>
          </a:xfrm>
        </p:spPr>
        <p:txBody>
          <a:bodyPr>
            <a:normAutofit fontScale="90000"/>
          </a:bodyPr>
          <a:lstStyle/>
          <a:p>
            <a:r>
              <a:rPr lang="es-ES" dirty="0" smtClean="0">
                <a:latin typeface="Algerian" panose="04020705040A02060702" pitchFamily="82" charset="0"/>
              </a:rPr>
              <a:t>Alumno-ayudante</a:t>
            </a:r>
            <a:endParaRPr lang="es-ES" dirty="0">
              <a:latin typeface="Algerian" panose="04020705040A02060702" pitchFamily="8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7908" y="914400"/>
            <a:ext cx="11523784" cy="5943599"/>
          </a:xfrm>
        </p:spPr>
        <p:txBody>
          <a:bodyPr>
            <a:normAutofit fontScale="77500" lnSpcReduction="20000"/>
          </a:bodyPr>
          <a:lstStyle/>
          <a:p>
            <a:pPr algn="just">
              <a:lnSpc>
                <a:spcPct val="120000"/>
              </a:lnSpc>
            </a:pPr>
            <a:r>
              <a:rPr lang="es-ES" sz="3200" b="1" dirty="0" smtClean="0">
                <a:latin typeface="Tw Cen MT Condensed" panose="020B0606020104020203" pitchFamily="34" charset="0"/>
              </a:rPr>
              <a:t>En una primera fase se seleccionarán dos o tres alumnos por grupo. Dichos alumnos deben gozar de la confianza del resto y se deben involucrar en apoyar a los que tiene dificultades de integración en el grupo, los que se encuentran mal, etc.</a:t>
            </a:r>
          </a:p>
          <a:p>
            <a:pPr algn="just">
              <a:lnSpc>
                <a:spcPct val="120000"/>
              </a:lnSpc>
            </a:pPr>
            <a:endParaRPr lang="es-ES" sz="3200" b="1" dirty="0" smtClean="0">
              <a:latin typeface="Tw Cen MT Condensed" panose="020B0606020104020203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es-ES" sz="3200" b="1" dirty="0" smtClean="0">
                <a:latin typeface="Tw Cen MT Condensed" panose="020B0606020104020203" pitchFamily="34" charset="0"/>
              </a:rPr>
              <a:t>Son alumnos que serán formados para resolver conflictos entre iguales </a:t>
            </a:r>
          </a:p>
          <a:p>
            <a:pPr marL="0" indent="0" algn="just">
              <a:lnSpc>
                <a:spcPct val="120000"/>
              </a:lnSpc>
              <a:buNone/>
            </a:pPr>
            <a:endParaRPr lang="es-ES" sz="3200" b="1" dirty="0" smtClean="0">
              <a:latin typeface="Tw Cen MT Condensed" panose="020B0606020104020203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es-ES" sz="3200" b="1" dirty="0" smtClean="0">
                <a:latin typeface="Tw Cen MT Condensed" panose="020B0606020104020203" pitchFamily="34" charset="0"/>
              </a:rPr>
              <a:t>El equipo de Alumnos-Ayudantes se reunirán semanalmente y analizarán junto con los profesores implicados los conflictos que han vivido sus compañeros</a:t>
            </a:r>
          </a:p>
          <a:p>
            <a:pPr algn="just">
              <a:lnSpc>
                <a:spcPct val="120000"/>
              </a:lnSpc>
            </a:pPr>
            <a:endParaRPr lang="es-ES" sz="3200" b="1" dirty="0" smtClean="0">
              <a:latin typeface="Tw Cen MT Condensed" panose="020B0606020104020203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es-ES" sz="3200" b="1" dirty="0" smtClean="0">
                <a:latin typeface="Tw Cen MT Condensed" panose="020B0606020104020203" pitchFamily="34" charset="0"/>
              </a:rPr>
              <a:t>Cuando el conflicto sea “grave” o “muy grave”, se comunicará a Jefatura para que lo resuelva</a:t>
            </a:r>
          </a:p>
          <a:p>
            <a:pPr algn="just">
              <a:lnSpc>
                <a:spcPct val="120000"/>
              </a:lnSpc>
            </a:pPr>
            <a:endParaRPr lang="es-ES" sz="3200" b="1" dirty="0" smtClean="0">
              <a:latin typeface="Tw Cen MT Condensed" panose="020B0606020104020203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es-ES" sz="3200" b="1" dirty="0" smtClean="0">
                <a:latin typeface="Tw Cen MT Condensed" panose="020B0606020104020203" pitchFamily="34" charset="0"/>
              </a:rPr>
              <a:t>Facilitan y velan por el clima de convivencia en el centro</a:t>
            </a:r>
          </a:p>
          <a:p>
            <a:pPr algn="just"/>
            <a:endParaRPr lang="es-ES" sz="3200" dirty="0" smtClean="0"/>
          </a:p>
          <a:p>
            <a:pPr marL="0" indent="0" algn="just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24074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latin typeface="Algerian" panose="04020705040A02060702" pitchFamily="82" charset="0"/>
              </a:rPr>
              <a:t>CONFLICTOS QUE Se PUEDEN TRATAR</a:t>
            </a:r>
            <a:endParaRPr lang="es-ES" dirty="0">
              <a:latin typeface="Algerian" panose="04020705040A02060702" pitchFamily="8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0677" y="1242646"/>
            <a:ext cx="11746523" cy="5474677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endParaRPr lang="es-ES" dirty="0" smtClean="0"/>
          </a:p>
          <a:p>
            <a:pPr lvl="0" algn="just">
              <a:lnSpc>
                <a:spcPct val="200000"/>
              </a:lnSpc>
            </a:pPr>
            <a:r>
              <a:rPr lang="es-ES" sz="2800" b="1" dirty="0" smtClean="0">
                <a:latin typeface="Tw Cen MT Condensed" panose="020B0606020104020203" pitchFamily="34" charset="0"/>
              </a:rPr>
              <a:t>Dificultad y problemas  </a:t>
            </a:r>
            <a:r>
              <a:rPr lang="es-ES" sz="2800" b="1" dirty="0">
                <a:latin typeface="Tw Cen MT Condensed" panose="020B0606020104020203" pitchFamily="34" charset="0"/>
              </a:rPr>
              <a:t>de integración en el grupo, aislamiento, rechazo, etc. </a:t>
            </a:r>
          </a:p>
          <a:p>
            <a:pPr lvl="0" algn="just">
              <a:lnSpc>
                <a:spcPct val="200000"/>
              </a:lnSpc>
            </a:pPr>
            <a:r>
              <a:rPr lang="es-ES" sz="2800" b="1" dirty="0">
                <a:latin typeface="Tw Cen MT Condensed" panose="020B0606020104020203" pitchFamily="34" charset="0"/>
              </a:rPr>
              <a:t>Enfrentamientos: insultos, pequeñas agresiones entre compañeros. </a:t>
            </a:r>
          </a:p>
          <a:p>
            <a:pPr lvl="0" algn="just">
              <a:lnSpc>
                <a:spcPct val="200000"/>
              </a:lnSpc>
            </a:pPr>
            <a:r>
              <a:rPr lang="es-ES" sz="2800" b="1" dirty="0">
                <a:latin typeface="Tw Cen MT Condensed" panose="020B0606020104020203" pitchFamily="34" charset="0"/>
              </a:rPr>
              <a:t>Malentendidos y rumores. </a:t>
            </a:r>
          </a:p>
          <a:p>
            <a:pPr lvl="0" algn="just">
              <a:lnSpc>
                <a:spcPct val="200000"/>
              </a:lnSpc>
            </a:pPr>
            <a:r>
              <a:rPr lang="es-ES" sz="2800" b="1" dirty="0">
                <a:latin typeface="Tw Cen MT Condensed" panose="020B0606020104020203" pitchFamily="34" charset="0"/>
              </a:rPr>
              <a:t>Pequeñas extorsiones </a:t>
            </a:r>
            <a:endParaRPr lang="es-ES" sz="2800" b="1" dirty="0" smtClean="0">
              <a:latin typeface="Tw Cen MT Condensed" panose="020B0606020104020203" pitchFamily="34" charset="0"/>
            </a:endParaRPr>
          </a:p>
          <a:p>
            <a:pPr lvl="0" algn="just">
              <a:lnSpc>
                <a:spcPct val="200000"/>
              </a:lnSpc>
            </a:pPr>
            <a:r>
              <a:rPr lang="es-ES" sz="2800" b="1" dirty="0" smtClean="0">
                <a:latin typeface="Tw Cen MT Condensed" panose="020B0606020104020203" pitchFamily="34" charset="0"/>
              </a:rPr>
              <a:t>En el aula, pueden colaborar con el delegado en problemas como: mal comportamiento, divisiones del grupo, etc.</a:t>
            </a:r>
            <a:endParaRPr lang="es-ES" sz="2800" b="1" dirty="0">
              <a:latin typeface="Tw Cen MT Condensed" panose="020B0606020104020203" pitchFamily="34" charset="0"/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39721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3" y="164123"/>
            <a:ext cx="9193497" cy="574431"/>
          </a:xfrm>
        </p:spPr>
        <p:txBody>
          <a:bodyPr>
            <a:normAutofit fontScale="90000"/>
          </a:bodyPr>
          <a:lstStyle/>
          <a:p>
            <a:r>
              <a:rPr lang="es-ES" sz="4000" b="1" dirty="0" smtClean="0">
                <a:solidFill>
                  <a:schemeClr val="accent2">
                    <a:lumMod val="75000"/>
                  </a:schemeClr>
                </a:solidFill>
                <a:latin typeface="Algerian" panose="04020705040A02060702" pitchFamily="82" charset="0"/>
              </a:rPr>
              <a:t>Algunas tareas a desempeñar</a:t>
            </a:r>
            <a:endParaRPr lang="es-ES" sz="4000" b="1" dirty="0">
              <a:solidFill>
                <a:schemeClr val="accent2">
                  <a:lumMod val="75000"/>
                </a:schemeClr>
              </a:solidFill>
              <a:latin typeface="Algerian" panose="04020705040A02060702" pitchFamily="82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24637" y="679938"/>
            <a:ext cx="11574286" cy="5990493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es-ES" dirty="0"/>
          </a:p>
          <a:p>
            <a:pPr algn="just">
              <a:lnSpc>
                <a:spcPct val="220000"/>
              </a:lnSpc>
            </a:pPr>
            <a:r>
              <a:rPr lang="es-ES" sz="9600" b="1" dirty="0" smtClean="0">
                <a:latin typeface="Tw Cen MT Condensed" panose="020B0606020104020203" pitchFamily="34" charset="0"/>
                <a:ea typeface="Batang" panose="02030600000101010101" pitchFamily="18" charset="-127"/>
              </a:rPr>
              <a:t>Ayudar </a:t>
            </a:r>
            <a:r>
              <a:rPr lang="es-ES" sz="9600" b="1" dirty="0">
                <a:latin typeface="Tw Cen MT Condensed" panose="020B0606020104020203" pitchFamily="34" charset="0"/>
                <a:ea typeface="Batang" panose="02030600000101010101" pitchFamily="18" charset="-127"/>
              </a:rPr>
              <a:t>a sus compañeros y compañeras cuando alguien les molesta o necesitan que los escuchen. No les aconseja, sino que les escucha. </a:t>
            </a:r>
          </a:p>
          <a:p>
            <a:pPr algn="just">
              <a:lnSpc>
                <a:spcPct val="220000"/>
              </a:lnSpc>
            </a:pPr>
            <a:r>
              <a:rPr lang="es-ES" sz="9600" b="1" dirty="0" smtClean="0">
                <a:latin typeface="Tw Cen MT Condensed" panose="020B0606020104020203" pitchFamily="34" charset="0"/>
                <a:ea typeface="Batang" panose="02030600000101010101" pitchFamily="18" charset="-127"/>
              </a:rPr>
              <a:t>Liderar </a:t>
            </a:r>
            <a:r>
              <a:rPr lang="es-ES" sz="9600" b="1" dirty="0">
                <a:latin typeface="Tw Cen MT Condensed" panose="020B0606020104020203" pitchFamily="34" charset="0"/>
                <a:ea typeface="Batang" panose="02030600000101010101" pitchFamily="18" charset="-127"/>
              </a:rPr>
              <a:t>actividades de grupo en el recreo o en clase. </a:t>
            </a:r>
          </a:p>
          <a:p>
            <a:pPr algn="just">
              <a:lnSpc>
                <a:spcPct val="220000"/>
              </a:lnSpc>
            </a:pPr>
            <a:r>
              <a:rPr lang="es-ES" sz="9600" b="1" dirty="0" smtClean="0">
                <a:latin typeface="Tw Cen MT Condensed" panose="020B0606020104020203" pitchFamily="34" charset="0"/>
                <a:ea typeface="Batang" panose="02030600000101010101" pitchFamily="18" charset="-127"/>
              </a:rPr>
              <a:t>Puede </a:t>
            </a:r>
            <a:r>
              <a:rPr lang="es-ES" sz="9600" b="1" dirty="0">
                <a:latin typeface="Tw Cen MT Condensed" panose="020B0606020104020203" pitchFamily="34" charset="0"/>
                <a:ea typeface="Batang" panose="02030600000101010101" pitchFamily="18" charset="-127"/>
              </a:rPr>
              <a:t>ayudar a otro compañero o compañera cuando tenga alguna dificultad, mediando para la resolución del conflicto. </a:t>
            </a:r>
          </a:p>
          <a:p>
            <a:pPr algn="just">
              <a:lnSpc>
                <a:spcPct val="220000"/>
              </a:lnSpc>
            </a:pPr>
            <a:r>
              <a:rPr lang="es-ES" sz="9600" b="1" dirty="0" smtClean="0">
                <a:latin typeface="Tw Cen MT Condensed" panose="020B0606020104020203" pitchFamily="34" charset="0"/>
                <a:ea typeface="Batang" panose="02030600000101010101" pitchFamily="18" charset="-127"/>
              </a:rPr>
              <a:t>Facilitar </a:t>
            </a:r>
            <a:r>
              <a:rPr lang="es-ES" sz="9600" b="1" dirty="0">
                <a:latin typeface="Tw Cen MT Condensed" panose="020B0606020104020203" pitchFamily="34" charset="0"/>
                <a:ea typeface="Batang" panose="02030600000101010101" pitchFamily="18" charset="-127"/>
              </a:rPr>
              <a:t>una mejora de la convivencia en el grupo. </a:t>
            </a:r>
            <a:endParaRPr lang="es-ES" sz="9600" b="1" dirty="0" smtClean="0">
              <a:latin typeface="Tw Cen MT Condensed" panose="020B0606020104020203" pitchFamily="34" charset="0"/>
              <a:ea typeface="Batang" panose="02030600000101010101" pitchFamily="18" charset="-127"/>
            </a:endParaRPr>
          </a:p>
          <a:p>
            <a:pPr lvl="0" algn="just">
              <a:lnSpc>
                <a:spcPct val="220000"/>
              </a:lnSpc>
            </a:pPr>
            <a:r>
              <a:rPr lang="es-ES" sz="9600" b="1" dirty="0">
                <a:latin typeface="Tw Cen MT Condensed" panose="020B0606020104020203" pitchFamily="34" charset="0"/>
                <a:ea typeface="Batang" panose="02030600000101010101" pitchFamily="18" charset="-127"/>
              </a:rPr>
              <a:t>Informar a los compañeros sobre los recursos que pueden utilizar para resolver sus dificultades. </a:t>
            </a:r>
            <a:endParaRPr lang="es-ES" sz="9600" b="1" dirty="0" smtClean="0">
              <a:latin typeface="Tw Cen MT Condensed" panose="020B0606020104020203" pitchFamily="34" charset="0"/>
              <a:ea typeface="Batang" panose="02030600000101010101" pitchFamily="18" charset="-127"/>
            </a:endParaRPr>
          </a:p>
          <a:p>
            <a:pPr lvl="0" algn="just"/>
            <a:endParaRPr lang="es-ES" dirty="0"/>
          </a:p>
          <a:p>
            <a:pPr algn="just"/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1319325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7908" y="164123"/>
            <a:ext cx="11711354" cy="6236677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220000"/>
              </a:lnSpc>
            </a:pPr>
            <a:r>
              <a:rPr lang="es-ES" sz="3800" b="1" dirty="0" smtClean="0">
                <a:latin typeface="Tw Cen MT Condensed" panose="020B0606020104020203" pitchFamily="34" charset="0"/>
                <a:ea typeface="Batang" panose="02030600000101010101" pitchFamily="18" charset="-127"/>
              </a:rPr>
              <a:t>Puede ayudar a otros compañeros o compañeras en la organización de grupos de apoyo en tareas académicas, o como Alumnado Ayudante en alguna materia que se le dé bien. </a:t>
            </a:r>
          </a:p>
          <a:p>
            <a:pPr algn="just">
              <a:lnSpc>
                <a:spcPct val="220000"/>
              </a:lnSpc>
            </a:pPr>
            <a:r>
              <a:rPr lang="es-ES" sz="3800" b="1" dirty="0" smtClean="0">
                <a:latin typeface="Tw Cen MT Condensed" panose="020B0606020104020203" pitchFamily="34" charset="0"/>
                <a:ea typeface="Batang" panose="02030600000101010101" pitchFamily="18" charset="-127"/>
              </a:rPr>
              <a:t>Ayudar a alumnos o alumnas que estén tristes o decaídos por algún problema personal y que necesiten que alguien les escuche o les preste un poco de atención. </a:t>
            </a:r>
          </a:p>
          <a:p>
            <a:pPr algn="just">
              <a:lnSpc>
                <a:spcPct val="220000"/>
              </a:lnSpc>
            </a:pPr>
            <a:r>
              <a:rPr lang="es-ES" sz="3800" b="1" dirty="0" smtClean="0">
                <a:latin typeface="Tw Cen MT Condensed" panose="020B0606020104020203" pitchFamily="34" charset="0"/>
                <a:ea typeface="Batang" panose="02030600000101010101" pitchFamily="18" charset="-127"/>
              </a:rPr>
              <a:t>Acoger a los recién llegados al centro y actúa como acompañante. </a:t>
            </a:r>
          </a:p>
          <a:p>
            <a:pPr algn="just">
              <a:lnSpc>
                <a:spcPct val="220000"/>
              </a:lnSpc>
            </a:pPr>
            <a:r>
              <a:rPr lang="es-ES" sz="3800" b="1" dirty="0" smtClean="0">
                <a:latin typeface="Tw Cen MT Condensed" panose="020B0606020104020203" pitchFamily="34" charset="0"/>
                <a:ea typeface="Batang" panose="02030600000101010101" pitchFamily="18" charset="-127"/>
              </a:rPr>
              <a:t>Detectar los posibles conflictos y discutirlos para buscar formas de intervenir antes de que aumenten. </a:t>
            </a:r>
          </a:p>
          <a:p>
            <a:pPr algn="just">
              <a:lnSpc>
                <a:spcPct val="220000"/>
              </a:lnSpc>
            </a:pPr>
            <a:endParaRPr lang="es-ES" b="1" dirty="0" smtClean="0">
              <a:latin typeface="Arial Rounded MT Bold" panose="020F0704030504030204" pitchFamily="34" charset="0"/>
              <a:ea typeface="Batang" panose="02030600000101010101" pitchFamily="18" charset="-127"/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3168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</TotalTime>
  <Words>615</Words>
  <Application>Microsoft Office PowerPoint</Application>
  <PresentationFormat>Personalizado</PresentationFormat>
  <Paragraphs>48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Tema de Office</vt:lpstr>
      <vt:lpstr>Presentación de PowerPoint</vt:lpstr>
      <vt:lpstr>JUSTIFICACIÓN del proyecto</vt:lpstr>
      <vt:lpstr>¿Qué queremos conseguir? </vt:lpstr>
      <vt:lpstr>Objetivos</vt:lpstr>
      <vt:lpstr>Presentación de PowerPoint</vt:lpstr>
      <vt:lpstr>Alumno-ayudante</vt:lpstr>
      <vt:lpstr>CONFLICTOS QUE Se PUEDEN TRATAR</vt:lpstr>
      <vt:lpstr>Algunas tareas a desempeñar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Pablo</dc:creator>
  <cp:lastModifiedBy>user</cp:lastModifiedBy>
  <cp:revision>13</cp:revision>
  <dcterms:created xsi:type="dcterms:W3CDTF">2019-04-22T07:30:43Z</dcterms:created>
  <dcterms:modified xsi:type="dcterms:W3CDTF">2019-05-07T16:37:55Z</dcterms:modified>
</cp:coreProperties>
</file>