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05" r:id="rId6"/>
    <p:sldId id="261" r:id="rId7"/>
    <p:sldId id="268" r:id="rId8"/>
    <p:sldId id="272" r:id="rId9"/>
    <p:sldId id="274" r:id="rId10"/>
    <p:sldId id="280" r:id="rId11"/>
    <p:sldId id="288" r:id="rId12"/>
    <p:sldId id="289" r:id="rId13"/>
    <p:sldId id="306" r:id="rId14"/>
    <p:sldId id="293" r:id="rId15"/>
    <p:sldId id="308" r:id="rId16"/>
    <p:sldId id="296" r:id="rId17"/>
    <p:sldId id="300" r:id="rId18"/>
    <p:sldId id="304"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365F1-1F26-4223-AD3A-6581568F924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21D0EA0-29AA-4078-A53F-1DD2AC64C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20559B-AEEC-4EB4-B4A2-A65121E3D333}"/>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5" name="Marcador de pie de página 4">
            <a:extLst>
              <a:ext uri="{FF2B5EF4-FFF2-40B4-BE49-F238E27FC236}">
                <a16:creationId xmlns:a16="http://schemas.microsoft.com/office/drawing/2014/main" id="{D035B9E3-D65C-4DD0-9B2E-4C6379C9A6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CC8A9-086C-471A-8DA6-941F7E458E74}"/>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321220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A695C-EB37-4DD6-8FF1-C56DBFE826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6F3B746-570F-4E5E-A8DE-38B97C7658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81565C-A9E2-41F1-94AC-FCC672F35EF9}"/>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5" name="Marcador de pie de página 4">
            <a:extLst>
              <a:ext uri="{FF2B5EF4-FFF2-40B4-BE49-F238E27FC236}">
                <a16:creationId xmlns:a16="http://schemas.microsoft.com/office/drawing/2014/main" id="{EB994E5C-78A7-4465-A99C-01F3F21325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E178E2-B5DB-4082-B978-3F0F1ECE0133}"/>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34323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F900C1-137B-4FE0-9D35-0585C44415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C6387D1-AD29-4685-8823-10B9F548D53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33D7B4-C413-472C-A0DE-6296207634A8}"/>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5" name="Marcador de pie de página 4">
            <a:extLst>
              <a:ext uri="{FF2B5EF4-FFF2-40B4-BE49-F238E27FC236}">
                <a16:creationId xmlns:a16="http://schemas.microsoft.com/office/drawing/2014/main" id="{147601B0-856F-428E-850C-380962DEAC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0D1FA-F796-42C9-8C4C-ABE193FCB78C}"/>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303380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5FE40-D189-4083-9FD8-C6C742583B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D783C6E-9963-41D0-BDBF-29533AE2116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8BE7E8-CBD6-49A7-8DC5-B622A6F86A72}"/>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5" name="Marcador de pie de página 4">
            <a:extLst>
              <a:ext uri="{FF2B5EF4-FFF2-40B4-BE49-F238E27FC236}">
                <a16:creationId xmlns:a16="http://schemas.microsoft.com/office/drawing/2014/main" id="{A1274D90-F0B6-415A-B169-34C964B8DA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94DB81-D852-4AB3-A066-5443F92723DC}"/>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403546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2323C-CDFD-4FDC-8780-FF46802D6B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59874E-BE2B-4AE7-BA74-1A449F74F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47EB3-920B-466D-8BBD-1DA6AA7559B2}"/>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5" name="Marcador de pie de página 4">
            <a:extLst>
              <a:ext uri="{FF2B5EF4-FFF2-40B4-BE49-F238E27FC236}">
                <a16:creationId xmlns:a16="http://schemas.microsoft.com/office/drawing/2014/main" id="{26FA9F50-7121-403B-ABE7-DA2D5C270E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741B37-4B44-4BC9-9E1E-8DFFAE7195F4}"/>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34894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6A65A-479B-44C3-9E11-00D1BCE90A6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DD350F-BAAA-4923-846B-3F9AB3E863B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627ECC-D864-4877-BC5F-B66759FECEB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F6A0768-97BA-44FA-8352-08445524937C}"/>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6" name="Marcador de pie de página 5">
            <a:extLst>
              <a:ext uri="{FF2B5EF4-FFF2-40B4-BE49-F238E27FC236}">
                <a16:creationId xmlns:a16="http://schemas.microsoft.com/office/drawing/2014/main" id="{E7907178-3123-4EE7-A7FC-4FF3771E69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6C8EE8E-E235-4093-92D8-D5E367F8F300}"/>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160071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DA58F-D5A6-482A-B0D0-8F84296AC7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529732-8248-4123-8E0D-2351DE416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90CEA2-539F-468B-AF80-AC91372A656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3E59FAE-7434-4013-BE3F-0883D6C7A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12C8A-FD93-428F-BCAB-42CEF0A108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A7D93F7-07E9-42F4-9305-6BDF24B1EED9}"/>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8" name="Marcador de pie de página 7">
            <a:extLst>
              <a:ext uri="{FF2B5EF4-FFF2-40B4-BE49-F238E27FC236}">
                <a16:creationId xmlns:a16="http://schemas.microsoft.com/office/drawing/2014/main" id="{C762D9E1-BE0C-434C-88DD-BB343547E4C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0234F4C-D502-4BAB-9B72-0B94D4F58EF9}"/>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25890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F9D45-8FA2-4955-8611-7A717D93421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521261-9B22-43F3-9C89-7B8B07E8408D}"/>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4" name="Marcador de pie de página 3">
            <a:extLst>
              <a:ext uri="{FF2B5EF4-FFF2-40B4-BE49-F238E27FC236}">
                <a16:creationId xmlns:a16="http://schemas.microsoft.com/office/drawing/2014/main" id="{ECA8F4BE-B81D-47A9-8FE7-15060F0765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850D9DA-DAA1-4FCE-8177-EA42707CD305}"/>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370935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6CEB6E-4407-4CD3-B935-1B96C2DBF52F}"/>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3" name="Marcador de pie de página 2">
            <a:extLst>
              <a:ext uri="{FF2B5EF4-FFF2-40B4-BE49-F238E27FC236}">
                <a16:creationId xmlns:a16="http://schemas.microsoft.com/office/drawing/2014/main" id="{8AD33ABA-5739-4AC8-99EC-9556928E88D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30E25D4-DD97-4F97-951B-9A2204BD1226}"/>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103294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07542-D1B3-4276-AF3A-E2D665D057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A53E7C-FF67-4896-8717-AE58F51D67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DF953B2-41F3-400C-ABF0-C908BD0A7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02F2EA-AB98-40D3-AB0E-B03025D9638A}"/>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6" name="Marcador de pie de página 5">
            <a:extLst>
              <a:ext uri="{FF2B5EF4-FFF2-40B4-BE49-F238E27FC236}">
                <a16:creationId xmlns:a16="http://schemas.microsoft.com/office/drawing/2014/main" id="{674A48E6-1065-4610-9C5A-93EC70E044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6C49CC-D0DA-4155-B310-287701B43F07}"/>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98293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91BF5-CA49-4ABD-B250-470CFAD548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119EDFA-A762-48E2-A59A-E2A7C942F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2E3DCDF-3D08-4409-82AF-2DE347BCF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ED47BF-3B80-4F88-86EC-E78F5ED4B1AD}"/>
              </a:ext>
            </a:extLst>
          </p:cNvPr>
          <p:cNvSpPr>
            <a:spLocks noGrp="1"/>
          </p:cNvSpPr>
          <p:nvPr>
            <p:ph type="dt" sz="half" idx="10"/>
          </p:nvPr>
        </p:nvSpPr>
        <p:spPr/>
        <p:txBody>
          <a:bodyPr/>
          <a:lstStyle/>
          <a:p>
            <a:fld id="{8C2955C5-CAFA-4ECB-871C-106265FD9CA2}" type="datetimeFigureOut">
              <a:rPr lang="es-ES" smtClean="0"/>
              <a:t>23/05/2020</a:t>
            </a:fld>
            <a:endParaRPr lang="es-ES"/>
          </a:p>
        </p:txBody>
      </p:sp>
      <p:sp>
        <p:nvSpPr>
          <p:cNvPr id="6" name="Marcador de pie de página 5">
            <a:extLst>
              <a:ext uri="{FF2B5EF4-FFF2-40B4-BE49-F238E27FC236}">
                <a16:creationId xmlns:a16="http://schemas.microsoft.com/office/drawing/2014/main" id="{D21A215A-8F0F-4CB4-9375-CF21ADE490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E16CB8-1E94-4FAB-85ED-4C4E13B94C53}"/>
              </a:ext>
            </a:extLst>
          </p:cNvPr>
          <p:cNvSpPr>
            <a:spLocks noGrp="1"/>
          </p:cNvSpPr>
          <p:nvPr>
            <p:ph type="sldNum" sz="quarter" idx="12"/>
          </p:nvPr>
        </p:nvSpPr>
        <p:spPr/>
        <p:txBody>
          <a:bodyPr/>
          <a:lstStyle/>
          <a:p>
            <a:fld id="{60173C59-5C87-4D2A-B807-9E9DD46E473D}" type="slidenum">
              <a:rPr lang="es-ES" smtClean="0"/>
              <a:t>‹Nº›</a:t>
            </a:fld>
            <a:endParaRPr lang="es-ES"/>
          </a:p>
        </p:txBody>
      </p:sp>
    </p:spTree>
    <p:extLst>
      <p:ext uri="{BB962C8B-B14F-4D97-AF65-F5344CB8AC3E}">
        <p14:creationId xmlns:p14="http://schemas.microsoft.com/office/powerpoint/2010/main" val="144219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F2F25D-6BEA-4278-ADB3-DB1D1372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53DEF3-CEF8-403B-A38B-3CE57081B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9B7029-DEE1-4461-B210-4E3642099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955C5-CAFA-4ECB-871C-106265FD9CA2}" type="datetimeFigureOut">
              <a:rPr lang="es-ES" smtClean="0"/>
              <a:t>23/05/2020</a:t>
            </a:fld>
            <a:endParaRPr lang="es-ES"/>
          </a:p>
        </p:txBody>
      </p:sp>
      <p:sp>
        <p:nvSpPr>
          <p:cNvPr id="5" name="Marcador de pie de página 4">
            <a:extLst>
              <a:ext uri="{FF2B5EF4-FFF2-40B4-BE49-F238E27FC236}">
                <a16:creationId xmlns:a16="http://schemas.microsoft.com/office/drawing/2014/main" id="{91E7AE54-772C-466D-9B0C-F5CC6EEF9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E429707-BFC5-48A5-BD33-4F5D0CE84A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73C59-5C87-4D2A-B807-9E9DD46E473D}" type="slidenum">
              <a:rPr lang="es-ES" smtClean="0"/>
              <a:t>‹Nº›</a:t>
            </a:fld>
            <a:endParaRPr lang="es-ES"/>
          </a:p>
        </p:txBody>
      </p:sp>
    </p:spTree>
    <p:extLst>
      <p:ext uri="{BB962C8B-B14F-4D97-AF65-F5344CB8AC3E}">
        <p14:creationId xmlns:p14="http://schemas.microsoft.com/office/powerpoint/2010/main" val="187214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player.vimeo.com/video/206701973?app_id=12296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D5227-895B-4414-954A-C8920CFF2A43}"/>
              </a:ext>
            </a:extLst>
          </p:cNvPr>
          <p:cNvSpPr>
            <a:spLocks noGrp="1"/>
          </p:cNvSpPr>
          <p:nvPr>
            <p:ph type="ctrTitle"/>
          </p:nvPr>
        </p:nvSpPr>
        <p:spPr>
          <a:xfrm>
            <a:off x="729841" y="0"/>
            <a:ext cx="10746297" cy="1266738"/>
          </a:xfrm>
        </p:spPr>
        <p:txBody>
          <a:bodyPr/>
          <a:lstStyle/>
          <a:p>
            <a:r>
              <a:rPr lang="es-ES" dirty="0">
                <a:latin typeface="Arial" panose="020B0604020202020204" pitchFamily="34" charset="0"/>
                <a:cs typeface="Arial" panose="020B0604020202020204" pitchFamily="34" charset="0"/>
              </a:rPr>
              <a:t>AMENAZAS DE INTERNET</a:t>
            </a:r>
          </a:p>
        </p:txBody>
      </p:sp>
      <p:sp>
        <p:nvSpPr>
          <p:cNvPr id="3" name="Subtítulo 2">
            <a:extLst>
              <a:ext uri="{FF2B5EF4-FFF2-40B4-BE49-F238E27FC236}">
                <a16:creationId xmlns:a16="http://schemas.microsoft.com/office/drawing/2014/main" id="{9EA6299B-C480-4EBB-9248-D6775B4BB955}"/>
              </a:ext>
            </a:extLst>
          </p:cNvPr>
          <p:cNvSpPr>
            <a:spLocks noGrp="1"/>
          </p:cNvSpPr>
          <p:nvPr>
            <p:ph type="subTitle" idx="1"/>
          </p:nvPr>
        </p:nvSpPr>
        <p:spPr>
          <a:xfrm>
            <a:off x="391487" y="6118735"/>
            <a:ext cx="10992374" cy="1655762"/>
          </a:xfrm>
        </p:spPr>
        <p:txBody>
          <a:bodyPr/>
          <a:lstStyle/>
          <a:p>
            <a:r>
              <a:rPr lang="es-ES" dirty="0">
                <a:latin typeface="Arial" panose="020B0604020202020204" pitchFamily="34" charset="0"/>
                <a:cs typeface="Arial" panose="020B0604020202020204" pitchFamily="34" charset="0"/>
              </a:rPr>
              <a:t>Y METODOS PARA COMBATIRLOS</a:t>
            </a:r>
          </a:p>
        </p:txBody>
      </p:sp>
      <p:pic>
        <p:nvPicPr>
          <p:cNvPr id="1026" name="Picture 2" descr="Virus Stock de Foto gratis - Public Domain Pictures">
            <a:extLst>
              <a:ext uri="{FF2B5EF4-FFF2-40B4-BE49-F238E27FC236}">
                <a16:creationId xmlns:a16="http://schemas.microsoft.com/office/drawing/2014/main" id="{151945DA-830C-4197-89EE-CF55673AB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218" y="1434518"/>
            <a:ext cx="6316911" cy="421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8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CCAAEBB-E8FF-47CA-B539-55E9714B6C4F}"/>
              </a:ext>
            </a:extLst>
          </p:cNvPr>
          <p:cNvSpPr/>
          <p:nvPr/>
        </p:nvSpPr>
        <p:spPr>
          <a:xfrm>
            <a:off x="671119" y="402672"/>
            <a:ext cx="11132191" cy="6186309"/>
          </a:xfrm>
          <a:prstGeom prst="rect">
            <a:avLst/>
          </a:prstGeom>
        </p:spPr>
        <p:txBody>
          <a:bodyPr wrap="square">
            <a:spAutoFit/>
          </a:bodyPr>
          <a:lstStyle/>
          <a:p>
            <a:r>
              <a:rPr lang="es-ES" b="1" u="sng" dirty="0">
                <a:solidFill>
                  <a:srgbClr val="333333"/>
                </a:solidFill>
                <a:latin typeface="Arial" panose="020B0604020202020204" pitchFamily="34" charset="0"/>
                <a:cs typeface="Arial" panose="020B0604020202020204" pitchFamily="34" charset="0"/>
              </a:rPr>
              <a:t>1.2 Antivirus </a:t>
            </a:r>
          </a:p>
          <a:p>
            <a:endParaRPr lang="es-ES" b="1" u="sng" dirty="0">
              <a:solidFill>
                <a:srgbClr val="333333"/>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 Buscan, detectan y eliminan </a:t>
            </a:r>
            <a:r>
              <a:rPr lang="es-ES" i="1" dirty="0">
                <a:solidFill>
                  <a:srgbClr val="2C272D"/>
                </a:solidFill>
                <a:latin typeface="Arial" panose="020B0604020202020204" pitchFamily="34" charset="0"/>
                <a:cs typeface="Arial" panose="020B0604020202020204" pitchFamily="34" charset="0"/>
              </a:rPr>
              <a:t>malware </a:t>
            </a:r>
            <a:r>
              <a:rPr lang="es-ES" dirty="0">
                <a:solidFill>
                  <a:srgbClr val="2C272D"/>
                </a:solidFill>
                <a:latin typeface="Arial" panose="020B0604020202020204" pitchFamily="34" charset="0"/>
                <a:cs typeface="Arial" panose="020B0604020202020204" pitchFamily="34" charset="0"/>
              </a:rPr>
              <a:t>instalado en los dispositivos. Realizan también otras acciones:</a:t>
            </a:r>
          </a:p>
          <a:p>
            <a:pPr marL="3028950" lvl="6"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analizar correos electrónicos, </a:t>
            </a:r>
          </a:p>
          <a:p>
            <a:pPr marL="3028950" lvl="6"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cortafuegos, </a:t>
            </a:r>
          </a:p>
          <a:p>
            <a:pPr marL="3028950" lvl="6"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analizador de </a:t>
            </a:r>
            <a:r>
              <a:rPr lang="es-ES" dirty="0" err="1">
                <a:solidFill>
                  <a:srgbClr val="2C272D"/>
                </a:solidFill>
                <a:latin typeface="Arial" panose="020B0604020202020204" pitchFamily="34" charset="0"/>
                <a:cs typeface="Arial" panose="020B0604020202020204" pitchFamily="34" charset="0"/>
              </a:rPr>
              <a:t>URLs</a:t>
            </a:r>
            <a:endParaRPr lang="es-ES" dirty="0">
              <a:solidFill>
                <a:srgbClr val="2C272D"/>
              </a:solidFill>
              <a:latin typeface="Arial" panose="020B0604020202020204" pitchFamily="34" charset="0"/>
              <a:cs typeface="Arial" panose="020B0604020202020204" pitchFamily="34" charset="0"/>
            </a:endParaRPr>
          </a:p>
          <a:p>
            <a:pPr marL="3028950" lvl="6" indent="-285750">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En el caso de los dispositivos móviles la presencia de un antivirus es menos relevante</a:t>
            </a:r>
          </a:p>
          <a:p>
            <a:endParaRPr lang="es-ES" dirty="0">
              <a:latin typeface="Arial" panose="020B0604020202020204" pitchFamily="34" charset="0"/>
              <a:cs typeface="Arial" panose="020B0604020202020204" pitchFamily="34" charset="0"/>
            </a:endParaRPr>
          </a:p>
          <a:p>
            <a:r>
              <a:rPr lang="es-ES" b="1" u="sng" dirty="0">
                <a:solidFill>
                  <a:srgbClr val="333333"/>
                </a:solidFill>
                <a:latin typeface="Arial" panose="020B0604020202020204" pitchFamily="34" charset="0"/>
                <a:cs typeface="Arial" panose="020B0604020202020204" pitchFamily="34" charset="0"/>
              </a:rPr>
              <a:t>1.3 Actualizaciones de seguridad</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Las actualizaciones muchas veces corrigen vulnerabilidades impidiendo que el atacante pueda explotarlas.</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Actualizaciones de dispositivos móviles. </a:t>
            </a:r>
          </a:p>
          <a:p>
            <a:pPr lvl="2"/>
            <a:r>
              <a:rPr lang="es-ES" dirty="0">
                <a:solidFill>
                  <a:srgbClr val="2C272D"/>
                </a:solidFill>
                <a:latin typeface="Arial" panose="020B0604020202020204" pitchFamily="34" charset="0"/>
                <a:cs typeface="Arial" panose="020B0604020202020204" pitchFamily="34" charset="0"/>
              </a:rPr>
              <a:t>Actualizar el sistema operativo de nuestros dispositivos. </a:t>
            </a: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Actualizaciones de aplicaciones. </a:t>
            </a:r>
          </a:p>
          <a:p>
            <a:pPr lvl="2"/>
            <a:r>
              <a:rPr lang="es-ES" dirty="0">
                <a:solidFill>
                  <a:srgbClr val="2C272D"/>
                </a:solidFill>
                <a:latin typeface="Arial" panose="020B0604020202020204" pitchFamily="34" charset="0"/>
                <a:cs typeface="Arial" panose="020B0604020202020204" pitchFamily="34" charset="0"/>
              </a:rPr>
              <a:t>No olvidar las aplicaciones .</a:t>
            </a: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Actualizaciones de sistemas operativos Windows. </a:t>
            </a:r>
          </a:p>
          <a:p>
            <a:pPr lvl="2"/>
            <a:r>
              <a:rPr lang="es-ES" dirty="0">
                <a:solidFill>
                  <a:srgbClr val="2C272D"/>
                </a:solidFill>
                <a:latin typeface="Arial" panose="020B0604020202020204" pitchFamily="34" charset="0"/>
                <a:cs typeface="Arial" panose="020B0604020202020204" pitchFamily="34" charset="0"/>
              </a:rPr>
              <a:t>Se puede configurar para que se instalen automáticamente en el equipo.</a:t>
            </a: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Actualización de navegadores. </a:t>
            </a:r>
          </a:p>
          <a:p>
            <a:pPr lvl="2"/>
            <a:r>
              <a:rPr lang="es-ES" dirty="0">
                <a:solidFill>
                  <a:srgbClr val="2C272D"/>
                </a:solidFill>
                <a:latin typeface="Arial" panose="020B0604020202020204" pitchFamily="34" charset="0"/>
                <a:cs typeface="Arial" panose="020B0604020202020204" pitchFamily="34" charset="0"/>
              </a:rPr>
              <a:t>Los principales navegadores se actualizan por defecto de manera automática.</a:t>
            </a:r>
            <a:endParaRPr lang="es-ES" dirty="0">
              <a:solidFill>
                <a:srgbClr val="2C272D"/>
              </a:solidFill>
              <a:latin typeface="Open Sans"/>
            </a:endParaRPr>
          </a:p>
          <a:p>
            <a:endParaRPr lang="es-ES" b="0" i="0" dirty="0">
              <a:solidFill>
                <a:srgbClr val="2C272D"/>
              </a:solidFill>
              <a:effectLst/>
              <a:latin typeface="Open Sans"/>
            </a:endParaRPr>
          </a:p>
        </p:txBody>
      </p:sp>
    </p:spTree>
    <p:extLst>
      <p:ext uri="{BB962C8B-B14F-4D97-AF65-F5344CB8AC3E}">
        <p14:creationId xmlns:p14="http://schemas.microsoft.com/office/powerpoint/2010/main" val="404934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4FF34F-1D72-46FF-B106-7DFBAD5E0436}"/>
              </a:ext>
            </a:extLst>
          </p:cNvPr>
          <p:cNvSpPr/>
          <p:nvPr/>
        </p:nvSpPr>
        <p:spPr>
          <a:xfrm>
            <a:off x="514526" y="84137"/>
            <a:ext cx="11576806" cy="6740307"/>
          </a:xfrm>
          <a:prstGeom prst="rect">
            <a:avLst/>
          </a:prstGeom>
        </p:spPr>
        <p:txBody>
          <a:bodyPr wrap="square">
            <a:spAutoFit/>
          </a:bodyPr>
          <a:lstStyle/>
          <a:p>
            <a:r>
              <a:rPr lang="es-ES" b="1" u="sng" dirty="0">
                <a:solidFill>
                  <a:srgbClr val="333333"/>
                </a:solidFill>
                <a:latin typeface="Arial" panose="020B0604020202020204" pitchFamily="34" charset="0"/>
                <a:cs typeface="Arial" panose="020B0604020202020204" pitchFamily="34" charset="0"/>
              </a:rPr>
              <a:t>1.4 Cuentas de usuario</a:t>
            </a:r>
          </a:p>
          <a:p>
            <a:endParaRPr lang="es-ES" b="1" u="sng" dirty="0">
              <a:solidFill>
                <a:srgbClr val="333333"/>
              </a:solidFill>
              <a:latin typeface="Arial" panose="020B0604020202020204" pitchFamily="34" charset="0"/>
              <a:cs typeface="Arial" panose="020B0604020202020204" pitchFamily="34" charset="0"/>
            </a:endParaRPr>
          </a:p>
          <a:p>
            <a:r>
              <a:rPr lang="es-ES" dirty="0">
                <a:solidFill>
                  <a:srgbClr val="333333"/>
                </a:solidFill>
                <a:latin typeface="Arial" panose="020B0604020202020204" pitchFamily="34" charset="0"/>
                <a:cs typeface="Arial" panose="020B0604020202020204" pitchFamily="34" charset="0"/>
              </a:rPr>
              <a:t> Es aconsejable disponer de </a:t>
            </a:r>
            <a:r>
              <a:rPr lang="es-ES" dirty="0">
                <a:solidFill>
                  <a:srgbClr val="2C272D"/>
                </a:solidFill>
                <a:latin typeface="Arial" panose="020B0604020202020204" pitchFamily="34" charset="0"/>
                <a:cs typeface="Arial" panose="020B0604020202020204" pitchFamily="34" charset="0"/>
              </a:rPr>
              <a:t>un usuario con los privilegios limitados con el que trabajar habitualmente. El administrador solo se usará para administrar el dispositivo.</a:t>
            </a:r>
          </a:p>
          <a:p>
            <a:endParaRPr lang="es-ES" dirty="0">
              <a:solidFill>
                <a:srgbClr val="333333"/>
              </a:solidFill>
              <a:latin typeface="Arial" panose="020B0604020202020204" pitchFamily="34" charset="0"/>
              <a:cs typeface="Arial" panose="020B0604020202020204" pitchFamily="34" charset="0"/>
            </a:endParaRPr>
          </a:p>
          <a:p>
            <a:endParaRPr lang="es-ES" dirty="0">
              <a:solidFill>
                <a:srgbClr val="333333"/>
              </a:solidFill>
              <a:latin typeface="Arial" panose="020B0604020202020204" pitchFamily="34" charset="0"/>
              <a:cs typeface="Arial" panose="020B0604020202020204" pitchFamily="34" charset="0"/>
            </a:endParaRPr>
          </a:p>
          <a:p>
            <a:pPr lvl="6"/>
            <a:r>
              <a:rPr lang="es-ES" b="1" dirty="0">
                <a:solidFill>
                  <a:srgbClr val="333333"/>
                </a:solidFill>
                <a:latin typeface="Arial" panose="020B0604020202020204" pitchFamily="34" charset="0"/>
                <a:cs typeface="Arial" panose="020B0604020202020204" pitchFamily="34" charset="0"/>
              </a:rPr>
              <a:t>2. DESCARGA DE APLICACIONES</a:t>
            </a:r>
          </a:p>
          <a:p>
            <a:endParaRPr lang="es-ES" dirty="0">
              <a:solidFill>
                <a:srgbClr val="333333"/>
              </a:solidFill>
              <a:latin typeface="Arial" panose="020B0604020202020204" pitchFamily="34" charset="0"/>
              <a:cs typeface="Arial" panose="020B0604020202020204" pitchFamily="34" charset="0"/>
            </a:endParaRPr>
          </a:p>
          <a:p>
            <a:r>
              <a:rPr lang="es-ES" dirty="0">
                <a:solidFill>
                  <a:srgbClr val="333333"/>
                </a:solidFill>
                <a:latin typeface="Arial" panose="020B0604020202020204" pitchFamily="34" charset="0"/>
                <a:cs typeface="Arial" panose="020B0604020202020204" pitchFamily="34" charset="0"/>
              </a:rPr>
              <a:t>Recomendaciones:</a:t>
            </a:r>
          </a:p>
          <a:p>
            <a:endParaRPr lang="es-ES" dirty="0">
              <a:solidFill>
                <a:srgbClr val="333333"/>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Descargar aplicaciones de las tiendas oficiales.</a:t>
            </a:r>
          </a:p>
          <a:p>
            <a:pPr lvl="1"/>
            <a:r>
              <a:rPr lang="es-ES" b="1" dirty="0">
                <a:solidFill>
                  <a:schemeClr val="accent1"/>
                </a:solidFill>
                <a:latin typeface="Arial" panose="020B0604020202020204" pitchFamily="34" charset="0"/>
                <a:cs typeface="Arial" panose="020B0604020202020204" pitchFamily="34" charset="0"/>
              </a:rPr>
              <a:t> </a:t>
            </a:r>
            <a:r>
              <a:rPr lang="es-ES" dirty="0">
                <a:solidFill>
                  <a:schemeClr val="accent1"/>
                </a:solidFill>
                <a:latin typeface="Arial" panose="020B0604020202020204" pitchFamily="34" charset="0"/>
                <a:cs typeface="Arial" panose="020B0604020202020204" pitchFamily="34" charset="0"/>
              </a:rPr>
              <a:t> </a:t>
            </a:r>
            <a:r>
              <a:rPr lang="es-ES" dirty="0">
                <a:solidFill>
                  <a:srgbClr val="2C272D"/>
                </a:solidFill>
                <a:latin typeface="Arial" panose="020B0604020202020204" pitchFamily="34" charset="0"/>
                <a:cs typeface="Arial" panose="020B0604020202020204" pitchFamily="34" charset="0"/>
              </a:rPr>
              <a:t>Las probabilidades de descargar aplicaciones maliciosas desde las tiendas oficiales se reducen. </a:t>
            </a:r>
          </a:p>
          <a:p>
            <a:pPr lvl="1"/>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Evitar usar clientes no oficiales de aplicaciones para evitar riesgos. </a:t>
            </a:r>
          </a:p>
          <a:p>
            <a:pPr>
              <a:buFont typeface="Arial" panose="020B0604020202020204" pitchFamily="34" charset="0"/>
              <a:buChar char="•"/>
            </a:pPr>
            <a:endParaRPr lang="es-ES" b="1"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Observar la procedencia de la aplicación. </a:t>
            </a:r>
          </a:p>
          <a:p>
            <a:pPr>
              <a:buFont typeface="Arial" panose="020B0604020202020204" pitchFamily="34" charset="0"/>
              <a:buChar char="•"/>
            </a:pPr>
            <a:endParaRPr lang="es-ES" b="1"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Comprobar el número de descargas, la puntuación (rating) y comentarios. </a:t>
            </a:r>
          </a:p>
          <a:p>
            <a:pPr>
              <a:buFont typeface="Arial" panose="020B0604020202020204" pitchFamily="34" charset="0"/>
              <a:buChar char="•"/>
            </a:pPr>
            <a:endParaRPr lang="es-ES" b="1"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Investigar otras fuentes de información independientes a las tiendas oficiales. </a:t>
            </a:r>
          </a:p>
          <a:p>
            <a:pPr>
              <a:buFont typeface="Arial" panose="020B0604020202020204" pitchFamily="34" charset="0"/>
              <a:buChar char="•"/>
            </a:pPr>
            <a:endParaRPr lang="es-ES"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Revisión de permisos en aplicaciones. </a:t>
            </a:r>
          </a:p>
          <a:p>
            <a:pPr lvl="1">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Antes de descargar una aplicación revisa siempre que los permisos que te solicita son adecuados y acordes a la finalidad de la aplicación. </a:t>
            </a:r>
            <a:endParaRPr lang="es-ES" b="0" i="0" dirty="0">
              <a:solidFill>
                <a:srgbClr val="2C27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04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0E5C35-0C01-4C61-9ECB-B4437DD40E06}"/>
              </a:ext>
            </a:extLst>
          </p:cNvPr>
          <p:cNvSpPr/>
          <p:nvPr/>
        </p:nvSpPr>
        <p:spPr>
          <a:xfrm>
            <a:off x="353736" y="544759"/>
            <a:ext cx="11484528" cy="3416320"/>
          </a:xfrm>
          <a:prstGeom prst="rect">
            <a:avLst/>
          </a:prstGeom>
        </p:spPr>
        <p:txBody>
          <a:bodyPr wrap="square">
            <a:spAutoFit/>
          </a:bodyPr>
          <a:lstStyle/>
          <a:p>
            <a:pPr lvl="8"/>
            <a:r>
              <a:rPr lang="es-ES" b="1" dirty="0">
                <a:solidFill>
                  <a:srgbClr val="333333"/>
                </a:solidFill>
                <a:latin typeface="Arial" panose="020B0604020202020204" pitchFamily="34" charset="0"/>
                <a:cs typeface="Arial" panose="020B0604020202020204" pitchFamily="34" charset="0"/>
              </a:rPr>
              <a:t>3.CONTRASEÑAS</a:t>
            </a:r>
          </a:p>
          <a:p>
            <a:pPr lvl="8"/>
            <a:endParaRPr lang="es-ES" b="1" dirty="0">
              <a:solidFill>
                <a:srgbClr val="333333"/>
              </a:solidFill>
              <a:latin typeface="Arial" panose="020B0604020202020204" pitchFamily="34" charset="0"/>
              <a:cs typeface="Arial" panose="020B0604020202020204" pitchFamily="34" charset="0"/>
            </a:endParaRPr>
          </a:p>
          <a:p>
            <a:r>
              <a:rPr lang="es-ES" b="1" u="sng" dirty="0">
                <a:solidFill>
                  <a:srgbClr val="333333"/>
                </a:solidFill>
                <a:latin typeface="Arial" panose="020B0604020202020204" pitchFamily="34" charset="0"/>
                <a:cs typeface="Arial" panose="020B0604020202020204" pitchFamily="34" charset="0"/>
              </a:rPr>
              <a:t>3.1 Cómo gestionar de forma segura tus contraseñas</a:t>
            </a:r>
          </a:p>
          <a:p>
            <a:endParaRPr lang="es-ES" b="1" u="sng" dirty="0">
              <a:solidFill>
                <a:srgbClr val="333333"/>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Las contraseñas son las llaves que dan acceso a nuestros servicios y por tanto a nuestra información personal. por lo que  si alguien las consigue puede comprometer nuestra privacidad.</a:t>
            </a:r>
          </a:p>
          <a:p>
            <a:endParaRPr lang="es-ES" dirty="0">
              <a:solidFill>
                <a:srgbClr val="2C272D"/>
              </a:solidFill>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Si detectamos cualquier anomalía en el funcionamiento en el correo electrónico, redes sociales, blog, foro, etc., debemos cambiar la contraseña inmediatamente.</a:t>
            </a:r>
          </a:p>
          <a:p>
            <a:pPr algn="ctr"/>
            <a:endParaRPr lang="es-ES" dirty="0">
              <a:solidFill>
                <a:srgbClr val="808080"/>
              </a:solidFill>
              <a:latin typeface="Arial" panose="020B0604020202020204" pitchFamily="34" charset="0"/>
              <a:cs typeface="Arial" panose="020B0604020202020204" pitchFamily="34" charset="0"/>
            </a:endParaRPr>
          </a:p>
          <a:p>
            <a:endParaRPr lang="es-ES" dirty="0">
              <a:solidFill>
                <a:srgbClr val="2C272D"/>
              </a:solidFill>
              <a:latin typeface="Open Sans"/>
            </a:endParaRPr>
          </a:p>
          <a:p>
            <a:r>
              <a:rPr lang="es-ES" b="1" dirty="0">
                <a:solidFill>
                  <a:srgbClr val="333333"/>
                </a:solidFill>
                <a:latin typeface="Open Sans"/>
              </a:rPr>
              <a:t> </a:t>
            </a:r>
            <a:endParaRPr lang="es-ES" dirty="0">
              <a:solidFill>
                <a:srgbClr val="333333"/>
              </a:solidFill>
              <a:latin typeface="Open Sans"/>
            </a:endParaRPr>
          </a:p>
        </p:txBody>
      </p:sp>
      <p:pic>
        <p:nvPicPr>
          <p:cNvPr id="3074" name="Picture 2" descr="Estudio IBM Security Future of Identity | Estas son algunas … | Flickr">
            <a:extLst>
              <a:ext uri="{FF2B5EF4-FFF2-40B4-BE49-F238E27FC236}">
                <a16:creationId xmlns:a16="http://schemas.microsoft.com/office/drawing/2014/main" id="{A779A3DB-BC43-448F-8804-0FA93CFBA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77" y="3214347"/>
            <a:ext cx="6988028" cy="348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1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EA5C5F-5CF9-497C-953D-23C7FC94137B}"/>
              </a:ext>
            </a:extLst>
          </p:cNvPr>
          <p:cNvSpPr/>
          <p:nvPr/>
        </p:nvSpPr>
        <p:spPr>
          <a:xfrm>
            <a:off x="285225" y="176170"/>
            <a:ext cx="11727809" cy="5078313"/>
          </a:xfrm>
          <a:prstGeom prst="rect">
            <a:avLst/>
          </a:prstGeom>
        </p:spPr>
        <p:txBody>
          <a:bodyPr wrap="square">
            <a:spAutoFit/>
          </a:bodyPr>
          <a:lstStyle/>
          <a:p>
            <a:endParaRPr lang="es-ES" b="1" u="sng" dirty="0">
              <a:solidFill>
                <a:srgbClr val="333333"/>
              </a:solidFill>
              <a:latin typeface="Arial" panose="020B0604020202020204" pitchFamily="34" charset="0"/>
              <a:cs typeface="Arial" panose="020B0604020202020204" pitchFamily="34" charset="0"/>
            </a:endParaRPr>
          </a:p>
          <a:p>
            <a:r>
              <a:rPr lang="es-ES" b="1" u="sng" dirty="0">
                <a:solidFill>
                  <a:srgbClr val="333333"/>
                </a:solidFill>
                <a:latin typeface="Arial" panose="020B0604020202020204" pitchFamily="34" charset="0"/>
                <a:cs typeface="Arial" panose="020B0604020202020204" pitchFamily="34" charset="0"/>
              </a:rPr>
              <a:t>3.2  Contraseñas robustas</a:t>
            </a:r>
          </a:p>
          <a:p>
            <a:pPr algn="ctr"/>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Debemos asegurarnos que la contraseña tenga:</a:t>
            </a:r>
            <a:endParaRPr lang="es-ES" dirty="0">
              <a:solidFill>
                <a:schemeClr val="accent1"/>
              </a:solidFill>
              <a:latin typeface="Arial" panose="020B0604020202020204" pitchFamily="34" charset="0"/>
              <a:cs typeface="Arial" panose="020B0604020202020204" pitchFamily="34" charset="0"/>
            </a:endParaRPr>
          </a:p>
          <a:p>
            <a:pPr lvl="2"/>
            <a:r>
              <a:rPr lang="es-ES" dirty="0">
                <a:solidFill>
                  <a:srgbClr val="2C272D"/>
                </a:solidFill>
                <a:latin typeface="Arial" panose="020B0604020202020204" pitchFamily="34" charset="0"/>
                <a:cs typeface="Arial" panose="020B0604020202020204" pitchFamily="34" charset="0"/>
              </a:rPr>
              <a:t>Una longitud mínima de ocho caracteres, que combine mayúsculas, minúsculas, números y  símbolos.</a:t>
            </a:r>
          </a:p>
          <a:p>
            <a:pPr lvl="1"/>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No utilizar :</a:t>
            </a:r>
          </a:p>
          <a:p>
            <a:pPr lvl="2"/>
            <a:r>
              <a:rPr lang="es-ES" dirty="0">
                <a:solidFill>
                  <a:srgbClr val="2C272D"/>
                </a:solidFill>
                <a:latin typeface="Arial" panose="020B0604020202020204" pitchFamily="34" charset="0"/>
                <a:cs typeface="Arial" panose="020B0604020202020204" pitchFamily="34" charset="0"/>
              </a:rPr>
              <a:t>Palabras sencillas en cualquier idioma, nombres propios, lugares, combinaciones excesivamente cortas, fechas de nacimiento, etc.</a:t>
            </a:r>
          </a:p>
          <a:p>
            <a:pPr>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No debemos usar claves formadas únicamente a partir de la concatenación de varios elementos:</a:t>
            </a:r>
          </a:p>
          <a:p>
            <a:pPr lvl="2"/>
            <a:r>
              <a:rPr lang="es-ES" dirty="0">
                <a:solidFill>
                  <a:srgbClr val="2C272D"/>
                </a:solidFill>
                <a:latin typeface="Arial" panose="020B0604020202020204" pitchFamily="34" charset="0"/>
                <a:cs typeface="Arial" panose="020B0604020202020204" pitchFamily="34" charset="0"/>
              </a:rPr>
              <a:t>Trucos que permiten hacer contraseñas seguras :</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Cambiar las vocales por números. </a:t>
            </a:r>
          </a:p>
          <a:p>
            <a:pPr>
              <a:buFont typeface="Arial" panose="020B0604020202020204" pitchFamily="34" charset="0"/>
              <a:buChar char="•"/>
            </a:pPr>
            <a:endParaRPr lang="es-ES" b="1"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Utilizar reglas mnemotécnicas. </a:t>
            </a:r>
          </a:p>
          <a:p>
            <a:pPr>
              <a:buFont typeface="Arial" panose="020B0604020202020204" pitchFamily="34" charset="0"/>
              <a:buChar char="•"/>
            </a:pPr>
            <a:endParaRPr lang="es-ES"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Claves basadas en un mismo patrón, introduciendo ligeras variaciones para cada servicio. </a:t>
            </a:r>
          </a:p>
        </p:txBody>
      </p:sp>
    </p:spTree>
    <p:extLst>
      <p:ext uri="{BB962C8B-B14F-4D97-AF65-F5344CB8AC3E}">
        <p14:creationId xmlns:p14="http://schemas.microsoft.com/office/powerpoint/2010/main" val="359440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9823278-17E7-4CFC-AB43-08FFAE963259}"/>
              </a:ext>
            </a:extLst>
          </p:cNvPr>
          <p:cNvSpPr/>
          <p:nvPr/>
        </p:nvSpPr>
        <p:spPr>
          <a:xfrm>
            <a:off x="374707" y="566678"/>
            <a:ext cx="10503017" cy="4247317"/>
          </a:xfrm>
          <a:prstGeom prst="rect">
            <a:avLst/>
          </a:prstGeom>
        </p:spPr>
        <p:txBody>
          <a:bodyPr wrap="square">
            <a:spAutoFit/>
          </a:bodyPr>
          <a:lstStyle/>
          <a:p>
            <a:r>
              <a:rPr lang="es-ES" b="1" u="sng" dirty="0">
                <a:solidFill>
                  <a:srgbClr val="333333"/>
                </a:solidFill>
                <a:latin typeface="Arial" panose="020B0604020202020204" pitchFamily="34" charset="0"/>
                <a:cs typeface="Arial" panose="020B0604020202020204" pitchFamily="34" charset="0"/>
              </a:rPr>
              <a:t>3.3 Gestores de contraseñas</a:t>
            </a:r>
          </a:p>
          <a:p>
            <a:endParaRPr lang="es-ES" b="1" u="sng" dirty="0">
              <a:solidFill>
                <a:srgbClr val="333333"/>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Para no tener que memorizar todas las contraseñas que usemos, existen programas que las almacenan. (Gestores de contraseñas).</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Tan sólo deberemos recordar una contraseña maestra de acceso al gestor.</a:t>
            </a:r>
          </a:p>
          <a:p>
            <a:endParaRPr lang="es-ES" b="0" i="0" dirty="0">
              <a:solidFill>
                <a:srgbClr val="2C272D"/>
              </a:solidFill>
              <a:effectLst/>
              <a:latin typeface="Arial" panose="020B0604020202020204" pitchFamily="34" charset="0"/>
              <a:cs typeface="Arial" panose="020B0604020202020204" pitchFamily="34" charset="0"/>
            </a:endParaRPr>
          </a:p>
          <a:p>
            <a:endParaRPr lang="es-ES" dirty="0">
              <a:solidFill>
                <a:srgbClr val="2C272D"/>
              </a:solidFill>
              <a:latin typeface="Arial" panose="020B0604020202020204" pitchFamily="34" charset="0"/>
              <a:cs typeface="Arial" panose="020B0604020202020204" pitchFamily="34" charset="0"/>
            </a:endParaRPr>
          </a:p>
          <a:p>
            <a:r>
              <a:rPr lang="es-ES" b="1" dirty="0">
                <a:solidFill>
                  <a:srgbClr val="2C272D"/>
                </a:solidFill>
                <a:latin typeface="Arial" panose="020B0604020202020204" pitchFamily="34" charset="0"/>
                <a:cs typeface="Arial" panose="020B0604020202020204" pitchFamily="34" charset="0"/>
              </a:rPr>
              <a:t>verificación en dos pasos</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Cuando activamos este tipo de verificación en un servicio web, además de utilizar la contraseña será necesario facilitar otro código único para concluir el acceso.</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Este código generalmente es enviado al teléfono móvil .</a:t>
            </a:r>
          </a:p>
          <a:p>
            <a:endParaRPr lang="es-ES" b="0" i="0" dirty="0">
              <a:solidFill>
                <a:srgbClr val="2C272D"/>
              </a:solidFill>
              <a:effectLst/>
              <a:latin typeface="Open Sans"/>
            </a:endParaRPr>
          </a:p>
        </p:txBody>
      </p:sp>
    </p:spTree>
    <p:extLst>
      <p:ext uri="{BB962C8B-B14F-4D97-AF65-F5344CB8AC3E}">
        <p14:creationId xmlns:p14="http://schemas.microsoft.com/office/powerpoint/2010/main" val="83250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6C5471F-4B02-4990-AADB-337CDA703727}"/>
              </a:ext>
            </a:extLst>
          </p:cNvPr>
          <p:cNvSpPr/>
          <p:nvPr/>
        </p:nvSpPr>
        <p:spPr>
          <a:xfrm>
            <a:off x="3048000" y="2136339"/>
            <a:ext cx="6096000" cy="2585323"/>
          </a:xfrm>
          <a:prstGeom prst="rect">
            <a:avLst/>
          </a:prstGeom>
        </p:spPr>
        <p:txBody>
          <a:bodyPr>
            <a:spAutoFit/>
          </a:bodyPr>
          <a:lstStyle/>
          <a:p>
            <a:r>
              <a:rPr lang="es-ES" dirty="0"/>
              <a:t>&lt;</a:t>
            </a:r>
            <a:r>
              <a:rPr lang="es-ES" dirty="0" err="1"/>
              <a:t>iframe</a:t>
            </a:r>
            <a:r>
              <a:rPr lang="es-ES" dirty="0"/>
              <a:t> </a:t>
            </a:r>
            <a:r>
              <a:rPr lang="es-ES" dirty="0" err="1"/>
              <a:t>src</a:t>
            </a:r>
            <a:r>
              <a:rPr lang="es-ES" dirty="0"/>
              <a:t>="https://player.vimeo.com/video/206701973" </a:t>
            </a:r>
            <a:r>
              <a:rPr lang="es-ES" dirty="0" err="1"/>
              <a:t>width</a:t>
            </a:r>
            <a:r>
              <a:rPr lang="es-ES" dirty="0"/>
              <a:t>="640" </a:t>
            </a:r>
            <a:r>
              <a:rPr lang="es-ES" dirty="0" err="1"/>
              <a:t>height</a:t>
            </a:r>
            <a:r>
              <a:rPr lang="es-ES" dirty="0"/>
              <a:t>="360" </a:t>
            </a:r>
            <a:r>
              <a:rPr lang="es-ES" dirty="0" err="1"/>
              <a:t>frameborder</a:t>
            </a:r>
            <a:r>
              <a:rPr lang="es-ES" dirty="0"/>
              <a:t>="0" </a:t>
            </a:r>
            <a:r>
              <a:rPr lang="es-ES" dirty="0" err="1"/>
              <a:t>allow</a:t>
            </a:r>
            <a:r>
              <a:rPr lang="es-ES" dirty="0"/>
              <a:t>="</a:t>
            </a:r>
            <a:r>
              <a:rPr lang="es-ES" dirty="0" err="1"/>
              <a:t>autoplay</a:t>
            </a:r>
            <a:r>
              <a:rPr lang="es-ES" dirty="0"/>
              <a:t>; </a:t>
            </a:r>
            <a:r>
              <a:rPr lang="es-ES" dirty="0" err="1"/>
              <a:t>fullscreen</a:t>
            </a:r>
            <a:r>
              <a:rPr lang="es-ES" dirty="0"/>
              <a:t>" </a:t>
            </a:r>
            <a:r>
              <a:rPr lang="es-ES" dirty="0" err="1"/>
              <a:t>allowfullscreen</a:t>
            </a:r>
            <a:r>
              <a:rPr lang="es-ES" dirty="0"/>
              <a:t>&gt;&lt;/</a:t>
            </a:r>
            <a:r>
              <a:rPr lang="es-ES" dirty="0" err="1"/>
              <a:t>iframe</a:t>
            </a:r>
            <a:r>
              <a:rPr lang="es-ES" dirty="0"/>
              <a:t>&gt;</a:t>
            </a:r>
          </a:p>
          <a:p>
            <a:r>
              <a:rPr lang="es-ES" dirty="0"/>
              <a:t>&lt;p&gt;&lt;a </a:t>
            </a:r>
            <a:r>
              <a:rPr lang="es-ES" dirty="0" err="1"/>
              <a:t>href</a:t>
            </a:r>
            <a:r>
              <a:rPr lang="es-ES" dirty="0"/>
              <a:t>="https://vimeo.com/206701973"&gt;&amp;</a:t>
            </a:r>
            <a:r>
              <a:rPr lang="es-ES" dirty="0" err="1"/>
              <a:t>iquest;Has</a:t>
            </a:r>
            <a:r>
              <a:rPr lang="es-ES" dirty="0"/>
              <a:t> mejorado la seguridad de tu cuenta de </a:t>
            </a:r>
            <a:r>
              <a:rPr lang="es-ES" dirty="0" err="1"/>
              <a:t>GMail</a:t>
            </a:r>
            <a:r>
              <a:rPr lang="es-ES" dirty="0"/>
              <a:t>?/</a:t>
            </a:r>
            <a:r>
              <a:rPr lang="es-ES" dirty="0" err="1"/>
              <a:t>Have</a:t>
            </a:r>
            <a:r>
              <a:rPr lang="es-ES" dirty="0"/>
              <a:t> </a:t>
            </a:r>
            <a:r>
              <a:rPr lang="es-ES" dirty="0" err="1"/>
              <a:t>you</a:t>
            </a:r>
            <a:r>
              <a:rPr lang="es-ES" dirty="0"/>
              <a:t> </a:t>
            </a:r>
            <a:r>
              <a:rPr lang="es-ES" dirty="0" err="1"/>
              <a:t>improved</a:t>
            </a:r>
            <a:r>
              <a:rPr lang="es-ES" dirty="0"/>
              <a:t> </a:t>
            </a:r>
            <a:r>
              <a:rPr lang="es-ES" dirty="0" err="1"/>
              <a:t>your</a:t>
            </a:r>
            <a:r>
              <a:rPr lang="es-ES" dirty="0"/>
              <a:t> </a:t>
            </a:r>
            <a:r>
              <a:rPr lang="es-ES" dirty="0" err="1"/>
              <a:t>GMail</a:t>
            </a:r>
            <a:r>
              <a:rPr lang="es-ES" dirty="0"/>
              <a:t> </a:t>
            </a:r>
            <a:r>
              <a:rPr lang="es-ES" dirty="0" err="1"/>
              <a:t>account</a:t>
            </a:r>
            <a:r>
              <a:rPr lang="es-ES" dirty="0"/>
              <a:t> </a:t>
            </a:r>
            <a:r>
              <a:rPr lang="es-ES" dirty="0" err="1"/>
              <a:t>security</a:t>
            </a:r>
            <a:r>
              <a:rPr lang="es-ES" dirty="0"/>
              <a:t>?/</a:t>
            </a:r>
            <a:r>
              <a:rPr lang="es-ES" dirty="0" err="1"/>
              <a:t>Hobetu</a:t>
            </a:r>
            <a:r>
              <a:rPr lang="es-ES" dirty="0"/>
              <a:t> </a:t>
            </a:r>
            <a:r>
              <a:rPr lang="es-ES" dirty="0" err="1"/>
              <a:t>duzu</a:t>
            </a:r>
            <a:r>
              <a:rPr lang="es-ES" dirty="0"/>
              <a:t> </a:t>
            </a:r>
            <a:r>
              <a:rPr lang="es-ES" dirty="0" err="1"/>
              <a:t>GMail</a:t>
            </a:r>
            <a:r>
              <a:rPr lang="es-ES" dirty="0"/>
              <a:t> </a:t>
            </a:r>
            <a:r>
              <a:rPr lang="es-ES" dirty="0" err="1"/>
              <a:t>segurtasuna</a:t>
            </a:r>
            <a:r>
              <a:rPr lang="es-ES" dirty="0"/>
              <a:t>?&lt;/a&gt; </a:t>
            </a:r>
            <a:r>
              <a:rPr lang="es-ES" dirty="0" err="1"/>
              <a:t>from</a:t>
            </a:r>
            <a:r>
              <a:rPr lang="es-ES" dirty="0"/>
              <a:t> &lt;a </a:t>
            </a:r>
            <a:r>
              <a:rPr lang="es-ES" dirty="0" err="1"/>
              <a:t>href</a:t>
            </a:r>
            <a:r>
              <a:rPr lang="es-ES" dirty="0"/>
              <a:t>="https://vimeo.com/user63662433"&gt;PK17T1&lt;/a&gt; </a:t>
            </a:r>
            <a:r>
              <a:rPr lang="es-ES" dirty="0" err="1"/>
              <a:t>on</a:t>
            </a:r>
            <a:r>
              <a:rPr lang="es-ES" dirty="0"/>
              <a:t> &lt;a </a:t>
            </a:r>
            <a:r>
              <a:rPr lang="es-ES" dirty="0" err="1"/>
              <a:t>href</a:t>
            </a:r>
            <a:r>
              <a:rPr lang="es-ES" dirty="0"/>
              <a:t>="https://vimeo.com"&gt;Vimeo&lt;/a&gt;.&lt;/p&gt;</a:t>
            </a:r>
          </a:p>
        </p:txBody>
      </p:sp>
      <p:pic>
        <p:nvPicPr>
          <p:cNvPr id="3" name="Elementos multimedia en línea 2" title="ￂ﾿Has mejorado la seguridad de tu cuenta de GMail?/Have you improved your GMail account security?/Hobetu duzu GMail segurtasuna?">
            <a:hlinkClick r:id="" action="ppaction://media"/>
            <a:extLst>
              <a:ext uri="{FF2B5EF4-FFF2-40B4-BE49-F238E27FC236}">
                <a16:creationId xmlns:a16="http://schemas.microsoft.com/office/drawing/2014/main" id="{596F45CF-EE07-4A7D-AB31-ECECB57B981A}"/>
              </a:ext>
            </a:extLst>
          </p:cNvPr>
          <p:cNvPicPr>
            <a:picLocks noRot="1" noChangeAspect="1"/>
          </p:cNvPicPr>
          <p:nvPr>
            <a:videoFile r:link="rId1"/>
          </p:nvPr>
        </p:nvPicPr>
        <p:blipFill>
          <a:blip r:embed="rId3"/>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37170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4CAC49-8C82-4FE3-9144-E4868CAB1808}"/>
              </a:ext>
            </a:extLst>
          </p:cNvPr>
          <p:cNvSpPr/>
          <p:nvPr/>
        </p:nvSpPr>
        <p:spPr>
          <a:xfrm>
            <a:off x="444617" y="109506"/>
            <a:ext cx="11182524" cy="6186309"/>
          </a:xfrm>
          <a:prstGeom prst="rect">
            <a:avLst/>
          </a:prstGeom>
        </p:spPr>
        <p:txBody>
          <a:bodyPr wrap="square">
            <a:spAutoFit/>
          </a:bodyPr>
          <a:lstStyle/>
          <a:p>
            <a:r>
              <a:rPr lang="es-ES" b="1" u="sng" dirty="0">
                <a:solidFill>
                  <a:srgbClr val="333333"/>
                </a:solidFill>
                <a:latin typeface="Arial" panose="020B0604020202020204" pitchFamily="34" charset="0"/>
                <a:cs typeface="Arial" panose="020B0604020202020204" pitchFamily="34" charset="0"/>
              </a:rPr>
              <a:t>4. Configuración segura de servicios y redes sociales</a:t>
            </a:r>
          </a:p>
          <a:p>
            <a:endParaRPr lang="es-ES" dirty="0">
              <a:solidFill>
                <a:srgbClr val="333333"/>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Opciones de seguridad en servicios Google.  </a:t>
            </a:r>
          </a:p>
          <a:p>
            <a:r>
              <a:rPr lang="es-ES" dirty="0">
                <a:solidFill>
                  <a:srgbClr val="2C272D"/>
                </a:solidFill>
                <a:latin typeface="Arial" panose="020B0604020202020204" pitchFamily="34" charset="0"/>
                <a:cs typeface="Arial" panose="020B0604020202020204" pitchFamily="34" charset="0"/>
              </a:rPr>
              <a:t>A través de “</a:t>
            </a:r>
            <a:r>
              <a:rPr lang="es-ES" i="1" dirty="0">
                <a:latin typeface="Arial" panose="020B0604020202020204" pitchFamily="34" charset="0"/>
                <a:cs typeface="Arial" panose="020B0604020202020204" pitchFamily="34" charset="0"/>
              </a:rPr>
              <a:t>Mi cuenta</a:t>
            </a:r>
            <a:r>
              <a:rPr lang="es-ES" dirty="0">
                <a:solidFill>
                  <a:srgbClr val="2C272D"/>
                </a:solidFill>
                <a:latin typeface="Arial" panose="020B0604020202020204" pitchFamily="34" charset="0"/>
                <a:cs typeface="Arial" panose="020B0604020202020204" pitchFamily="34" charset="0"/>
              </a:rPr>
              <a:t>” de Google se pueden gestionar datos y configurar opciones de seguridad.</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Opciones de seguridad en Facebook. </a:t>
            </a:r>
          </a:p>
          <a:p>
            <a:endParaRPr lang="es-ES" b="1" dirty="0">
              <a:solidFill>
                <a:srgbClr val="2C272D"/>
              </a:solidFill>
              <a:latin typeface="Arial" panose="020B0604020202020204" pitchFamily="34" charset="0"/>
              <a:cs typeface="Arial" panose="020B0604020202020204" pitchFamily="34" charset="0"/>
            </a:endParaRPr>
          </a:p>
          <a:p>
            <a:r>
              <a:rPr lang="es-ES" u="sng" dirty="0">
                <a:solidFill>
                  <a:srgbClr val="2C272D"/>
                </a:solidFill>
                <a:latin typeface="Arial" panose="020B0604020202020204" pitchFamily="34" charset="0"/>
                <a:cs typeface="Arial" panose="020B0604020202020204" pitchFamily="34" charset="0"/>
              </a:rPr>
              <a:t>recomendaciones ante un posible caso de robo o pérdida de terminal</a:t>
            </a:r>
            <a:r>
              <a:rPr lang="es-ES" dirty="0">
                <a:solidFill>
                  <a:srgbClr val="2C272D"/>
                </a:solidFill>
                <a:latin typeface="Arial" panose="020B0604020202020204" pitchFamily="34" charset="0"/>
                <a:cs typeface="Arial" panose="020B0604020202020204" pitchFamily="34" charset="0"/>
              </a:rPr>
              <a:t>:</a:t>
            </a:r>
          </a:p>
          <a:p>
            <a:endParaRPr lang="es-ES" dirty="0">
              <a:solidFill>
                <a:srgbClr val="2C272D"/>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Únicamente tener el dispositivo en la mano mientras se esté utilizando.</a:t>
            </a:r>
          </a:p>
          <a:p>
            <a:pPr lvl="1">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Llevar el dispositivo con nosotros, en algún lugar “seguro”</a:t>
            </a:r>
          </a:p>
          <a:p>
            <a:pPr lvl="1"/>
            <a:r>
              <a:rPr lang="es-ES" dirty="0">
                <a:solidFill>
                  <a:srgbClr val="2C272D"/>
                </a:solidFill>
                <a:latin typeface="Arial" panose="020B0604020202020204" pitchFamily="34" charset="0"/>
                <a:cs typeface="Arial" panose="020B0604020202020204" pitchFamily="34" charset="0"/>
              </a:rPr>
              <a:t>.</a:t>
            </a:r>
          </a:p>
          <a:p>
            <a:pPr lvl="1">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No dejarlo nunca sobre mesas o mostradores.</a:t>
            </a:r>
          </a:p>
          <a:p>
            <a:pPr lvl="1">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Activar o instalar algún </a:t>
            </a:r>
            <a:r>
              <a:rPr lang="es-ES" b="1" dirty="0">
                <a:solidFill>
                  <a:srgbClr val="333333"/>
                </a:solidFill>
                <a:latin typeface="Arial" panose="020B0604020202020204" pitchFamily="34" charset="0"/>
                <a:cs typeface="Arial" panose="020B0604020202020204" pitchFamily="34" charset="0"/>
              </a:rPr>
              <a:t>servicio o aplicación antirrobo</a:t>
            </a:r>
            <a:r>
              <a:rPr lang="es-ES" dirty="0">
                <a:solidFill>
                  <a:srgbClr val="2C272D"/>
                </a:solidFill>
                <a:latin typeface="Arial" panose="020B0604020202020204" pitchFamily="34" charset="0"/>
                <a:cs typeface="Arial" panose="020B0604020202020204" pitchFamily="34" charset="0"/>
              </a:rPr>
              <a:t>, para la localización física del dispositivo.</a:t>
            </a:r>
          </a:p>
          <a:p>
            <a:pPr lvl="1">
              <a:buFont typeface="Arial" panose="020B0604020202020204" pitchFamily="34" charset="0"/>
              <a:buChar char="•"/>
            </a:pPr>
            <a:endParaRPr lang="es-ES" b="1" i="0" dirty="0">
              <a:solidFill>
                <a:srgbClr val="2C272D"/>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Habilitar la opción de «Encontrar mi dispositivo». </a:t>
            </a:r>
            <a:r>
              <a:rPr lang="es-ES" dirty="0">
                <a:solidFill>
                  <a:srgbClr val="2C272D"/>
                </a:solidFill>
                <a:latin typeface="Arial" panose="020B0604020202020204" pitchFamily="34" charset="0"/>
                <a:cs typeface="Arial" panose="020B0604020202020204" pitchFamily="34" charset="0"/>
              </a:rPr>
              <a:t>En el caso de que perdamos nuestro dispositivo móvil o que un ladrón nos lo robe, tanto Google como Apple cuentan con sus propias aplicaciones que permiten  geolocalizar el terminal, enviar una notificación, bloquearlo y en el peor de los casos borrar toda la información restableciendo los parámetros de fábrica.</a:t>
            </a:r>
          </a:p>
          <a:p>
            <a:pPr>
              <a:buFont typeface="Arial" panose="020B0604020202020204" pitchFamily="34" charset="0"/>
              <a:buChar char="•"/>
            </a:pPr>
            <a:endParaRPr lang="es-ES" b="0" i="0" dirty="0">
              <a:solidFill>
                <a:srgbClr val="2C272D"/>
              </a:solidFill>
              <a:effectLst/>
              <a:latin typeface="Open Sans"/>
            </a:endParaRPr>
          </a:p>
        </p:txBody>
      </p:sp>
    </p:spTree>
    <p:extLst>
      <p:ext uri="{BB962C8B-B14F-4D97-AF65-F5344CB8AC3E}">
        <p14:creationId xmlns:p14="http://schemas.microsoft.com/office/powerpoint/2010/main" val="345487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D7375EC-DE94-45A9-BCEE-B52DBF6A73F8}"/>
              </a:ext>
            </a:extLst>
          </p:cNvPr>
          <p:cNvSpPr/>
          <p:nvPr/>
        </p:nvSpPr>
        <p:spPr>
          <a:xfrm>
            <a:off x="444615" y="411672"/>
            <a:ext cx="11417418" cy="4524315"/>
          </a:xfrm>
          <a:prstGeom prst="rect">
            <a:avLst/>
          </a:prstGeom>
        </p:spPr>
        <p:txBody>
          <a:bodyPr wrap="square">
            <a:spAutoFit/>
          </a:bodyPr>
          <a:lstStyle/>
          <a:p>
            <a:r>
              <a:rPr lang="es-ES" b="1" u="sng" dirty="0">
                <a:solidFill>
                  <a:srgbClr val="333333"/>
                </a:solidFill>
                <a:latin typeface="Arial" panose="020B0604020202020204" pitchFamily="34" charset="0"/>
                <a:cs typeface="Arial" panose="020B0604020202020204" pitchFamily="34" charset="0"/>
              </a:rPr>
              <a:t>5. Protección de la información generada y almacenada</a:t>
            </a:r>
          </a:p>
          <a:p>
            <a:endParaRPr lang="es-ES" b="1" u="sng" dirty="0">
              <a:solidFill>
                <a:srgbClr val="333333"/>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La única forma de estar completamente seguros de que los datos no se pierdan es crear copias de seguridad. </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Las copias de seguridad sirven para almacenar toda la información que consideramos importante. (puede ser en un DVD, USB o la nube).</a:t>
            </a:r>
          </a:p>
          <a:p>
            <a:endParaRPr lang="es-ES" dirty="0">
              <a:solidFill>
                <a:srgbClr val="2C272D"/>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s-ES" altLang="es-ES" b="1" dirty="0">
                <a:solidFill>
                  <a:srgbClr val="333333"/>
                </a:solidFill>
                <a:latin typeface="Arial" panose="020B0604020202020204" pitchFamily="34" charset="0"/>
                <a:cs typeface="Arial" panose="020B0604020202020204" pitchFamily="34" charset="0"/>
              </a:rPr>
              <a:t>Cifrado de la información</a:t>
            </a:r>
          </a:p>
          <a:p>
            <a:pPr lvl="0" eaLnBrk="0" fontAlgn="base" hangingPunct="0">
              <a:spcBef>
                <a:spcPct val="0"/>
              </a:spcBef>
              <a:spcAft>
                <a:spcPct val="0"/>
              </a:spcAft>
            </a:pPr>
            <a:endParaRPr lang="es-ES" altLang="es-ES" b="1" dirty="0">
              <a:solidFill>
                <a:srgbClr val="333333"/>
              </a:solidFill>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s-ES" altLang="es-ES" dirty="0">
                <a:solidFill>
                  <a:srgbClr val="2C272D"/>
                </a:solidFill>
                <a:latin typeface="Arial" panose="020B0604020202020204" pitchFamily="34" charset="0"/>
                <a:cs typeface="Arial" panose="020B0604020202020204" pitchFamily="34" charset="0"/>
              </a:rPr>
              <a:t>Otra buena forma de proteger la información, es cifrarla.</a:t>
            </a:r>
          </a:p>
          <a:p>
            <a:pPr marL="285750" lvl="0" indent="-285750" eaLnBrk="0" fontAlgn="base" hangingPunct="0">
              <a:spcBef>
                <a:spcPct val="0"/>
              </a:spcBef>
              <a:spcAft>
                <a:spcPct val="0"/>
              </a:spcAft>
              <a:buFont typeface="Arial" panose="020B0604020202020204" pitchFamily="34" charset="0"/>
              <a:buChar char="•"/>
            </a:pPr>
            <a:endParaRPr lang="es-ES" altLang="es-ES" dirty="0">
              <a:solidFill>
                <a:srgbClr val="2C272D"/>
              </a:solidFill>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s-ES" altLang="es-ES" dirty="0">
                <a:solidFill>
                  <a:srgbClr val="2C272D"/>
                </a:solidFill>
                <a:latin typeface="Arial" panose="020B0604020202020204" pitchFamily="34" charset="0"/>
                <a:cs typeface="Arial" panose="020B0604020202020204" pitchFamily="34" charset="0"/>
              </a:rPr>
              <a:t>Cualquier información que cifremos únicamente será accesible si se conoce la contraseña de descifrado.</a:t>
            </a:r>
          </a:p>
          <a:p>
            <a:pPr marL="285750" lvl="0" indent="-285750" eaLnBrk="0" fontAlgn="base" hangingPunct="0">
              <a:spcBef>
                <a:spcPct val="0"/>
              </a:spcBef>
              <a:spcAft>
                <a:spcPct val="0"/>
              </a:spcAft>
              <a:buFont typeface="Arial" panose="020B0604020202020204" pitchFamily="34" charset="0"/>
              <a:buChar char="•"/>
            </a:pPr>
            <a:endParaRPr lang="es-ES" altLang="es-ES" dirty="0">
              <a:solidFill>
                <a:srgbClr val="2C272D"/>
              </a:solidFill>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s-ES" altLang="es-ES" dirty="0">
                <a:solidFill>
                  <a:srgbClr val="2C272D"/>
                </a:solidFill>
                <a:latin typeface="Arial" panose="020B0604020202020204" pitchFamily="34" charset="0"/>
                <a:cs typeface="Arial" panose="020B0604020202020204" pitchFamily="34" charset="0"/>
              </a:rPr>
              <a:t>Para cifrar la información utilizaremos programas o aplicaciones específicas</a:t>
            </a:r>
          </a:p>
          <a:p>
            <a:pPr lvl="0" eaLnBrk="0" fontAlgn="base" hangingPunct="0">
              <a:spcBef>
                <a:spcPct val="0"/>
              </a:spcBef>
              <a:spcAft>
                <a:spcPct val="0"/>
              </a:spcAft>
            </a:pPr>
            <a:endParaRPr lang="es-ES" altLang="es-ES" dirty="0">
              <a:solidFill>
                <a:srgbClr val="2C272D"/>
              </a:solidFill>
              <a:latin typeface="Arial" panose="020B0604020202020204" pitchFamily="34" charset="0"/>
              <a:cs typeface="Arial" panose="020B0604020202020204" pitchFamily="34" charset="0"/>
            </a:endParaRPr>
          </a:p>
          <a:p>
            <a:endParaRPr lang="es-ES" dirty="0">
              <a:solidFill>
                <a:srgbClr val="2C272D"/>
              </a:solidFill>
              <a:latin typeface="Arial" panose="020B0604020202020204" pitchFamily="34" charset="0"/>
              <a:cs typeface="Arial" panose="020B0604020202020204" pitchFamily="34" charset="0"/>
            </a:endParaRPr>
          </a:p>
        </p:txBody>
      </p:sp>
      <p:pic>
        <p:nvPicPr>
          <p:cNvPr id="6146" name="Picture 2" descr="Fotos gratis : vpn, dirección, anónimo, seguridad, acceso ...">
            <a:extLst>
              <a:ext uri="{FF2B5EF4-FFF2-40B4-BE49-F238E27FC236}">
                <a16:creationId xmlns:a16="http://schemas.microsoft.com/office/drawing/2014/main" id="{049B8FE6-9C12-434C-A8F3-7860904D5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132" y="4665372"/>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8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A8F8648-E107-479C-BEF4-26ECD720FED5}"/>
              </a:ext>
            </a:extLst>
          </p:cNvPr>
          <p:cNvSpPr/>
          <p:nvPr/>
        </p:nvSpPr>
        <p:spPr>
          <a:xfrm>
            <a:off x="427838" y="518781"/>
            <a:ext cx="11568419" cy="5632311"/>
          </a:xfrm>
          <a:prstGeom prst="rect">
            <a:avLst/>
          </a:prstGeom>
        </p:spPr>
        <p:txBody>
          <a:bodyPr wrap="square">
            <a:spAutoFit/>
          </a:bodyPr>
          <a:lstStyle/>
          <a:p>
            <a:pPr lvl="0" eaLnBrk="0" fontAlgn="base" hangingPunct="0">
              <a:spcBef>
                <a:spcPct val="0"/>
              </a:spcBef>
              <a:spcAft>
                <a:spcPct val="0"/>
              </a:spcAft>
            </a:pPr>
            <a:r>
              <a:rPr lang="es-ES" altLang="es-ES" dirty="0">
                <a:solidFill>
                  <a:srgbClr val="2C272D"/>
                </a:solidFill>
                <a:latin typeface="Arial" panose="020B0604020202020204" pitchFamily="34" charset="0"/>
                <a:cs typeface="Arial" panose="020B0604020202020204" pitchFamily="34" charset="0"/>
              </a:rPr>
              <a:t>Los procesos de cifrado pueden realizarse principalmente sobre dos ámbitos:</a:t>
            </a:r>
          </a:p>
          <a:p>
            <a:pPr lvl="0" eaLnBrk="0" fontAlgn="base" hangingPunct="0">
              <a:spcBef>
                <a:spcPct val="0"/>
              </a:spcBef>
              <a:spcAft>
                <a:spcPct val="0"/>
              </a:spcAft>
            </a:pPr>
            <a:endParaRPr lang="es-ES" altLang="es-ES" dirty="0">
              <a:solidFill>
                <a:srgbClr val="2C272D"/>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es-ES" altLang="es-ES" b="1" dirty="0">
                <a:solidFill>
                  <a:schemeClr val="accent1"/>
                </a:solidFill>
                <a:latin typeface="Arial" panose="020B0604020202020204" pitchFamily="34" charset="0"/>
                <a:cs typeface="Arial" panose="020B0604020202020204" pitchFamily="34" charset="0"/>
              </a:rPr>
              <a:t>Cifrado de dispositivos. </a:t>
            </a:r>
          </a:p>
          <a:p>
            <a:pPr lvl="1" eaLnBrk="0" fontAlgn="base" hangingPunct="0">
              <a:spcBef>
                <a:spcPct val="0"/>
              </a:spcBef>
              <a:spcAft>
                <a:spcPct val="0"/>
              </a:spcAft>
            </a:pPr>
            <a:r>
              <a:rPr lang="es-ES" altLang="es-ES" dirty="0">
                <a:solidFill>
                  <a:srgbClr val="2C272D"/>
                </a:solidFill>
                <a:latin typeface="Arial" panose="020B0604020202020204" pitchFamily="34" charset="0"/>
                <a:cs typeface="Arial" panose="020B0604020202020204" pitchFamily="34" charset="0"/>
              </a:rPr>
              <a:t>En este caso se cifra todo un medio de almacenamiento, como un disco duro.</a:t>
            </a:r>
          </a:p>
          <a:p>
            <a:pPr lvl="0" eaLnBrk="0" fontAlgn="base" hangingPunct="0">
              <a:spcBef>
                <a:spcPct val="0"/>
              </a:spcBef>
              <a:spcAft>
                <a:spcPct val="0"/>
              </a:spcAft>
              <a:buFontTx/>
              <a:buChar char="•"/>
            </a:pPr>
            <a:endParaRPr lang="es-ES" altLang="es-ES" dirty="0">
              <a:solidFill>
                <a:srgbClr val="2C272D"/>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es-ES" altLang="es-ES" b="1" dirty="0">
                <a:solidFill>
                  <a:schemeClr val="accent1"/>
                </a:solidFill>
                <a:latin typeface="Arial" panose="020B0604020202020204" pitchFamily="34" charset="0"/>
                <a:cs typeface="Arial" panose="020B0604020202020204" pitchFamily="34" charset="0"/>
              </a:rPr>
              <a:t>Cifrado de ficheros para compartir. </a:t>
            </a:r>
          </a:p>
          <a:p>
            <a:pPr lvl="1" eaLnBrk="0" fontAlgn="base" hangingPunct="0">
              <a:spcBef>
                <a:spcPct val="0"/>
              </a:spcBef>
              <a:spcAft>
                <a:spcPct val="0"/>
              </a:spcAft>
            </a:pPr>
            <a:r>
              <a:rPr lang="es-ES" altLang="es-ES" dirty="0">
                <a:solidFill>
                  <a:srgbClr val="2C272D"/>
                </a:solidFill>
                <a:latin typeface="Arial" panose="020B0604020202020204" pitchFamily="34" charset="0"/>
                <a:cs typeface="Arial" panose="020B0604020202020204" pitchFamily="34" charset="0"/>
              </a:rPr>
              <a:t>Podemos proteger una parte de la información contenida en un medio de almacenamiento. Solo aquellas carpetas o archivos que escojamos para el cifrado serán ilegibles para quien no conozca la clave, y el resto de información será accesible normalmente.</a:t>
            </a:r>
          </a:p>
          <a:p>
            <a:pPr lvl="1" eaLnBrk="0" fontAlgn="base" hangingPunct="0">
              <a:spcBef>
                <a:spcPct val="0"/>
              </a:spcBef>
              <a:spcAft>
                <a:spcPct val="0"/>
              </a:spcAft>
            </a:pPr>
            <a:endParaRPr lang="es-ES" altLang="es-ES" dirty="0">
              <a:latin typeface="Arial" panose="020B0604020202020204" pitchFamily="34" charset="0"/>
              <a:cs typeface="Arial" panose="020B0604020202020204" pitchFamily="34" charset="0"/>
            </a:endParaRPr>
          </a:p>
          <a:p>
            <a:r>
              <a:rPr lang="es-ES" b="1" u="sng" dirty="0">
                <a:solidFill>
                  <a:srgbClr val="333333"/>
                </a:solidFill>
                <a:latin typeface="Arial" panose="020B0604020202020204" pitchFamily="34" charset="0"/>
                <a:cs typeface="Arial" panose="020B0604020202020204" pitchFamily="34" charset="0"/>
              </a:rPr>
              <a:t>6. Conexión segura a redes wifi</a:t>
            </a:r>
          </a:p>
          <a:p>
            <a:endParaRPr lang="es-ES" b="1" u="sng"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Las redes wifi también son objetivo de los ciberdelincuentes. Por ello es importante realizar un configuración segura del </a:t>
            </a:r>
            <a:r>
              <a:rPr lang="es-ES" i="1" dirty="0" err="1">
                <a:solidFill>
                  <a:srgbClr val="2C272D"/>
                </a:solidFill>
                <a:latin typeface="Arial" panose="020B0604020202020204" pitchFamily="34" charset="0"/>
                <a:cs typeface="Arial" panose="020B0604020202020204" pitchFamily="34" charset="0"/>
              </a:rPr>
              <a:t>router</a:t>
            </a:r>
            <a:r>
              <a:rPr lang="es-ES" i="1" dirty="0">
                <a:solidFill>
                  <a:srgbClr val="2C272D"/>
                </a:solidFill>
                <a:latin typeface="Arial" panose="020B0604020202020204" pitchFamily="34" charset="0"/>
                <a:cs typeface="Arial" panose="020B0604020202020204" pitchFamily="34" charset="0"/>
              </a:rPr>
              <a:t> </a:t>
            </a:r>
            <a:r>
              <a:rPr lang="es-ES" dirty="0">
                <a:solidFill>
                  <a:srgbClr val="2C272D"/>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El </a:t>
            </a:r>
            <a:r>
              <a:rPr lang="es-ES" i="1" dirty="0" err="1">
                <a:solidFill>
                  <a:srgbClr val="2C272D"/>
                </a:solidFill>
                <a:latin typeface="Arial" panose="020B0604020202020204" pitchFamily="34" charset="0"/>
                <a:cs typeface="Arial" panose="020B0604020202020204" pitchFamily="34" charset="0"/>
              </a:rPr>
              <a:t>router</a:t>
            </a:r>
            <a:r>
              <a:rPr lang="es-ES" i="1" dirty="0">
                <a:solidFill>
                  <a:srgbClr val="2C272D"/>
                </a:solidFill>
                <a:latin typeface="Arial" panose="020B0604020202020204" pitchFamily="34" charset="0"/>
                <a:cs typeface="Arial" panose="020B0604020202020204" pitchFamily="34" charset="0"/>
              </a:rPr>
              <a:t> </a:t>
            </a:r>
            <a:r>
              <a:rPr lang="es-ES" dirty="0">
                <a:solidFill>
                  <a:srgbClr val="2C272D"/>
                </a:solidFill>
                <a:latin typeface="Arial" panose="020B0604020202020204" pitchFamily="34" charset="0"/>
                <a:cs typeface="Arial" panose="020B0604020202020204" pitchFamily="34" charset="0"/>
              </a:rPr>
              <a:t>es la puerta de entrada desde Internet hacia nuestra red privada por lo que configurarlo de manera correcta evitará, que alguien sin permiso pueda acceder e invada nuestra privacidad. </a:t>
            </a:r>
          </a:p>
          <a:p>
            <a:pPr marL="285750" indent="-285750">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333333"/>
                </a:solidFill>
                <a:latin typeface="Arial" panose="020B0604020202020204" pitchFamily="34" charset="0"/>
                <a:cs typeface="Arial" panose="020B0604020202020204" pitchFamily="34" charset="0"/>
              </a:rPr>
              <a:t>Wifi públicas. </a:t>
            </a:r>
            <a:r>
              <a:rPr lang="es-ES" dirty="0">
                <a:solidFill>
                  <a:srgbClr val="2C272D"/>
                </a:solidFill>
                <a:latin typeface="Arial" panose="020B0604020202020204" pitchFamily="34" charset="0"/>
                <a:cs typeface="Arial" panose="020B0604020202020204" pitchFamily="34" charset="0"/>
              </a:rPr>
              <a:t>Estas redes ofrecen un servicio de carácter público y gratuito. Pero hay que tener en cuenta que pueden ser usadas para ataques informáticos. Hay que extremar la precaución durante su uso.</a:t>
            </a:r>
            <a:endParaRPr lang="es-ES" b="0" i="0" dirty="0">
              <a:solidFill>
                <a:srgbClr val="2C27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04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586640B-397B-4494-AB87-7DFA9312C51E}"/>
              </a:ext>
            </a:extLst>
          </p:cNvPr>
          <p:cNvSpPr/>
          <p:nvPr/>
        </p:nvSpPr>
        <p:spPr>
          <a:xfrm>
            <a:off x="478174" y="335845"/>
            <a:ext cx="10788241" cy="6186309"/>
          </a:xfrm>
          <a:prstGeom prst="rect">
            <a:avLst/>
          </a:prstGeom>
        </p:spPr>
        <p:txBody>
          <a:bodyPr wrap="square">
            <a:spAutoFit/>
          </a:bodyPr>
          <a:lstStyle/>
          <a:p>
            <a:r>
              <a:rPr lang="es-ES" sz="3600" b="1" i="0" dirty="0">
                <a:solidFill>
                  <a:srgbClr val="333333"/>
                </a:solidFill>
                <a:effectLst/>
                <a:latin typeface="Arial" panose="020B0604020202020204" pitchFamily="34" charset="0"/>
                <a:cs typeface="Arial" panose="020B0604020202020204" pitchFamily="34" charset="0"/>
              </a:rPr>
              <a:t>Riesgos </a:t>
            </a:r>
            <a:endParaRPr lang="es-ES" sz="3600" b="1" dirty="0">
              <a:solidFill>
                <a:srgbClr val="333333"/>
              </a:solidFill>
              <a:latin typeface="Arial" panose="020B0604020202020204" pitchFamily="34" charset="0"/>
              <a:cs typeface="Arial" panose="020B0604020202020204" pitchFamily="34" charset="0"/>
            </a:endParaRPr>
          </a:p>
          <a:p>
            <a:endParaRPr lang="es-ES" b="0" i="0" dirty="0">
              <a:solidFill>
                <a:srgbClr val="2C272D"/>
              </a:solidFill>
              <a:effectLst/>
              <a:latin typeface="Arial" panose="020B0604020202020204" pitchFamily="34" charset="0"/>
              <a:cs typeface="Arial" panose="020B0604020202020204" pitchFamily="34" charset="0"/>
            </a:endParaRPr>
          </a:p>
          <a:p>
            <a:r>
              <a:rPr lang="es-ES" b="0" i="0" dirty="0">
                <a:solidFill>
                  <a:srgbClr val="2C272D"/>
                </a:solidFill>
                <a:effectLst/>
                <a:latin typeface="Arial" panose="020B0604020202020204" pitchFamily="34" charset="0"/>
                <a:cs typeface="Arial" panose="020B0604020202020204" pitchFamily="34" charset="0"/>
              </a:rPr>
              <a:t>Estos son los principales riesgos:</a:t>
            </a:r>
          </a:p>
          <a:p>
            <a:endParaRPr lang="es-ES" b="0" i="0" dirty="0">
              <a:solidFill>
                <a:srgbClr val="2C272D"/>
              </a:solidFill>
              <a:effectLst/>
              <a:latin typeface="Arial" panose="020B0604020202020204" pitchFamily="34" charset="0"/>
              <a:cs typeface="Arial" panose="020B0604020202020204" pitchFamily="34" charset="0"/>
            </a:endParaRPr>
          </a:p>
          <a:p>
            <a:r>
              <a:rPr lang="es-ES" b="1" i="0" dirty="0">
                <a:solidFill>
                  <a:srgbClr val="2C272D"/>
                </a:solidFill>
                <a:effectLst/>
                <a:latin typeface="Arial" panose="020B0604020202020204" pitchFamily="34" charset="0"/>
                <a:cs typeface="Arial" panose="020B0604020202020204" pitchFamily="34" charset="0"/>
              </a:rPr>
              <a:t>Pérdidas de confidencialidad</a:t>
            </a:r>
            <a:endParaRPr lang="es-ES" b="0" i="0" dirty="0">
              <a:solidFill>
                <a:srgbClr val="2C272D"/>
              </a:solidFill>
              <a:effectLst/>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a:t>
            </a:r>
            <a:r>
              <a:rPr lang="es-ES" b="0" i="0" dirty="0">
                <a:solidFill>
                  <a:srgbClr val="2C272D"/>
                </a:solidFill>
                <a:effectLst/>
                <a:latin typeface="Arial" panose="020B0604020202020204" pitchFamily="34" charset="0"/>
                <a:cs typeface="Arial" panose="020B0604020202020204" pitchFamily="34" charset="0"/>
              </a:rPr>
              <a:t>i nuestro dispositivo se ve afectado por ciertos ciberataques, pueden acceder a cierta información </a:t>
            </a:r>
            <a:r>
              <a:rPr lang="es-ES" dirty="0">
                <a:solidFill>
                  <a:srgbClr val="2C272D"/>
                </a:solidFill>
                <a:latin typeface="Arial" panose="020B0604020202020204" pitchFamily="34" charset="0"/>
                <a:cs typeface="Arial" panose="020B0604020202020204" pitchFamily="34" charset="0"/>
              </a:rPr>
              <a:t>(fotos, contactos, ubicación, </a:t>
            </a:r>
            <a:r>
              <a:rPr lang="es-ES" dirty="0" err="1">
                <a:solidFill>
                  <a:srgbClr val="2C272D"/>
                </a:solidFill>
                <a:latin typeface="Arial" panose="020B0604020202020204" pitchFamily="34" charset="0"/>
                <a:cs typeface="Arial" panose="020B0604020202020204" pitchFamily="34" charset="0"/>
              </a:rPr>
              <a:t>etc</a:t>
            </a:r>
            <a:r>
              <a:rPr lang="es-ES" dirty="0">
                <a:solidFill>
                  <a:srgbClr val="2C272D"/>
                </a:solidFill>
                <a:latin typeface="Arial" panose="020B0604020202020204" pitchFamily="34" charset="0"/>
                <a:cs typeface="Arial" panose="020B0604020202020204" pitchFamily="34" charset="0"/>
              </a:rPr>
              <a:t>).</a:t>
            </a:r>
          </a:p>
          <a:p>
            <a:endParaRPr lang="es-ES" b="0" i="0" dirty="0">
              <a:solidFill>
                <a:srgbClr val="2C272D"/>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s-ES" b="1" i="0" dirty="0">
                <a:solidFill>
                  <a:srgbClr val="2C272D"/>
                </a:solidFill>
                <a:effectLst/>
                <a:latin typeface="Arial" panose="020B0604020202020204" pitchFamily="34" charset="0"/>
                <a:cs typeface="Arial" panose="020B0604020202020204" pitchFamily="34" charset="0"/>
              </a:rPr>
              <a:t>Pérdidas económicas</a:t>
            </a:r>
            <a:endParaRPr lang="es-ES" b="0" i="0" dirty="0">
              <a:solidFill>
                <a:srgbClr val="2C272D"/>
              </a:solidFill>
              <a:effectLst/>
              <a:latin typeface="Arial" panose="020B0604020202020204" pitchFamily="34" charset="0"/>
              <a:cs typeface="Arial" panose="020B0604020202020204" pitchFamily="34" charset="0"/>
            </a:endParaRPr>
          </a:p>
          <a:p>
            <a:r>
              <a:rPr lang="es-ES" b="0" i="0" dirty="0">
                <a:solidFill>
                  <a:srgbClr val="2C272D"/>
                </a:solidFill>
                <a:effectLst/>
                <a:latin typeface="Arial" panose="020B0604020202020204" pitchFamily="34" charset="0"/>
                <a:cs typeface="Arial" panose="020B0604020202020204" pitchFamily="34" charset="0"/>
              </a:rPr>
              <a:t>Directa o indirectamente tanto nuestros dispositivos, como los datos que ellos contienen, tienen un valor económico por lo que, si sufrimos la perdida de cualquiera de ellos, tendremos que invertir una cuantía económica para recuperarlos o reemplazarlos. </a:t>
            </a:r>
          </a:p>
          <a:p>
            <a:endParaRPr lang="es-ES" b="0" i="0" dirty="0">
              <a:solidFill>
                <a:srgbClr val="2C272D"/>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Pérdidas de datos</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En caso de que nuestros dispositivos se vean afectados por amenazas que nos imposibiliten acceder a los datos, los habremos perdido para siempre</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Daños a la reputación</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Un ciberdelincuente puede tener acceso a nuestros datos confidenciales y privados. puede utilizar esta información en nuestra. También podemos ser víctimas de una suplantación de identidad .</a:t>
            </a:r>
          </a:p>
          <a:p>
            <a:endParaRPr lang="es-ES" b="0" i="0" dirty="0">
              <a:solidFill>
                <a:srgbClr val="2C272D"/>
              </a:solidFill>
              <a:effectLst/>
              <a:latin typeface="Open Sans"/>
            </a:endParaRPr>
          </a:p>
        </p:txBody>
      </p:sp>
    </p:spTree>
    <p:extLst>
      <p:ext uri="{BB962C8B-B14F-4D97-AF65-F5344CB8AC3E}">
        <p14:creationId xmlns:p14="http://schemas.microsoft.com/office/powerpoint/2010/main" val="353996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4E4AA48-756C-4CB6-B4BD-07BACFAA49AC}"/>
              </a:ext>
            </a:extLst>
          </p:cNvPr>
          <p:cNvSpPr/>
          <p:nvPr/>
        </p:nvSpPr>
        <p:spPr>
          <a:xfrm>
            <a:off x="654342" y="335845"/>
            <a:ext cx="11450972" cy="5355312"/>
          </a:xfrm>
          <a:prstGeom prst="rect">
            <a:avLst/>
          </a:prstGeom>
        </p:spPr>
        <p:txBody>
          <a:bodyPr wrap="square">
            <a:spAutoFit/>
          </a:bodyPr>
          <a:lstStyle/>
          <a:p>
            <a:br>
              <a:rPr lang="es-ES" dirty="0">
                <a:solidFill>
                  <a:srgbClr val="2C272D"/>
                </a:solidFill>
                <a:latin typeface="Open Sans"/>
              </a:rPr>
            </a:br>
            <a:endParaRPr lang="es-ES" dirty="0">
              <a:solidFill>
                <a:srgbClr val="2C272D"/>
              </a:solidFill>
              <a:latin typeface="Open Sans"/>
            </a:endParaRPr>
          </a:p>
          <a:p>
            <a:r>
              <a:rPr lang="es-ES" dirty="0">
                <a:solidFill>
                  <a:srgbClr val="2C272D"/>
                </a:solidFill>
                <a:latin typeface="Arial" panose="020B0604020202020204" pitchFamily="34" charset="0"/>
                <a:cs typeface="Arial" panose="020B0604020202020204" pitchFamily="34" charset="0"/>
              </a:rPr>
              <a:t>Entendemos por amenaza todo aquello que pone en riesgo la seguridad de nuestros dispositivos</a:t>
            </a:r>
          </a:p>
          <a:p>
            <a:endParaRPr lang="es-ES" dirty="0">
              <a:solidFill>
                <a:srgbClr val="2C272D"/>
              </a:solidFill>
              <a:latin typeface="Arial" panose="020B0604020202020204" pitchFamily="34" charset="0"/>
              <a:cs typeface="Arial" panose="020B0604020202020204" pitchFamily="34" charset="0"/>
            </a:endParaRPr>
          </a:p>
          <a:p>
            <a:r>
              <a:rPr lang="es-ES" b="1" dirty="0">
                <a:solidFill>
                  <a:srgbClr val="333333"/>
                </a:solidFill>
                <a:latin typeface="Arial" panose="020B0604020202020204" pitchFamily="34" charset="0"/>
                <a:cs typeface="Arial" panose="020B0604020202020204" pitchFamily="34" charset="0"/>
              </a:rPr>
              <a:t> </a:t>
            </a:r>
            <a:endParaRPr lang="es-ES" dirty="0">
              <a:solidFill>
                <a:srgbClr val="333333"/>
              </a:solidFill>
              <a:latin typeface="Arial" panose="020B0604020202020204" pitchFamily="34" charset="0"/>
              <a:cs typeface="Arial" panose="020B0604020202020204" pitchFamily="34" charset="0"/>
            </a:endParaRPr>
          </a:p>
          <a:p>
            <a:pPr lvl="1"/>
            <a:r>
              <a:rPr lang="es-ES" b="1" u="sng" dirty="0">
                <a:solidFill>
                  <a:srgbClr val="2C272D"/>
                </a:solidFill>
                <a:latin typeface="Arial" panose="020B0604020202020204" pitchFamily="34" charset="0"/>
                <a:cs typeface="Arial" panose="020B0604020202020204" pitchFamily="34" charset="0"/>
              </a:rPr>
              <a:t>malware</a:t>
            </a:r>
          </a:p>
          <a:p>
            <a:r>
              <a:rPr lang="es-ES" dirty="0">
                <a:solidFill>
                  <a:srgbClr val="2C272D"/>
                </a:solidFill>
                <a:latin typeface="Arial" panose="020B0604020202020204" pitchFamily="34" charset="0"/>
                <a:cs typeface="Arial" panose="020B0604020202020204" pitchFamily="34" charset="0"/>
              </a:rPr>
              <a:t>Programa malicioso que tiene como fin robar datos privados, hacer que el dispositivo deje de funcionar correctamente o tomar su control para llevar a cabo otras acciones maliciosas.</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Engloba todo el catálogo de programas malignos que contaminan nuestros dispositivos.</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El </a:t>
            </a:r>
            <a:r>
              <a:rPr lang="es-ES" i="1" dirty="0">
                <a:solidFill>
                  <a:srgbClr val="2C272D"/>
                </a:solidFill>
                <a:latin typeface="Arial" panose="020B0604020202020204" pitchFamily="34" charset="0"/>
                <a:cs typeface="Arial" panose="020B0604020202020204" pitchFamily="34" charset="0"/>
              </a:rPr>
              <a:t>malware </a:t>
            </a:r>
            <a:r>
              <a:rPr lang="es-ES" dirty="0">
                <a:solidFill>
                  <a:srgbClr val="2C272D"/>
                </a:solidFill>
                <a:latin typeface="Arial" panose="020B0604020202020204" pitchFamily="34" charset="0"/>
                <a:cs typeface="Arial" panose="020B0604020202020204" pitchFamily="34" charset="0"/>
              </a:rPr>
              <a:t>se desarrolla principalmente con tres objetivos: el robo de información, el secuestro de los dispositivos y/o sus datos y el reclutamiento para una red de </a:t>
            </a:r>
            <a:r>
              <a:rPr lang="es-ES" i="1" dirty="0" err="1">
                <a:solidFill>
                  <a:srgbClr val="2C272D"/>
                </a:solidFill>
                <a:latin typeface="Arial" panose="020B0604020202020204" pitchFamily="34" charset="0"/>
                <a:cs typeface="Arial" panose="020B0604020202020204" pitchFamily="34" charset="0"/>
              </a:rPr>
              <a:t>bots</a:t>
            </a:r>
            <a:r>
              <a:rPr lang="es-ES" dirty="0">
                <a:solidFill>
                  <a:srgbClr val="2C272D"/>
                </a:solidFill>
                <a:latin typeface="Arial" panose="020B0604020202020204" pitchFamily="34" charset="0"/>
                <a:cs typeface="Arial" panose="020B0604020202020204" pitchFamily="34" charset="0"/>
              </a:rPr>
              <a:t>. </a:t>
            </a:r>
          </a:p>
          <a:p>
            <a:endParaRPr lang="es-ES" dirty="0">
              <a:solidFill>
                <a:srgbClr val="2C272D"/>
              </a:solidFill>
              <a:latin typeface="Arial" panose="020B0604020202020204" pitchFamily="34" charset="0"/>
              <a:cs typeface="Arial" panose="020B0604020202020204" pitchFamily="34" charset="0"/>
            </a:endParaRPr>
          </a:p>
          <a:p>
            <a:pPr lvl="8"/>
            <a:r>
              <a:rPr lang="es-ES" b="1" dirty="0">
                <a:solidFill>
                  <a:srgbClr val="2C272D"/>
                </a:solidFill>
                <a:latin typeface="Arial" panose="020B0604020202020204" pitchFamily="34" charset="0"/>
                <a:cs typeface="Arial" panose="020B0604020202020204" pitchFamily="34" charset="0"/>
              </a:rPr>
              <a:t>La ingeniería social</a:t>
            </a:r>
          </a:p>
          <a:p>
            <a:pPr lvl="8"/>
            <a:endParaRPr lang="es-ES" dirty="0">
              <a:solidFill>
                <a:srgbClr val="2C272D"/>
              </a:solidFill>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La ingeniería social es el conjunto de trucos y estrategias que los ciberdelincuentes utilizan con el fin de engañar a un usuario para que éste infecte su dispositivo, o facilite información privada.</a:t>
            </a:r>
            <a:r>
              <a:rPr lang="es-ES" b="1" i="1" dirty="0">
                <a:solidFill>
                  <a:srgbClr val="808080"/>
                </a:solidFill>
                <a:latin typeface="Arial" panose="020B0604020202020204" pitchFamily="34" charset="0"/>
                <a:cs typeface="Arial" panose="020B0604020202020204" pitchFamily="34" charset="0"/>
              </a:rPr>
              <a:t> </a:t>
            </a:r>
            <a:endParaRPr lang="es-ES" dirty="0">
              <a:solidFill>
                <a:srgbClr val="2C272D"/>
              </a:solidFill>
              <a:latin typeface="Arial" panose="020B0604020202020204" pitchFamily="34" charset="0"/>
              <a:cs typeface="Arial" panose="020B0604020202020204" pitchFamily="34" charset="0"/>
            </a:endParaRPr>
          </a:p>
          <a:p>
            <a:pPr algn="ctr"/>
            <a:r>
              <a:rPr lang="es-ES" i="1" dirty="0">
                <a:solidFill>
                  <a:srgbClr val="2C272D"/>
                </a:solidFill>
                <a:latin typeface="Arial" panose="020B0604020202020204" pitchFamily="34" charset="0"/>
                <a:cs typeface="Arial" panose="020B0604020202020204" pitchFamily="34" charset="0"/>
              </a:rPr>
              <a:t> </a:t>
            </a:r>
            <a:endParaRPr lang="es-ES" dirty="0">
              <a:solidFill>
                <a:srgbClr val="2C27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04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B7E03A-34BC-43DF-8508-0EDE80168735}"/>
              </a:ext>
            </a:extLst>
          </p:cNvPr>
          <p:cNvSpPr/>
          <p:nvPr/>
        </p:nvSpPr>
        <p:spPr>
          <a:xfrm>
            <a:off x="746620" y="328488"/>
            <a:ext cx="10184235" cy="4801314"/>
          </a:xfrm>
          <a:prstGeom prst="rect">
            <a:avLst/>
          </a:prstGeom>
        </p:spPr>
        <p:txBody>
          <a:bodyPr wrap="square">
            <a:spAutoFit/>
          </a:bodyPr>
          <a:lstStyle/>
          <a:p>
            <a:r>
              <a:rPr lang="es-ES" dirty="0">
                <a:solidFill>
                  <a:srgbClr val="2C272D"/>
                </a:solidFill>
                <a:latin typeface="Arial" panose="020B0604020202020204" pitchFamily="34" charset="0"/>
                <a:cs typeface="Arial" panose="020B0604020202020204" pitchFamily="34" charset="0"/>
              </a:rPr>
              <a:t>La ingeniería social puede llevarse a cabo a través del correo electrónico, aplicaciones de mensajería instantánea y redes sociales. </a:t>
            </a:r>
          </a:p>
          <a:p>
            <a:endParaRPr lang="es-ES" dirty="0">
              <a:solidFill>
                <a:srgbClr val="2C272D"/>
              </a:solidFill>
              <a:latin typeface="Arial" panose="020B0604020202020204" pitchFamily="34" charset="0"/>
              <a:cs typeface="Arial" panose="020B0604020202020204" pitchFamily="34" charset="0"/>
            </a:endParaRPr>
          </a:p>
          <a:p>
            <a:pPr lvl="2"/>
            <a:r>
              <a:rPr lang="es-ES" b="1" u="sng" dirty="0">
                <a:solidFill>
                  <a:srgbClr val="2C272D"/>
                </a:solidFill>
                <a:latin typeface="Arial" panose="020B0604020202020204" pitchFamily="34" charset="0"/>
                <a:cs typeface="Arial" panose="020B0604020202020204" pitchFamily="34" charset="0"/>
              </a:rPr>
              <a:t>Temáticas</a:t>
            </a:r>
          </a:p>
          <a:p>
            <a:pPr lvl="2"/>
            <a:endParaRPr lang="es-ES" b="1" u="sng"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Desastres naturales/accidentes</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Se aprovechan de la sensibilidad y vulnerabilidad que estos hechos provocan en las personas para, por ejemplo, difundir páginas fraudulentas de donaciones.</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Celebración de olimpiadas, mundiales, festivales, congresos...</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Son una buena excusa para poner en circulación falsos sorteos, entradas, descuentos. A cambio de conseguir algo gratis, el usuario solo tiene que introducir sus datos personales.</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Noticias sobre famosos</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Escándalos, controversias, muertes…, este tipo de noticias captan la atención de los usuarios. Detrás de esta supuesta información se suele esconder algún tipo de </a:t>
            </a:r>
            <a:r>
              <a:rPr lang="es-ES" i="1" dirty="0">
                <a:solidFill>
                  <a:srgbClr val="2C272D"/>
                </a:solidFill>
                <a:latin typeface="Arial" panose="020B0604020202020204" pitchFamily="34" charset="0"/>
                <a:cs typeface="Arial" panose="020B0604020202020204" pitchFamily="34" charset="0"/>
              </a:rPr>
              <a:t>malware</a:t>
            </a:r>
            <a:r>
              <a:rPr lang="es-ES" dirty="0">
                <a:solidFill>
                  <a:srgbClr val="2C272D"/>
                </a:solidFill>
                <a:latin typeface="Arial" panose="020B0604020202020204" pitchFamily="34" charset="0"/>
                <a:cs typeface="Arial" panose="020B0604020202020204" pitchFamily="34" charset="0"/>
              </a:rPr>
              <a:t>.</a:t>
            </a:r>
          </a:p>
          <a:p>
            <a:endParaRPr lang="es-ES" dirty="0">
              <a:solidFill>
                <a:srgbClr val="2C272D"/>
              </a:solidFill>
              <a:latin typeface="Open Sans"/>
            </a:endParaRPr>
          </a:p>
        </p:txBody>
      </p:sp>
    </p:spTree>
    <p:extLst>
      <p:ext uri="{BB962C8B-B14F-4D97-AF65-F5344CB8AC3E}">
        <p14:creationId xmlns:p14="http://schemas.microsoft.com/office/powerpoint/2010/main" val="254231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C3A93C8-62E3-4982-B4EA-2843DEEDE029}"/>
              </a:ext>
            </a:extLst>
          </p:cNvPr>
          <p:cNvSpPr/>
          <p:nvPr/>
        </p:nvSpPr>
        <p:spPr>
          <a:xfrm>
            <a:off x="494950" y="352338"/>
            <a:ext cx="11140580" cy="3139321"/>
          </a:xfrm>
          <a:prstGeom prst="rect">
            <a:avLst/>
          </a:prstGeom>
        </p:spPr>
        <p:txBody>
          <a:bodyPr wrap="square">
            <a:spAutoFit/>
          </a:bodyPr>
          <a:lstStyle/>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Situaciones que generan alarma</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Multas, denuncias, notificaciones, problemas de seguridad. Se alerta al usuario de que debe realizar una acción de forma inmediata. </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Lanzamiento de nuevos producto o servicios</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La presentación de un nuevo dispositivo móvil, las actualizaciones de un sistema operativo o cualquier lanzamiento , puede servir para propagar </a:t>
            </a:r>
            <a:r>
              <a:rPr lang="es-ES" i="1" dirty="0">
                <a:solidFill>
                  <a:srgbClr val="2C272D"/>
                </a:solidFill>
                <a:latin typeface="Arial" panose="020B0604020202020204" pitchFamily="34" charset="0"/>
                <a:cs typeface="Arial" panose="020B0604020202020204" pitchFamily="34" charset="0"/>
              </a:rPr>
              <a:t>malware</a:t>
            </a:r>
            <a:r>
              <a:rPr lang="es-ES" dirty="0">
                <a:solidFill>
                  <a:srgbClr val="2C272D"/>
                </a:solidFill>
                <a:latin typeface="Arial" panose="020B0604020202020204" pitchFamily="34" charset="0"/>
                <a:cs typeface="Arial" panose="020B0604020202020204" pitchFamily="34" charset="0"/>
              </a:rPr>
              <a:t>.</a:t>
            </a:r>
          </a:p>
          <a:p>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Situación política del país</a:t>
            </a:r>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Difundir bulos sobre los políticos y sus partidos, es perfecto para recopilar direcciones de correo electrónico de usuarios así como otros datos personales.  </a:t>
            </a:r>
          </a:p>
        </p:txBody>
      </p:sp>
      <p:pic>
        <p:nvPicPr>
          <p:cNvPr id="2050" name="Picture 2" descr="Página 11 | Fotos computadora Chip libres de regalías | Pxfuel">
            <a:extLst>
              <a:ext uri="{FF2B5EF4-FFF2-40B4-BE49-F238E27FC236}">
                <a16:creationId xmlns:a16="http://schemas.microsoft.com/office/drawing/2014/main" id="{6B0D9701-6A1B-407E-8E0A-22C52B2B0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584" y="3429000"/>
            <a:ext cx="4840710" cy="322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12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85D3F8-B0B9-4138-914D-8FC801FDE2DB}"/>
              </a:ext>
            </a:extLst>
          </p:cNvPr>
          <p:cNvSpPr/>
          <p:nvPr/>
        </p:nvSpPr>
        <p:spPr>
          <a:xfrm>
            <a:off x="1040235" y="447069"/>
            <a:ext cx="10469459" cy="7017306"/>
          </a:xfrm>
          <a:prstGeom prst="rect">
            <a:avLst/>
          </a:prstGeom>
        </p:spPr>
        <p:txBody>
          <a:bodyPr wrap="square">
            <a:spAutoFit/>
          </a:bodyPr>
          <a:lstStyle/>
          <a:p>
            <a:pPr lvl="4"/>
            <a:r>
              <a:rPr lang="es-ES" b="1" dirty="0" err="1">
                <a:solidFill>
                  <a:srgbClr val="2C272D"/>
                </a:solidFill>
                <a:latin typeface="Arial" panose="020B0604020202020204" pitchFamily="34" charset="0"/>
                <a:cs typeface="Arial" panose="020B0604020202020204" pitchFamily="34" charset="0"/>
              </a:rPr>
              <a:t>bots</a:t>
            </a:r>
            <a:r>
              <a:rPr lang="es-ES" b="1" dirty="0">
                <a:solidFill>
                  <a:srgbClr val="2C272D"/>
                </a:solidFill>
                <a:latin typeface="Arial" panose="020B0604020202020204" pitchFamily="34" charset="0"/>
                <a:cs typeface="Arial" panose="020B0604020202020204" pitchFamily="34" charset="0"/>
              </a:rPr>
              <a:t> u ordenadores </a:t>
            </a:r>
            <a:r>
              <a:rPr lang="es-ES" b="1" dirty="0" err="1">
                <a:solidFill>
                  <a:srgbClr val="2C272D"/>
                </a:solidFill>
                <a:latin typeface="Arial" panose="020B0604020202020204" pitchFamily="34" charset="0"/>
                <a:cs typeface="Arial" panose="020B0604020202020204" pitchFamily="34" charset="0"/>
              </a:rPr>
              <a:t>zombie</a:t>
            </a:r>
            <a:endParaRPr lang="es-ES" b="1" dirty="0">
              <a:solidFill>
                <a:srgbClr val="2C272D"/>
              </a:solidFill>
              <a:latin typeface="Arial" panose="020B0604020202020204" pitchFamily="34" charset="0"/>
              <a:cs typeface="Arial" panose="020B0604020202020204" pitchFamily="34" charset="0"/>
            </a:endParaRPr>
          </a:p>
          <a:p>
            <a:pPr lvl="4"/>
            <a:endParaRPr lang="es-ES" b="1"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Se conoce como ordenadores aquellos dispositivos que han sido infectados con un </a:t>
            </a:r>
            <a:r>
              <a:rPr lang="es-ES" i="1" dirty="0">
                <a:solidFill>
                  <a:srgbClr val="2C272D"/>
                </a:solidFill>
                <a:latin typeface="Arial" panose="020B0604020202020204" pitchFamily="34" charset="0"/>
                <a:cs typeface="Arial" panose="020B0604020202020204" pitchFamily="34" charset="0"/>
              </a:rPr>
              <a:t>malware </a:t>
            </a:r>
            <a:r>
              <a:rPr lang="es-ES" dirty="0">
                <a:solidFill>
                  <a:srgbClr val="2C272D"/>
                </a:solidFill>
                <a:latin typeface="Arial" panose="020B0604020202020204" pitchFamily="34" charset="0"/>
                <a:cs typeface="Arial" panose="020B0604020202020204" pitchFamily="34" charset="0"/>
              </a:rPr>
              <a:t>de tipo </a:t>
            </a:r>
            <a:r>
              <a:rPr lang="es-ES" i="1" dirty="0" err="1">
                <a:solidFill>
                  <a:srgbClr val="2C272D"/>
                </a:solidFill>
                <a:latin typeface="Arial" panose="020B0604020202020204" pitchFamily="34" charset="0"/>
                <a:cs typeface="Arial" panose="020B0604020202020204" pitchFamily="34" charset="0"/>
              </a:rPr>
              <a:t>bot</a:t>
            </a:r>
            <a:r>
              <a:rPr lang="es-ES" dirty="0">
                <a:solidFill>
                  <a:srgbClr val="2C272D"/>
                </a:solidFill>
                <a:latin typeface="Arial" panose="020B0604020202020204" pitchFamily="34" charset="0"/>
                <a:cs typeface="Arial" panose="020B0604020202020204" pitchFamily="34" charset="0"/>
              </a:rPr>
              <a:t>. Los dispositivos son infectados con el mismo tipo de </a:t>
            </a:r>
            <a:r>
              <a:rPr lang="es-ES" i="1" dirty="0">
                <a:solidFill>
                  <a:srgbClr val="2C272D"/>
                </a:solidFill>
                <a:latin typeface="Arial" panose="020B0604020202020204" pitchFamily="34" charset="0"/>
                <a:cs typeface="Arial" panose="020B0604020202020204" pitchFamily="34" charset="0"/>
              </a:rPr>
              <a:t>malware </a:t>
            </a:r>
            <a:r>
              <a:rPr lang="es-ES" dirty="0">
                <a:solidFill>
                  <a:srgbClr val="2C272D"/>
                </a:solidFill>
                <a:latin typeface="Arial" panose="020B0604020202020204" pitchFamily="34" charset="0"/>
                <a:cs typeface="Arial" panose="020B0604020202020204" pitchFamily="34" charset="0"/>
              </a:rPr>
              <a:t>y controlados por una misma persona. </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Gracias a estos dispositivos infectados, se llevan a cabo actividades cibercriminales: </a:t>
            </a:r>
          </a:p>
          <a:p>
            <a:pPr marL="1657350" lvl="3"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Capturar contraseñas y datos personales</a:t>
            </a:r>
          </a:p>
          <a:p>
            <a:pPr marL="1657350" lvl="3"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Enviar </a:t>
            </a:r>
            <a:r>
              <a:rPr lang="es-ES" i="1" dirty="0">
                <a:solidFill>
                  <a:srgbClr val="2C272D"/>
                </a:solidFill>
                <a:latin typeface="Arial" panose="020B0604020202020204" pitchFamily="34" charset="0"/>
                <a:cs typeface="Arial" panose="020B0604020202020204" pitchFamily="34" charset="0"/>
              </a:rPr>
              <a:t>spam </a:t>
            </a:r>
            <a:r>
              <a:rPr lang="es-ES" dirty="0">
                <a:solidFill>
                  <a:srgbClr val="2C272D"/>
                </a:solidFill>
                <a:latin typeface="Arial" panose="020B0604020202020204" pitchFamily="34" charset="0"/>
                <a:cs typeface="Arial" panose="020B0604020202020204" pitchFamily="34" charset="0"/>
              </a:rPr>
              <a:t>y propagar virus</a:t>
            </a:r>
          </a:p>
          <a:p>
            <a:pPr marL="1657350" lvl="3"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Hacer que una página web deje de estar disponible</a:t>
            </a:r>
          </a:p>
          <a:p>
            <a:pPr marL="1657350" lvl="3"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Manipular encuestas y abusar de los servicios de pago por publicidad</a:t>
            </a:r>
          </a:p>
          <a:p>
            <a:pPr marL="1657350" lvl="3"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Llevar a cabo desde los dispositivos otro tipo de fraudes</a:t>
            </a:r>
          </a:p>
          <a:p>
            <a:r>
              <a:rPr lang="es-ES" dirty="0">
                <a:solidFill>
                  <a:srgbClr val="333333"/>
                </a:solidFill>
                <a:latin typeface="Arial" panose="020B0604020202020204" pitchFamily="34" charset="0"/>
                <a:cs typeface="Arial" panose="020B0604020202020204" pitchFamily="34" charset="0"/>
              </a:rPr>
              <a:t> </a:t>
            </a:r>
          </a:p>
          <a:p>
            <a:r>
              <a:rPr lang="es-ES" dirty="0">
                <a:solidFill>
                  <a:srgbClr val="333333"/>
                </a:solidFill>
                <a:latin typeface="Arial" panose="020B0604020202020204" pitchFamily="34" charset="0"/>
                <a:cs typeface="Arial" panose="020B0604020202020204" pitchFamily="34" charset="0"/>
              </a:rPr>
              <a:t>Principales vías de infección:</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Correos electrónicos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Adjuntos maliciosos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Enlaces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Páginas web maliciosas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Aplicaciones maliciosas (apps)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Descarga de ficheros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Redes sociales</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vulnerabilidades y fallos de seguridad</a:t>
            </a:r>
          </a:p>
          <a:p>
            <a:pPr lvl="3">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Dispositivos de almacenamiento externos</a:t>
            </a:r>
          </a:p>
          <a:p>
            <a:pPr>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endParaRPr lang="es-ES" dirty="0">
              <a:solidFill>
                <a:srgbClr val="2C272D"/>
              </a:solidFill>
              <a:latin typeface="Open Sans"/>
            </a:endParaRPr>
          </a:p>
        </p:txBody>
      </p:sp>
    </p:spTree>
    <p:extLst>
      <p:ext uri="{BB962C8B-B14F-4D97-AF65-F5344CB8AC3E}">
        <p14:creationId xmlns:p14="http://schemas.microsoft.com/office/powerpoint/2010/main" val="223427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BA5B25C-0152-4248-9190-2797DC0983A0}"/>
              </a:ext>
            </a:extLst>
          </p:cNvPr>
          <p:cNvSpPr/>
          <p:nvPr/>
        </p:nvSpPr>
        <p:spPr>
          <a:xfrm>
            <a:off x="293616" y="469784"/>
            <a:ext cx="11081856" cy="5355312"/>
          </a:xfrm>
          <a:prstGeom prst="rect">
            <a:avLst/>
          </a:prstGeom>
        </p:spPr>
        <p:txBody>
          <a:bodyPr wrap="square">
            <a:spAutoFit/>
          </a:bodyPr>
          <a:lstStyle/>
          <a:p>
            <a:pPr lvl="3"/>
            <a:r>
              <a:rPr lang="es-ES" b="1" dirty="0">
                <a:solidFill>
                  <a:srgbClr val="333333"/>
                </a:solidFill>
                <a:latin typeface="Arial" panose="020B0604020202020204" pitchFamily="34" charset="0"/>
                <a:cs typeface="Arial" panose="020B0604020202020204" pitchFamily="34" charset="0"/>
              </a:rPr>
              <a:t>Fallos físicos de los dispositivos</a:t>
            </a:r>
          </a:p>
          <a:p>
            <a:endParaRPr lang="es-ES" b="1"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Pueden provocar que tanto nuestros dispositivos, como los datos que tengamos almacenados en ellos se pierdan y desaparezcan, incluso sin previo aviso, o que puedan ser usados por terceros. </a:t>
            </a:r>
          </a:p>
          <a:p>
            <a:pPr marL="285750" indent="-285750">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2C272D"/>
                </a:solidFill>
                <a:latin typeface="Arial" panose="020B0604020202020204" pitchFamily="34" charset="0"/>
                <a:cs typeface="Arial" panose="020B0604020202020204" pitchFamily="34" charset="0"/>
              </a:rPr>
              <a:t>Se puede limitar el impacto de estas situaciones realizando copias de seguridad</a:t>
            </a:r>
          </a:p>
          <a:p>
            <a:pPr marL="285750" indent="-285750">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333333"/>
                </a:solidFill>
                <a:latin typeface="Open Sans"/>
              </a:rPr>
              <a:t>Medidas de protección: </a:t>
            </a:r>
          </a:p>
          <a:p>
            <a:endParaRPr lang="es-ES" dirty="0">
              <a:solidFill>
                <a:srgbClr val="333333"/>
              </a:solidFill>
              <a:latin typeface="Open Sans"/>
            </a:endParaRPr>
          </a:p>
          <a:p>
            <a:pPr lvl="3"/>
            <a:r>
              <a:rPr lang="es-ES" b="1" dirty="0">
                <a:solidFill>
                  <a:srgbClr val="2C272D"/>
                </a:solidFill>
                <a:latin typeface="Arial" panose="020B0604020202020204" pitchFamily="34" charset="0"/>
                <a:cs typeface="Arial" panose="020B0604020202020204" pitchFamily="34" charset="0"/>
              </a:rPr>
              <a:t>Fase 1:</a:t>
            </a:r>
          </a:p>
          <a:p>
            <a:pPr marL="2114550" lvl="4" indent="-285750">
              <a:buFont typeface="Arial" panose="020B0604020202020204" pitchFamily="34" charset="0"/>
              <a:buChar char="•"/>
            </a:pPr>
            <a:r>
              <a:rPr lang="es-ES" dirty="0">
                <a:latin typeface="Arial" panose="020B0604020202020204" pitchFamily="34" charset="0"/>
                <a:cs typeface="Arial" panose="020B0604020202020204" pitchFamily="34" charset="0"/>
              </a:rPr>
              <a:t>Antivirus instalado y correctamente actualizado. </a:t>
            </a:r>
          </a:p>
          <a:p>
            <a:pPr marL="2114550" lvl="4" indent="-285750">
              <a:buFont typeface="Arial" panose="020B0604020202020204" pitchFamily="34" charset="0"/>
              <a:buChar char="•"/>
            </a:pPr>
            <a:r>
              <a:rPr lang="es-ES" dirty="0">
                <a:latin typeface="Arial" panose="020B0604020202020204" pitchFamily="34" charset="0"/>
                <a:cs typeface="Arial" panose="020B0604020202020204" pitchFamily="34" charset="0"/>
              </a:rPr>
              <a:t>Herramientas anti espías. </a:t>
            </a:r>
          </a:p>
          <a:p>
            <a:pPr marL="2114550" lvl="4" indent="-285750">
              <a:buFont typeface="Arial" panose="020B0604020202020204" pitchFamily="34" charset="0"/>
              <a:buChar char="•"/>
            </a:pPr>
            <a:r>
              <a:rPr lang="es-ES" dirty="0">
                <a:latin typeface="Arial" panose="020B0604020202020204" pitchFamily="34" charset="0"/>
                <a:cs typeface="Arial" panose="020B0604020202020204" pitchFamily="34" charset="0"/>
              </a:rPr>
              <a:t>Eliminar archivos temporales. </a:t>
            </a:r>
          </a:p>
          <a:p>
            <a:pPr lvl="3"/>
            <a:r>
              <a:rPr lang="es-ES" b="1" dirty="0">
                <a:latin typeface="Arial" panose="020B0604020202020204" pitchFamily="34" charset="0"/>
                <a:cs typeface="Arial" panose="020B0604020202020204" pitchFamily="34" charset="0"/>
              </a:rPr>
              <a:t>Fase 2</a:t>
            </a:r>
            <a:r>
              <a:rPr lang="es-ES" dirty="0">
                <a:latin typeface="Arial" panose="020B0604020202020204" pitchFamily="34" charset="0"/>
                <a:cs typeface="Arial" panose="020B0604020202020204" pitchFamily="34" charset="0"/>
              </a:rPr>
              <a:t>: </a:t>
            </a:r>
          </a:p>
          <a:p>
            <a:pPr marL="2114550" lvl="4" indent="-285750">
              <a:buFont typeface="Arial" panose="020B0604020202020204" pitchFamily="34" charset="0"/>
              <a:buChar char="•"/>
            </a:pPr>
            <a:r>
              <a:rPr lang="es-ES" dirty="0">
                <a:latin typeface="Arial" panose="020B0604020202020204" pitchFamily="34" charset="0"/>
                <a:cs typeface="Arial" panose="020B0604020202020204" pitchFamily="34" charset="0"/>
              </a:rPr>
              <a:t>Restaurar el sistema de tu ordenador..</a:t>
            </a:r>
          </a:p>
          <a:p>
            <a:pPr marL="2114550" lvl="4" indent="-285750">
              <a:buFont typeface="Arial" panose="020B0604020202020204" pitchFamily="34" charset="0"/>
              <a:buChar char="•"/>
            </a:pPr>
            <a:r>
              <a:rPr lang="es-ES" dirty="0">
                <a:latin typeface="Arial" panose="020B0604020202020204" pitchFamily="34" charset="0"/>
                <a:cs typeface="Arial" panose="020B0604020202020204" pitchFamily="34" charset="0"/>
              </a:rPr>
              <a:t>Eliminar manualmente ficheros del ordenador. Fase 3: La solución definitiva</a:t>
            </a:r>
          </a:p>
          <a:p>
            <a:pPr marL="2114550" lvl="4" indent="-285750">
              <a:buFont typeface="Arial" panose="020B0604020202020204" pitchFamily="34" charset="0"/>
              <a:buChar char="•"/>
            </a:pPr>
            <a:r>
              <a:rPr lang="es-ES" dirty="0">
                <a:latin typeface="Arial" panose="020B0604020202020204" pitchFamily="34" charset="0"/>
                <a:cs typeface="Arial" panose="020B0604020202020204" pitchFamily="34" charset="0"/>
              </a:rPr>
              <a:t>Formateo y reinstalación</a:t>
            </a:r>
            <a:br>
              <a:rPr lang="es-ES" dirty="0">
                <a:latin typeface="Arial" panose="020B0604020202020204" pitchFamily="34" charset="0"/>
                <a:cs typeface="Arial" panose="020B0604020202020204" pitchFamily="34" charset="0"/>
              </a:rPr>
            </a:br>
            <a:endParaRPr lang="es-ES" dirty="0">
              <a:latin typeface="Arial" panose="020B0604020202020204" pitchFamily="34" charset="0"/>
              <a:cs typeface="Arial" panose="020B0604020202020204" pitchFamily="34" charset="0"/>
            </a:endParaRPr>
          </a:p>
          <a:p>
            <a:endParaRPr lang="es-ES" b="0" i="0" dirty="0">
              <a:solidFill>
                <a:srgbClr val="2C27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89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9608679-63E7-4CD1-9313-D9CC5BA88A12}"/>
              </a:ext>
            </a:extLst>
          </p:cNvPr>
          <p:cNvSpPr/>
          <p:nvPr/>
        </p:nvSpPr>
        <p:spPr>
          <a:xfrm>
            <a:off x="553673" y="559104"/>
            <a:ext cx="10888909" cy="5632311"/>
          </a:xfrm>
          <a:prstGeom prst="rect">
            <a:avLst/>
          </a:prstGeom>
        </p:spPr>
        <p:txBody>
          <a:bodyPr wrap="square">
            <a:spAutoFit/>
          </a:bodyPr>
          <a:lstStyle/>
          <a:p>
            <a:endParaRPr lang="es-ES" dirty="0">
              <a:solidFill>
                <a:srgbClr val="2C272D"/>
              </a:solidFill>
              <a:latin typeface="Open Sans"/>
            </a:endParaRPr>
          </a:p>
          <a:p>
            <a:r>
              <a:rPr lang="es-ES" dirty="0">
                <a:latin typeface="Arial" panose="020B0604020202020204" pitchFamily="34" charset="0"/>
                <a:cs typeface="Arial" panose="020B0604020202020204" pitchFamily="34" charset="0"/>
              </a:rPr>
              <a:t>En caso de haber sido víctima de algún tipo de fraude o delito online, debes seguir las indicaciones de la Oficina de Seguridad del Internauta (sirve de ayuda para eliminar </a:t>
            </a:r>
            <a:r>
              <a:rPr lang="es-ES" dirty="0" err="1">
                <a:latin typeface="Arial" panose="020B0604020202020204" pitchFamily="34" charset="0"/>
                <a:cs typeface="Arial" panose="020B0604020202020204" pitchFamily="34" charset="0"/>
              </a:rPr>
              <a:t>maleware</a:t>
            </a:r>
            <a:r>
              <a:rPr lang="es-ES" dirty="0">
                <a:latin typeface="Arial" panose="020B0604020202020204" pitchFamily="34" charset="0"/>
                <a:cs typeface="Arial" panose="020B0604020202020204" pitchFamily="34" charset="0"/>
              </a:rPr>
              <a:t>)</a:t>
            </a:r>
          </a:p>
          <a:p>
            <a:endParaRPr lang="es-ES" dirty="0">
              <a:latin typeface="Arial" panose="020B0604020202020204" pitchFamily="34" charset="0"/>
              <a:cs typeface="Arial" panose="020B0604020202020204" pitchFamily="34" charset="0"/>
            </a:endParaRPr>
          </a:p>
          <a:p>
            <a:pPr lvl="3"/>
            <a:r>
              <a:rPr lang="es-ES" b="1" u="sng" dirty="0">
                <a:solidFill>
                  <a:srgbClr val="2C272D"/>
                </a:solidFill>
                <a:latin typeface="Arial" panose="020B0604020202020204" pitchFamily="34" charset="0"/>
                <a:cs typeface="Arial" panose="020B0604020202020204" pitchFamily="34" charset="0"/>
              </a:rPr>
              <a:t>Pasos:</a:t>
            </a:r>
          </a:p>
          <a:p>
            <a:r>
              <a:rPr lang="es-ES" b="1" dirty="0">
                <a:solidFill>
                  <a:schemeClr val="accent1"/>
                </a:solidFill>
                <a:latin typeface="Arial" panose="020B0604020202020204" pitchFamily="34" charset="0"/>
                <a:cs typeface="Arial" panose="020B0604020202020204" pitchFamily="34" charset="0"/>
              </a:rPr>
              <a:t>1.</a:t>
            </a:r>
            <a:r>
              <a:rPr lang="es-ES" b="1" dirty="0">
                <a:solidFill>
                  <a:srgbClr val="2C272D"/>
                </a:solidFill>
                <a:latin typeface="Arial" panose="020B0604020202020204" pitchFamily="34" charset="0"/>
                <a:cs typeface="Arial" panose="020B0604020202020204" pitchFamily="34" charset="0"/>
              </a:rPr>
              <a:t> </a:t>
            </a:r>
            <a:r>
              <a:rPr lang="es-ES" b="1" dirty="0">
                <a:solidFill>
                  <a:schemeClr val="accent1"/>
                </a:solidFill>
                <a:latin typeface="Arial" panose="020B0604020202020204" pitchFamily="34" charset="0"/>
                <a:cs typeface="Arial" panose="020B0604020202020204" pitchFamily="34" charset="0"/>
              </a:rPr>
              <a:t>Intenta localizar el dispositivo</a:t>
            </a:r>
            <a:endParaRPr lang="es-ES" dirty="0">
              <a:solidFill>
                <a:schemeClr val="accent1"/>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Los sistemas operativos para móviles disponen de servicios para la búsqueda del dispositivo,</a:t>
            </a:r>
          </a:p>
          <a:p>
            <a:r>
              <a:rPr lang="es-ES" dirty="0">
                <a:solidFill>
                  <a:srgbClr val="2C272D"/>
                </a:solidFill>
                <a:latin typeface="Arial" panose="020B0604020202020204" pitchFamily="34" charset="0"/>
                <a:cs typeface="Arial" panose="020B0604020202020204" pitchFamily="34" charset="0"/>
              </a:rPr>
              <a:t>activa «reproducir sonido». Esta opción hará sonar el dispositivo a todo volumen durante 5 minutos para facilitar su localización .</a:t>
            </a:r>
          </a:p>
          <a:p>
            <a:r>
              <a:rPr lang="es-ES" b="1" dirty="0">
                <a:solidFill>
                  <a:schemeClr val="accent1"/>
                </a:solidFill>
                <a:latin typeface="Arial" panose="020B0604020202020204" pitchFamily="34" charset="0"/>
                <a:cs typeface="Arial" panose="020B0604020202020204" pitchFamily="34" charset="0"/>
              </a:rPr>
              <a:t>2. Bloquea el dispositivo</a:t>
            </a:r>
            <a:endParaRPr lang="es-ES" dirty="0">
              <a:solidFill>
                <a:schemeClr val="accent1"/>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Activa el bloqueo del dispositivo para proteger la información que contiene,.</a:t>
            </a:r>
          </a:p>
          <a:p>
            <a:r>
              <a:rPr lang="es-ES" b="1" dirty="0">
                <a:solidFill>
                  <a:schemeClr val="accent1"/>
                </a:solidFill>
                <a:latin typeface="Arial" panose="020B0604020202020204" pitchFamily="34" charset="0"/>
                <a:cs typeface="Arial" panose="020B0604020202020204" pitchFamily="34" charset="0"/>
              </a:rPr>
              <a:t>3. Borra los datos del dispositivo</a:t>
            </a:r>
            <a:endParaRPr lang="es-ES" dirty="0">
              <a:solidFill>
                <a:schemeClr val="accent1"/>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Si no esperas recuperar el terminal, borra los datos que contiene de forma remota. </a:t>
            </a:r>
          </a:p>
          <a:p>
            <a:r>
              <a:rPr lang="es-ES" b="1" dirty="0">
                <a:solidFill>
                  <a:schemeClr val="accent1"/>
                </a:solidFill>
                <a:latin typeface="Arial" panose="020B0604020202020204" pitchFamily="34" charset="0"/>
                <a:cs typeface="Arial" panose="020B0604020202020204" pitchFamily="34" charset="0"/>
              </a:rPr>
              <a:t>4. Bloquea la tarjeta SIM</a:t>
            </a:r>
            <a:endParaRPr lang="es-ES" dirty="0">
              <a:solidFill>
                <a:schemeClr val="accent1"/>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Solicita a tu operadora de telefonía que bloquee la tarjeta SIM. </a:t>
            </a:r>
          </a:p>
          <a:p>
            <a:r>
              <a:rPr lang="es-ES" b="1" dirty="0">
                <a:solidFill>
                  <a:schemeClr val="accent1"/>
                </a:solidFill>
                <a:latin typeface="Arial" panose="020B0604020202020204" pitchFamily="34" charset="0"/>
                <a:cs typeface="Arial" panose="020B0604020202020204" pitchFamily="34" charset="0"/>
              </a:rPr>
              <a:t>5. Denuncia ante las Fuerzas y Cuerpos de Seguridad del Estado</a:t>
            </a:r>
            <a:endParaRPr lang="es-ES" dirty="0">
              <a:solidFill>
                <a:schemeClr val="accent1"/>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Si crees ha sido un robo denuncia a la Policía o a la Guardia Civil. Para interponer la denuncia deberás facilitar el identificador único del teléfono (IMEI).</a:t>
            </a:r>
          </a:p>
          <a:p>
            <a:r>
              <a:rPr lang="es-ES" b="1" dirty="0">
                <a:solidFill>
                  <a:schemeClr val="accent1"/>
                </a:solidFill>
                <a:latin typeface="Arial" panose="020B0604020202020204" pitchFamily="34" charset="0"/>
                <a:cs typeface="Arial" panose="020B0604020202020204" pitchFamily="34" charset="0"/>
              </a:rPr>
              <a:t>6. Bloquea el dispositivo por IMEI</a:t>
            </a:r>
            <a:endParaRPr lang="es-ES" dirty="0">
              <a:solidFill>
                <a:schemeClr val="accent1"/>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Solicita a tu operadora de telefonía el bloqueo del terminal para evitar que se use con otra tarjeta SIM. </a:t>
            </a:r>
            <a:endParaRPr lang="es-ES" b="0" i="0" dirty="0">
              <a:solidFill>
                <a:srgbClr val="2C27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11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4102BD-F84D-4ADD-BB78-0C6B5BCB77AA}"/>
              </a:ext>
            </a:extLst>
          </p:cNvPr>
          <p:cNvSpPr/>
          <p:nvPr/>
        </p:nvSpPr>
        <p:spPr>
          <a:xfrm>
            <a:off x="755009" y="58846"/>
            <a:ext cx="11341916" cy="6463308"/>
          </a:xfrm>
          <a:prstGeom prst="rect">
            <a:avLst/>
          </a:prstGeom>
        </p:spPr>
        <p:txBody>
          <a:bodyPr wrap="square">
            <a:spAutoFit/>
          </a:bodyPr>
          <a:lstStyle/>
          <a:p>
            <a:pPr lvl="8"/>
            <a:r>
              <a:rPr lang="es-ES" b="1" dirty="0">
                <a:solidFill>
                  <a:srgbClr val="333333"/>
                </a:solidFill>
                <a:latin typeface="Arial" panose="020B0604020202020204" pitchFamily="34" charset="0"/>
                <a:cs typeface="Arial" panose="020B0604020202020204" pitchFamily="34" charset="0"/>
              </a:rPr>
              <a:t>1. MEDIDAS DE PROTECCION</a:t>
            </a:r>
          </a:p>
          <a:p>
            <a:endParaRPr lang="es-ES" dirty="0">
              <a:solidFill>
                <a:srgbClr val="333333"/>
              </a:solidFill>
              <a:latin typeface="Arial" panose="020B0604020202020204" pitchFamily="34" charset="0"/>
              <a:cs typeface="Arial" panose="020B0604020202020204" pitchFamily="34" charset="0"/>
            </a:endParaRPr>
          </a:p>
          <a:p>
            <a:endParaRPr lang="es-ES" dirty="0">
              <a:solidFill>
                <a:srgbClr val="333333"/>
              </a:solidFill>
              <a:latin typeface="Arial" panose="020B0604020202020204" pitchFamily="34" charset="0"/>
              <a:cs typeface="Arial" panose="020B0604020202020204" pitchFamily="34" charset="0"/>
            </a:endParaRPr>
          </a:p>
          <a:p>
            <a:endParaRPr lang="es-ES" dirty="0">
              <a:solidFill>
                <a:srgbClr val="333333"/>
              </a:solidFill>
              <a:latin typeface="Arial" panose="020B0604020202020204" pitchFamily="34" charset="0"/>
              <a:cs typeface="Arial" panose="020B0604020202020204" pitchFamily="34" charset="0"/>
            </a:endParaRPr>
          </a:p>
          <a:p>
            <a:r>
              <a:rPr lang="es-ES" b="1" u="sng" dirty="0">
                <a:solidFill>
                  <a:srgbClr val="333333"/>
                </a:solidFill>
                <a:latin typeface="Arial" panose="020B0604020202020204" pitchFamily="34" charset="0"/>
                <a:cs typeface="Arial" panose="020B0604020202020204" pitchFamily="34" charset="0"/>
              </a:rPr>
              <a:t>1.1 Protección de acceso físico</a:t>
            </a:r>
          </a:p>
          <a:p>
            <a:endParaRPr lang="es-ES" b="1" u="sng" dirty="0">
              <a:solidFill>
                <a:srgbClr val="333333"/>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Contraseña. </a:t>
            </a:r>
          </a:p>
          <a:p>
            <a:r>
              <a:rPr lang="es-ES" dirty="0">
                <a:solidFill>
                  <a:srgbClr val="2C272D"/>
                </a:solidFill>
                <a:latin typeface="Arial" panose="020B0604020202020204" pitchFamily="34" charset="0"/>
                <a:cs typeface="Arial" panose="020B0604020202020204" pitchFamily="34" charset="0"/>
              </a:rPr>
              <a:t>La contraseña siempre tiene que ser secreta y lo más robusta posible.</a:t>
            </a:r>
          </a:p>
          <a:p>
            <a:pPr>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PIN. </a:t>
            </a:r>
            <a:r>
              <a:rPr lang="es-ES" dirty="0">
                <a:solidFill>
                  <a:schemeClr val="accent1"/>
                </a:solidFill>
                <a:latin typeface="Arial" panose="020B0604020202020204" pitchFamily="34" charset="0"/>
                <a:cs typeface="Arial" panose="020B0604020202020204" pitchFamily="34" charset="0"/>
              </a:rPr>
              <a:t> </a:t>
            </a:r>
          </a:p>
          <a:p>
            <a:r>
              <a:rPr lang="es-ES" dirty="0">
                <a:solidFill>
                  <a:srgbClr val="2C272D"/>
                </a:solidFill>
                <a:latin typeface="Arial" panose="020B0604020202020204" pitchFamily="34" charset="0"/>
                <a:cs typeface="Arial" panose="020B0604020202020204" pitchFamily="34" charset="0"/>
              </a:rPr>
              <a:t>Si se introduce el PIN de la SIM tres veces mal, la tarjeta se bloquea. Para desbloquearlo habría que introducir el código PUK .</a:t>
            </a:r>
          </a:p>
          <a:p>
            <a:pPr>
              <a:buFont typeface="Arial" panose="020B0604020202020204" pitchFamily="34" charset="0"/>
              <a:buChar char="•"/>
            </a:pPr>
            <a:endParaRPr lang="es-ES" dirty="0">
              <a:solidFill>
                <a:srgbClr val="2C272D"/>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b="1" dirty="0">
                <a:solidFill>
                  <a:schemeClr val="accent1"/>
                </a:solidFill>
                <a:latin typeface="Arial" panose="020B0604020202020204" pitchFamily="34" charset="0"/>
                <a:cs typeface="Arial" panose="020B0604020202020204" pitchFamily="34" charset="0"/>
              </a:rPr>
              <a:t>Bloqueo de pantalla. </a:t>
            </a:r>
          </a:p>
          <a:p>
            <a:r>
              <a:rPr lang="es-ES" dirty="0">
                <a:solidFill>
                  <a:schemeClr val="accent1"/>
                </a:solidFill>
                <a:latin typeface="Arial" panose="020B0604020202020204" pitchFamily="34" charset="0"/>
                <a:cs typeface="Arial" panose="020B0604020202020204" pitchFamily="34" charset="0"/>
              </a:rPr>
              <a:t> </a:t>
            </a:r>
            <a:r>
              <a:rPr lang="es-ES" dirty="0">
                <a:solidFill>
                  <a:srgbClr val="2C272D"/>
                </a:solidFill>
                <a:latin typeface="Arial" panose="020B0604020202020204" pitchFamily="34" charset="0"/>
                <a:cs typeface="Arial" panose="020B0604020202020204" pitchFamily="34" charset="0"/>
              </a:rPr>
              <a:t>Bloquea el dispositivo de forma automática transcurrido un periodo de tiempo.</a:t>
            </a:r>
          </a:p>
          <a:p>
            <a:endParaRPr lang="es-ES" dirty="0">
              <a:solidFill>
                <a:srgbClr val="2C272D"/>
              </a:solidFill>
              <a:latin typeface="Arial" panose="020B0604020202020204" pitchFamily="34" charset="0"/>
              <a:cs typeface="Arial" panose="020B0604020202020204" pitchFamily="34" charset="0"/>
            </a:endParaRPr>
          </a:p>
          <a:p>
            <a:r>
              <a:rPr lang="es-ES" dirty="0">
                <a:solidFill>
                  <a:srgbClr val="2C272D"/>
                </a:solidFill>
                <a:latin typeface="Arial" panose="020B0604020202020204" pitchFamily="34" charset="0"/>
                <a:cs typeface="Arial" panose="020B0604020202020204" pitchFamily="34" charset="0"/>
              </a:rPr>
              <a:t>Sistemas de bloqueo de pantalla:</a:t>
            </a:r>
          </a:p>
          <a:p>
            <a:pPr marL="742950" lvl="1" indent="-285750">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Patrón de desbloqueo. </a:t>
            </a:r>
            <a:r>
              <a:rPr lang="es-ES" dirty="0">
                <a:solidFill>
                  <a:srgbClr val="2C272D"/>
                </a:solidFill>
                <a:latin typeface="Arial" panose="020B0604020202020204" pitchFamily="34" charset="0"/>
                <a:cs typeface="Arial" panose="020B0604020202020204" pitchFamily="34" charset="0"/>
              </a:rPr>
              <a:t>Se basa en una matriz de puntos de 3x3.</a:t>
            </a:r>
          </a:p>
          <a:p>
            <a:pPr marL="742950" lvl="1" indent="-285750">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PIN. </a:t>
            </a:r>
            <a:r>
              <a:rPr lang="es-ES" dirty="0">
                <a:solidFill>
                  <a:srgbClr val="2C272D"/>
                </a:solidFill>
                <a:latin typeface="Arial" panose="020B0604020202020204" pitchFamily="34" charset="0"/>
                <a:cs typeface="Arial" panose="020B0604020202020204" pitchFamily="34" charset="0"/>
              </a:rPr>
              <a:t>Combinación numérica de al menos 4 dígitos.</a:t>
            </a:r>
          </a:p>
          <a:p>
            <a:pPr marL="742950" lvl="1" indent="-285750">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Contraseña. </a:t>
            </a:r>
            <a:r>
              <a:rPr lang="es-ES" dirty="0">
                <a:solidFill>
                  <a:srgbClr val="2C272D"/>
                </a:solidFill>
                <a:latin typeface="Arial" panose="020B0604020202020204" pitchFamily="34" charset="0"/>
                <a:cs typeface="Arial" panose="020B0604020202020204" pitchFamily="34" charset="0"/>
              </a:rPr>
              <a:t>Combinación alfanumérica de al menos 4 dígitos</a:t>
            </a:r>
          </a:p>
          <a:p>
            <a:pPr marL="742950" lvl="1" indent="-285750">
              <a:buFont typeface="Arial" panose="020B0604020202020204" pitchFamily="34" charset="0"/>
              <a:buChar char="•"/>
            </a:pPr>
            <a:r>
              <a:rPr lang="es-ES" b="1" dirty="0">
                <a:solidFill>
                  <a:srgbClr val="2C272D"/>
                </a:solidFill>
                <a:latin typeface="Arial" panose="020B0604020202020204" pitchFamily="34" charset="0"/>
                <a:cs typeface="Arial" panose="020B0604020202020204" pitchFamily="34" charset="0"/>
              </a:rPr>
              <a:t>Biométricos. </a:t>
            </a:r>
            <a:r>
              <a:rPr lang="es-ES" dirty="0">
                <a:solidFill>
                  <a:srgbClr val="2C272D"/>
                </a:solidFill>
                <a:latin typeface="Arial" panose="020B0604020202020204" pitchFamily="34" charset="0"/>
                <a:cs typeface="Arial" panose="020B0604020202020204" pitchFamily="34" charset="0"/>
              </a:rPr>
              <a:t>En algunos dispositivos se incorpora sistemas biométricos</a:t>
            </a:r>
          </a:p>
          <a:p>
            <a:pPr>
              <a:buFont typeface="Arial" panose="020B0604020202020204" pitchFamily="34" charset="0"/>
              <a:buChar char="•"/>
            </a:pPr>
            <a:endParaRPr lang="es-ES" dirty="0">
              <a:solidFill>
                <a:srgbClr val="2C272D"/>
              </a:solidFill>
              <a:latin typeface="Open Sans"/>
            </a:endParaRPr>
          </a:p>
          <a:p>
            <a:pPr>
              <a:buFont typeface="Arial" panose="020B0604020202020204" pitchFamily="34" charset="0"/>
              <a:buChar char="•"/>
            </a:pPr>
            <a:endParaRPr lang="es-ES" b="0" i="0" dirty="0">
              <a:solidFill>
                <a:srgbClr val="2C272D"/>
              </a:solidFill>
              <a:effectLst/>
              <a:latin typeface="Open Sans"/>
            </a:endParaRPr>
          </a:p>
        </p:txBody>
      </p:sp>
    </p:spTree>
    <p:extLst>
      <p:ext uri="{BB962C8B-B14F-4D97-AF65-F5344CB8AC3E}">
        <p14:creationId xmlns:p14="http://schemas.microsoft.com/office/powerpoint/2010/main" val="41084890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2074</Words>
  <Application>Microsoft Office PowerPoint</Application>
  <PresentationFormat>Panorámica</PresentationFormat>
  <Paragraphs>256</Paragraphs>
  <Slides>18</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Open Sans</vt:lpstr>
      <vt:lpstr>Tema de Office</vt:lpstr>
      <vt:lpstr>AMENAZAS DE INTERNET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sanz</dc:creator>
  <cp:lastModifiedBy>santiago sanz</cp:lastModifiedBy>
  <cp:revision>36</cp:revision>
  <dcterms:created xsi:type="dcterms:W3CDTF">2020-05-19T16:04:28Z</dcterms:created>
  <dcterms:modified xsi:type="dcterms:W3CDTF">2020-05-23T10:24:44Z</dcterms:modified>
</cp:coreProperties>
</file>