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7FBAF9-14EA-2691-F7EA-A24C6F6EEB65}" v="329" dt="2023-06-15T19:24:58.3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15/06/2023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dea.juntadeandalucia.es/bancorecursos/file/4e037314-5433-488a-ab6f-dae3ec015349/1/MAT_1PRI_REA_05_V01_WEB.zip/1_retor_suea_con_el_hada_azul.html#te3b5dc3f-6f34-741e-975e-0322f8d04d5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edea.juntadeandalucia.es/bancorecursos/file/4e037314-5433-488a-ab6f-dae3ec015349/1/MAT_1PRI_REA_05_V01_WEB.zip/1_retor_suea_con_el_hada_azul.html#t36553467-7c75-7ae4-e5ef-70471780fc9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3">
            <a:extLst>
              <a:ext uri="{FF2B5EF4-FFF2-40B4-BE49-F238E27FC236}">
                <a16:creationId xmlns:a16="http://schemas.microsoft.com/office/drawing/2014/main" id="{A3329613-8831-4432-A62D-24A970EFC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5" descr="Diagrama&#10;&#10;Descripción generada automáticamente">
            <a:extLst>
              <a:ext uri="{FF2B5EF4-FFF2-40B4-BE49-F238E27FC236}">
                <a16:creationId xmlns:a16="http://schemas.microsoft.com/office/drawing/2014/main" id="{81736806-A482-CBE3-A255-D150F0CB02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530" r="25431"/>
          <a:stretch/>
        </p:blipFill>
        <p:spPr>
          <a:xfrm>
            <a:off x="20" y="10"/>
            <a:ext cx="3350507" cy="6857990"/>
          </a:xfrm>
          <a:prstGeom prst="rect">
            <a:avLst/>
          </a:prstGeom>
        </p:spPr>
      </p:pic>
      <p:sp>
        <p:nvSpPr>
          <p:cNvPr id="19" name="Rectangle 15">
            <a:extLst>
              <a:ext uri="{FF2B5EF4-FFF2-40B4-BE49-F238E27FC236}">
                <a16:creationId xmlns:a16="http://schemas.microsoft.com/office/drawing/2014/main" id="{2A4E0407-A637-4681-B905-C53E4216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9744" y="685799"/>
            <a:ext cx="4232512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37646" y="789798"/>
            <a:ext cx="3894918" cy="3737778"/>
          </a:xfrm>
        </p:spPr>
        <p:txBody>
          <a:bodyPr anchor="b">
            <a:normAutofit/>
          </a:bodyPr>
          <a:lstStyle/>
          <a:p>
            <a:pPr algn="just"/>
            <a:r>
              <a:rPr lang="es-ES" sz="2800" b="1" dirty="0">
                <a:solidFill>
                  <a:srgbClr val="000000"/>
                </a:solidFill>
                <a:ea typeface="+mj-lt"/>
                <a:cs typeface="+mj-lt"/>
              </a:rPr>
              <a:t>¡Hola, chicas y chicos!</a:t>
            </a:r>
            <a:r>
              <a:rPr lang="es-ES" sz="2800" dirty="0">
                <a:solidFill>
                  <a:srgbClr val="000000"/>
                </a:solidFill>
                <a:ea typeface="+mj-lt"/>
                <a:cs typeface="+mj-lt"/>
              </a:rPr>
              <a:t> </a:t>
            </a:r>
            <a:endParaRPr lang="es-ES">
              <a:cs typeface="Calibri Light" panose="020F0302020204030204"/>
            </a:endParaRPr>
          </a:p>
          <a:p>
            <a:pPr algn="just"/>
            <a:r>
              <a:rPr lang="es-ES" sz="2800" dirty="0">
                <a:solidFill>
                  <a:srgbClr val="000000"/>
                </a:solidFill>
                <a:ea typeface="+mj-lt"/>
                <a:cs typeface="+mj-lt"/>
              </a:rPr>
              <a:t> ¡Se me ha ocurrido una idea estupenda!</a:t>
            </a:r>
            <a:endParaRPr lang="es-ES" dirty="0">
              <a:cs typeface="Calibri Light" panose="020F0302020204030204"/>
            </a:endParaRPr>
          </a:p>
          <a:p>
            <a:pPr algn="just"/>
            <a:r>
              <a:rPr lang="es-ES" sz="2800" dirty="0">
                <a:solidFill>
                  <a:srgbClr val="000000"/>
                </a:solidFill>
                <a:ea typeface="+mj-lt"/>
                <a:cs typeface="+mj-lt"/>
              </a:rPr>
              <a:t>El otro día vi la película de Pinocho y he pensado que sería muy divertido crear una </a:t>
            </a:r>
            <a:r>
              <a:rPr lang="es-ES" sz="2800" dirty="0">
                <a:solidFill>
                  <a:srgbClr val="000000"/>
                </a:solidFill>
                <a:ea typeface="+mj-lt"/>
                <a:cs typeface="+mj-lt"/>
                <a:hlinkClick r:id="rId3"/>
              </a:rPr>
              <a:t>marioneta</a:t>
            </a:r>
            <a:r>
              <a:rPr lang="es-ES" sz="2800" dirty="0">
                <a:solidFill>
                  <a:srgbClr val="000000"/>
                </a:solidFill>
                <a:ea typeface="+mj-lt"/>
                <a:cs typeface="+mj-lt"/>
              </a:rPr>
              <a:t> con </a:t>
            </a:r>
            <a:r>
              <a:rPr lang="es-ES" sz="2800" dirty="0">
                <a:solidFill>
                  <a:srgbClr val="000000"/>
                </a:solidFill>
                <a:ea typeface="+mj-lt"/>
                <a:cs typeface="+mj-lt"/>
                <a:hlinkClick r:id="rId4"/>
              </a:rPr>
              <a:t>formas geométricas</a:t>
            </a:r>
            <a:r>
              <a:rPr lang="es-ES" sz="2800" dirty="0">
                <a:solidFill>
                  <a:srgbClr val="000000"/>
                </a:solidFill>
                <a:ea typeface="+mj-lt"/>
                <a:cs typeface="+mj-lt"/>
              </a:rPr>
              <a:t> para jugar con ella.</a:t>
            </a:r>
            <a:endParaRPr lang="es-ES" dirty="0">
              <a:cs typeface="Calibri Light" panose="020F0302020204030204"/>
            </a:endParaRPr>
          </a:p>
          <a:p>
            <a:pPr algn="just"/>
            <a:endParaRPr lang="es-ES" sz="2800" dirty="0">
              <a:solidFill>
                <a:srgbClr val="595959"/>
              </a:solidFill>
              <a:cs typeface="Calibri Ligh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95953" y="4303817"/>
            <a:ext cx="3687736" cy="1721702"/>
          </a:xfrm>
        </p:spPr>
        <p:txBody>
          <a:bodyPr anchor="t">
            <a:normAutofit/>
          </a:bodyPr>
          <a:lstStyle/>
          <a:p>
            <a:pPr algn="just">
              <a:spcBef>
                <a:spcPct val="0"/>
              </a:spcBef>
            </a:pPr>
            <a:r>
              <a:rPr lang="es-ES" sz="2500" dirty="0">
                <a:solidFill>
                  <a:srgbClr val="000000"/>
                </a:solidFill>
                <a:latin typeface="Calibri Light"/>
                <a:cs typeface="Calibri Light"/>
              </a:rPr>
              <a:t>¿Os apetece crear también la vuestra? </a:t>
            </a:r>
            <a:endParaRPr lang="es-ES" dirty="0"/>
          </a:p>
          <a:p>
            <a:pPr algn="just">
              <a:spcBef>
                <a:spcPct val="0"/>
              </a:spcBef>
            </a:pPr>
            <a:r>
              <a:rPr lang="es-ES" sz="2500" dirty="0">
                <a:solidFill>
                  <a:srgbClr val="000000"/>
                </a:solidFill>
                <a:latin typeface="Calibri Light"/>
                <a:cs typeface="Calibri Light"/>
              </a:rPr>
              <a:t>¡Seguro que lo pasamos genial, jugando con ella!</a:t>
            </a:r>
            <a:endParaRPr lang="es-ES" dirty="0">
              <a:solidFill>
                <a:srgbClr val="000000"/>
              </a:solidFill>
              <a:latin typeface="Calibri" panose="020F0502020204030204"/>
              <a:cs typeface="Calibri" panose="020F0502020204030204"/>
            </a:endParaRPr>
          </a:p>
          <a:p>
            <a:endParaRPr lang="es-ES" sz="1400" dirty="0">
              <a:solidFill>
                <a:srgbClr val="595959"/>
              </a:solidFill>
              <a:cs typeface="Calibri"/>
            </a:endParaRPr>
          </a:p>
        </p:txBody>
      </p:sp>
      <p:pic>
        <p:nvPicPr>
          <p:cNvPr id="4" name="Imagen 4" descr="Tira de película retro">
            <a:extLst>
              <a:ext uri="{FF2B5EF4-FFF2-40B4-BE49-F238E27FC236}">
                <a16:creationId xmlns:a16="http://schemas.microsoft.com/office/drawing/2014/main" id="{2C084176-599B-89D0-5E93-F3630071A67D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1545" r="40950"/>
          <a:stretch/>
        </p:blipFill>
        <p:spPr>
          <a:xfrm>
            <a:off x="8838633" y="-2"/>
            <a:ext cx="3353367" cy="685800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F952239-C7AA-C10C-3A78-1394DEA65B58}"/>
              </a:ext>
            </a:extLst>
          </p:cNvPr>
          <p:cNvSpPr txBox="1"/>
          <p:nvPr/>
        </p:nvSpPr>
        <p:spPr>
          <a:xfrm>
            <a:off x="9098582" y="393615"/>
            <a:ext cx="2770450" cy="62786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  <a:p>
            <a:pPr algn="just"/>
            <a:r>
              <a:rPr lang="es-ES" sz="2400">
                <a:solidFill>
                  <a:schemeClr val="bg1"/>
                </a:solidFill>
                <a:cs typeface="Calibri"/>
              </a:rPr>
              <a:t>1º. Escucha el cuento de Pinocho. </a:t>
            </a:r>
            <a:endParaRPr lang="es-ES" sz="2400" dirty="0">
              <a:solidFill>
                <a:schemeClr val="bg1"/>
              </a:solidFill>
              <a:cs typeface="Calibri"/>
            </a:endParaRPr>
          </a:p>
          <a:p>
            <a:pPr algn="just"/>
            <a:r>
              <a:rPr lang="es-ES" sz="2400" dirty="0">
                <a:solidFill>
                  <a:schemeClr val="bg1"/>
                </a:solidFill>
                <a:cs typeface="Calibri"/>
              </a:rPr>
              <a:t>2º. Observa las partes de </a:t>
            </a:r>
            <a:r>
              <a:rPr lang="es-ES" sz="2400">
                <a:solidFill>
                  <a:schemeClr val="bg1"/>
                </a:solidFill>
                <a:cs typeface="Calibri"/>
              </a:rPr>
              <a:t>una marioneta. </a:t>
            </a:r>
            <a:endParaRPr lang="es-ES" sz="2400" dirty="0">
              <a:solidFill>
                <a:schemeClr val="bg1"/>
              </a:solidFill>
              <a:cs typeface="Calibri"/>
            </a:endParaRPr>
          </a:p>
          <a:p>
            <a:pPr algn="just"/>
            <a:r>
              <a:rPr lang="es-ES" sz="2400" dirty="0">
                <a:solidFill>
                  <a:schemeClr val="bg1"/>
                </a:solidFill>
                <a:cs typeface="Calibri"/>
              </a:rPr>
              <a:t>3º. Aprende que son </a:t>
            </a:r>
            <a:r>
              <a:rPr lang="es-ES" sz="2400">
                <a:solidFill>
                  <a:schemeClr val="bg1"/>
                </a:solidFill>
                <a:cs typeface="Calibri"/>
              </a:rPr>
              <a:t>líneas rectas y curvas.</a:t>
            </a:r>
            <a:endParaRPr lang="es-ES" sz="2400" dirty="0">
              <a:solidFill>
                <a:schemeClr val="bg1"/>
              </a:solidFill>
              <a:cs typeface="Calibri"/>
            </a:endParaRPr>
          </a:p>
          <a:p>
            <a:pPr algn="just"/>
            <a:r>
              <a:rPr lang="es-ES" sz="2400">
                <a:solidFill>
                  <a:schemeClr val="bg1"/>
                </a:solidFill>
                <a:cs typeface="Calibri"/>
              </a:rPr>
              <a:t>4º. Repasa las figuras geométricas planas. </a:t>
            </a:r>
            <a:endParaRPr lang="es-ES" sz="2400" dirty="0">
              <a:solidFill>
                <a:schemeClr val="bg1"/>
              </a:solidFill>
              <a:cs typeface="Calibri"/>
            </a:endParaRPr>
          </a:p>
          <a:p>
            <a:pPr algn="just"/>
            <a:r>
              <a:rPr lang="es-ES" sz="2400" dirty="0">
                <a:solidFill>
                  <a:schemeClr val="bg1"/>
                </a:solidFill>
                <a:cs typeface="Calibri"/>
              </a:rPr>
              <a:t>5º. Crea tu propia </a:t>
            </a:r>
            <a:r>
              <a:rPr lang="es-ES" sz="2400">
                <a:solidFill>
                  <a:schemeClr val="bg1"/>
                </a:solidFill>
                <a:cs typeface="Calibri"/>
              </a:rPr>
              <a:t>marioneta.</a:t>
            </a:r>
            <a:endParaRPr lang="es-ES" sz="2400" dirty="0">
              <a:solidFill>
                <a:schemeClr val="bg1"/>
              </a:solidFill>
              <a:cs typeface="Calibri"/>
            </a:endParaRPr>
          </a:p>
          <a:p>
            <a:pPr algn="just"/>
            <a:r>
              <a:rPr lang="es-ES" sz="2400" dirty="0">
                <a:solidFill>
                  <a:schemeClr val="bg1"/>
                </a:solidFill>
                <a:cs typeface="Calibri"/>
              </a:rPr>
              <a:t>6º. ¡A inventarse una </a:t>
            </a:r>
            <a:r>
              <a:rPr lang="es-ES" sz="2400">
                <a:solidFill>
                  <a:schemeClr val="bg1"/>
                </a:solidFill>
                <a:cs typeface="Calibri"/>
              </a:rPr>
              <a:t>historia para jugar!</a:t>
            </a:r>
            <a:endParaRPr lang="es-ES" sz="2400" dirty="0">
              <a:solidFill>
                <a:schemeClr val="bg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¡Hola, chicas y chicos!   ¡Se me ha ocurrido una idea estupenda! El otro día vi la película de Pinocho y he pensado que sería muy divertido crear una marioneta con formas geométricas para jugar con ella.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49</cp:revision>
  <dcterms:created xsi:type="dcterms:W3CDTF">2023-06-15T19:13:52Z</dcterms:created>
  <dcterms:modified xsi:type="dcterms:W3CDTF">2023-06-15T19:27:27Z</dcterms:modified>
</cp:coreProperties>
</file>