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7" r:id="rId10"/>
    <p:sldId id="272" r:id="rId11"/>
    <p:sldId id="273" r:id="rId12"/>
    <p:sldId id="268" r:id="rId13"/>
    <p:sldId id="269" r:id="rId14"/>
    <p:sldId id="265" r:id="rId15"/>
    <p:sldId id="266" r:id="rId16"/>
    <p:sldId id="274" r:id="rId17"/>
  </p:sldIdLst>
  <p:sldSz cx="9144000" cy="5143500" type="screen16x9"/>
  <p:notesSz cx="6858000" cy="9144000"/>
  <p:embeddedFontLst>
    <p:embeddedFont>
      <p:font typeface="Amatic SC" charset="-79"/>
      <p:regular r:id="rId19"/>
      <p:bold r:id="rId20"/>
    </p:embeddedFont>
    <p:embeddedFont>
      <p:font typeface="Average" charset="0"/>
      <p:regular r:id="rId21"/>
    </p:embeddedFont>
    <p:embeddedFont>
      <p:font typeface="AR CENA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 snapToGrid="0">
      <p:cViewPr varScale="1">
        <p:scale>
          <a:sx n="81" d="100"/>
          <a:sy n="81" d="100"/>
        </p:scale>
        <p:origin x="-96" y="-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312977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3608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5457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1902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82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880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0832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839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0613" y="742950"/>
            <a:ext cx="6345302" cy="2400300"/>
          </a:xfrm>
        </p:spPr>
        <p:txBody>
          <a:bodyPr rtlCol="0">
            <a:normAutofit/>
          </a:bodyPr>
          <a:lstStyle>
            <a:lvl1pPr algn="l" rtl="0">
              <a:defRPr sz="45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970613" y="3200400"/>
            <a:ext cx="6345302" cy="10287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4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00"/>
            </a:lvl1pPr>
          </a:lstStyle>
          <a:p>
            <a:fld id="{E66DA79D-E823-4104-A8ED-C191E4F80CC8}" type="datetime1">
              <a:rPr lang="es-ES" noProof="0" smtClean="0"/>
              <a:pPr/>
              <a:t>19/07/2017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8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8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310" algn="l" rtl="0">
              <a:defRPr/>
            </a:lvl6pPr>
            <a:lvl7pPr marL="1406077" algn="l" rtl="0">
              <a:defRPr/>
            </a:lvl7pPr>
            <a:lvl8pPr marL="1611845" algn="l" rtl="0">
              <a:defRPr/>
            </a:lvl8pPr>
            <a:lvl9pPr marL="1817612"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00"/>
            </a:lvl1pPr>
          </a:lstStyle>
          <a:p>
            <a:fld id="{8434143F-C8A2-48B6-A8F6-7D05156B30FB}" type="datetime1">
              <a:rPr lang="es-ES" noProof="0" smtClean="0"/>
              <a:pPr/>
              <a:t>19/07/2017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8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8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15916" y="285750"/>
            <a:ext cx="1429121" cy="43434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70613" y="285750"/>
            <a:ext cx="6230973" cy="4343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00"/>
            </a:lvl1pPr>
          </a:lstStyle>
          <a:p>
            <a:fld id="{DB9FA088-74BC-468F-8C7E-EFAB85AD81C0}" type="datetime1">
              <a:rPr lang="es-ES" noProof="0" smtClean="0"/>
              <a:pPr/>
              <a:t>19/07/2017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8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8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00"/>
            </a:lvl1pPr>
          </a:lstStyle>
          <a:p>
            <a:fld id="{6C2D17A2-60B9-457D-B66A-D1847C001F8A}" type="datetime1">
              <a:rPr lang="es-ES" noProof="0" smtClean="0"/>
              <a:pPr/>
              <a:t>19/07/2017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8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8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613" y="1543051"/>
            <a:ext cx="6345303" cy="2000249"/>
          </a:xfrm>
        </p:spPr>
        <p:txBody>
          <a:bodyPr rtlCol="0" anchor="b">
            <a:normAutofit/>
          </a:bodyPr>
          <a:lstStyle>
            <a:lvl1pPr algn="l" rtl="0">
              <a:defRPr sz="3600" b="0" i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70613" y="3657600"/>
            <a:ext cx="6345303" cy="85725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46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l" rtl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l" rtl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l" rtl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l" rtl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l" rtl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l" rtl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00"/>
            </a:lvl1pPr>
          </a:lstStyle>
          <a:p>
            <a:fld id="{2257D1E0-AEB8-403B-A545-17921D9FC2DD}" type="datetime1">
              <a:rPr lang="es-ES" noProof="0" smtClean="0"/>
              <a:pPr/>
              <a:t>19/07/2017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8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8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70612" y="1257300"/>
            <a:ext cx="3525930" cy="337185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marL="1200310" algn="l" rtl="0">
              <a:defRPr sz="1200"/>
            </a:lvl6pPr>
            <a:lvl7pPr marL="1406077" algn="l" rtl="0">
              <a:defRPr sz="1200"/>
            </a:lvl7pPr>
            <a:lvl8pPr marL="1611845" algn="l" rtl="0">
              <a:defRPr sz="1200"/>
            </a:lvl8pPr>
            <a:lvl9pPr marL="1817612" algn="l" rtl="0"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52738" y="1257301"/>
            <a:ext cx="3525930" cy="337185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marL="1200310" algn="l" rtl="0">
              <a:defRPr sz="1200"/>
            </a:lvl6pPr>
            <a:lvl7pPr marL="1406077" algn="l" rtl="0">
              <a:defRPr sz="1200"/>
            </a:lvl7pPr>
            <a:lvl8pPr marL="1611845" algn="l" rtl="0">
              <a:defRPr sz="1200"/>
            </a:lvl8pPr>
            <a:lvl9pPr marL="1817612" algn="l" rtl="0"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00"/>
            </a:lvl1pPr>
          </a:lstStyle>
          <a:p>
            <a:fld id="{D0300741-58DE-49C0-A5D3-7F27D1D091F0}" type="datetime1">
              <a:rPr lang="es-ES" noProof="0" smtClean="0"/>
              <a:pPr/>
              <a:t>19/07/2017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8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8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70612" y="1257300"/>
            <a:ext cx="3526775" cy="5715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46" indent="0" algn="l" rtl="0">
              <a:buNone/>
              <a:defRPr sz="1500" b="1"/>
            </a:lvl2pPr>
            <a:lvl3pPr marL="685891" indent="0" algn="l" rtl="0">
              <a:buNone/>
              <a:defRPr sz="1400" b="1"/>
            </a:lvl3pPr>
            <a:lvl4pPr marL="1028837" indent="0" algn="l" rtl="0">
              <a:buNone/>
              <a:defRPr sz="1200" b="1"/>
            </a:lvl4pPr>
            <a:lvl5pPr marL="1371783" indent="0" algn="l" rtl="0">
              <a:buNone/>
              <a:defRPr sz="1200" b="1"/>
            </a:lvl5pPr>
            <a:lvl6pPr marL="1714729" indent="0" algn="l" rtl="0">
              <a:buNone/>
              <a:defRPr sz="1200" b="1"/>
            </a:lvl6pPr>
            <a:lvl7pPr marL="2057674" indent="0" algn="l" rtl="0">
              <a:buNone/>
              <a:defRPr sz="1200" b="1"/>
            </a:lvl7pPr>
            <a:lvl8pPr marL="2400620" indent="0" algn="l" rtl="0">
              <a:buNone/>
              <a:defRPr sz="1200" b="1"/>
            </a:lvl8pPr>
            <a:lvl9pPr marL="2743566" indent="0" algn="l" rtl="0">
              <a:buNone/>
              <a:defRPr sz="12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970612" y="1887343"/>
            <a:ext cx="3526775" cy="2741807"/>
          </a:xfrm>
        </p:spPr>
        <p:txBody>
          <a:bodyPr rtlCol="0"/>
          <a:lstStyle>
            <a:lvl1pPr algn="l" rtl="0">
              <a:defRPr sz="1700"/>
            </a:lvl1pPr>
            <a:lvl2pPr algn="l" rtl="0">
              <a:defRPr sz="15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marL="1200310" algn="l" rtl="0">
              <a:defRPr sz="1200"/>
            </a:lvl6pPr>
            <a:lvl7pPr marL="1406077" algn="l" rtl="0">
              <a:defRPr sz="1200"/>
            </a:lvl7pPr>
            <a:lvl8pPr marL="1611845" algn="l" rtl="0">
              <a:defRPr sz="1200"/>
            </a:lvl8pPr>
            <a:lvl9pPr marL="1817612" algn="l" rtl="0"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45026" y="1257300"/>
            <a:ext cx="3528363" cy="5715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46" indent="0" algn="l" rtl="0">
              <a:buNone/>
              <a:defRPr sz="1500" b="1"/>
            </a:lvl2pPr>
            <a:lvl3pPr marL="685891" indent="0" algn="l" rtl="0">
              <a:buNone/>
              <a:defRPr sz="1400" b="1"/>
            </a:lvl3pPr>
            <a:lvl4pPr marL="1028837" indent="0" algn="l" rtl="0">
              <a:buNone/>
              <a:defRPr sz="1200" b="1"/>
            </a:lvl4pPr>
            <a:lvl5pPr marL="1371783" indent="0" algn="l" rtl="0">
              <a:buNone/>
              <a:defRPr sz="1200" b="1"/>
            </a:lvl5pPr>
            <a:lvl6pPr marL="1714729" indent="0" algn="l" rtl="0">
              <a:buNone/>
              <a:defRPr sz="1200" b="1"/>
            </a:lvl6pPr>
            <a:lvl7pPr marL="2057674" indent="0" algn="l" rtl="0">
              <a:buNone/>
              <a:defRPr sz="1200" b="1"/>
            </a:lvl7pPr>
            <a:lvl8pPr marL="2400620" indent="0" algn="l" rtl="0">
              <a:buNone/>
              <a:defRPr sz="1200" b="1"/>
            </a:lvl8pPr>
            <a:lvl9pPr marL="2743566" indent="0" algn="l" rtl="0">
              <a:buNone/>
              <a:defRPr sz="12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45026" y="1887343"/>
            <a:ext cx="3528363" cy="2741807"/>
          </a:xfrm>
        </p:spPr>
        <p:txBody>
          <a:bodyPr rtlCol="0"/>
          <a:lstStyle>
            <a:lvl1pPr algn="l" rtl="0">
              <a:defRPr sz="1700"/>
            </a:lvl1pPr>
            <a:lvl2pPr algn="l" rtl="0">
              <a:defRPr sz="15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marL="1200310" algn="l" rtl="0">
              <a:defRPr sz="1200"/>
            </a:lvl6pPr>
            <a:lvl7pPr marL="1406077" algn="l" rtl="0">
              <a:defRPr sz="1200"/>
            </a:lvl7pPr>
            <a:lvl8pPr marL="1611845" algn="l" rtl="0">
              <a:defRPr sz="1200"/>
            </a:lvl8pPr>
            <a:lvl9pPr marL="1817612" algn="l" rtl="0"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00"/>
            </a:lvl1pPr>
          </a:lstStyle>
          <a:p>
            <a:fld id="{6B4620AA-05C3-434F-A6B4-531532F7DC39}" type="datetime1">
              <a:rPr lang="es-ES" noProof="0" smtClean="0"/>
              <a:pPr/>
              <a:t>19/07/2017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800"/>
            </a:lvl1pPr>
          </a:lstStyle>
          <a:p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8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00"/>
            </a:lvl1pPr>
          </a:lstStyle>
          <a:p>
            <a:fld id="{2FA827FD-0E1D-4E93-A412-9AA2943EB687}" type="datetime1">
              <a:rPr lang="es-ES" noProof="0" smtClean="0"/>
              <a:pPr/>
              <a:t>19/07/2017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800"/>
            </a:lvl1pPr>
          </a:lstStyle>
          <a:p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8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00"/>
            </a:lvl1pPr>
          </a:lstStyle>
          <a:p>
            <a:fld id="{FB46F9EF-77D6-407D-964B-B1456DA7E1A1}" type="datetime1">
              <a:rPr lang="es-ES" noProof="0" smtClean="0"/>
              <a:pPr/>
              <a:t>19/07/2017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800"/>
            </a:lvl1pPr>
          </a:lstStyle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8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9627" y="1257300"/>
            <a:ext cx="2858244" cy="1828800"/>
          </a:xfrm>
        </p:spPr>
        <p:txBody>
          <a:bodyPr rtlCol="0" anchor="b">
            <a:normAutofit/>
          </a:bodyPr>
          <a:lstStyle>
            <a:lvl1pPr algn="l" rtl="0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970612" y="514350"/>
            <a:ext cx="4630356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829627" y="3143250"/>
            <a:ext cx="2858244" cy="1143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400"/>
            </a:lvl1pPr>
            <a:lvl2pPr marL="342946" indent="0" algn="l" rtl="0">
              <a:buNone/>
              <a:defRPr sz="900"/>
            </a:lvl2pPr>
            <a:lvl3pPr marL="685891" indent="0" algn="l" rtl="0">
              <a:buNone/>
              <a:defRPr sz="800"/>
            </a:lvl3pPr>
            <a:lvl4pPr marL="1028837" indent="0" algn="l" rtl="0">
              <a:buNone/>
              <a:defRPr sz="700"/>
            </a:lvl4pPr>
            <a:lvl5pPr marL="1371783" indent="0" algn="l" rtl="0">
              <a:buNone/>
              <a:defRPr sz="700"/>
            </a:lvl5pPr>
            <a:lvl6pPr marL="1714729" indent="0" algn="l" rtl="0">
              <a:buNone/>
              <a:defRPr sz="700"/>
            </a:lvl6pPr>
            <a:lvl7pPr marL="2057674" indent="0" algn="l" rtl="0">
              <a:buNone/>
              <a:defRPr sz="700"/>
            </a:lvl7pPr>
            <a:lvl8pPr marL="2400620" indent="0" algn="l" rtl="0">
              <a:buNone/>
              <a:defRPr sz="700"/>
            </a:lvl8pPr>
            <a:lvl9pPr marL="2743566" indent="0" algn="l" rtl="0">
              <a:buNone/>
              <a:defRPr sz="7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00"/>
            </a:lvl1pPr>
          </a:lstStyle>
          <a:p>
            <a:fld id="{FEEC843C-9354-4D56-838F-2D6DB296097C}" type="datetime1">
              <a:rPr lang="es-ES" noProof="0" smtClean="0"/>
              <a:pPr/>
              <a:t>19/07/2017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8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8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9627" y="1257300"/>
            <a:ext cx="2858244" cy="1828800"/>
          </a:xfrm>
        </p:spPr>
        <p:txBody>
          <a:bodyPr rtlCol="0" anchor="b">
            <a:noAutofit/>
          </a:bodyPr>
          <a:lstStyle>
            <a:lvl1pPr algn="l" rtl="0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5143500"/>
          </a:xfrm>
        </p:spPr>
        <p:txBody>
          <a:bodyPr tIns="685891" rtlCol="0">
            <a:normAutofit/>
          </a:bodyPr>
          <a:lstStyle>
            <a:lvl1pPr marL="0" indent="0" algn="ctr" rtl="0">
              <a:buNone/>
              <a:defRPr sz="1800"/>
            </a:lvl1pPr>
            <a:lvl2pPr marL="342946" indent="0" algn="l" rtl="0">
              <a:buNone/>
              <a:defRPr sz="2100"/>
            </a:lvl2pPr>
            <a:lvl3pPr marL="685891" indent="0" algn="l" rtl="0">
              <a:buNone/>
              <a:defRPr sz="1800"/>
            </a:lvl3pPr>
            <a:lvl4pPr marL="1028837" indent="0" algn="l" rtl="0">
              <a:buNone/>
              <a:defRPr sz="1500"/>
            </a:lvl4pPr>
            <a:lvl5pPr marL="1371783" indent="0" algn="l" rtl="0">
              <a:buNone/>
              <a:defRPr sz="1500"/>
            </a:lvl5pPr>
            <a:lvl6pPr marL="1714729" indent="0" algn="l" rtl="0">
              <a:buNone/>
              <a:defRPr sz="1500"/>
            </a:lvl6pPr>
            <a:lvl7pPr marL="2057674" indent="0" algn="l" rtl="0">
              <a:buNone/>
              <a:defRPr sz="1500"/>
            </a:lvl7pPr>
            <a:lvl8pPr marL="2400620" indent="0" algn="l" rtl="0">
              <a:buNone/>
              <a:defRPr sz="1500"/>
            </a:lvl8pPr>
            <a:lvl9pPr marL="2743566" indent="0" algn="l" rtl="0">
              <a:buNone/>
              <a:defRPr sz="15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829627" y="3143250"/>
            <a:ext cx="2858244" cy="1143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400"/>
            </a:lvl1pPr>
            <a:lvl2pPr marL="342946" indent="0" algn="l" rtl="0">
              <a:buNone/>
              <a:defRPr sz="900"/>
            </a:lvl2pPr>
            <a:lvl3pPr marL="685891" indent="0" algn="l" rtl="0">
              <a:buNone/>
              <a:defRPr sz="800"/>
            </a:lvl3pPr>
            <a:lvl4pPr marL="1028837" indent="0" algn="l" rtl="0">
              <a:buNone/>
              <a:defRPr sz="700"/>
            </a:lvl4pPr>
            <a:lvl5pPr marL="1371783" indent="0" algn="l" rtl="0">
              <a:buNone/>
              <a:defRPr sz="700"/>
            </a:lvl5pPr>
            <a:lvl6pPr marL="1714729" indent="0" algn="l" rtl="0">
              <a:buNone/>
              <a:defRPr sz="700"/>
            </a:lvl6pPr>
            <a:lvl7pPr marL="2057674" indent="0" algn="l" rtl="0">
              <a:buNone/>
              <a:defRPr sz="700"/>
            </a:lvl7pPr>
            <a:lvl8pPr marL="2400620" indent="0" algn="l" rtl="0">
              <a:buNone/>
              <a:defRPr sz="700"/>
            </a:lvl8pPr>
            <a:lvl9pPr marL="2743566" indent="0" algn="l" rtl="0">
              <a:buNone/>
              <a:defRPr sz="7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4787" y="6350"/>
            <a:ext cx="8516377" cy="51435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70612" y="285750"/>
            <a:ext cx="7202776" cy="857250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pPr rt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70612" y="1257300"/>
            <a:ext cx="7202776" cy="337185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 rtl="0"/>
            <a:r>
              <a:rPr lang="es-ES" dirty="0"/>
              <a:t>Editar estilos de texto del patrón</a:t>
            </a:r>
          </a:p>
          <a:p>
            <a:pPr lvl="1" rtl="0"/>
            <a:r>
              <a:rPr lang="es-ES" dirty="0"/>
              <a:t>Segundo </a:t>
            </a:r>
            <a:r>
              <a:rPr lang="es-ES" noProof="0" dirty="0" smtClean="0"/>
              <a:t>nivel</a:t>
            </a:r>
          </a:p>
          <a:p>
            <a:pPr lvl="2" rtl="0"/>
            <a:r>
              <a:rPr lang="es-ES" dirty="0" smtClean="0"/>
              <a:t>Tercer </a:t>
            </a:r>
            <a:r>
              <a:rPr lang="es-ES" dirty="0"/>
              <a:t>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954085" y="4767264"/>
            <a:ext cx="2133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 rtl="0">
              <a:defRPr sz="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E797F0C-0414-4CB4-A4EB-58D2291450D8}" type="datetime1">
              <a:rPr lang="es-ES" smtClean="0"/>
              <a:pPr/>
              <a:t>19/07/2017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 rtl="0">
              <a:defRPr sz="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039992" y="4767264"/>
            <a:ext cx="21336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 rtl="0">
              <a:defRPr sz="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01" indent="-171473" algn="l" defTabSz="685891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40" indent="-171473" algn="l" defTabSz="685891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83008" indent="-171473" algn="l" defTabSz="685891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8775" indent="-171473" algn="l" defTabSz="685891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543" indent="-171473" algn="l" defTabSz="685891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310" indent="-171473" algn="l" defTabSz="685891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077" indent="-171473" algn="l" defTabSz="685891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1845" indent="-171473" algn="l" defTabSz="685891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612" indent="-171473" algn="l" defTabSz="685891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idshealth.org/en/kids/puberty-normal-video.html?WT.ac=k-woar" TargetMode="External"/><Relationship Id="rId2" Type="http://schemas.openxmlformats.org/officeDocument/2006/relationships/hyperlink" Target="http://m.kidshealth.org/en/kids/boys-puberty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eok12.com/" TargetMode="External"/><Relationship Id="rId4" Type="http://schemas.openxmlformats.org/officeDocument/2006/relationships/hyperlink" Target="http://www.bbc.co.uk/bitesize/ks3/science/organisms_behaviour_health/reproduction/revision/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_uXGOuze4" TargetMode="External"/><Relationship Id="rId2" Type="http://schemas.openxmlformats.org/officeDocument/2006/relationships/hyperlink" Target="http://www.wikihow.com/Tell-if-You-Have-Started-Puberty-(for-Girls)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eok12.com/" TargetMode="External"/><Relationship Id="rId4" Type="http://schemas.openxmlformats.org/officeDocument/2006/relationships/hyperlink" Target="http://www.kscience.co.uk/revision/reproduction/reproduction_crossword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CURSO%2016-17\FORMACI&#211;N%20INGLES\documentos%20proyecto\Am%20I%20Normal%20(Girls%20and%20Puberty).wmv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CURSO%2016-17\FORMACI&#211;N%20INGLES\documentos%20proyecto\What%20Boys%20Want%20to%20Know%20About%20Puberty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Word_2007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.socrative.com/teache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242645" y="351692"/>
            <a:ext cx="7042535" cy="225197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dirty="0">
                <a:solidFill>
                  <a:srgbClr val="FFFF00"/>
                </a:solidFill>
              </a:rPr>
              <a:t>REPRODUCTIVE </a:t>
            </a:r>
            <a:r>
              <a:rPr lang="es" dirty="0" smtClean="0">
                <a:solidFill>
                  <a:srgbClr val="FFFF00"/>
                </a:solidFill>
              </a:rPr>
              <a:t>SYSTEMS (NATURAL SCIENCE)</a:t>
            </a:r>
            <a:endParaRPr dirty="0">
              <a:solidFill>
                <a:srgbClr val="FFFF00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s" sz="3600" dirty="0" smtClean="0"/>
              <a:t>LPT </a:t>
            </a:r>
            <a:r>
              <a:rPr lang="es" sz="3600" dirty="0"/>
              <a:t>UNIT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4"/>
            <a:ext cx="7801500" cy="111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000" dirty="0"/>
              <a:t>YEAR 6 PRIMARY EDUCATION</a:t>
            </a:r>
          </a:p>
          <a:p>
            <a:pPr lvl="0" algn="r">
              <a:spcBef>
                <a:spcPts val="0"/>
              </a:spcBef>
              <a:buNone/>
            </a:pPr>
            <a:r>
              <a:rPr lang="es" sz="1800" dirty="0"/>
              <a:t>ISABEL ANDRÉS DEL CASTILLO</a:t>
            </a:r>
          </a:p>
          <a:p>
            <a:pPr lvl="0" algn="r">
              <a:spcBef>
                <a:spcPts val="0"/>
              </a:spcBef>
              <a:buNone/>
            </a:pPr>
            <a:r>
              <a:rPr lang="es" sz="1800" dirty="0"/>
              <a:t>AMAYA CUEVAS ORTEGA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63416" y="0"/>
          <a:ext cx="4337538" cy="5143500"/>
        </p:xfrm>
        <a:graphic>
          <a:graphicData uri="http://schemas.openxmlformats.org/presentationml/2006/ole">
            <p:oleObj spid="_x0000_s3074" name="Acrobat Document" r:id="rId3" imgW="5668166" imgH="8019048" progId="AcroExch.Document.11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794739" y="539261"/>
            <a:ext cx="39975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 CENA" pitchFamily="2" charset="0"/>
              </a:rPr>
              <a:t>QUESTIONNARIE TO THE FAMILIES TO ASK ABOUT THEIR EXPERIENCES IN RELATION TO PUBERTY</a:t>
            </a:r>
            <a:endParaRPr lang="es-ES" sz="2800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1798" y="577727"/>
          <a:ext cx="8668066" cy="4565773"/>
        </p:xfrm>
        <a:graphic>
          <a:graphicData uri="http://schemas.openxmlformats.org/presentationml/2006/ole">
            <p:oleObj spid="_x0000_s4098" name="Documento" r:id="rId3" imgW="9395280" imgH="4951800" progId="Word.OpenDocumentText.12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5964" y="424939"/>
            <a:ext cx="6186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verage" charset="0"/>
              </a:rPr>
              <a:t>SOME RESOURCES FOR STUDENTS</a:t>
            </a:r>
            <a:endParaRPr lang="es-ES" sz="2800" b="1" dirty="0">
              <a:solidFill>
                <a:schemeClr val="tx1"/>
              </a:solidFill>
              <a:latin typeface="Average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7570" y="1477108"/>
            <a:ext cx="7959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hlinkClick r:id="rId2"/>
              </a:rPr>
              <a:t>http://m.kidshealth.org/en/kids/boys-puberty.html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(video and information about boys puberty)</a:t>
            </a:r>
          </a:p>
          <a:p>
            <a:r>
              <a:rPr lang="en-US" sz="2000" u="sng" dirty="0" smtClean="0">
                <a:hlinkClick r:id="rId3"/>
              </a:rPr>
              <a:t>http://kidshealth.org/en/kids/puberty-normal-video.html?WT.ac=k-woar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(video and information about girls puberty)</a:t>
            </a:r>
          </a:p>
          <a:p>
            <a:r>
              <a:rPr lang="en-US" sz="2000" u="sng" dirty="0" smtClean="0">
                <a:hlinkClick r:id="rId4"/>
              </a:rPr>
              <a:t>http://www.bbc.co.uk/bitesize/ks3/science/organisms_behaviour_health/reproduction/revision/6/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(general information for the 5 group of experts)</a:t>
            </a:r>
          </a:p>
          <a:p>
            <a:r>
              <a:rPr lang="en-US" sz="2000" u="sng" dirty="0" smtClean="0">
                <a:hlinkClick r:id="rId5"/>
              </a:rPr>
              <a:t>www.neok12.com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(general resources for science)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90621" y="764908"/>
            <a:ext cx="6545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SOME RESOURCES FOR TEACHERS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68215" y="1606063"/>
            <a:ext cx="75262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hlinkClick r:id="rId2"/>
              </a:rPr>
              <a:t>http://www.wikihow.com/Tell-if-You-Have-Started-Puberty-(for-Girls)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(puberty for girls)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u="sng" dirty="0" smtClean="0">
                <a:hlinkClick r:id="rId3"/>
              </a:rPr>
              <a:t>https://www.youtube.com/watch?v=um_uXGOuze4</a:t>
            </a:r>
            <a:r>
              <a:rPr lang="en-US" sz="2000" dirty="0" smtClean="0">
                <a:solidFill>
                  <a:schemeClr val="tx1"/>
                </a:solidFill>
              </a:rPr>
              <a:t> (puberty in a simply way)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u="sng" dirty="0" smtClean="0">
                <a:hlinkClick r:id="rId4"/>
              </a:rPr>
              <a:t>http://www.kscience.co.uk/revision/reproduction/reproduction_crossword.htm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(Revision at the end of the unit with a crossword)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u="sng" dirty="0" smtClean="0">
                <a:hlinkClick r:id="rId5"/>
              </a:rPr>
              <a:t>www.neok12.com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(general resources for science)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7399" y="202400"/>
            <a:ext cx="8882478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/>
              <a:t>EXAMPLES OF MODELS REPRODUCTIVE SYSTEMS</a:t>
            </a:r>
          </a:p>
        </p:txBody>
      </p:sp>
      <p:pic>
        <p:nvPicPr>
          <p:cNvPr id="7" name="6 Imagen" descr="Resultado de imagen de hacer una manualidad para trabajar los aparatos reproductores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18" y="895350"/>
            <a:ext cx="4248150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Imagen relacionada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925" y="895350"/>
            <a:ext cx="424815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URSO 16-17\NATURAL 6º\UNIT 3 REPRODUCTION\MODELS REPRODUCTIVE CELLS\20170123_104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79" y="387228"/>
            <a:ext cx="3485092" cy="4477850"/>
          </a:xfrm>
          <a:prstGeom prst="rect">
            <a:avLst/>
          </a:prstGeom>
          <a:noFill/>
        </p:spPr>
      </p:pic>
      <p:pic>
        <p:nvPicPr>
          <p:cNvPr id="1027" name="Picture 3" descr="E:\CURSO 16-17\NATURAL 6º\UNIT 3 REPRODUCTION\MODELS REPRODUCTIVE CELLS\HUGO MODE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7847" y="152400"/>
            <a:ext cx="4136046" cy="2577658"/>
          </a:xfrm>
          <a:prstGeom prst="rect">
            <a:avLst/>
          </a:prstGeom>
          <a:noFill/>
        </p:spPr>
      </p:pic>
      <p:pic>
        <p:nvPicPr>
          <p:cNvPr id="1028" name="Picture 4" descr="E:\CURSO 16-17\NATURAL 6º\UNIT 3 REPRODUCTION\MODELS REPRODUCTIVE CELLS\CARLOTA MODE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7608" y="2499971"/>
            <a:ext cx="4119561" cy="2533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274276" y="1863969"/>
            <a:ext cx="5899111" cy="2866292"/>
          </a:xfrm>
          <a:prstGeom prst="rect">
            <a:avLst/>
          </a:prstGeom>
        </p:spPr>
        <p:txBody>
          <a:bodyPr wrap="square">
            <a:normAutofit fontScale="90000"/>
          </a:bodyPr>
          <a:lstStyle/>
          <a:p>
            <a:pPr algn="r"/>
            <a:r>
              <a:rPr lang="en-US" dirty="0" smtClean="0"/>
              <a:t>This work is licensed under the Creative Commons Attribution-</a:t>
            </a:r>
            <a:r>
              <a:rPr lang="en-US" dirty="0" err="1" smtClean="0"/>
              <a:t>NonCommercial</a:t>
            </a:r>
            <a:r>
              <a:rPr lang="en-US" dirty="0" smtClean="0"/>
              <a:t>-</a:t>
            </a:r>
            <a:r>
              <a:rPr lang="en-US" dirty="0" err="1" smtClean="0"/>
              <a:t>ShareAlike</a:t>
            </a:r>
            <a:r>
              <a:rPr lang="en-US" dirty="0" smtClean="0"/>
              <a:t> 4.0 International License. To view a copy of this license, visit http://creativecommons.org/licenses/by-nc-sa/4.0/ or send a letter to Creative Commons, PO Box 1866, Mountain View, CA 94042, USA.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m I Normal (Girls and Puberty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2343" y="1752379"/>
            <a:ext cx="4387703" cy="2908662"/>
          </a:xfrm>
          <a:prstGeom prst="rect">
            <a:avLst/>
          </a:prstGeom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97710" y="168694"/>
            <a:ext cx="4933507" cy="90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5400" b="1" dirty="0">
                <a:latin typeface="Amatic SC"/>
                <a:ea typeface="Amatic SC"/>
                <a:cs typeface="Amatic SC"/>
                <a:sym typeface="Amatic SC"/>
              </a:rPr>
              <a:t>driving question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391786" y="682690"/>
            <a:ext cx="5943550" cy="90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 b="1" dirty="0" smtClean="0">
                <a:solidFill>
                  <a:schemeClr val="accent4"/>
                </a:solidFill>
              </a:rPr>
              <a:t>AM I NORMAL?</a:t>
            </a:r>
          </a:p>
          <a:p>
            <a:pPr lvl="0" algn="ctr">
              <a:spcBef>
                <a:spcPts val="0"/>
              </a:spcBef>
              <a:buNone/>
            </a:pPr>
            <a:endParaRPr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 Boys Want to Know About Pubert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8437" y="720356"/>
            <a:ext cx="6582735" cy="37027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8"/>
          <p:cNvSpPr txBox="1"/>
          <p:nvPr/>
        </p:nvSpPr>
        <p:spPr>
          <a:xfrm>
            <a:off x="5012700" y="2731900"/>
            <a:ext cx="4131300" cy="73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400" dirty="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4 Weeks during the first Term</a:t>
            </a:r>
          </a:p>
        </p:txBody>
      </p:sp>
      <p:sp>
        <p:nvSpPr>
          <p:cNvPr id="3" name="Shape 67"/>
          <p:cNvSpPr txBox="1"/>
          <p:nvPr/>
        </p:nvSpPr>
        <p:spPr>
          <a:xfrm>
            <a:off x="4876800" y="500417"/>
            <a:ext cx="4267200" cy="742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48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DURATION OF THE LPT UNIT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207595" y="0"/>
          <a:ext cx="4506913" cy="5143500"/>
        </p:xfrm>
        <a:graphic>
          <a:graphicData uri="http://schemas.openxmlformats.org/presentationml/2006/ole">
            <p:oleObj spid="_x0000_s1026" name="Documento" r:id="rId3" imgW="7591232" imgH="8664221" progId="Word.Document.12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58592" y="176973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4800" b="1">
                <a:latin typeface="Amatic SC"/>
                <a:ea typeface="Amatic SC"/>
                <a:cs typeface="Amatic SC"/>
                <a:sym typeface="Amatic SC"/>
              </a:rPr>
              <a:t>CENTRAL QUESTION OR PROBLEM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64808" y="289211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dirty="0" smtClean="0">
                <a:solidFill>
                  <a:schemeClr val="accent4"/>
                </a:solidFill>
              </a:rPr>
              <a:t>HOW DO OUR BODIES CHANGE IN THE PUBERTY?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4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3143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4800" b="1">
                <a:latin typeface="Amatic SC"/>
                <a:ea typeface="Amatic SC"/>
                <a:cs typeface="Amatic SC"/>
                <a:sym typeface="Amatic SC"/>
              </a:rPr>
              <a:t>FINAL PRODUCT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038198"/>
            <a:ext cx="8520600" cy="34282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</a:pPr>
            <a:r>
              <a:rPr lang="es" sz="2400" dirty="0">
                <a:solidFill>
                  <a:schemeClr val="accent4"/>
                </a:solidFill>
              </a:rPr>
              <a:t>CREATE A LIFE SIZE POSTER OR MODELS IN GROUPS.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</a:pPr>
            <a:endParaRPr lang="es" sz="2400" dirty="0" smtClean="0">
              <a:solidFill>
                <a:schemeClr val="accent4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</a:pPr>
            <a:r>
              <a:rPr lang="es" sz="2400" dirty="0" smtClean="0">
                <a:solidFill>
                  <a:schemeClr val="accent4"/>
                </a:solidFill>
              </a:rPr>
              <a:t>OUR </a:t>
            </a:r>
            <a:r>
              <a:rPr lang="es" sz="2400" dirty="0">
                <a:solidFill>
                  <a:schemeClr val="accent4"/>
                </a:solidFill>
              </a:rPr>
              <a:t>STUDENTS WILL PRESENT </a:t>
            </a:r>
            <a:r>
              <a:rPr lang="es" sz="2400" dirty="0" smtClean="0">
                <a:solidFill>
                  <a:schemeClr val="accent4"/>
                </a:solidFill>
              </a:rPr>
              <a:t>TO OTHER STUDENTS IN THE SCHOOL THEIR MODELS </a:t>
            </a:r>
            <a:r>
              <a:rPr lang="es" sz="2400" dirty="0">
                <a:solidFill>
                  <a:schemeClr val="accent4"/>
                </a:solidFill>
              </a:rPr>
              <a:t>EXPLAINING FUNCTIONS, PROCESSES AND DESCRIBING ORGANS</a:t>
            </a:r>
            <a:r>
              <a:rPr lang="es" sz="2400" dirty="0" smtClean="0">
                <a:solidFill>
                  <a:schemeClr val="accent4"/>
                </a:solidFill>
              </a:rPr>
              <a:t>.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</a:pPr>
            <a:endParaRPr lang="es" sz="2400" dirty="0">
              <a:solidFill>
                <a:schemeClr val="accent4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 charset="0"/>
              <a:buChar char="•"/>
            </a:pPr>
            <a:r>
              <a:rPr lang="es" sz="2400" dirty="0">
                <a:solidFill>
                  <a:schemeClr val="accent4"/>
                </a:solidFill>
              </a:rPr>
              <a:t>THEY HAVE TO CREATE THE MODELS IN THE ART LESSONS WITH DIFFERENT KIND OF MATERIALS (RECYCLED, PAPER, PLASTICINE...)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/>
              <a:t>CONTENT AND LANGUAGE OBJECTIVES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402500"/>
            <a:ext cx="8520600" cy="321639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</a:pPr>
            <a:r>
              <a:rPr lang="es" dirty="0">
                <a:solidFill>
                  <a:schemeClr val="accent4"/>
                </a:solidFill>
              </a:rPr>
              <a:t>MAKE DESCRIPTIONS OF THE DIFFERENT ORGANS USING ADJECTIVES.</a:t>
            </a:r>
          </a:p>
          <a:p>
            <a:pPr marL="457200" lvl="0" indent="-228600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</a:pPr>
            <a:r>
              <a:rPr lang="es" dirty="0">
                <a:solidFill>
                  <a:schemeClr val="accent4"/>
                </a:solidFill>
              </a:rPr>
              <a:t>BE ABLE TO ASK QUESTIONS TO AN EXPERT IN ORDER TO HAVE </a:t>
            </a:r>
            <a:r>
              <a:rPr lang="es-ES" dirty="0" smtClean="0">
                <a:solidFill>
                  <a:schemeClr val="accent4"/>
                </a:solidFill>
              </a:rPr>
              <a:t>A </a:t>
            </a:r>
            <a:r>
              <a:rPr lang="es" dirty="0" smtClean="0">
                <a:solidFill>
                  <a:schemeClr val="accent4"/>
                </a:solidFill>
              </a:rPr>
              <a:t>DEEPEN UNDERSTANDING.</a:t>
            </a:r>
            <a:endParaRPr lang="es" dirty="0">
              <a:solidFill>
                <a:schemeClr val="accent4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</a:pPr>
            <a:r>
              <a:rPr lang="es" dirty="0">
                <a:solidFill>
                  <a:schemeClr val="accent4"/>
                </a:solidFill>
              </a:rPr>
              <a:t>USE PREPOSITION OF PLACE TO LOCATE THE ORGANS WITHIN THE SYSTEMS.</a:t>
            </a: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</a:pPr>
            <a:r>
              <a:rPr lang="es" dirty="0">
                <a:solidFill>
                  <a:schemeClr val="accent4"/>
                </a:solidFill>
              </a:rPr>
              <a:t>THERE IS/THERE ARE…</a:t>
            </a:r>
          </a:p>
          <a:p>
            <a:pPr marL="457200" lvl="0" indent="-228600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</a:pPr>
            <a:r>
              <a:rPr lang="es" dirty="0">
                <a:solidFill>
                  <a:schemeClr val="accent4"/>
                </a:solidFill>
              </a:rPr>
              <a:t>USE LANGUAGE STRUCTURES TO EXPLAIN A PROCESS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35146" y="22228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dirty="0"/>
              <a:t>HOW TO ORGANISE THE PROJECT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46870" y="824229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buClr>
                <a:schemeClr val="accent4"/>
              </a:buClr>
              <a:buAutoNum type="arabicPeriod"/>
            </a:pPr>
            <a:r>
              <a:rPr lang="en-US" sz="1400" dirty="0" smtClean="0">
                <a:solidFill>
                  <a:schemeClr val="accent4"/>
                </a:solidFill>
              </a:rPr>
              <a:t> </a:t>
            </a:r>
            <a:r>
              <a:rPr lang="en-US" sz="1400" b="1" dirty="0" smtClean="0">
                <a:solidFill>
                  <a:schemeClr val="accent4"/>
                </a:solidFill>
              </a:rPr>
              <a:t>SHOCKING VIDEO THAT WILL HAVE AN IMPACT ON STUDENTS AWARENESS OF THEIR BODIES : “AM I NORMAL?”</a:t>
            </a:r>
            <a:endParaRPr lang="es" sz="1400" b="1" dirty="0" smtClean="0">
              <a:solidFill>
                <a:schemeClr val="accent4"/>
              </a:solidFill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AutoNum type="arabicPeriod"/>
            </a:pPr>
            <a:r>
              <a:rPr lang="es" sz="1400" b="1" dirty="0" smtClean="0">
                <a:solidFill>
                  <a:schemeClr val="accent4"/>
                </a:solidFill>
              </a:rPr>
              <a:t>ASK </a:t>
            </a:r>
            <a:r>
              <a:rPr lang="es" sz="1400" b="1" dirty="0">
                <a:solidFill>
                  <a:schemeClr val="accent4"/>
                </a:solidFill>
              </a:rPr>
              <a:t>STUDENTS TO WRITE QUESTIONS IN AN ANONYMOUS WAY TO </a:t>
            </a:r>
            <a:r>
              <a:rPr lang="es" sz="1400" b="1" dirty="0" smtClean="0">
                <a:solidFill>
                  <a:schemeClr val="accent4"/>
                </a:solidFill>
              </a:rPr>
              <a:t>KNOW WHAT THEY WANT TO KNOW.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AutoNum type="arabicPeriod"/>
            </a:pPr>
            <a:r>
              <a:rPr lang="es" sz="1400" b="1" dirty="0" smtClean="0">
                <a:solidFill>
                  <a:schemeClr val="accent4"/>
                </a:solidFill>
              </a:rPr>
              <a:t>SHOW </a:t>
            </a:r>
            <a:r>
              <a:rPr lang="es" sz="1400" b="1" dirty="0">
                <a:solidFill>
                  <a:schemeClr val="accent4"/>
                </a:solidFill>
              </a:rPr>
              <a:t>THEM A VIDEO RELATED TO THE GENERAL DIFFERENCES BETWEEN MALES AND FEMALES.</a:t>
            </a:r>
          </a:p>
          <a:p>
            <a:pPr marL="457200" lvl="0" indent="-228600">
              <a:lnSpc>
                <a:spcPct val="150000"/>
              </a:lnSpc>
              <a:buClr>
                <a:schemeClr val="accent4"/>
              </a:buClr>
              <a:buAutoNum type="arabicPeriod"/>
            </a:pPr>
            <a:r>
              <a:rPr lang="es" sz="1400" b="1" dirty="0">
                <a:solidFill>
                  <a:schemeClr val="accent4"/>
                </a:solidFill>
              </a:rPr>
              <a:t>DIVIDE THE CLASS IN GROUPS OF EXPERTS AND ASK THEM TO FIND INFORMATION ABOUT DIFFERENT </a:t>
            </a:r>
            <a:r>
              <a:rPr lang="es" sz="1400" b="1" dirty="0" smtClean="0">
                <a:solidFill>
                  <a:schemeClr val="accent4"/>
                </a:solidFill>
              </a:rPr>
              <a:t>TOPICS, </a:t>
            </a:r>
            <a:r>
              <a:rPr lang="en-US" sz="1400" b="1" dirty="0" smtClean="0">
                <a:solidFill>
                  <a:schemeClr val="accent4"/>
                </a:solidFill>
              </a:rPr>
              <a:t>USING ALL KIND </a:t>
            </a:r>
            <a:r>
              <a:rPr lang="en-US" sz="1400" b="1" dirty="0">
                <a:solidFill>
                  <a:schemeClr val="accent4"/>
                </a:solidFill>
              </a:rPr>
              <a:t>OF REASORCES: SCIENTIFIC </a:t>
            </a:r>
            <a:r>
              <a:rPr lang="en-US" sz="1400" b="1" dirty="0" smtClean="0">
                <a:solidFill>
                  <a:schemeClr val="accent4"/>
                </a:solidFill>
              </a:rPr>
              <a:t>BOOKS (SCHOLACTIC), </a:t>
            </a:r>
            <a:r>
              <a:rPr lang="en-US" sz="1400" b="1" dirty="0">
                <a:solidFill>
                  <a:schemeClr val="accent4"/>
                </a:solidFill>
              </a:rPr>
              <a:t>WEBPAGES, VIDEOS, THEIR TEXT BOOK</a:t>
            </a:r>
            <a:endParaRPr lang="es" sz="1400" b="1" dirty="0">
              <a:solidFill>
                <a:schemeClr val="accent4"/>
              </a:solidFill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AutoNum type="arabicPeriod"/>
            </a:pPr>
            <a:r>
              <a:rPr lang="es" sz="1400" b="1" dirty="0">
                <a:solidFill>
                  <a:schemeClr val="accent4"/>
                </a:solidFill>
              </a:rPr>
              <a:t>REARRANGE THE GROUPS TO HAVE AN EXPERT OF A DIFFERENT AREA IN EACH OF THE NEW GROUPS, AND TELL THEM TO EXPLAIN WHAT THEY KNOW ABOUT  </a:t>
            </a:r>
            <a:r>
              <a:rPr lang="es" sz="1400" b="1" dirty="0" smtClean="0">
                <a:solidFill>
                  <a:schemeClr val="accent4"/>
                </a:solidFill>
              </a:rPr>
              <a:t>IT ASK AN EXPERT, A GINECOLOGIST, DOUBTS </a:t>
            </a:r>
            <a:r>
              <a:rPr lang="es" sz="1400" b="1" dirty="0">
                <a:solidFill>
                  <a:schemeClr val="accent4"/>
                </a:solidFill>
              </a:rPr>
              <a:t>ABOUT REPRODUCTION SYSTEMS AND PUBERTY.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 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 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 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79937" y="1771531"/>
            <a:ext cx="77137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Socrative</a:t>
            </a:r>
            <a:r>
              <a:rPr lang="en-US" sz="2400" dirty="0" smtClean="0">
                <a:solidFill>
                  <a:schemeClr val="tx1"/>
                </a:solidFill>
              </a:rPr>
              <a:t> QUIZ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Human reproduction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SOC-26918783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u="sng" dirty="0" smtClean="0">
                <a:hlinkClick r:id="rId2"/>
              </a:rPr>
              <a:t>https://b.socrative.com/teacher/#import-quiz/26918783</a:t>
            </a:r>
            <a:endParaRPr lang="en-US" sz="2400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378320" y="718016"/>
            <a:ext cx="5690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AR CENA" pitchFamily="2" charset="0"/>
              </a:rPr>
              <a:t>FORMATIVE / ONGOING ASSESSMENT</a:t>
            </a:r>
            <a:endParaRPr lang="es-ES" sz="2800" b="1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2195_TF02801109_TF02801109.potx" id="{9FBDB577-EDB5-47D0-B7BE-9604726EA1D8}" vid="{FD95FE31-2317-4F86-A249-17807466737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187</TotalTime>
  <Words>460</Words>
  <Application>Microsoft Office PowerPoint</Application>
  <PresentationFormat>Presentación en pantalla (16:9)</PresentationFormat>
  <Paragraphs>56</Paragraphs>
  <Slides>16</Slides>
  <Notes>7</Notes>
  <HiddenSlides>0</HiddenSlides>
  <MMClips>2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Euphemia</vt:lpstr>
      <vt:lpstr>Amatic SC</vt:lpstr>
      <vt:lpstr>Average</vt:lpstr>
      <vt:lpstr>AR CENA</vt:lpstr>
      <vt:lpstr>Tema1</vt:lpstr>
      <vt:lpstr>Documento</vt:lpstr>
      <vt:lpstr>Acrobat Document</vt:lpstr>
      <vt:lpstr>REPRODUCTIVE SYSTEMS (NATURAL SCIENCE) LPT UNIT</vt:lpstr>
      <vt:lpstr>driving question</vt:lpstr>
      <vt:lpstr>Diapositiva 3</vt:lpstr>
      <vt:lpstr>Diapositiva 4</vt:lpstr>
      <vt:lpstr>CENTRAL QUESTION OR PROBLEM</vt:lpstr>
      <vt:lpstr>FINAL PRODUCT</vt:lpstr>
      <vt:lpstr>CONTENT AND LANGUAGE OBJECTIVES</vt:lpstr>
      <vt:lpstr>HOW TO ORGANISE THE PROJECT</vt:lpstr>
      <vt:lpstr>Diapositiva 9</vt:lpstr>
      <vt:lpstr>Diapositiva 10</vt:lpstr>
      <vt:lpstr>Diapositiva 11</vt:lpstr>
      <vt:lpstr>Diapositiva 12</vt:lpstr>
      <vt:lpstr>Diapositiva 13</vt:lpstr>
      <vt:lpstr>EXAMPLES OF MODELS REPRODUCTIVE SYSTEMS</vt:lpstr>
      <vt:lpstr>Diapositiva 15</vt:lpstr>
      <vt:lpstr>This work is licensed under the Creative Commons Attribution-NonCommercial-ShareAlike 4.0 International License. To view a copy of this license, visit http://creativecommons.org/licenses/by-nc-sa/4.0/ or send a letter to Creative Commons, PO Box 1866, Mountain View, CA 94042, USA.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SYSTEMS  LPT UNIT</dc:title>
  <dc:creator>AHUMADA</dc:creator>
  <cp:lastModifiedBy>AHUMADA</cp:lastModifiedBy>
  <cp:revision>13</cp:revision>
  <dcterms:modified xsi:type="dcterms:W3CDTF">2017-07-19T15:56:37Z</dcterms:modified>
</cp:coreProperties>
</file>