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43"/>
  </p:notesMasterIdLst>
  <p:sldIdLst>
    <p:sldId id="256" r:id="rId2"/>
    <p:sldId id="257" r:id="rId3"/>
    <p:sldId id="258" r:id="rId4"/>
    <p:sldId id="265" r:id="rId5"/>
    <p:sldId id="270" r:id="rId6"/>
    <p:sldId id="274" r:id="rId7"/>
    <p:sldId id="273" r:id="rId8"/>
    <p:sldId id="275" r:id="rId9"/>
    <p:sldId id="276" r:id="rId10"/>
    <p:sldId id="259" r:id="rId11"/>
    <p:sldId id="281" r:id="rId12"/>
    <p:sldId id="283" r:id="rId13"/>
    <p:sldId id="289" r:id="rId14"/>
    <p:sldId id="285" r:id="rId15"/>
    <p:sldId id="260" r:id="rId16"/>
    <p:sldId id="261" r:id="rId17"/>
    <p:sldId id="267" r:id="rId18"/>
    <p:sldId id="266" r:id="rId19"/>
    <p:sldId id="262" r:id="rId20"/>
    <p:sldId id="299" r:id="rId21"/>
    <p:sldId id="300" r:id="rId22"/>
    <p:sldId id="302" r:id="rId23"/>
    <p:sldId id="303" r:id="rId24"/>
    <p:sldId id="304" r:id="rId25"/>
    <p:sldId id="305" r:id="rId26"/>
    <p:sldId id="263" r:id="rId27"/>
    <p:sldId id="278" r:id="rId28"/>
    <p:sldId id="279" r:id="rId29"/>
    <p:sldId id="272" r:id="rId30"/>
    <p:sldId id="269" r:id="rId31"/>
    <p:sldId id="268" r:id="rId32"/>
    <p:sldId id="277" r:id="rId33"/>
    <p:sldId id="298" r:id="rId34"/>
    <p:sldId id="286" r:id="rId35"/>
    <p:sldId id="287" r:id="rId36"/>
    <p:sldId id="306" r:id="rId37"/>
    <p:sldId id="288" r:id="rId38"/>
    <p:sldId id="292" r:id="rId39"/>
    <p:sldId id="293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A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8DB15-3570-1240-82AE-DCF613034F64}" type="datetimeFigureOut">
              <a:rPr lang="es-ES" smtClean="0"/>
              <a:t>2/3/21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96168-0A6B-524F-B896-26BB10A566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79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140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205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205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205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205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205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205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205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205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20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0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20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20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20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205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20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205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168-0A6B-524F-B896-26BB10A5664D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20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0A98AF03-7270-45C2-A683-C5E353EF01A5}" type="datetime4">
              <a:rPr lang="en-US" smtClean="0"/>
              <a:pPr/>
              <a:t>March 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p:transition spd="med" advClick="0" advTm="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4A6734C-E115-4BC5-9FB0-F9BF6FABFDA0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739C4FB-7D33-419B-8833-D1372BFD11C8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spd="med" advClick="0" advTm="2000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7279">
            <a:off x="806507" y="1836238"/>
            <a:ext cx="8248915" cy="44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Imagen 4" descr="Logo_SD_IIT_EU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521" y="381128"/>
            <a:ext cx="6330629" cy="10702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uadroTexto 5"/>
          <p:cNvSpPr txBox="1"/>
          <p:nvPr/>
        </p:nvSpPr>
        <p:spPr>
          <a:xfrm>
            <a:off x="2705793" y="4845090"/>
            <a:ext cx="4552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66FFCC"/>
                </a:solidFill>
              </a:rPr>
              <a:t>¡Bienvenidos al IES Salvador Dalí!</a:t>
            </a:r>
          </a:p>
        </p:txBody>
      </p:sp>
    </p:spTree>
    <p:extLst>
      <p:ext uri="{BB962C8B-B14F-4D97-AF65-F5344CB8AC3E}">
        <p14:creationId xmlns:p14="http://schemas.microsoft.com/office/powerpoint/2010/main" val="2725202213"/>
      </p:ext>
    </p:extLst>
  </p:cSld>
  <p:clrMapOvr>
    <a:masterClrMapping/>
  </p:clrMapOvr>
  <p:transition spd="med" advClick="0" advTm="2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Otros espacios del Centro.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1040" y="1060826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Laboratorio de Química y Laboratorio de Física.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21040" y="1540721"/>
            <a:ext cx="804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Disponemos de desdobles de laboratorio para la realización de una practica de laboratorio mensual (2º ESO y 3º ESO).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894622" y="2248607"/>
            <a:ext cx="7667859" cy="4265346"/>
            <a:chOff x="670507" y="1842485"/>
            <a:chExt cx="8172502" cy="4653855"/>
          </a:xfrm>
        </p:grpSpPr>
        <p:pic>
          <p:nvPicPr>
            <p:cNvPr id="11" name="Imagen 10" descr="Captura de pantalla 2020-05-18 a las 18.40.0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56083">
              <a:off x="670508" y="2060359"/>
              <a:ext cx="2779059" cy="2063709"/>
            </a:xfrm>
            <a:prstGeom prst="rect">
              <a:avLst/>
            </a:prstGeom>
          </p:spPr>
        </p:pic>
        <p:pic>
          <p:nvPicPr>
            <p:cNvPr id="13" name="Imagen 12" descr="WhatsApp Image 2020-05-18 at 15.54.19.jpe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6846" y="1842485"/>
              <a:ext cx="2557355" cy="2770933"/>
            </a:xfrm>
            <a:prstGeom prst="rect">
              <a:avLst/>
            </a:prstGeom>
          </p:spPr>
        </p:pic>
        <p:pic>
          <p:nvPicPr>
            <p:cNvPr id="14" name="Imagen 13" descr="WhatsApp Image 2020-05-18 at 15.50.06.jpe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45618">
              <a:off x="6575649" y="2060359"/>
              <a:ext cx="1576848" cy="2063709"/>
            </a:xfrm>
            <a:prstGeom prst="rect">
              <a:avLst/>
            </a:prstGeom>
          </p:spPr>
        </p:pic>
        <p:pic>
          <p:nvPicPr>
            <p:cNvPr id="15" name="Imagen 14" descr="Captura de pantalla 2020-05-18 a las 18.40.27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36113">
              <a:off x="670507" y="4377461"/>
              <a:ext cx="2779059" cy="1978313"/>
            </a:xfrm>
            <a:prstGeom prst="rect">
              <a:avLst/>
            </a:prstGeom>
          </p:spPr>
        </p:pic>
        <p:pic>
          <p:nvPicPr>
            <p:cNvPr id="16" name="Imagen 15" descr="WhatsApp Image 2020-05-18 at 19.45.20.jpe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92621">
              <a:off x="5897217" y="4286995"/>
              <a:ext cx="2945792" cy="2209345"/>
            </a:xfrm>
            <a:prstGeom prst="rect">
              <a:avLst/>
            </a:prstGeom>
          </p:spPr>
        </p:pic>
      </p:grpSp>
      <p:pic>
        <p:nvPicPr>
          <p:cNvPr id="19" name="Imagen 18" descr="WhatsApp Image 2020-05-18 at 19.59.22.jpe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5852" y="4338155"/>
            <a:ext cx="1707623" cy="218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84125"/>
      </p:ext>
    </p:extLst>
  </p:cSld>
  <p:clrMapOvr>
    <a:masterClrMapping/>
  </p:clrMapOvr>
  <p:transition spd="med" advClick="0" advTm="2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Otros espacios del Centro.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1040" y="1060826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Laboratorio de Biología y Geología.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21040" y="1540721"/>
            <a:ext cx="804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Disponemos de desdobles de laboratorio para la realización de una practica de laboratorio mensual (1º ESO y 3º ESO).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4331">
            <a:off x="4420694" y="2562372"/>
            <a:ext cx="4141787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Imagen 1" descr="Captura de pantalla 2020-05-18 a las 18.40.4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3275">
            <a:off x="925853" y="2821426"/>
            <a:ext cx="3585737" cy="350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87082"/>
      </p:ext>
    </p:extLst>
  </p:cSld>
  <p:clrMapOvr>
    <a:masterClrMapping/>
  </p:clrMapOvr>
  <p:transition spd="med" advClick="0" advTm="2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Otros espacios del Centro.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1040" y="1060826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Taller de Tecnología.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1040" y="1782593"/>
            <a:ext cx="3570941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400" dirty="0">
                <a:cs typeface="MS PGothic" charset="0"/>
              </a:rPr>
              <a:t>Cuenta con mobiliario     específico y herramientas de alta precisión.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137" y="1725294"/>
            <a:ext cx="4307519" cy="446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Imagen 2" descr="Captura de pantalla 2020-05-18 a las 20.16.4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51" y="3102818"/>
            <a:ext cx="2646489" cy="2007681"/>
          </a:xfrm>
          <a:prstGeom prst="rect">
            <a:avLst/>
          </a:prstGeom>
        </p:spPr>
      </p:pic>
      <p:pic>
        <p:nvPicPr>
          <p:cNvPr id="5" name="Imagen 4" descr="Captura de pantalla 2020-05-18 a las 20.16.3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182" y="4397275"/>
            <a:ext cx="2513245" cy="219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28974"/>
      </p:ext>
    </p:extLst>
  </p:cSld>
  <p:clrMapOvr>
    <a:masterClrMapping/>
  </p:clrMapOvr>
  <p:transition spd="med" advClick="0" advTm="2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Otros espacios del Centro.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1040" y="1060826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Aula de informática.</a:t>
            </a:r>
          </a:p>
        </p:txBody>
      </p:sp>
      <p:pic>
        <p:nvPicPr>
          <p:cNvPr id="2" name="Imagen 1" descr="WhatsApp Image 2020-05-19 at 13.17.46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7764" y="2828916"/>
            <a:ext cx="5319059" cy="36717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44588" y="1613647"/>
            <a:ext cx="39743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/>
              <a:t>30 puestos informáticos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Pizarra digital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Equipo de Audio y Video</a:t>
            </a:r>
          </a:p>
        </p:txBody>
      </p:sp>
    </p:spTree>
    <p:extLst>
      <p:ext uri="{BB962C8B-B14F-4D97-AF65-F5344CB8AC3E}">
        <p14:creationId xmlns:p14="http://schemas.microsoft.com/office/powerpoint/2010/main" val="4196131468"/>
      </p:ext>
    </p:extLst>
  </p:cSld>
  <p:clrMapOvr>
    <a:masterClrMapping/>
  </p:clrMapOvr>
  <p:transition spd="med" advClick="0" advTm="2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Otros espacios del Centro.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1040" y="1060826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Biblioteca y Aula de lectura.</a:t>
            </a:r>
          </a:p>
        </p:txBody>
      </p:sp>
      <p:pic>
        <p:nvPicPr>
          <p:cNvPr id="2" name="Imagen 1" descr="s2xq6aovs6x43xpu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3297" y="2420467"/>
            <a:ext cx="2913528" cy="1842698"/>
          </a:xfrm>
          <a:prstGeom prst="rect">
            <a:avLst/>
          </a:prstGeom>
        </p:spPr>
      </p:pic>
      <p:pic>
        <p:nvPicPr>
          <p:cNvPr id="5" name="Imagen 4" descr="rkftxfiawoypavo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3297" y="4392705"/>
            <a:ext cx="2913528" cy="187483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289181" y="1597197"/>
            <a:ext cx="3137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Un lugar para disfrutar leyendo.</a:t>
            </a:r>
          </a:p>
        </p:txBody>
      </p:sp>
      <p:pic>
        <p:nvPicPr>
          <p:cNvPr id="3" name="Imagen 2" descr="Captura de pantalla 2020-05-18 a las 20.41.5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40" y="2561300"/>
            <a:ext cx="4633666" cy="328822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21040" y="2069890"/>
            <a:ext cx="463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Con más de 5000 libros.</a:t>
            </a:r>
          </a:p>
        </p:txBody>
      </p:sp>
    </p:spTree>
    <p:extLst>
      <p:ext uri="{BB962C8B-B14F-4D97-AF65-F5344CB8AC3E}">
        <p14:creationId xmlns:p14="http://schemas.microsoft.com/office/powerpoint/2010/main" val="830571788"/>
      </p:ext>
    </p:extLst>
  </p:cSld>
  <p:clrMapOvr>
    <a:masterClrMapping/>
  </p:clrMapOvr>
  <p:transition spd="med" advClick="0" advTm="2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Otros espacios del Centro.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21040" y="1060826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Exteriores del Instituto.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88" y="1730095"/>
            <a:ext cx="2239380" cy="230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26514" y="4093881"/>
            <a:ext cx="2626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Campo de fútbol municipal, de hierba artificial, contiguo al centro con acceso directo desde el patio.</a:t>
            </a:r>
          </a:p>
        </p:txBody>
      </p:sp>
      <p:pic>
        <p:nvPicPr>
          <p:cNvPr id="2" name="Imagen 1" descr="Captura de pantalla 2020-05-18 a las 20.52.4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543" y="3944465"/>
            <a:ext cx="3346721" cy="251319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2425">
            <a:off x="3229064" y="4141652"/>
            <a:ext cx="2218305" cy="230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542118" y="1559381"/>
            <a:ext cx="3481292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400" dirty="0">
                <a:cs typeface="MS PGothic" charset="0"/>
              </a:rPr>
              <a:t>Espacios amplios.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400" dirty="0">
                <a:cs typeface="MS PGothic" charset="0"/>
              </a:rPr>
              <a:t>Pista polideportiva para:</a:t>
            </a:r>
          </a:p>
          <a:p>
            <a:pPr marL="538163" indent="-90488" eaLnBrk="1" hangingPunct="1"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400" dirty="0">
                <a:cs typeface="MS PGothic" charset="0"/>
              </a:rPr>
              <a:t>      Fútbol Sala.</a:t>
            </a:r>
          </a:p>
          <a:p>
            <a:pPr marL="538163" indent="-90488" eaLnBrk="1" hangingPunct="1"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400" dirty="0">
                <a:cs typeface="MS PGothic" charset="0"/>
              </a:rPr>
              <a:t>      Baloncesto.</a:t>
            </a:r>
          </a:p>
          <a:p>
            <a:pPr marL="538163" indent="-90488" eaLnBrk="1" hangingPunct="1"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400" dirty="0">
                <a:cs typeface="MS PGothic" charset="0"/>
              </a:rPr>
              <a:t>      Voleibol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400" dirty="0">
                <a:cs typeface="MS PGothic" charset="0"/>
              </a:rPr>
              <a:t>Zonas ajardinadas.</a:t>
            </a:r>
          </a:p>
        </p:txBody>
      </p:sp>
    </p:spTree>
    <p:extLst>
      <p:ext uri="{BB962C8B-B14F-4D97-AF65-F5344CB8AC3E}">
        <p14:creationId xmlns:p14="http://schemas.microsoft.com/office/powerpoint/2010/main" val="2466251811"/>
      </p:ext>
    </p:extLst>
  </p:cSld>
  <p:clrMapOvr>
    <a:masterClrMapping/>
  </p:clrMapOvr>
  <p:transition spd="med" advClick="0" advTm="2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Instituto promotor del Deporte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640569" y="1604452"/>
            <a:ext cx="4648607" cy="2265311"/>
            <a:chOff x="775037" y="1006811"/>
            <a:chExt cx="5096845" cy="2693525"/>
          </a:xfrm>
        </p:grpSpPr>
        <p:pic>
          <p:nvPicPr>
            <p:cNvPr id="9" name="Imagen 8" descr="Captura de pantalla 2020-05-18 a las 16.15.5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10477">
              <a:off x="775037" y="1006811"/>
              <a:ext cx="2358766" cy="2693525"/>
            </a:xfrm>
            <a:prstGeom prst="rect">
              <a:avLst/>
            </a:prstGeom>
          </p:spPr>
        </p:pic>
        <p:pic>
          <p:nvPicPr>
            <p:cNvPr id="10" name="Imagen 9" descr="Captura de pantalla 2020-05-18 a las 16.15.36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37213">
              <a:off x="2954512" y="1479604"/>
              <a:ext cx="2917370" cy="2115894"/>
            </a:xfrm>
            <a:prstGeom prst="rect">
              <a:avLst/>
            </a:prstGeom>
          </p:spPr>
        </p:pic>
      </p:grpSp>
      <p:sp>
        <p:nvSpPr>
          <p:cNvPr id="18" name="CuadroTexto 17"/>
          <p:cNvSpPr txBox="1"/>
          <p:nvPr/>
        </p:nvSpPr>
        <p:spPr>
          <a:xfrm>
            <a:off x="5938808" y="2281585"/>
            <a:ext cx="309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Baloncesto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270500" y="2658100"/>
            <a:ext cx="3092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/>
              <a:t>Infantil.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Juvenil.</a:t>
            </a:r>
          </a:p>
        </p:txBody>
      </p:sp>
      <p:pic>
        <p:nvPicPr>
          <p:cNvPr id="20" name="Imagen 19" descr="WhatsApp Image 2020-05-18 at 15.38.08.jpe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9303" y="4096930"/>
            <a:ext cx="3414462" cy="231859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722310" y="4506404"/>
            <a:ext cx="309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Voleibol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054002" y="4882919"/>
            <a:ext cx="30928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/>
              <a:t>Infantil.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Cadete.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Juvenil.</a:t>
            </a:r>
          </a:p>
        </p:txBody>
      </p:sp>
      <p:pic>
        <p:nvPicPr>
          <p:cNvPr id="5" name="Imagen 4" descr="Captura de pantalla 2020-05-18 a las 18.22.0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586" y="1041991"/>
            <a:ext cx="6424706" cy="407565"/>
          </a:xfrm>
          <a:prstGeom prst="rect">
            <a:avLst/>
          </a:prstGeom>
          <a:ln w="19050">
            <a:solidFill>
              <a:srgbClr val="66FFCC"/>
            </a:solidFill>
          </a:ln>
        </p:spPr>
      </p:pic>
    </p:spTree>
    <p:extLst>
      <p:ext uri="{BB962C8B-B14F-4D97-AF65-F5344CB8AC3E}">
        <p14:creationId xmlns:p14="http://schemas.microsoft.com/office/powerpoint/2010/main" val="2466251811"/>
      </p:ext>
    </p:extLst>
  </p:cSld>
  <p:clrMapOvr>
    <a:masterClrMapping/>
  </p:clrMapOvr>
  <p:transition spd="med" advClick="0" advTm="2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Instituto promotor del Deporte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112128" y="1548047"/>
            <a:ext cx="309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Fútbol Sala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443820" y="1924562"/>
            <a:ext cx="3092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/>
              <a:t>Infantil.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Juvenil.</a:t>
            </a:r>
          </a:p>
        </p:txBody>
      </p:sp>
      <p:pic>
        <p:nvPicPr>
          <p:cNvPr id="17" name="Imagen 16" descr="Captura de pantalla 2020-05-18 a las 16.26.2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45" y="3361765"/>
            <a:ext cx="8169837" cy="3171540"/>
          </a:xfrm>
          <a:prstGeom prst="rect">
            <a:avLst/>
          </a:prstGeom>
        </p:spPr>
      </p:pic>
      <p:grpSp>
        <p:nvGrpSpPr>
          <p:cNvPr id="2" name="Agrupar 1"/>
          <p:cNvGrpSpPr/>
          <p:nvPr/>
        </p:nvGrpSpPr>
        <p:grpSpPr>
          <a:xfrm>
            <a:off x="521040" y="1040673"/>
            <a:ext cx="5331113" cy="2321092"/>
            <a:chOff x="521040" y="1040673"/>
            <a:chExt cx="5331113" cy="2321092"/>
          </a:xfrm>
        </p:grpSpPr>
        <p:pic>
          <p:nvPicPr>
            <p:cNvPr id="15" name="Imagen 14" descr="Captura de pantalla 2020-05-18 a las 16.24.3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31793">
              <a:off x="521040" y="1040673"/>
              <a:ext cx="2664761" cy="2321092"/>
            </a:xfrm>
            <a:prstGeom prst="rect">
              <a:avLst/>
            </a:prstGeom>
          </p:spPr>
        </p:pic>
        <p:pic>
          <p:nvPicPr>
            <p:cNvPr id="12" name="Imagen 11" descr="Captura de pantalla 2020-05-18 a las 16.19.04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70532">
              <a:off x="3145593" y="1234286"/>
              <a:ext cx="2706560" cy="1809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5515283"/>
      </p:ext>
    </p:extLst>
  </p:cSld>
  <p:clrMapOvr>
    <a:masterClrMapping/>
  </p:clrMapOvr>
  <p:transition spd="med" advClick="0" advTm="2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Otras Actividades de Tarde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471" y="1660991"/>
            <a:ext cx="2428344" cy="15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811186" y="1542476"/>
            <a:ext cx="309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Judo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64000" y="1944378"/>
            <a:ext cx="4498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Esta actividad es promovida por el AMPA del IES Salvador Dalí.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21040" y="1120593"/>
            <a:ext cx="804144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Deportivas.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855878" y="2749179"/>
            <a:ext cx="2719298" cy="461665"/>
          </a:xfrm>
          <a:prstGeom prst="rect">
            <a:avLst/>
          </a:prstGeom>
          <a:noFill/>
          <a:ln>
            <a:solidFill>
              <a:srgbClr val="66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Cuota mensual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38971" y="3409583"/>
            <a:ext cx="804144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Académicas.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91882" y="4064001"/>
            <a:ext cx="2360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Programa Refuerza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47059" y="5202519"/>
            <a:ext cx="2360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Programa de Mediación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763978" y="3989305"/>
            <a:ext cx="556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Refuerzo Gratuito de las materias de Lengua y matemáticas para alumnos con Dificultades.</a:t>
            </a:r>
          </a:p>
          <a:p>
            <a:pPr algn="just"/>
            <a:r>
              <a:rPr lang="es-ES" sz="2000" dirty="0"/>
              <a:t>Grupos reducidos de alumnos por las tardes.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763977" y="5128179"/>
            <a:ext cx="556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Formado por alumnos del centro que actúan como mediadores en la resolución de conflictos, favoreciendo así un clima pacífico y mejor convivencia.</a:t>
            </a:r>
          </a:p>
        </p:txBody>
      </p:sp>
    </p:spTree>
    <p:extLst>
      <p:ext uri="{BB962C8B-B14F-4D97-AF65-F5344CB8AC3E}">
        <p14:creationId xmlns:p14="http://schemas.microsoft.com/office/powerpoint/2010/main" val="2497027544"/>
      </p:ext>
    </p:extLst>
  </p:cSld>
  <p:clrMapOvr>
    <a:masterClrMapping/>
  </p:clrMapOvr>
  <p:transition spd="med" advClick="0" advTm="2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Proyectos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1040" y="1120593"/>
            <a:ext cx="804144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BG-MUN.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836958" y="1571696"/>
            <a:ext cx="37255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Simulación de un congreso de las naciones dónde los alumnos debaten y presentan propuestas de solución a problemas e inquietudes de la realidad actual.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21040" y="4847740"/>
            <a:ext cx="8041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Se desarrolla íntegramente en Inglés.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21039" y="5410903"/>
            <a:ext cx="804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De nuestro centro participan 14 alumnos que forman parte de los comités de 2 países.</a:t>
            </a:r>
          </a:p>
        </p:txBody>
      </p:sp>
      <p:pic>
        <p:nvPicPr>
          <p:cNvPr id="10" name="Imagen 9" descr="Captura de pantalla 2020-05-19 a las 18.18.1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41" y="1887785"/>
            <a:ext cx="4124480" cy="26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81391"/>
      </p:ext>
    </p:extLst>
  </p:cSld>
  <p:clrMapOvr>
    <a:masterClrMapping/>
  </p:clrMapOvr>
  <p:transition spd="med" advClick="0" advTm="2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280" y="272135"/>
            <a:ext cx="8041440" cy="684903"/>
          </a:xfrm>
          <a:solidFill>
            <a:srgbClr val="66FFCC"/>
          </a:solidFill>
        </p:spPr>
        <p:txBody>
          <a:bodyPr/>
          <a:lstStyle/>
          <a:p>
            <a:r>
              <a:rPr lang="es-ES" sz="4000" dirty="0"/>
              <a:t>El Equipo Directivo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80462" y="1222007"/>
            <a:ext cx="7467600" cy="53393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s-ES" b="1" dirty="0"/>
              <a:t>Directora:</a:t>
            </a:r>
          </a:p>
          <a:p>
            <a:pPr marL="0" indent="0">
              <a:buNone/>
            </a:pPr>
            <a:r>
              <a:rPr lang="es-ES" dirty="0"/>
              <a:t>	Dª Sara </a:t>
            </a:r>
            <a:r>
              <a:rPr lang="es-ES" dirty="0" err="1"/>
              <a:t>Revillas</a:t>
            </a:r>
            <a:r>
              <a:rPr lang="es-ES" dirty="0"/>
              <a:t> Casado</a:t>
            </a:r>
          </a:p>
          <a:p>
            <a:pPr marL="0" indent="0">
              <a:buNone/>
            </a:pPr>
            <a:endParaRPr lang="es-ES" sz="1400" dirty="0"/>
          </a:p>
          <a:p>
            <a:pPr marL="0" indent="0">
              <a:buNone/>
            </a:pPr>
            <a:endParaRPr lang="es-ES" sz="1400" dirty="0"/>
          </a:p>
          <a:p>
            <a:pPr marL="0" indent="0">
              <a:buNone/>
            </a:pPr>
            <a:endParaRPr lang="es-ES" dirty="0"/>
          </a:p>
          <a:p>
            <a:pPr>
              <a:buFont typeface="Wingdings" charset="2"/>
              <a:buChar char="Ø"/>
            </a:pPr>
            <a:r>
              <a:rPr lang="es-ES" b="1" dirty="0"/>
              <a:t>Jefe de Estudios:</a:t>
            </a:r>
          </a:p>
          <a:p>
            <a:pPr marL="0" indent="0">
              <a:buNone/>
            </a:pPr>
            <a:r>
              <a:rPr lang="es-ES" dirty="0"/>
              <a:t>	D. Sergio A. Hernández Fernández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1600" dirty="0"/>
          </a:p>
          <a:p>
            <a:pPr>
              <a:buFont typeface="Wingdings" charset="2"/>
              <a:buChar char="Ø"/>
            </a:pPr>
            <a:r>
              <a:rPr lang="es-ES" b="1" dirty="0"/>
              <a:t>Secretaria:</a:t>
            </a:r>
          </a:p>
          <a:p>
            <a:pPr marL="0" indent="0">
              <a:buNone/>
            </a:pPr>
            <a:r>
              <a:rPr lang="es-ES" dirty="0"/>
              <a:t>	Dª Silvia Díaz Domínguez</a:t>
            </a:r>
          </a:p>
        </p:txBody>
      </p:sp>
      <p:pic>
        <p:nvPicPr>
          <p:cNvPr id="4" name="Imagen 3" descr="WhatsApp Image 2020-05-17 at 22.33.47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00" y="1118751"/>
            <a:ext cx="1254575" cy="1708358"/>
          </a:xfrm>
          <a:prstGeom prst="rect">
            <a:avLst/>
          </a:prstGeom>
        </p:spPr>
      </p:pic>
      <p:pic>
        <p:nvPicPr>
          <p:cNvPr id="5" name="Imagen 4" descr="WhatsApp Image 2020-05-17 at 22.33.48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80" y="3023644"/>
            <a:ext cx="1254575" cy="1672767"/>
          </a:xfrm>
          <a:prstGeom prst="rect">
            <a:avLst/>
          </a:prstGeom>
        </p:spPr>
      </p:pic>
      <p:pic>
        <p:nvPicPr>
          <p:cNvPr id="6" name="Imagen 5" descr="WhatsApp Image 2020-05-18 at 01.06.47.jpe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482" y="4885390"/>
            <a:ext cx="1263573" cy="16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37749"/>
      </p:ext>
    </p:extLst>
  </p:cSld>
  <p:clrMapOvr>
    <a:masterClrMapping/>
  </p:clrMapOvr>
  <p:transition spd="med" advClick="0" advTm="2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Proyectos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1040" y="1120593"/>
            <a:ext cx="804144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LA INGENIERÍA EN TUS MANOS.</a:t>
            </a:r>
          </a:p>
        </p:txBody>
      </p:sp>
      <p:pic>
        <p:nvPicPr>
          <p:cNvPr id="4" name="Imagen 3" descr="Captura de pantalla 2020-05-19 a las 18.22.4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40" y="1692070"/>
            <a:ext cx="5100869" cy="3704696"/>
          </a:xfrm>
          <a:prstGeom prst="rect">
            <a:avLst/>
          </a:prstGeom>
        </p:spPr>
      </p:pic>
      <p:pic>
        <p:nvPicPr>
          <p:cNvPr id="11" name="Imagen 10" descr="Captura de pantalla 2020-05-19 a las 18.23.5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111" y="3739456"/>
            <a:ext cx="2996369" cy="270305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621909" y="1856833"/>
            <a:ext cx="3099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Construcción, diseño y automatización de un regulador centrífugo de Watt.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21040" y="5385169"/>
            <a:ext cx="48761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Ampliar los contenidos curriculares de la mano de la Facultad de ingenieros Industriales.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270" y="1120593"/>
            <a:ext cx="2483037" cy="8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42945"/>
      </p:ext>
    </p:extLst>
  </p:cSld>
  <p:clrMapOvr>
    <a:masterClrMapping/>
  </p:clrMapOvr>
  <p:transition spd="med" advClick="0" advTm="2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Proyectos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1040" y="1120593"/>
            <a:ext cx="804144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SEMANA DE LA CIENCIA.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21040" y="1532195"/>
            <a:ext cx="804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Realización de talleres en la semana de la Ciencia.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930419" y="1947693"/>
            <a:ext cx="7193436" cy="4513487"/>
            <a:chOff x="556898" y="1192326"/>
            <a:chExt cx="8010127" cy="5349207"/>
          </a:xfrm>
        </p:grpSpPr>
        <p:pic>
          <p:nvPicPr>
            <p:cNvPr id="2" name="Imagen 1" descr="Captura de pantalla 2020-05-19 a las 18.32.12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44125">
              <a:off x="6124291" y="4625539"/>
              <a:ext cx="2280496" cy="1907393"/>
            </a:xfrm>
            <a:prstGeom prst="rect">
              <a:avLst/>
            </a:prstGeom>
          </p:spPr>
        </p:pic>
        <p:pic>
          <p:nvPicPr>
            <p:cNvPr id="4" name="Imagen 3" descr="WhatsApp Image 2020-05-19 at 18.35.52.jpe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66221" y="1792857"/>
              <a:ext cx="2592250" cy="3463406"/>
            </a:xfrm>
            <a:prstGeom prst="rect">
              <a:avLst/>
            </a:prstGeom>
          </p:spPr>
        </p:pic>
        <p:pic>
          <p:nvPicPr>
            <p:cNvPr id="11" name="Imagen 10" descr="WhatsApp Image 2020-05-19 at 18.35.03.jpe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909521">
              <a:off x="556898" y="1882335"/>
              <a:ext cx="2833613" cy="3293328"/>
            </a:xfrm>
            <a:prstGeom prst="rect">
              <a:avLst/>
            </a:prstGeom>
          </p:spPr>
        </p:pic>
        <p:pic>
          <p:nvPicPr>
            <p:cNvPr id="12" name="Imagen 11" descr="WhatsApp Image 2020-05-19 at 18.33.54.jpe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724261">
              <a:off x="6655870" y="1192326"/>
              <a:ext cx="1911155" cy="3018299"/>
            </a:xfrm>
            <a:prstGeom prst="rect">
              <a:avLst/>
            </a:prstGeom>
          </p:spPr>
        </p:pic>
        <p:pic>
          <p:nvPicPr>
            <p:cNvPr id="13" name="Imagen 12" descr="WhatsApp Image 2020-05-19 at 18.33.12.jpe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39540" y="3820559"/>
              <a:ext cx="1630531" cy="2720974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1006604" y="4545714"/>
            <a:ext cx="1636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66FFCC"/>
                </a:solidFill>
              </a:rPr>
              <a:t>Síntesis aspirina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624472" y="5778960"/>
            <a:ext cx="1969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00FF"/>
                </a:solidFill>
              </a:rPr>
              <a:t>Taller paracetamol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379244" y="3838596"/>
            <a:ext cx="2183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solidFill>
                  <a:srgbClr val="FF0000"/>
                </a:solidFill>
              </a:rPr>
              <a:t>Super</a:t>
            </a:r>
            <a:endParaRPr lang="es-ES" sz="2400" b="1" dirty="0">
              <a:solidFill>
                <a:srgbClr val="FF0000"/>
              </a:solidFill>
            </a:endParaRP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conductividad</a:t>
            </a:r>
          </a:p>
        </p:txBody>
      </p:sp>
    </p:spTree>
    <p:extLst>
      <p:ext uri="{BB962C8B-B14F-4D97-AF65-F5344CB8AC3E}">
        <p14:creationId xmlns:p14="http://schemas.microsoft.com/office/powerpoint/2010/main" val="4226442945"/>
      </p:ext>
    </p:extLst>
  </p:cSld>
  <p:clrMapOvr>
    <a:masterClrMapping/>
  </p:clrMapOvr>
  <p:transition spd="med" advClick="0" advTm="2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Proyectos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1040" y="1120593"/>
            <a:ext cx="804144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FERIA DE LA CIENCIA (IFEMA) + MATEMÁTICAS EN LA CALLE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21040" y="1571696"/>
            <a:ext cx="3725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Los alumnos elaboran un proyecto científico y lo exponen y explican a los visitantes de la Feria de la Ciencia.</a:t>
            </a:r>
          </a:p>
        </p:txBody>
      </p:sp>
      <p:pic>
        <p:nvPicPr>
          <p:cNvPr id="4" name="Imagen 3" descr="WhatsApp Image 2020-05-18 at 15.33.30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40" y="1702414"/>
            <a:ext cx="4201991" cy="3151493"/>
          </a:xfrm>
          <a:prstGeom prst="rect">
            <a:avLst/>
          </a:prstGeom>
        </p:spPr>
      </p:pic>
      <p:pic>
        <p:nvPicPr>
          <p:cNvPr id="8" name="Imagen 7" descr="Captura de pantalla 2020-05-19 a las 18.51.4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999" y="2479412"/>
            <a:ext cx="3577481" cy="4037789"/>
          </a:xfrm>
          <a:prstGeom prst="rect">
            <a:avLst/>
          </a:prstGeom>
        </p:spPr>
      </p:pic>
      <p:pic>
        <p:nvPicPr>
          <p:cNvPr id="9" name="Imagen 8" descr="Captura de pantalla 2020-05-19 a las 18.48.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4884">
            <a:off x="953391" y="4101135"/>
            <a:ext cx="1742756" cy="220430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266496" y="2054132"/>
            <a:ext cx="304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Los fractales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720525" y="5007621"/>
            <a:ext cx="1871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Péndulo de ondas</a:t>
            </a:r>
          </a:p>
        </p:txBody>
      </p:sp>
    </p:spTree>
    <p:extLst>
      <p:ext uri="{BB962C8B-B14F-4D97-AF65-F5344CB8AC3E}">
        <p14:creationId xmlns:p14="http://schemas.microsoft.com/office/powerpoint/2010/main" val="3095268618"/>
      </p:ext>
    </p:extLst>
  </p:cSld>
  <p:clrMapOvr>
    <a:masterClrMapping/>
  </p:clrMapOvr>
  <p:transition spd="med" advClick="0" advTm="20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Proyectos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1040" y="1120593"/>
            <a:ext cx="804144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4º + EMPRESA.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21040" y="1683740"/>
            <a:ext cx="8041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 Pequeñas estancias educativas que realizan los alumnos de 4º ESO en empresas e instituciones que los alumnos elijan para tomar decisiones sobre su futuro académico y profesional.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21039" y="3681931"/>
            <a:ext cx="804144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St</a:t>
            </a:r>
            <a:r>
              <a:rPr lang="es-ES" sz="2000" b="1" dirty="0"/>
              <a:t> Lawrence </a:t>
            </a:r>
            <a:r>
              <a:rPr lang="es-ES" sz="2000" b="1" dirty="0" err="1"/>
              <a:t>University</a:t>
            </a:r>
            <a:r>
              <a:rPr lang="es-ES" sz="2000" b="1" dirty="0"/>
              <a:t>.</a:t>
            </a:r>
          </a:p>
        </p:txBody>
      </p:sp>
      <p:pic>
        <p:nvPicPr>
          <p:cNvPr id="9" name="Imagen 8" descr="Captura de pantalla 2020-05-19 a las 18.57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95" y="5579156"/>
            <a:ext cx="4748205" cy="58808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21039" y="4144011"/>
            <a:ext cx="804143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Estudiantes Seleccionados de la Universidad de St. Lawrence, con sede en el estado de Nueva York,  realizan sus prácticas en el IES Salvador Dalí desde hace años.</a:t>
            </a:r>
          </a:p>
        </p:txBody>
      </p:sp>
    </p:spTree>
    <p:extLst>
      <p:ext uri="{BB962C8B-B14F-4D97-AF65-F5344CB8AC3E}">
        <p14:creationId xmlns:p14="http://schemas.microsoft.com/office/powerpoint/2010/main" val="903654481"/>
      </p:ext>
    </p:extLst>
  </p:cSld>
  <p:clrMapOvr>
    <a:masterClrMapping/>
  </p:clrMapOvr>
  <p:transition spd="med" advClick="0" advTm="2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Salidas Escolares Establecidas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1040" y="1120593"/>
            <a:ext cx="804144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VIAJE A GRANADA.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1040" y="1612253"/>
            <a:ext cx="8041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Proyecto interdisciplinar de 3 días con el alumnado de 2º Bachillerato.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21040" y="2078133"/>
            <a:ext cx="8041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Departamentos que participan en el proyecto: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585217" y="2434130"/>
            <a:ext cx="42278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ES" sz="2000" b="1" dirty="0"/>
              <a:t>Física y Química: </a:t>
            </a:r>
            <a:r>
              <a:rPr lang="es-ES" sz="2000" dirty="0"/>
              <a:t>Visita guiada al museo científico e interactivo Parque de las Ciencias. 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b="1" dirty="0"/>
              <a:t>Matemáticas: </a:t>
            </a:r>
            <a:r>
              <a:rPr lang="es-ES" sz="2000" dirty="0"/>
              <a:t>Visita matemática a la Alhambra donde analizaremos las figuras geométricas en las que se basan las construcciones.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b="1" dirty="0"/>
              <a:t>Geografía e Historia: </a:t>
            </a:r>
            <a:r>
              <a:rPr lang="es-ES" sz="2000" dirty="0"/>
              <a:t>Vista a los lugares más emblemáticos de la cuidad de Granada, incluyendo la Alhambra.</a:t>
            </a:r>
          </a:p>
        </p:txBody>
      </p:sp>
      <p:pic>
        <p:nvPicPr>
          <p:cNvPr id="12" name="Imagen 11" descr="IMG_17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9215">
            <a:off x="2540415" y="3621477"/>
            <a:ext cx="2063231" cy="1375487"/>
          </a:xfrm>
          <a:prstGeom prst="rect">
            <a:avLst/>
          </a:prstGeom>
        </p:spPr>
      </p:pic>
      <p:pic>
        <p:nvPicPr>
          <p:cNvPr id="11" name="Imagen 10" descr="IMG_15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4490">
            <a:off x="597480" y="2739296"/>
            <a:ext cx="2297153" cy="1531435"/>
          </a:xfrm>
          <a:prstGeom prst="rect">
            <a:avLst/>
          </a:prstGeom>
        </p:spPr>
      </p:pic>
      <p:pic>
        <p:nvPicPr>
          <p:cNvPr id="13" name="Imagen 12" descr="WhatsApp Image 2020-05-20 at 09.02.34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68" y="4859579"/>
            <a:ext cx="3401147" cy="17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26409"/>
      </p:ext>
    </p:extLst>
  </p:cSld>
  <p:clrMapOvr>
    <a:masterClrMapping/>
  </p:clrMapOvr>
  <p:transition spd="med" advClick="0" advTm="200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Salidas Escolares Establecidas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1040" y="1120593"/>
            <a:ext cx="804144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PUEBLOS ABANDONADOS.</a:t>
            </a:r>
          </a:p>
        </p:txBody>
      </p:sp>
      <p:pic>
        <p:nvPicPr>
          <p:cNvPr id="7" name="Imagen 6" descr="Captura de pantalla 2020-05-20 a las 9.06.3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40" y="2608828"/>
            <a:ext cx="3291673" cy="224055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21040" y="1568325"/>
            <a:ext cx="8041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Durante una semana un grupo de 14 alumnos seleccionados de 3º y 4º ESO participan en Programa de Recuperación y Utilización de Pueblos Abandonados (P.R.U.E.P.A.)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3358510" y="3008079"/>
            <a:ext cx="5431584" cy="3542604"/>
            <a:chOff x="3606010" y="3477829"/>
            <a:chExt cx="5184083" cy="3072853"/>
          </a:xfrm>
        </p:grpSpPr>
        <p:pic>
          <p:nvPicPr>
            <p:cNvPr id="10" name="Imagen 9" descr="Captura de pantalla 2020-05-20 a las 9.13.25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6010" y="3477829"/>
              <a:ext cx="5184083" cy="3072853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4926022" y="6019186"/>
              <a:ext cx="11059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El inglés</a:t>
              </a:r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733402" y="4366406"/>
            <a:ext cx="2591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Granadilla (Cáceres)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37241" y="5281743"/>
            <a:ext cx="8041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ES" sz="2000" dirty="0"/>
              <a:t>Monitora de habla inglesa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dirty="0"/>
              <a:t>Realización de talleres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dirty="0"/>
              <a:t>Convivencia con otros centros</a:t>
            </a:r>
          </a:p>
        </p:txBody>
      </p:sp>
    </p:spTree>
    <p:extLst>
      <p:ext uri="{BB962C8B-B14F-4D97-AF65-F5344CB8AC3E}">
        <p14:creationId xmlns:p14="http://schemas.microsoft.com/office/powerpoint/2010/main" val="3782880877"/>
      </p:ext>
    </p:extLst>
  </p:cSld>
  <p:clrMapOvr>
    <a:masterClrMapping/>
  </p:clrMapOvr>
  <p:transition spd="med" advClick="0" advTm="200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1117394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900" dirty="0"/>
              <a:t>Instituto preferente alumnos con discapacidad motora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1040" y="1412875"/>
            <a:ext cx="8041439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s-ES" sz="2000" dirty="0">
                <a:solidFill>
                  <a:schemeClr val="tx1"/>
                </a:solidFill>
                <a:latin typeface="+mn-lt"/>
              </a:rPr>
              <a:t>Toda la comunidad educativa trabajamos valores de integración, colaboración y ayuda a los demás.</a:t>
            </a:r>
          </a:p>
        </p:txBody>
      </p:sp>
      <p:pic>
        <p:nvPicPr>
          <p:cNvPr id="3" name="Imagen 2" descr="WhatsApp Image 2020-05-18 at 15.37.26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77" y="2269789"/>
            <a:ext cx="4751294" cy="2904229"/>
          </a:xfrm>
          <a:prstGeom prst="rect">
            <a:avLst/>
          </a:prstGeom>
        </p:spPr>
      </p:pic>
      <p:pic>
        <p:nvPicPr>
          <p:cNvPr id="8" name="Imagen 7" descr="WhatsApp Image 2020-05-18 at 15.39.26.jpe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5404">
            <a:off x="4691528" y="3316944"/>
            <a:ext cx="4153647" cy="306294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692587" y="2734240"/>
            <a:ext cx="274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8000"/>
                </a:solidFill>
              </a:rPr>
              <a:t>Excursión al salto de </a:t>
            </a:r>
            <a:r>
              <a:rPr lang="es-ES" sz="2400" b="1" dirty="0" err="1">
                <a:solidFill>
                  <a:srgbClr val="008000"/>
                </a:solidFill>
              </a:rPr>
              <a:t>Bolarque</a:t>
            </a:r>
            <a:endParaRPr lang="es-ES" sz="2400" b="1" dirty="0">
              <a:solidFill>
                <a:srgbClr val="008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362635" y="4933579"/>
            <a:ext cx="274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8000"/>
                </a:solidFill>
              </a:rPr>
              <a:t>Excursión al XANADÚ</a:t>
            </a:r>
          </a:p>
        </p:txBody>
      </p:sp>
    </p:spTree>
    <p:extLst>
      <p:ext uri="{BB962C8B-B14F-4D97-AF65-F5344CB8AC3E}">
        <p14:creationId xmlns:p14="http://schemas.microsoft.com/office/powerpoint/2010/main" val="3461016939"/>
      </p:ext>
    </p:extLst>
  </p:cSld>
  <p:clrMapOvr>
    <a:masterClrMapping/>
  </p:clrMapOvr>
  <p:transition spd="med" advClick="0" advTm="200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1117394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900" dirty="0"/>
              <a:t>Instituto preferente alumnos con discapacidad motora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21040" y="1538941"/>
            <a:ext cx="804144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Enfermería.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21040" y="2034670"/>
            <a:ext cx="804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Disponemos de una Enfermera Todos los días en horario escolar.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1040" y="2635303"/>
            <a:ext cx="804144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Fisioterapia.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21040" y="3140000"/>
            <a:ext cx="804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El centro dispone de 2 fisioterapeutas que realizan tratamientos individualizados a las diferentes patologías del alumnado.</a:t>
            </a:r>
          </a:p>
        </p:txBody>
      </p:sp>
      <p:pic>
        <p:nvPicPr>
          <p:cNvPr id="2" name="Imagen 1" descr="WhatsApp Image 2020-05-18 at 17.49.21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4445">
            <a:off x="1213912" y="4050976"/>
            <a:ext cx="3398974" cy="226543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7892">
            <a:off x="5175859" y="4115462"/>
            <a:ext cx="2720243" cy="207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r="1197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30000"/>
      </p:ext>
    </p:extLst>
  </p:cSld>
  <p:clrMapOvr>
    <a:masterClrMapping/>
  </p:clrMapOvr>
  <p:transition spd="med" advClick="0" advTm="200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521040" y="1538941"/>
            <a:ext cx="804144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Técnicos.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25628" y="2290705"/>
            <a:ext cx="3453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Contamos con 4 técnicos que facilitan la movilidad del alumnado en las distintas instalaciones del centro.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1040" y="4254282"/>
            <a:ext cx="804144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Ruta de transporte.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673627" y="5102626"/>
            <a:ext cx="4439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Los alumnos con discapacidad </a:t>
            </a:r>
            <a:r>
              <a:rPr lang="es-ES" sz="2000" dirty="0" err="1"/>
              <a:t>motórica</a:t>
            </a:r>
            <a:r>
              <a:rPr lang="es-ES" sz="2000" dirty="0"/>
              <a:t> disponen de ruta de trasporte para acudir al centro.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173" y="4699215"/>
            <a:ext cx="2375646" cy="172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Imagen 1" descr="WhatsApp Image 2020-05-18 at 21.35.01.jpe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03353">
            <a:off x="4338962" y="2204167"/>
            <a:ext cx="2498076" cy="1432646"/>
          </a:xfrm>
          <a:prstGeom prst="rect">
            <a:avLst/>
          </a:prstGeom>
        </p:spPr>
      </p:pic>
      <p:pic>
        <p:nvPicPr>
          <p:cNvPr id="3" name="Imagen 2" descr="WhatsApp Image 2020-05-18 at 21.34.45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7183">
            <a:off x="6764635" y="1825766"/>
            <a:ext cx="1400292" cy="2100951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521040" y="272135"/>
            <a:ext cx="8041440" cy="1117394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900" dirty="0"/>
              <a:t>Instituto preferente alumnos con discapacidad motora </a:t>
            </a:r>
          </a:p>
        </p:txBody>
      </p:sp>
    </p:spTree>
    <p:extLst>
      <p:ext uri="{BB962C8B-B14F-4D97-AF65-F5344CB8AC3E}">
        <p14:creationId xmlns:p14="http://schemas.microsoft.com/office/powerpoint/2010/main" val="626063456"/>
      </p:ext>
    </p:extLst>
  </p:cSld>
  <p:clrMapOvr>
    <a:masterClrMapping/>
  </p:clrMapOvr>
  <p:transition spd="med" advClick="0" advTm="2000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24336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Actividades Extraescolares</a:t>
            </a:r>
          </a:p>
        </p:txBody>
      </p:sp>
      <p:pic>
        <p:nvPicPr>
          <p:cNvPr id="7" name="Imagen 6" descr="WhatsApp Image 2020-05-18 at 15.53.27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6497">
            <a:off x="1424206" y="1796049"/>
            <a:ext cx="1753472" cy="131510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21040" y="1060826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Último día lectivo del año: CHOCOLATADA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422715" y="1964767"/>
            <a:ext cx="4810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Chocolate con churros para toda la comunidad educativa.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21040" y="3682050"/>
            <a:ext cx="3092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Festival de actuaciones.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76216" y="4712991"/>
            <a:ext cx="3092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Concurso de puertas navideñas.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3792161" y="2848748"/>
            <a:ext cx="4902701" cy="3636188"/>
            <a:chOff x="3733394" y="2758319"/>
            <a:chExt cx="4902701" cy="3636188"/>
          </a:xfrm>
        </p:grpSpPr>
        <p:pic>
          <p:nvPicPr>
            <p:cNvPr id="12" name="Imagen 11" descr="WhatsApp Image 2020-05-18 at 15.52.58.jpe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77708">
              <a:off x="5375506" y="2758319"/>
              <a:ext cx="1972649" cy="3353503"/>
            </a:xfrm>
            <a:prstGeom prst="rect">
              <a:avLst/>
            </a:prstGeom>
          </p:spPr>
        </p:pic>
        <p:pic>
          <p:nvPicPr>
            <p:cNvPr id="13" name="Imagen 12" descr="WhatsApp Image 2020-05-18 at 15.51.56.jpe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33394" y="3338513"/>
              <a:ext cx="1645431" cy="2903270"/>
            </a:xfrm>
            <a:prstGeom prst="rect">
              <a:avLst/>
            </a:prstGeom>
          </p:spPr>
        </p:pic>
        <p:pic>
          <p:nvPicPr>
            <p:cNvPr id="14" name="Imagen 13" descr="WhatsApp Image 2020-05-18 at 15.52.14.jpe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03916">
              <a:off x="7144786" y="3515029"/>
              <a:ext cx="1491309" cy="2879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0297862"/>
      </p:ext>
    </p:extLst>
  </p:cSld>
  <p:clrMapOvr>
    <a:masterClrMapping/>
  </p:clrMapOvr>
  <p:transition spd="med" advClick="0" advTm="2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WhatsApp Image 2020-05-18 at 01.25.56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7227">
            <a:off x="358987" y="971492"/>
            <a:ext cx="5041174" cy="3359963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9094">
            <a:off x="4327284" y="3463712"/>
            <a:ext cx="4407922" cy="291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Las Aulas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50922" y="5443622"/>
            <a:ext cx="409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/>
              <a:t>Cada alumno dispone de un puesto informático.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635017" y="1532025"/>
            <a:ext cx="2597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/>
              <a:t>Pizarra Digital.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650124" y="1953840"/>
            <a:ext cx="290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/>
              <a:t>Acceso a Internet.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633214" y="2371921"/>
            <a:ext cx="3085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/>
              <a:t>Equipo de Audio y video.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408705" y="1012387"/>
            <a:ext cx="349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En todas las aulas: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28791" y="4700393"/>
            <a:ext cx="3676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Además en las aulas de toda la ESO:</a:t>
            </a:r>
          </a:p>
        </p:txBody>
      </p:sp>
    </p:spTree>
    <p:extLst>
      <p:ext uri="{BB962C8B-B14F-4D97-AF65-F5344CB8AC3E}">
        <p14:creationId xmlns:p14="http://schemas.microsoft.com/office/powerpoint/2010/main" val="2489067546"/>
      </p:ext>
    </p:extLst>
  </p:cSld>
  <p:clrMapOvr>
    <a:masterClrMapping/>
  </p:clrMapOvr>
  <p:transition spd="med" advClick="0" advTm="2000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24336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Actividades Extraescolares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21040" y="1060826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DÍA DEL AMOR Y LA AMISTAD (14 de febrero)</a:t>
            </a:r>
          </a:p>
        </p:txBody>
      </p:sp>
      <p:pic>
        <p:nvPicPr>
          <p:cNvPr id="2" name="Imagen 1" descr="Captura de pantalla 2020-05-18 a las 17.53.5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99" y="1792940"/>
            <a:ext cx="5022136" cy="41685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41997" y="1875121"/>
            <a:ext cx="260020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Entrega de claveles y notas de amor y amistad.</a:t>
            </a:r>
          </a:p>
        </p:txBody>
      </p:sp>
      <p:pic>
        <p:nvPicPr>
          <p:cNvPr id="3" name="Imagen 2" descr="WhatsApp Image 2020-05-18 at 18.55.50.jpe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18185">
            <a:off x="5912897" y="3226669"/>
            <a:ext cx="1805792" cy="3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13695"/>
      </p:ext>
    </p:extLst>
  </p:cSld>
  <p:clrMapOvr>
    <a:masterClrMapping/>
  </p:clrMapOvr>
  <p:transition spd="med" advClick="0" advTm="2000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24336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Actividades Extraescolares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21040" y="1016003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CARNAVAL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583546" y="1733902"/>
            <a:ext cx="2034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Concurso de Disfraces.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1229">
            <a:off x="565864" y="1753800"/>
            <a:ext cx="1854607" cy="219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5" name="Agrupar 4"/>
          <p:cNvGrpSpPr/>
          <p:nvPr/>
        </p:nvGrpSpPr>
        <p:grpSpPr>
          <a:xfrm>
            <a:off x="5161323" y="1987180"/>
            <a:ext cx="3624082" cy="4050661"/>
            <a:chOff x="4595268" y="2003643"/>
            <a:chExt cx="4296965" cy="4422664"/>
          </a:xfrm>
        </p:grpSpPr>
        <p:sp>
          <p:nvSpPr>
            <p:cNvPr id="10" name="CuadroTexto 9"/>
            <p:cNvSpPr txBox="1"/>
            <p:nvPr/>
          </p:nvSpPr>
          <p:spPr>
            <a:xfrm>
              <a:off x="7173990" y="2770748"/>
              <a:ext cx="17182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/>
                <a:t>Concurso de Baile.</a:t>
              </a:r>
            </a:p>
          </p:txBody>
        </p:sp>
        <p:pic>
          <p:nvPicPr>
            <p:cNvPr id="2" name="Imagen 1" descr="WhatsApp Image 2020-05-18 at 17.01.25.jpe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218220">
              <a:off x="4926431" y="4161288"/>
              <a:ext cx="3675529" cy="2265019"/>
            </a:xfrm>
            <a:prstGeom prst="rect">
              <a:avLst/>
            </a:prstGeom>
          </p:spPr>
        </p:pic>
        <p:pic>
          <p:nvPicPr>
            <p:cNvPr id="3" name="Imagen 2" descr="WhatsApp Image 2020-05-18 at 17.01.47.jpe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95268" y="2003643"/>
              <a:ext cx="2547043" cy="2092838"/>
            </a:xfrm>
            <a:prstGeom prst="rect">
              <a:avLst/>
            </a:prstGeom>
          </p:spPr>
        </p:pic>
      </p:grpSp>
      <p:pic>
        <p:nvPicPr>
          <p:cNvPr id="6" name="Imagen 5" descr="WhatsApp Image 2020-05-18 at 17.20.08.jpe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8129" y="2689762"/>
            <a:ext cx="2351872" cy="2121297"/>
          </a:xfrm>
          <a:prstGeom prst="rect">
            <a:avLst/>
          </a:prstGeom>
        </p:spPr>
      </p:pic>
      <p:pic>
        <p:nvPicPr>
          <p:cNvPr id="17" name="Imagen 16" descr="WhatsApp Image 2020-05-18 at 17.20.08 (1).jpe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4482">
            <a:off x="873532" y="4307388"/>
            <a:ext cx="2569529" cy="2088758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13766" y="1587214"/>
            <a:ext cx="4304408" cy="5046668"/>
          </a:xfrm>
          <a:prstGeom prst="rect">
            <a:avLst/>
          </a:prstGeom>
          <a:noFill/>
          <a:ln>
            <a:solidFill>
              <a:srgbClr val="66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4969145" y="1587214"/>
            <a:ext cx="3772628" cy="5046667"/>
          </a:xfrm>
          <a:prstGeom prst="rect">
            <a:avLst/>
          </a:prstGeom>
          <a:noFill/>
          <a:ln>
            <a:solidFill>
              <a:srgbClr val="66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711362"/>
      </p:ext>
    </p:extLst>
  </p:cSld>
  <p:clrMapOvr>
    <a:masterClrMapping/>
  </p:clrMapOvr>
  <p:transition spd="med" advClick="0" advTm="2000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24336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Actividades Extraescolares</a:t>
            </a:r>
          </a:p>
        </p:txBody>
      </p:sp>
      <p:pic>
        <p:nvPicPr>
          <p:cNvPr id="12" name="Imagen 11" descr="38lqeie59p9wrag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1383">
            <a:off x="278821" y="4269159"/>
            <a:ext cx="3976638" cy="19883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21040" y="1016003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DÍA DEL LIBRO</a:t>
            </a:r>
          </a:p>
        </p:txBody>
      </p:sp>
      <p:pic>
        <p:nvPicPr>
          <p:cNvPr id="7" name="Imagen 6" descr="wdktt3i9rl59lnu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157" y="1627078"/>
            <a:ext cx="5707529" cy="2853765"/>
          </a:xfrm>
          <a:prstGeom prst="rect">
            <a:avLst/>
          </a:prstGeom>
        </p:spPr>
      </p:pic>
      <p:pic>
        <p:nvPicPr>
          <p:cNvPr id="11" name="Imagen 10" descr="jpu5bztlhr2w7ko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4641">
            <a:off x="4649807" y="4121929"/>
            <a:ext cx="4226513" cy="21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02872"/>
      </p:ext>
    </p:extLst>
  </p:cSld>
  <p:clrMapOvr>
    <a:masterClrMapping/>
  </p:clrMapOvr>
  <p:transition spd="med" advClick="0" advTm="2000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24336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El día a día en el Centro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21040" y="1016003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Horario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4116" y="1662641"/>
            <a:ext cx="7993062" cy="6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es-ES" sz="2000" b="1" dirty="0">
                <a:solidFill>
                  <a:srgbClr val="008000"/>
                </a:solidFill>
                <a:cs typeface="MS PGothic" charset="0"/>
              </a:rPr>
              <a:t>Entrada al centro: </a:t>
            </a:r>
            <a:r>
              <a:rPr lang="es-ES" sz="2000" dirty="0">
                <a:solidFill>
                  <a:srgbClr val="000000"/>
                </a:solidFill>
                <a:cs typeface="MS PGothic" charset="0"/>
              </a:rPr>
              <a:t>A las 8:10 horas</a:t>
            </a: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es-ES" sz="2000" dirty="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1189" y="4773393"/>
            <a:ext cx="7993062" cy="37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es-ES" sz="2000" b="1" dirty="0">
                <a:solidFill>
                  <a:srgbClr val="008000"/>
                </a:solidFill>
                <a:cs typeface="MS PGothic" charset="0"/>
              </a:rPr>
              <a:t>Inicio de las clases: </a:t>
            </a:r>
            <a:r>
              <a:rPr lang="es-ES" sz="2000" dirty="0">
                <a:solidFill>
                  <a:srgbClr val="000000"/>
                </a:solidFill>
                <a:cs typeface="MS PGothic" charset="0"/>
              </a:rPr>
              <a:t>A las 8:15 horas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68939" y="5205002"/>
            <a:ext cx="7993062" cy="37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lvl="1">
              <a:lnSpc>
                <a:spcPct val="90000"/>
              </a:lnSpc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es-ES" sz="2000" b="1" dirty="0">
                <a:solidFill>
                  <a:srgbClr val="008000"/>
                </a:solidFill>
                <a:cs typeface="MS PGothic" charset="0"/>
              </a:rPr>
              <a:t>El Recreo: </a:t>
            </a:r>
            <a:r>
              <a:rPr lang="es-ES" sz="2000" dirty="0">
                <a:solidFill>
                  <a:srgbClr val="000000"/>
                </a:solidFill>
                <a:cs typeface="MS PGothic" charset="0"/>
              </a:rPr>
              <a:t>El único recreo es de 11 a 11:30 h.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31189" y="5690774"/>
            <a:ext cx="7993062" cy="37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lvl="1">
              <a:lnSpc>
                <a:spcPct val="90000"/>
              </a:lnSpc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es-ES" sz="2000" b="1" dirty="0">
                <a:solidFill>
                  <a:srgbClr val="008000"/>
                </a:solidFill>
                <a:cs typeface="MS PGothic" charset="0"/>
              </a:rPr>
              <a:t>Fin de la jornada: </a:t>
            </a:r>
            <a:r>
              <a:rPr lang="es-ES" sz="2000" dirty="0">
                <a:solidFill>
                  <a:srgbClr val="000000"/>
                </a:solidFill>
                <a:cs typeface="MS PGothic" charset="0"/>
              </a:rPr>
              <a:t>Las clases finalizan a las 14:15 horas.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60824" y="2062283"/>
            <a:ext cx="743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Los alumnos disponen de un carnet que permite registrar la hora de entrada y salida del centro.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77881" y="2983472"/>
            <a:ext cx="549001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Carnet Fondo blanco</a:t>
            </a:r>
            <a:r>
              <a:rPr lang="es-ES" dirty="0"/>
              <a:t> :Alumnado que no puede salir del centro (ESO y no autorizados de Bachillerato).</a:t>
            </a:r>
          </a:p>
          <a:p>
            <a:r>
              <a:rPr lang="es-ES" b="1" dirty="0">
                <a:solidFill>
                  <a:srgbClr val="008000"/>
                </a:solidFill>
              </a:rPr>
              <a:t>Carnet Fondo verde: </a:t>
            </a:r>
            <a:r>
              <a:rPr lang="es-ES" dirty="0"/>
              <a:t>Alumnos de bachillerato autorizados a salir del centro en la hora del recreo.</a:t>
            </a:r>
          </a:p>
          <a:p>
            <a:r>
              <a:rPr lang="es-ES" b="1" dirty="0">
                <a:solidFill>
                  <a:srgbClr val="FFFF0A"/>
                </a:solidFill>
              </a:rPr>
              <a:t>Carnet Fondo amarillo: </a:t>
            </a:r>
            <a:r>
              <a:rPr lang="es-ES" dirty="0"/>
              <a:t> Alumnos de 2 bachillerato que sólo están cursando algunas materias sueltas.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521040" y="3023793"/>
            <a:ext cx="2373093" cy="1612602"/>
            <a:chOff x="0" y="1402976"/>
            <a:chExt cx="5435600" cy="3708400"/>
          </a:xfrm>
        </p:grpSpPr>
        <p:pic>
          <p:nvPicPr>
            <p:cNvPr id="2" name="Imagen 1" descr="Captura de pantalla 2020-05-19 a las 17.50.4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02976"/>
              <a:ext cx="5435600" cy="3708400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1060824" y="3944471"/>
              <a:ext cx="657411" cy="134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60824" y="4368798"/>
              <a:ext cx="986117" cy="134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88" y="4355304"/>
              <a:ext cx="818777" cy="1479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045883" y="3506645"/>
              <a:ext cx="818777" cy="1479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045883" y="3076340"/>
              <a:ext cx="818777" cy="1479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4052047" y="2696187"/>
              <a:ext cx="818777" cy="1479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517153" y="2976847"/>
              <a:ext cx="1473200" cy="17965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45764561"/>
      </p:ext>
    </p:extLst>
  </p:cSld>
  <p:clrMapOvr>
    <a:masterClrMapping/>
  </p:clrMapOvr>
  <p:transition spd="med" advClick="0" advTm="2000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24336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El día a día en el Centro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21040" y="1016003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Horario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27020" y="1016003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Comunicación con las familias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00127" y="1514709"/>
            <a:ext cx="7993062" cy="342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es-ES" sz="2000" dirty="0">
                <a:cs typeface="MS PGothic" charset="0"/>
              </a:rPr>
              <a:t>Las formas de comunicación entre el profesorado y las familias:</a:t>
            </a:r>
          </a:p>
          <a:p>
            <a:pPr marL="1076325" lvl="1" indent="-269875" eaLnBrk="1" hangingPunct="1">
              <a:lnSpc>
                <a:spcPct val="90000"/>
              </a:lnSpc>
              <a:buClrTx/>
              <a:buFont typeface="Arial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es-ES" sz="2000" dirty="0">
                <a:cs typeface="MS PGothic" charset="0"/>
              </a:rPr>
              <a:t>Aula virtual del Centro.</a:t>
            </a:r>
          </a:p>
          <a:p>
            <a:pPr marL="1076325" lvl="1" indent="-269875" eaLnBrk="1" hangingPunct="1">
              <a:lnSpc>
                <a:spcPct val="90000"/>
              </a:lnSpc>
              <a:buClrTx/>
              <a:buFont typeface="Arial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es-ES" sz="2000" dirty="0">
              <a:cs typeface="MS PGothic" charset="0"/>
            </a:endParaRPr>
          </a:p>
          <a:p>
            <a:pPr marL="1076325" lvl="1" indent="-269875" eaLnBrk="1" hangingPunct="1">
              <a:lnSpc>
                <a:spcPct val="90000"/>
              </a:lnSpc>
              <a:buClrTx/>
              <a:buFont typeface="Arial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es-ES" sz="2000" dirty="0">
              <a:cs typeface="MS PGothic" charset="0"/>
            </a:endParaRPr>
          </a:p>
          <a:p>
            <a:pPr marL="1076325" lvl="1" indent="-269875" eaLnBrk="1" hangingPunct="1">
              <a:lnSpc>
                <a:spcPct val="90000"/>
              </a:lnSpc>
              <a:buClrTx/>
              <a:buFont typeface="Arial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es-ES" sz="2000" dirty="0">
              <a:cs typeface="MS PGothic" charset="0"/>
            </a:endParaRPr>
          </a:p>
          <a:p>
            <a:pPr marL="1076325" lvl="1" indent="-269875" eaLnBrk="1" hangingPunct="1">
              <a:lnSpc>
                <a:spcPct val="90000"/>
              </a:lnSpc>
              <a:buClrTx/>
              <a:buFont typeface="Arial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es-ES" sz="2000" dirty="0">
              <a:cs typeface="MS PGothic" charset="0"/>
            </a:endParaRPr>
          </a:p>
          <a:p>
            <a:pPr marL="1076325" lvl="1" indent="-269875" eaLnBrk="1" hangingPunct="1">
              <a:lnSpc>
                <a:spcPct val="90000"/>
              </a:lnSpc>
              <a:buClrTx/>
              <a:buFont typeface="Arial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es-ES" sz="2000" dirty="0">
              <a:cs typeface="MS PGothic" charset="0"/>
            </a:endParaRPr>
          </a:p>
          <a:p>
            <a:pPr marL="806450" lvl="1" eaLnBrk="1" hangingPunct="1">
              <a:lnSpc>
                <a:spcPct val="90000"/>
              </a:lnSpc>
              <a:buClrTx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es-ES" sz="2000" dirty="0">
              <a:cs typeface="MS PGothic" charset="0"/>
            </a:endParaRPr>
          </a:p>
          <a:p>
            <a:pPr marL="1076325" lvl="1" indent="-269875" eaLnBrk="1" hangingPunct="1">
              <a:lnSpc>
                <a:spcPct val="90000"/>
              </a:lnSpc>
              <a:buClrTx/>
              <a:buFont typeface="Arial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es-ES" sz="2000" dirty="0">
              <a:cs typeface="MS PGothic" charset="0"/>
            </a:endParaRPr>
          </a:p>
          <a:p>
            <a:pPr marL="1076325" lvl="1" indent="-269875" eaLnBrk="1" hangingPunct="1">
              <a:lnSpc>
                <a:spcPct val="90000"/>
              </a:lnSpc>
              <a:buClrTx/>
              <a:buFont typeface="Arial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es-ES" sz="2000" dirty="0">
                <a:cs typeface="MS PGothic" charset="0"/>
              </a:rPr>
              <a:t>Plataforma Robles.</a:t>
            </a:r>
          </a:p>
          <a:p>
            <a:pPr marL="1076325" lvl="1" indent="-269875" eaLnBrk="1" hangingPunct="1">
              <a:lnSpc>
                <a:spcPct val="90000"/>
              </a:lnSpc>
              <a:buClrTx/>
              <a:buFont typeface="Arial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es-ES" sz="2000" dirty="0">
                <a:cs typeface="MS PGothic" charset="0"/>
              </a:rPr>
              <a:t>Correo electrónico.</a:t>
            </a:r>
          </a:p>
          <a:p>
            <a:pPr marL="1076325" lvl="1" indent="-269875" eaLnBrk="1" hangingPunct="1">
              <a:lnSpc>
                <a:spcPct val="90000"/>
              </a:lnSpc>
              <a:buClrTx/>
              <a:buFont typeface="Arial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es-ES" sz="2000" dirty="0">
                <a:cs typeface="MS PGothic" charset="0"/>
              </a:rPr>
              <a:t>Agenda escolar del instituto.</a:t>
            </a:r>
          </a:p>
        </p:txBody>
      </p:sp>
      <p:pic>
        <p:nvPicPr>
          <p:cNvPr id="2" name="Imagen 1" descr="WhatsApp Image 2020-05-19 at 13.10.25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94735">
            <a:off x="6333050" y="4378006"/>
            <a:ext cx="1366241" cy="1936871"/>
          </a:xfrm>
          <a:prstGeom prst="rect">
            <a:avLst/>
          </a:prstGeom>
        </p:spPr>
      </p:pic>
      <p:pic>
        <p:nvPicPr>
          <p:cNvPr id="3" name="Imagen 2" descr="WhatsApp Image 2020-05-19 at 13.08.07.jpe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9179" y="4938339"/>
            <a:ext cx="2462370" cy="1470986"/>
          </a:xfrm>
          <a:prstGeom prst="rect">
            <a:avLst/>
          </a:prstGeom>
        </p:spPr>
      </p:pic>
      <p:pic>
        <p:nvPicPr>
          <p:cNvPr id="5" name="Imagen 4" descr="Captura de pantalla 2020-05-19 a las 17.54.5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39" y="2209799"/>
            <a:ext cx="2535193" cy="160916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091530" y="2450353"/>
            <a:ext cx="2364117" cy="1200329"/>
          </a:xfrm>
          <a:prstGeom prst="rect">
            <a:avLst/>
          </a:prstGeom>
          <a:noFill/>
          <a:ln>
            <a:solidFill>
              <a:srgbClr val="66FF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Se puede buscar a cualquier profesor del centro y escribirle un mensaje.</a:t>
            </a: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2794000" y="2450353"/>
            <a:ext cx="2297530" cy="478118"/>
          </a:xfrm>
          <a:prstGeom prst="straightConnector1">
            <a:avLst/>
          </a:prstGeom>
          <a:ln w="34925">
            <a:solidFill>
              <a:srgbClr val="66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344955"/>
      </p:ext>
    </p:extLst>
  </p:cSld>
  <p:clrMapOvr>
    <a:masterClrMapping/>
  </p:clrMapOvr>
  <p:transition spd="med" advClick="0" advTm="2000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24336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El día a día en el Centro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21040" y="1016003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El aula virtual.</a:t>
            </a:r>
          </a:p>
        </p:txBody>
      </p:sp>
      <p:pic>
        <p:nvPicPr>
          <p:cNvPr id="2" name="Imagen 1" descr="Captura de pantalla 2020-05-19 a las 17.59.2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69" y="2258963"/>
            <a:ext cx="2182978" cy="37921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1040" y="1477112"/>
            <a:ext cx="4401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Todos los cursos disponen de Aulas virtuales.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4922356" y="1560560"/>
            <a:ext cx="3986307" cy="4800669"/>
            <a:chOff x="4380752" y="1728626"/>
            <a:chExt cx="3986307" cy="4800669"/>
          </a:xfrm>
        </p:grpSpPr>
        <p:grpSp>
          <p:nvGrpSpPr>
            <p:cNvPr id="6" name="Agrupar 5"/>
            <p:cNvGrpSpPr/>
            <p:nvPr/>
          </p:nvGrpSpPr>
          <p:grpSpPr>
            <a:xfrm>
              <a:off x="4380752" y="2478727"/>
              <a:ext cx="3821953" cy="4050568"/>
              <a:chOff x="152399" y="1477668"/>
              <a:chExt cx="5973483" cy="5610322"/>
            </a:xfrm>
          </p:grpSpPr>
          <p:pic>
            <p:nvPicPr>
              <p:cNvPr id="5" name="Imagen 4" descr="Captura de pantalla 2020-05-19 a las 18.03.35.pn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6217" y="1477668"/>
                <a:ext cx="4437530" cy="719112"/>
              </a:xfrm>
              <a:prstGeom prst="rect">
                <a:avLst/>
              </a:prstGeom>
            </p:spPr>
          </p:pic>
          <p:pic>
            <p:nvPicPr>
              <p:cNvPr id="7" name="Imagen 6" descr="Captura de pantalla 2020-05-19 a las 18.03.35.png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2399" y="2435412"/>
                <a:ext cx="5973483" cy="4652578"/>
              </a:xfrm>
              <a:prstGeom prst="rect">
                <a:avLst/>
              </a:prstGeom>
            </p:spPr>
          </p:pic>
          <p:pic>
            <p:nvPicPr>
              <p:cNvPr id="9" name="Imagen 8" descr="Captura de pantalla 2020-05-19 a las 18.03.35.png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4147" y="2153558"/>
                <a:ext cx="4586941" cy="355384"/>
              </a:xfrm>
              <a:prstGeom prst="rect">
                <a:avLst/>
              </a:prstGeom>
            </p:spPr>
          </p:pic>
        </p:grpSp>
        <p:pic>
          <p:nvPicPr>
            <p:cNvPr id="10" name="Imagen 9" descr="Captura de pantalla 2020-05-19 a las 18.03.24.pn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4704" y="1744966"/>
              <a:ext cx="3603295" cy="718144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4380752" y="1728626"/>
              <a:ext cx="3986307" cy="48006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2502518" y="3038651"/>
            <a:ext cx="2203711" cy="2554545"/>
          </a:xfrm>
          <a:prstGeom prst="rect">
            <a:avLst/>
          </a:prstGeom>
          <a:solidFill>
            <a:srgbClr val="FFFF0A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000" dirty="0"/>
              <a:t>Gran cantidad de Recursos.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/>
              <a:t>Entornos seguros de trabajo.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/>
              <a:t>Desarrollo de </a:t>
            </a:r>
            <a:r>
              <a:rPr lang="es-ES" sz="2000" dirty="0" err="1"/>
              <a:t>compentencias</a:t>
            </a:r>
            <a:r>
              <a:rPr lang="es-ES" sz="2000" dirty="0"/>
              <a:t> digitales.</a:t>
            </a:r>
          </a:p>
        </p:txBody>
      </p:sp>
    </p:spTree>
    <p:extLst>
      <p:ext uri="{BB962C8B-B14F-4D97-AF65-F5344CB8AC3E}">
        <p14:creationId xmlns:p14="http://schemas.microsoft.com/office/powerpoint/2010/main" val="1156791617"/>
      </p:ext>
    </p:extLst>
  </p:cSld>
  <p:clrMapOvr>
    <a:masterClrMapping/>
  </p:clrMapOvr>
  <p:transition spd="med" advClick="0" advTm="2000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24336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El día a día en el Centro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21040" y="1016003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El aula virtual.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50635" y="1543960"/>
            <a:ext cx="8521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Contiene el libro de calificaciones, dónde los alumnos podrán consultar todas las calificaciones obtenidas en el curso y el peso de cada una de ellas.</a:t>
            </a:r>
          </a:p>
        </p:txBody>
      </p:sp>
      <p:pic>
        <p:nvPicPr>
          <p:cNvPr id="14" name="Imagen 13" descr="WhatsApp Image 2020-05-19 at 20.16.13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18" y="2251846"/>
            <a:ext cx="7697762" cy="42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84572"/>
      </p:ext>
    </p:extLst>
  </p:cSld>
  <p:clrMapOvr>
    <a:masterClrMapping/>
  </p:clrMapOvr>
  <p:transition spd="med" advClick="0" advTm="2000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24336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Enseñanzas</a:t>
            </a:r>
          </a:p>
        </p:txBody>
      </p:sp>
      <p:pic>
        <p:nvPicPr>
          <p:cNvPr id="2" name="Imagen 1" descr="Captura de pantalla 2020-05-19 a las 17.30.5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76" y="1103779"/>
            <a:ext cx="8562480" cy="48163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0994" y="6137091"/>
            <a:ext cx="750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AUXILIAR DE CONVERSACIÓN DE LENGUA INGLESA NATIVO</a:t>
            </a:r>
          </a:p>
        </p:txBody>
      </p:sp>
    </p:spTree>
    <p:extLst>
      <p:ext uri="{BB962C8B-B14F-4D97-AF65-F5344CB8AC3E}">
        <p14:creationId xmlns:p14="http://schemas.microsoft.com/office/powerpoint/2010/main" val="3014882401"/>
      </p:ext>
    </p:extLst>
  </p:cSld>
  <p:clrMapOvr>
    <a:masterClrMapping/>
  </p:clrMapOvr>
  <p:transition spd="med" advClick="0" advTm="2000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24336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Enseñanzas</a:t>
            </a:r>
          </a:p>
        </p:txBody>
      </p:sp>
      <p:pic>
        <p:nvPicPr>
          <p:cNvPr id="3" name="Imagen 2" descr="Captura de pantalla 2020-05-19 a las 17.31.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83" y="1165412"/>
            <a:ext cx="8463705" cy="499035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0994" y="6155765"/>
            <a:ext cx="750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AUXILIAR DE CONVERSACIÓN DE LENGUA INGLESA NATIVO</a:t>
            </a:r>
          </a:p>
        </p:txBody>
      </p:sp>
    </p:spTree>
    <p:extLst>
      <p:ext uri="{BB962C8B-B14F-4D97-AF65-F5344CB8AC3E}">
        <p14:creationId xmlns:p14="http://schemas.microsoft.com/office/powerpoint/2010/main" val="2992078586"/>
      </p:ext>
    </p:extLst>
  </p:cSld>
  <p:clrMapOvr>
    <a:masterClrMapping/>
  </p:clrMapOvr>
  <p:transition spd="med" advClick="0" advTm="2000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24336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Enseñanzas</a:t>
            </a:r>
          </a:p>
        </p:txBody>
      </p:sp>
      <p:pic>
        <p:nvPicPr>
          <p:cNvPr id="2" name="Imagen 1" descr="Captura de pantalla 2020-05-19 a las 17.31.3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24" y="1104689"/>
            <a:ext cx="8426824" cy="50964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0994" y="6155765"/>
            <a:ext cx="750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AUXILIAR DE CONVERSACIÓN DE LENGUA INGLESA NATIVO</a:t>
            </a:r>
          </a:p>
        </p:txBody>
      </p:sp>
    </p:spTree>
    <p:extLst>
      <p:ext uri="{BB962C8B-B14F-4D97-AF65-F5344CB8AC3E}">
        <p14:creationId xmlns:p14="http://schemas.microsoft.com/office/powerpoint/2010/main" val="153399940"/>
      </p:ext>
    </p:extLst>
  </p:cSld>
  <p:clrMapOvr>
    <a:masterClrMapping/>
  </p:clrMapOvr>
  <p:transition spd="med" advClick="0" advTm="2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Las Aulas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769844" y="1263630"/>
            <a:ext cx="379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El profesor dispone de dos pantallas en su escritorio: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445" y="1069218"/>
            <a:ext cx="3784905" cy="373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164168" y="2272715"/>
            <a:ext cx="339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/>
              <a:t>Una para proyectar y emplear la pizarra digital.</a:t>
            </a:r>
          </a:p>
          <a:p>
            <a:pPr marL="342900" indent="-342900">
              <a:buFont typeface="Arial"/>
              <a:buChar char="•"/>
            </a:pPr>
            <a:endParaRPr lang="es-ES" sz="1000" dirty="0"/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Otra para controlar las pantallas de los alumnos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059" y="4257352"/>
            <a:ext cx="3084350" cy="2313263"/>
          </a:xfrm>
          <a:prstGeom prst="rect">
            <a:avLst/>
          </a:prstGeom>
        </p:spPr>
      </p:pic>
      <p:pic>
        <p:nvPicPr>
          <p:cNvPr id="7" name="Imagen 6" descr="Captura de pantalla 2020-05-18 a las 1.22.1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510" y="5039099"/>
            <a:ext cx="1688699" cy="111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2895"/>
      </p:ext>
    </p:extLst>
  </p:cSld>
  <p:clrMapOvr>
    <a:masterClrMapping/>
  </p:clrMapOvr>
  <p:transition spd="med" advClick="0" advTm="2000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24336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Enseñanzas</a:t>
            </a:r>
          </a:p>
        </p:txBody>
      </p:sp>
      <p:pic>
        <p:nvPicPr>
          <p:cNvPr id="2" name="Imagen 1" descr="Captura de pantalla 2020-05-19 a las 17.31.5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47" y="1093836"/>
            <a:ext cx="8411882" cy="513483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0994" y="6155765"/>
            <a:ext cx="750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AUXILIAR DE CONVERSACIÓN DE LENGUA INGLESA NATIVO</a:t>
            </a:r>
          </a:p>
        </p:txBody>
      </p:sp>
    </p:spTree>
    <p:extLst>
      <p:ext uri="{BB962C8B-B14F-4D97-AF65-F5344CB8AC3E}">
        <p14:creationId xmlns:p14="http://schemas.microsoft.com/office/powerpoint/2010/main" val="3160446650"/>
      </p:ext>
    </p:extLst>
  </p:cSld>
  <p:clrMapOvr>
    <a:masterClrMapping/>
  </p:clrMapOvr>
  <p:transition spd="med" advClick="0" advTm="2000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040" y="272135"/>
            <a:ext cx="8041440" cy="624336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Enseñanzas</a:t>
            </a:r>
          </a:p>
        </p:txBody>
      </p:sp>
      <p:pic>
        <p:nvPicPr>
          <p:cNvPr id="2" name="Imagen 1" descr="Captura de pantalla 2020-05-19 a las 17.32.20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648" y="1303899"/>
            <a:ext cx="8562480" cy="46934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0994" y="6155765"/>
            <a:ext cx="750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AUXILIAR DE CONVERSACIÓN DE LENGUA INGLESA NATIVO</a:t>
            </a:r>
          </a:p>
        </p:txBody>
      </p:sp>
    </p:spTree>
    <p:extLst>
      <p:ext uri="{BB962C8B-B14F-4D97-AF65-F5344CB8AC3E}">
        <p14:creationId xmlns:p14="http://schemas.microsoft.com/office/powerpoint/2010/main" val="665158111"/>
      </p:ext>
    </p:extLst>
  </p:cSld>
  <p:clrMapOvr>
    <a:masterClrMapping/>
  </p:clrMapOvr>
  <p:transition spd="med" advClick="0" advTm="2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Innovación Tecnológica.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21040" y="1060826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Impresora 3D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599981" y="1650626"/>
            <a:ext cx="3962499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just" eaLnBrk="1" hangingPunct="1">
              <a:buClrTx/>
              <a:buFontTx/>
              <a:buNone/>
              <a:defRPr/>
            </a:pPr>
            <a:r>
              <a:rPr lang="es-ES" sz="2000" dirty="0">
                <a:latin typeface="+mn-lt"/>
              </a:rPr>
              <a:t>Disponemos de 2 </a:t>
            </a:r>
            <a:r>
              <a:rPr lang="es-ES" sz="2000" b="1" dirty="0">
                <a:latin typeface="+mn-lt"/>
              </a:rPr>
              <a:t>Impresoras 3D.</a:t>
            </a:r>
          </a:p>
          <a:p>
            <a:pPr algn="just" eaLnBrk="1" hangingPunct="1">
              <a:buClrTx/>
              <a:buFontTx/>
              <a:buNone/>
              <a:defRPr/>
            </a:pPr>
            <a:r>
              <a:rPr lang="es-ES" sz="2000" dirty="0">
                <a:latin typeface="+mn-lt"/>
              </a:rPr>
              <a:t>Con ellas trabajamos contenidos propios de las diferentes materias y participamos en concursos de la Comunidad de Madrid</a:t>
            </a:r>
          </a:p>
        </p:txBody>
      </p:sp>
      <p:pic>
        <p:nvPicPr>
          <p:cNvPr id="2" name="Imagen 1" descr="WhatsApp Image 2020-05-18 at 17.49.40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7072" y="3500461"/>
            <a:ext cx="3481293" cy="2793507"/>
          </a:xfrm>
          <a:prstGeom prst="rect">
            <a:avLst/>
          </a:prstGeom>
        </p:spPr>
      </p:pic>
      <p:pic>
        <p:nvPicPr>
          <p:cNvPr id="4" name="Imagen 3" descr="WhatsApp Image 2020-05-19 at 13.18.16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40" y="1650626"/>
            <a:ext cx="4006136" cy="3004602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01518" y="4821144"/>
            <a:ext cx="3586598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just" eaLnBrk="1" hangingPunct="1">
              <a:buClrTx/>
              <a:buFontTx/>
              <a:buNone/>
              <a:defRPr/>
            </a:pPr>
            <a:r>
              <a:rPr lang="es-ES" sz="2000" dirty="0">
                <a:latin typeface="+mn-lt"/>
              </a:rPr>
              <a:t>Esta impresora ha sido creada en el centro mediante el diseño de piezas e impresión 3D de las mismas.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1807882" y="4318000"/>
            <a:ext cx="0" cy="503144"/>
          </a:xfrm>
          <a:prstGeom prst="straightConnector1">
            <a:avLst/>
          </a:prstGeom>
          <a:ln w="50800">
            <a:solidFill>
              <a:srgbClr val="66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043438"/>
      </p:ext>
    </p:extLst>
  </p:cSld>
  <p:clrMapOvr>
    <a:masterClrMapping/>
  </p:clrMapOvr>
  <p:transition spd="med" advClick="0" advTm="2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Innovación Tecnológica.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21040" y="1060826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Impresora 3D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824" y="1807884"/>
            <a:ext cx="2653019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Imagen 1" descr="Captura de pantalla 2020-05-18 a las 17.58.4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0" y="2633724"/>
            <a:ext cx="4498480" cy="34921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96470" y="4179513"/>
            <a:ext cx="249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Construcción de Robots.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679576" y="2033559"/>
            <a:ext cx="329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Creación de catapultas.</a:t>
            </a:r>
          </a:p>
        </p:txBody>
      </p:sp>
    </p:spTree>
    <p:extLst>
      <p:ext uri="{BB962C8B-B14F-4D97-AF65-F5344CB8AC3E}">
        <p14:creationId xmlns:p14="http://schemas.microsoft.com/office/powerpoint/2010/main" val="1320831827"/>
      </p:ext>
    </p:extLst>
  </p:cSld>
  <p:clrMapOvr>
    <a:masterClrMapping/>
  </p:clrMapOvr>
  <p:transition spd="med" advClick="0" advTm="2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Innovación Tecnológica.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21040" y="1060826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Impresora 3D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39" y="1788696"/>
            <a:ext cx="2864223" cy="214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9108">
            <a:off x="1978383" y="3159562"/>
            <a:ext cx="3123099" cy="155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t="26881" b="262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27850">
            <a:off x="4121386" y="1746094"/>
            <a:ext cx="2012654" cy="157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6009501" y="2476219"/>
            <a:ext cx="249517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Diseño de cortapastas para galletas.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402" y="4613974"/>
            <a:ext cx="2129771" cy="190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2436" y="4748443"/>
            <a:ext cx="1990395" cy="16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2038136" y="5472644"/>
            <a:ext cx="249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Y mucho más</a:t>
            </a:r>
            <a:r>
              <a:rPr lang="mr-IN" sz="2400" dirty="0"/>
              <a:t>…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08741617"/>
      </p:ext>
    </p:extLst>
  </p:cSld>
  <p:clrMapOvr>
    <a:masterClrMapping/>
  </p:clrMapOvr>
  <p:transition spd="med" advClick="0" advTm="2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Innovación Tecnológica.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21040" y="1060826"/>
            <a:ext cx="80414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Aula Croma</a:t>
            </a:r>
          </a:p>
        </p:txBody>
      </p:sp>
      <p:pic>
        <p:nvPicPr>
          <p:cNvPr id="2" name="Imagen 1" descr="Captura de pantalla 2020-05-18 a las 17.52.5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67" y="1640916"/>
            <a:ext cx="4281579" cy="427243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99610" y="2330825"/>
            <a:ext cx="29947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Disponemos de un aula específica para la grabación de videos con fondo croma y así sustituirlo en edición por otra escenografía</a:t>
            </a:r>
          </a:p>
        </p:txBody>
      </p:sp>
    </p:spTree>
    <p:extLst>
      <p:ext uri="{BB962C8B-B14F-4D97-AF65-F5344CB8AC3E}">
        <p14:creationId xmlns:p14="http://schemas.microsoft.com/office/powerpoint/2010/main" val="338157235"/>
      </p:ext>
    </p:extLst>
  </p:cSld>
  <p:clrMapOvr>
    <a:masterClrMapping/>
  </p:clrMapOvr>
  <p:transition spd="med" advClick="0" advTm="2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21040" y="272135"/>
            <a:ext cx="8041440" cy="684903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/>
              <a:t>Proyecto </a:t>
            </a:r>
            <a:r>
              <a:rPr lang="es-ES" sz="4000" dirty="0" err="1"/>
              <a:t>Mindfulness</a:t>
            </a:r>
            <a:r>
              <a:rPr lang="es-ES" sz="4000" dirty="0"/>
              <a:t>.</a:t>
            </a:r>
          </a:p>
        </p:txBody>
      </p:sp>
      <p:pic>
        <p:nvPicPr>
          <p:cNvPr id="4" name="Imagen 3" descr="Captura de pantalla 2020-05-18 a las 18.43.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588" y="3316522"/>
            <a:ext cx="3700176" cy="265864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15274" y="1063430"/>
            <a:ext cx="42003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El proyecto </a:t>
            </a:r>
            <a:r>
              <a:rPr lang="es-ES" sz="2000" dirty="0" err="1"/>
              <a:t>Mindfulness</a:t>
            </a:r>
            <a:r>
              <a:rPr lang="es-ES" sz="2000" dirty="0"/>
              <a:t> está destinado a favorecer la práctica de la atención consciente. Abarca también, herramientas que desarrollen nuestra inteligencia emocional y nuestras fortalezas personales.</a:t>
            </a:r>
          </a:p>
        </p:txBody>
      </p:sp>
      <p:pic>
        <p:nvPicPr>
          <p:cNvPr id="3" name="Imagen 2" descr="WhatsApp Image 2020-05-18 at 21.28.10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763" y="1210235"/>
            <a:ext cx="3175846" cy="476493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12120" y="1434353"/>
            <a:ext cx="216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</a:rPr>
              <a:t>Aula de silencio</a:t>
            </a:r>
          </a:p>
        </p:txBody>
      </p:sp>
    </p:spTree>
    <p:extLst>
      <p:ext uri="{BB962C8B-B14F-4D97-AF65-F5344CB8AC3E}">
        <p14:creationId xmlns:p14="http://schemas.microsoft.com/office/powerpoint/2010/main" val="4094204313"/>
      </p:ext>
    </p:extLst>
  </p:cSld>
  <p:clrMapOvr>
    <a:masterClrMapping/>
  </p:clrMapOvr>
  <p:transition spd="med" advClick="0" advTm="2000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erno de bocetos">
  <a:themeElements>
    <a:clrScheme name="Cuaderno de bocetos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Cuaderno de bocetos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aderno de bocetos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Cuaderno de bocetos.thmx</Template>
  <TotalTime>1486</TotalTime>
  <Words>1350</Words>
  <Application>Microsoft Macintosh PowerPoint</Application>
  <PresentationFormat>Presentación en pantalla (4:3)</PresentationFormat>
  <Paragraphs>227</Paragraphs>
  <Slides>41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</vt:lpstr>
      <vt:lpstr>Rage Italic</vt:lpstr>
      <vt:lpstr>Wingdings</vt:lpstr>
      <vt:lpstr>Cuaderno de bocetos</vt:lpstr>
      <vt:lpstr>Presentación de PowerPoint</vt:lpstr>
      <vt:lpstr>El Equipo Directivo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Díaz</dc:creator>
  <cp:lastModifiedBy>Muñoz Casado José Luis</cp:lastModifiedBy>
  <cp:revision>168</cp:revision>
  <cp:lastPrinted>2021-03-02T16:34:34Z</cp:lastPrinted>
  <dcterms:created xsi:type="dcterms:W3CDTF">2020-05-11T15:55:30Z</dcterms:created>
  <dcterms:modified xsi:type="dcterms:W3CDTF">2021-03-02T16:34:55Z</dcterms:modified>
</cp:coreProperties>
</file>