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sldIdLst>
    <p:sldId id="256" r:id="rId2"/>
    <p:sldId id="259" r:id="rId3"/>
    <p:sldId id="257" r:id="rId4"/>
    <p:sldId id="258"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4" r:id="rId18"/>
    <p:sldId id="275" r:id="rId19"/>
    <p:sldId id="276" r:id="rId20"/>
    <p:sldId id="278" r:id="rId21"/>
    <p:sldId id="281" r:id="rId22"/>
    <p:sldId id="282" r:id="rId23"/>
    <p:sldId id="283" r:id="rId24"/>
    <p:sldId id="284" r:id="rId25"/>
    <p:sldId id="285" r:id="rId26"/>
    <p:sldId id="286" r:id="rId27"/>
    <p:sldId id="288" r:id="rId28"/>
    <p:sldId id="289" r:id="rId29"/>
    <p:sldId id="290" r:id="rId30"/>
    <p:sldId id="291" r:id="rId31"/>
    <p:sldId id="292" r:id="rId32"/>
    <p:sldId id="293" r:id="rId33"/>
    <p:sldId id="294" r:id="rId34"/>
    <p:sldId id="295" r:id="rId35"/>
    <p:sldId id="297" r:id="rId36"/>
    <p:sldId id="299" r:id="rId37"/>
    <p:sldId id="298" r:id="rId38"/>
    <p:sldId id="300" r:id="rId39"/>
    <p:sldId id="301" r:id="rId40"/>
    <p:sldId id="303" r:id="rId41"/>
    <p:sldId id="304" r:id="rId42"/>
    <p:sldId id="305" r:id="rId43"/>
    <p:sldId id="306" r:id="rId44"/>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EB46B8FB-F6A2-5F47-A6CD-A7E17E69270F}"/>
              </a:ext>
            </a:extLst>
          </p:cNvPr>
          <p:cNvGrpSpPr/>
          <p:nvPr/>
        </p:nvGrpSpPr>
        <p:grpSpPr>
          <a:xfrm>
            <a:off x="6201388" y="0"/>
            <a:ext cx="5990612" cy="6858001"/>
            <a:chOff x="6201388" y="0"/>
            <a:chExt cx="5990612" cy="6858001"/>
          </a:xfrm>
        </p:grpSpPr>
        <p:sp>
          <p:nvSpPr>
            <p:cNvPr id="45" name="Oval 44">
              <a:extLst>
                <a:ext uri="{FF2B5EF4-FFF2-40B4-BE49-F238E27FC236}">
                  <a16:creationId xmlns:a16="http://schemas.microsoft.com/office/drawing/2014/main" id="{419BDE93-3EC2-4E4D-BC0B-417378F49EDA}"/>
                </a:ext>
              </a:extLst>
            </p:cNvPr>
            <p:cNvSpPr/>
            <p:nvPr/>
          </p:nvSpPr>
          <p:spPr>
            <a:xfrm>
              <a:off x="6201388"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a:extLst>
                <a:ext uri="{FF2B5EF4-FFF2-40B4-BE49-F238E27FC236}">
                  <a16:creationId xmlns:a16="http://schemas.microsoft.com/office/drawing/2014/main" id="{FE21F82F-1EE5-8240-97F8-387DF0253FCE}"/>
                </a:ext>
              </a:extLst>
            </p:cNvPr>
            <p:cNvSpPr/>
            <p:nvPr/>
          </p:nvSpPr>
          <p:spPr>
            <a:xfrm>
              <a:off x="6201389"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2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4" y="565575"/>
                    <a:pt x="565362"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48">
              <a:extLst>
                <a:ext uri="{FF2B5EF4-FFF2-40B4-BE49-F238E27FC236}">
                  <a16:creationId xmlns:a16="http://schemas.microsoft.com/office/drawing/2014/main" id="{AE1903E3-6B5F-6B4C-9A1F-62628A050AEB}"/>
                </a:ext>
              </a:extLst>
            </p:cNvPr>
            <p:cNvSpPr/>
            <p:nvPr/>
          </p:nvSpPr>
          <p:spPr>
            <a:xfrm>
              <a:off x="7564255" y="6292426"/>
              <a:ext cx="1130723" cy="565575"/>
            </a:xfrm>
            <a:custGeom>
              <a:avLst/>
              <a:gdLst>
                <a:gd name="connsiteX0" fmla="*/ 565362 w 1130723"/>
                <a:gd name="connsiteY0" fmla="*/ 0 h 565575"/>
                <a:gd name="connsiteX1" fmla="*/ 1130723 w 1130723"/>
                <a:gd name="connsiteY1" fmla="*/ 565362 h 565575"/>
                <a:gd name="connsiteX2" fmla="*/ 1130702 w 1130723"/>
                <a:gd name="connsiteY2" fmla="*/ 565575 h 565575"/>
                <a:gd name="connsiteX3" fmla="*/ 21 w 1130723"/>
                <a:gd name="connsiteY3" fmla="*/ 565575 h 565575"/>
                <a:gd name="connsiteX4" fmla="*/ 0 w 1130723"/>
                <a:gd name="connsiteY4" fmla="*/ 565362 h 565575"/>
                <a:gd name="connsiteX5" fmla="*/ 565362 w 1130723"/>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3" h="565575">
                  <a:moveTo>
                    <a:pt x="565362" y="0"/>
                  </a:moveTo>
                  <a:cubicBezTo>
                    <a:pt x="877602" y="0"/>
                    <a:pt x="1130723" y="253121"/>
                    <a:pt x="1130723" y="565362"/>
                  </a:cubicBezTo>
                  <a:lnTo>
                    <a:pt x="1130702" y="565575"/>
                  </a:lnTo>
                  <a:lnTo>
                    <a:pt x="21" y="565575"/>
                  </a:lnTo>
                  <a:lnTo>
                    <a:pt x="0" y="565362"/>
                  </a:lnTo>
                  <a:cubicBezTo>
                    <a:pt x="0" y="253121"/>
                    <a:pt x="253120"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Oval 50">
              <a:extLst>
                <a:ext uri="{FF2B5EF4-FFF2-40B4-BE49-F238E27FC236}">
                  <a16:creationId xmlns:a16="http://schemas.microsoft.com/office/drawing/2014/main" id="{F7C55863-3B37-0743-B001-1A970033FBA8}"/>
                </a:ext>
              </a:extLst>
            </p:cNvPr>
            <p:cNvSpPr/>
            <p:nvPr/>
          </p:nvSpPr>
          <p:spPr>
            <a:xfrm>
              <a:off x="7564253"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932B4C24-3A58-924C-B79A-D961EF7C2C48}"/>
                </a:ext>
              </a:extLst>
            </p:cNvPr>
            <p:cNvSpPr/>
            <p:nvPr/>
          </p:nvSpPr>
          <p:spPr>
            <a:xfrm>
              <a:off x="7564253" y="217788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1EF52E0-D2CF-544F-93A6-4D7B45A0483A}"/>
                </a:ext>
              </a:extLst>
            </p:cNvPr>
            <p:cNvSpPr/>
            <p:nvPr/>
          </p:nvSpPr>
          <p:spPr>
            <a:xfrm>
              <a:off x="7564253" y="80636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a:extLst>
                <a:ext uri="{FF2B5EF4-FFF2-40B4-BE49-F238E27FC236}">
                  <a16:creationId xmlns:a16="http://schemas.microsoft.com/office/drawing/2014/main" id="{6966CFE5-1C8C-2E4F-9B2D-A8438F5A5322}"/>
                </a:ext>
              </a:extLst>
            </p:cNvPr>
            <p:cNvSpPr/>
            <p:nvPr/>
          </p:nvSpPr>
          <p:spPr>
            <a:xfrm>
              <a:off x="7564254"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3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3" y="565575"/>
                    <a:pt x="565363"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Freeform 64">
              <a:extLst>
                <a:ext uri="{FF2B5EF4-FFF2-40B4-BE49-F238E27FC236}">
                  <a16:creationId xmlns:a16="http://schemas.microsoft.com/office/drawing/2014/main" id="{9FD29EF3-A5B2-554A-A307-6BE1BCE8AF03}"/>
                </a:ext>
              </a:extLst>
            </p:cNvPr>
            <p:cNvSpPr/>
            <p:nvPr/>
          </p:nvSpPr>
          <p:spPr>
            <a:xfrm>
              <a:off x="8927118"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2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2" y="565575"/>
                  </a:lnTo>
                  <a:lnTo>
                    <a:pt x="0" y="565362"/>
                  </a:lnTo>
                  <a:cubicBezTo>
                    <a:pt x="0" y="253121"/>
                    <a:pt x="253121" y="0"/>
                    <a:pt x="5653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7" name="Oval 66">
              <a:extLst>
                <a:ext uri="{FF2B5EF4-FFF2-40B4-BE49-F238E27FC236}">
                  <a16:creationId xmlns:a16="http://schemas.microsoft.com/office/drawing/2014/main" id="{AC1ECAD8-0CF2-934D-AA1E-C108208CDE6F}"/>
                </a:ext>
              </a:extLst>
            </p:cNvPr>
            <p:cNvSpPr/>
            <p:nvPr/>
          </p:nvSpPr>
          <p:spPr>
            <a:xfrm>
              <a:off x="8927118" y="492091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DB14DED1-3A58-8C4D-902E-2A9F34043F61}"/>
                </a:ext>
              </a:extLst>
            </p:cNvPr>
            <p:cNvSpPr/>
            <p:nvPr/>
          </p:nvSpPr>
          <p:spPr>
            <a:xfrm>
              <a:off x="8927118" y="354939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65D65157-5719-0341-A807-A8956595FB4C}"/>
                </a:ext>
              </a:extLst>
            </p:cNvPr>
            <p:cNvSpPr/>
            <p:nvPr/>
          </p:nvSpPr>
          <p:spPr>
            <a:xfrm>
              <a:off x="8927118" y="217788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A7F23F74-B777-2A4C-8EF9-E798880D5942}"/>
                </a:ext>
              </a:extLst>
            </p:cNvPr>
            <p:cNvSpPr/>
            <p:nvPr/>
          </p:nvSpPr>
          <p:spPr>
            <a:xfrm>
              <a:off x="8927118"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a:extLst>
                <a:ext uri="{FF2B5EF4-FFF2-40B4-BE49-F238E27FC236}">
                  <a16:creationId xmlns:a16="http://schemas.microsoft.com/office/drawing/2014/main" id="{E3B9A050-0AE1-1D4B-A2AC-6EEF64B106D9}"/>
                </a:ext>
              </a:extLst>
            </p:cNvPr>
            <p:cNvSpPr/>
            <p:nvPr/>
          </p:nvSpPr>
          <p:spPr>
            <a:xfrm>
              <a:off x="8927117" y="0"/>
              <a:ext cx="1130726" cy="565576"/>
            </a:xfrm>
            <a:custGeom>
              <a:avLst/>
              <a:gdLst>
                <a:gd name="connsiteX0" fmla="*/ 22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2"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Freeform 71">
              <a:extLst>
                <a:ext uri="{FF2B5EF4-FFF2-40B4-BE49-F238E27FC236}">
                  <a16:creationId xmlns:a16="http://schemas.microsoft.com/office/drawing/2014/main" id="{C424FE38-F803-8D47-BF56-1B18EC2B1F03}"/>
                </a:ext>
              </a:extLst>
            </p:cNvPr>
            <p:cNvSpPr/>
            <p:nvPr/>
          </p:nvSpPr>
          <p:spPr>
            <a:xfrm>
              <a:off x="10289984"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1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1" y="565575"/>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Oval 72">
              <a:extLst>
                <a:ext uri="{FF2B5EF4-FFF2-40B4-BE49-F238E27FC236}">
                  <a16:creationId xmlns:a16="http://schemas.microsoft.com/office/drawing/2014/main" id="{E37187F2-9212-0641-97D0-1ACD50B748A8}"/>
                </a:ext>
              </a:extLst>
            </p:cNvPr>
            <p:cNvSpPr/>
            <p:nvPr/>
          </p:nvSpPr>
          <p:spPr>
            <a:xfrm>
              <a:off x="10289984" y="492091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C760C651-2AC4-564E-BEAA-AB7FAFE7F79F}"/>
                </a:ext>
              </a:extLst>
            </p:cNvPr>
            <p:cNvSpPr/>
            <p:nvPr/>
          </p:nvSpPr>
          <p:spPr>
            <a:xfrm>
              <a:off x="10289984"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58B0A1B8-5BA3-3548-9511-B4904D05264B}"/>
                </a:ext>
              </a:extLst>
            </p:cNvPr>
            <p:cNvSpPr/>
            <p:nvPr/>
          </p:nvSpPr>
          <p:spPr>
            <a:xfrm>
              <a:off x="10289984"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75">
              <a:extLst>
                <a:ext uri="{FF2B5EF4-FFF2-40B4-BE49-F238E27FC236}">
                  <a16:creationId xmlns:a16="http://schemas.microsoft.com/office/drawing/2014/main" id="{424CD779-EE9A-214D-9488-767327E373AA}"/>
                </a:ext>
              </a:extLst>
            </p:cNvPr>
            <p:cNvSpPr/>
            <p:nvPr/>
          </p:nvSpPr>
          <p:spPr>
            <a:xfrm>
              <a:off x="10289983" y="0"/>
              <a:ext cx="1130726" cy="565576"/>
            </a:xfrm>
            <a:custGeom>
              <a:avLst/>
              <a:gdLst>
                <a:gd name="connsiteX0" fmla="*/ 21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1"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7" name="Freeform 76">
              <a:extLst>
                <a:ext uri="{FF2B5EF4-FFF2-40B4-BE49-F238E27FC236}">
                  <a16:creationId xmlns:a16="http://schemas.microsoft.com/office/drawing/2014/main" id="{630D08C6-9EFB-8540-875F-2A55DED2AAE3}"/>
                </a:ext>
              </a:extLst>
            </p:cNvPr>
            <p:cNvSpPr/>
            <p:nvPr/>
          </p:nvSpPr>
          <p:spPr>
            <a:xfrm>
              <a:off x="11652854" y="6295069"/>
              <a:ext cx="539146" cy="562931"/>
            </a:xfrm>
            <a:custGeom>
              <a:avLst/>
              <a:gdLst>
                <a:gd name="connsiteX0" fmla="*/ 539146 w 539146"/>
                <a:gd name="connsiteY0" fmla="*/ 0 h 562931"/>
                <a:gd name="connsiteX1" fmla="*/ 539146 w 539146"/>
                <a:gd name="connsiteY1" fmla="*/ 562931 h 562931"/>
                <a:gd name="connsiteX2" fmla="*/ 21 w 539146"/>
                <a:gd name="connsiteY2" fmla="*/ 562931 h 562931"/>
                <a:gd name="connsiteX3" fmla="*/ 0 w 539146"/>
                <a:gd name="connsiteY3" fmla="*/ 562719 h 562931"/>
                <a:gd name="connsiteX4" fmla="*/ 451422 w 539146"/>
                <a:gd name="connsiteY4" fmla="*/ 8843 h 562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6" h="562931">
                  <a:moveTo>
                    <a:pt x="539146" y="0"/>
                  </a:moveTo>
                  <a:lnTo>
                    <a:pt x="539146" y="562931"/>
                  </a:lnTo>
                  <a:lnTo>
                    <a:pt x="21" y="562931"/>
                  </a:lnTo>
                  <a:lnTo>
                    <a:pt x="0" y="562719"/>
                  </a:lnTo>
                  <a:cubicBezTo>
                    <a:pt x="0" y="289508"/>
                    <a:pt x="193796" y="61561"/>
                    <a:pt x="451422"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77">
              <a:extLst>
                <a:ext uri="{FF2B5EF4-FFF2-40B4-BE49-F238E27FC236}">
                  <a16:creationId xmlns:a16="http://schemas.microsoft.com/office/drawing/2014/main" id="{D7E8DA86-1294-4641-9C52-6E153150641C}"/>
                </a:ext>
              </a:extLst>
            </p:cNvPr>
            <p:cNvSpPr/>
            <p:nvPr/>
          </p:nvSpPr>
          <p:spPr>
            <a:xfrm>
              <a:off x="11652853" y="4923555"/>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78">
              <a:extLst>
                <a:ext uri="{FF2B5EF4-FFF2-40B4-BE49-F238E27FC236}">
                  <a16:creationId xmlns:a16="http://schemas.microsoft.com/office/drawing/2014/main" id="{011063C9-2A43-3348-A018-F27FACAA778D}"/>
                </a:ext>
              </a:extLst>
            </p:cNvPr>
            <p:cNvSpPr/>
            <p:nvPr/>
          </p:nvSpPr>
          <p:spPr>
            <a:xfrm>
              <a:off x="11652853" y="3552039"/>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0" name="Freeform 79">
              <a:extLst>
                <a:ext uri="{FF2B5EF4-FFF2-40B4-BE49-F238E27FC236}">
                  <a16:creationId xmlns:a16="http://schemas.microsoft.com/office/drawing/2014/main" id="{EE85C7DE-D965-244F-BD95-3A05FF4AAC61}"/>
                </a:ext>
              </a:extLst>
            </p:cNvPr>
            <p:cNvSpPr/>
            <p:nvPr/>
          </p:nvSpPr>
          <p:spPr>
            <a:xfrm>
              <a:off x="11652853" y="2180524"/>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9"/>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80">
              <a:extLst>
                <a:ext uri="{FF2B5EF4-FFF2-40B4-BE49-F238E27FC236}">
                  <a16:creationId xmlns:a16="http://schemas.microsoft.com/office/drawing/2014/main" id="{315A1389-149A-3342-A863-637D42FDB28D}"/>
                </a:ext>
              </a:extLst>
            </p:cNvPr>
            <p:cNvSpPr/>
            <p:nvPr/>
          </p:nvSpPr>
          <p:spPr>
            <a:xfrm>
              <a:off x="11652853" y="809010"/>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2" name="Freeform 81">
              <a:extLst>
                <a:ext uri="{FF2B5EF4-FFF2-40B4-BE49-F238E27FC236}">
                  <a16:creationId xmlns:a16="http://schemas.microsoft.com/office/drawing/2014/main" id="{B149CC6F-B6C6-BE46-B451-1BF7D47A8936}"/>
                </a:ext>
              </a:extLst>
            </p:cNvPr>
            <p:cNvSpPr/>
            <p:nvPr/>
          </p:nvSpPr>
          <p:spPr>
            <a:xfrm>
              <a:off x="11652853" y="1"/>
              <a:ext cx="539147" cy="562933"/>
            </a:xfrm>
            <a:custGeom>
              <a:avLst/>
              <a:gdLst>
                <a:gd name="connsiteX0" fmla="*/ 22 w 539147"/>
                <a:gd name="connsiteY0" fmla="*/ 0 h 562933"/>
                <a:gd name="connsiteX1" fmla="*/ 539147 w 539147"/>
                <a:gd name="connsiteY1" fmla="*/ 0 h 562933"/>
                <a:gd name="connsiteX2" fmla="*/ 539147 w 539147"/>
                <a:gd name="connsiteY2" fmla="*/ 562933 h 562933"/>
                <a:gd name="connsiteX3" fmla="*/ 451423 w 539147"/>
                <a:gd name="connsiteY3" fmla="*/ 554090 h 562933"/>
                <a:gd name="connsiteX4" fmla="*/ 0 w 539147"/>
                <a:gd name="connsiteY4" fmla="*/ 214 h 56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562933">
                  <a:moveTo>
                    <a:pt x="22" y="0"/>
                  </a:moveTo>
                  <a:lnTo>
                    <a:pt x="539147" y="0"/>
                  </a:lnTo>
                  <a:lnTo>
                    <a:pt x="539147" y="562933"/>
                  </a:lnTo>
                  <a:lnTo>
                    <a:pt x="451423" y="554090"/>
                  </a:lnTo>
                  <a:cubicBezTo>
                    <a:pt x="193797" y="501372"/>
                    <a:pt x="0" y="27342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CDAB39E9-6F50-3F4B-9DDB-FC0E0CA993A6}"/>
              </a:ext>
            </a:extLst>
          </p:cNvPr>
          <p:cNvSpPr>
            <a:spLocks noGrp="1"/>
          </p:cNvSpPr>
          <p:nvPr>
            <p:ph type="ctrTitle"/>
          </p:nvPr>
        </p:nvSpPr>
        <p:spPr>
          <a:xfrm>
            <a:off x="565150" y="768334"/>
            <a:ext cx="5066001" cy="2866405"/>
          </a:xfrm>
        </p:spPr>
        <p:txBody>
          <a:bodyPr anchor="t"/>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A6B2C33E-E9A6-304D-BBCB-97AD0B213CE0}"/>
              </a:ext>
            </a:extLst>
          </p:cNvPr>
          <p:cNvSpPr>
            <a:spLocks noGrp="1"/>
          </p:cNvSpPr>
          <p:nvPr>
            <p:ph type="subTitle" idx="1"/>
          </p:nvPr>
        </p:nvSpPr>
        <p:spPr>
          <a:xfrm>
            <a:off x="565150" y="4283239"/>
            <a:ext cx="5066001" cy="1475177"/>
          </a:xfrm>
        </p:spPr>
        <p:txBody>
          <a:bodyPr anchor="b"/>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C29C75C4-E533-BE48-B528-D1A278BC39A3}"/>
              </a:ext>
            </a:extLst>
          </p:cNvPr>
          <p:cNvSpPr>
            <a:spLocks noGrp="1"/>
          </p:cNvSpPr>
          <p:nvPr>
            <p:ph type="dt" sz="half" idx="10"/>
          </p:nvPr>
        </p:nvSpPr>
        <p:spPr>
          <a:xfrm>
            <a:off x="566928" y="457200"/>
            <a:ext cx="3608205" cy="365125"/>
          </a:xfrm>
        </p:spPr>
        <p:txBody>
          <a:bodyPr/>
          <a:lstStyle>
            <a:lvl1pPr algn="l">
              <a:defRPr/>
            </a:lvl1pPr>
          </a:lstStyle>
          <a:p>
            <a:pPr algn="l"/>
            <a:fld id="{A5B0A250-5CC0-1746-B209-08E8B0DAE6AF}" type="datetimeFigureOut">
              <a:rPr lang="en-US" smtClean="0"/>
              <a:pPr algn="l"/>
              <a:t>1/7/2024</a:t>
            </a:fld>
            <a:endParaRPr lang="en-US" dirty="0"/>
          </a:p>
        </p:txBody>
      </p:sp>
      <p:sp>
        <p:nvSpPr>
          <p:cNvPr id="5" name="Footer Placeholder 4">
            <a:extLst>
              <a:ext uri="{FF2B5EF4-FFF2-40B4-BE49-F238E27FC236}">
                <a16:creationId xmlns:a16="http://schemas.microsoft.com/office/drawing/2014/main" id="{8F09BA8A-EF83-434D-A90E-0805D1104A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FCFDDE0-90B9-AD4E-B0EB-E7464FA9CDF2}"/>
              </a:ext>
            </a:extLst>
          </p:cNvPr>
          <p:cNvSpPr>
            <a:spLocks noGrp="1"/>
          </p:cNvSpPr>
          <p:nvPr>
            <p:ph type="sldNum" sz="quarter" idx="12"/>
          </p:nvPr>
        </p:nvSpPr>
        <p:spPr>
          <a:xfrm>
            <a:off x="4817335" y="6141085"/>
            <a:ext cx="813816" cy="365125"/>
          </a:xfrm>
        </p:spPr>
        <p:txBody>
          <a:bodyPr/>
          <a:lstStyle/>
          <a:p>
            <a:fld id="{49ABCAEC-7D34-E549-A96E-FCEDAADBE4B0}" type="slidenum">
              <a:rPr lang="en-US" smtClean="0"/>
              <a:t>‹Nº›</a:t>
            </a:fld>
            <a:endParaRPr lang="en-US" dirty="0"/>
          </a:p>
        </p:txBody>
      </p:sp>
      <p:cxnSp>
        <p:nvCxnSpPr>
          <p:cNvPr id="7" name="Straight Connector 6">
            <a:extLst>
              <a:ext uri="{FF2B5EF4-FFF2-40B4-BE49-F238E27FC236}">
                <a16:creationId xmlns:a16="http://schemas.microsoft.com/office/drawing/2014/main" id="{D33A3282-0389-C547-8CA6-7F3E7F27B34D}"/>
              </a:ext>
            </a:extLst>
          </p:cNvPr>
          <p:cNvCxnSpPr>
            <a:cxnSpLocks/>
          </p:cNvCxnSpPr>
          <p:nvPr/>
        </p:nvCxnSpPr>
        <p:spPr>
          <a:xfrm>
            <a:off x="565150" y="6087110"/>
            <a:ext cx="5066001"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8744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7ED46EE4-CE67-DD46-A751-9FEA049A22B8}"/>
              </a:ext>
            </a:extLst>
          </p:cNvPr>
          <p:cNvGrpSpPr/>
          <p:nvPr/>
        </p:nvGrpSpPr>
        <p:grpSpPr>
          <a:xfrm>
            <a:off x="8928528" y="0"/>
            <a:ext cx="3263472" cy="6858000"/>
            <a:chOff x="8928528" y="0"/>
            <a:chExt cx="3263472" cy="6858000"/>
          </a:xfrm>
        </p:grpSpPr>
        <p:sp>
          <p:nvSpPr>
            <p:cNvPr id="23" name="Oval 22">
              <a:extLst>
                <a:ext uri="{FF2B5EF4-FFF2-40B4-BE49-F238E27FC236}">
                  <a16:creationId xmlns:a16="http://schemas.microsoft.com/office/drawing/2014/main" id="{955C5B70-D34F-8A49-B220-808CE2BBB7F3}"/>
                </a:ext>
              </a:extLst>
            </p:cNvPr>
            <p:cNvSpPr/>
            <p:nvPr/>
          </p:nvSpPr>
          <p:spPr>
            <a:xfrm>
              <a:off x="8928528" y="491812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4BBFE624-6DBD-8541-B43B-180C0AFA21F0}"/>
                </a:ext>
              </a:extLst>
            </p:cNvPr>
            <p:cNvSpPr/>
            <p:nvPr/>
          </p:nvSpPr>
          <p:spPr>
            <a:xfrm>
              <a:off x="8928528" y="0"/>
              <a:ext cx="1130724" cy="565573"/>
            </a:xfrm>
            <a:custGeom>
              <a:avLst/>
              <a:gdLst>
                <a:gd name="connsiteX0" fmla="*/ 22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2"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6E01AC23-2120-A542-B140-5A29AA27A2C8}"/>
                </a:ext>
              </a:extLst>
            </p:cNvPr>
            <p:cNvSpPr/>
            <p:nvPr/>
          </p:nvSpPr>
          <p:spPr>
            <a:xfrm>
              <a:off x="10291391" y="6292417"/>
              <a:ext cx="1130724" cy="565583"/>
            </a:xfrm>
            <a:custGeom>
              <a:avLst/>
              <a:gdLst>
                <a:gd name="connsiteX0" fmla="*/ 565362 w 1130724"/>
                <a:gd name="connsiteY0" fmla="*/ 0 h 565583"/>
                <a:gd name="connsiteX1" fmla="*/ 1130724 w 1130724"/>
                <a:gd name="connsiteY1" fmla="*/ 565362 h 565583"/>
                <a:gd name="connsiteX2" fmla="*/ 1130702 w 1130724"/>
                <a:gd name="connsiteY2" fmla="*/ 565583 h 565583"/>
                <a:gd name="connsiteX3" fmla="*/ 22 w 1130724"/>
                <a:gd name="connsiteY3" fmla="*/ 565583 h 565583"/>
                <a:gd name="connsiteX4" fmla="*/ 0 w 1130724"/>
                <a:gd name="connsiteY4" fmla="*/ 565362 h 565583"/>
                <a:gd name="connsiteX5" fmla="*/ 565362 w 1130724"/>
                <a:gd name="connsiteY5" fmla="*/ 0 h 56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83">
                  <a:moveTo>
                    <a:pt x="565362" y="0"/>
                  </a:moveTo>
                  <a:cubicBezTo>
                    <a:pt x="877603" y="0"/>
                    <a:pt x="1130724" y="253121"/>
                    <a:pt x="1130724" y="565362"/>
                  </a:cubicBezTo>
                  <a:lnTo>
                    <a:pt x="1130702" y="565583"/>
                  </a:lnTo>
                  <a:lnTo>
                    <a:pt x="22" y="565583"/>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Oval 25">
              <a:extLst>
                <a:ext uri="{FF2B5EF4-FFF2-40B4-BE49-F238E27FC236}">
                  <a16:creationId xmlns:a16="http://schemas.microsoft.com/office/drawing/2014/main" id="{154689C0-9C35-9B4D-906B-DA287DA55A38}"/>
                </a:ext>
              </a:extLst>
            </p:cNvPr>
            <p:cNvSpPr/>
            <p:nvPr/>
          </p:nvSpPr>
          <p:spPr>
            <a:xfrm>
              <a:off x="10291392"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696570F0-11E0-6147-9053-E3A4B5DBA0E4}"/>
                </a:ext>
              </a:extLst>
            </p:cNvPr>
            <p:cNvSpPr/>
            <p:nvPr/>
          </p:nvSpPr>
          <p:spPr>
            <a:xfrm>
              <a:off x="10291392" y="2177876"/>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9BDD97F6-A366-B54A-B889-42E97AFEDE37}"/>
                </a:ext>
              </a:extLst>
            </p:cNvPr>
            <p:cNvSpPr/>
            <p:nvPr/>
          </p:nvSpPr>
          <p:spPr>
            <a:xfrm>
              <a:off x="10291392" y="806363"/>
              <a:ext cx="1130724" cy="11307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58E853BC-EE80-374B-B823-8D51A948C4CF}"/>
                </a:ext>
              </a:extLst>
            </p:cNvPr>
            <p:cNvSpPr/>
            <p:nvPr/>
          </p:nvSpPr>
          <p:spPr>
            <a:xfrm>
              <a:off x="10291392"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4B5B70B1-649D-9848-B5D4-6DE04D55F5F0}"/>
                </a:ext>
              </a:extLst>
            </p:cNvPr>
            <p:cNvSpPr/>
            <p:nvPr/>
          </p:nvSpPr>
          <p:spPr>
            <a:xfrm>
              <a:off x="11654256" y="6295201"/>
              <a:ext cx="537744" cy="562799"/>
            </a:xfrm>
            <a:custGeom>
              <a:avLst/>
              <a:gdLst>
                <a:gd name="connsiteX0" fmla="*/ 537744 w 537744"/>
                <a:gd name="connsiteY0" fmla="*/ 0 h 562799"/>
                <a:gd name="connsiteX1" fmla="*/ 537744 w 537744"/>
                <a:gd name="connsiteY1" fmla="*/ 562799 h 562799"/>
                <a:gd name="connsiteX2" fmla="*/ 22 w 537744"/>
                <a:gd name="connsiteY2" fmla="*/ 562799 h 562799"/>
                <a:gd name="connsiteX3" fmla="*/ 0 w 537744"/>
                <a:gd name="connsiteY3" fmla="*/ 562578 h 562799"/>
                <a:gd name="connsiteX4" fmla="*/ 451422 w 537744"/>
                <a:gd name="connsiteY4" fmla="*/ 8702 h 56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99">
                  <a:moveTo>
                    <a:pt x="537744" y="0"/>
                  </a:moveTo>
                  <a:lnTo>
                    <a:pt x="537744" y="562799"/>
                  </a:lnTo>
                  <a:lnTo>
                    <a:pt x="22" y="562799"/>
                  </a:lnTo>
                  <a:lnTo>
                    <a:pt x="0" y="562578"/>
                  </a:ln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46A2092A-2157-0A49-937F-BBAE14687DE7}"/>
                </a:ext>
              </a:extLst>
            </p:cNvPr>
            <p:cNvSpPr/>
            <p:nvPr/>
          </p:nvSpPr>
          <p:spPr>
            <a:xfrm>
              <a:off x="11654256" y="4923687"/>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F092371E-D526-AF43-816F-F7AEBA9FF166}"/>
                </a:ext>
              </a:extLst>
            </p:cNvPr>
            <p:cNvSpPr/>
            <p:nvPr/>
          </p:nvSpPr>
          <p:spPr>
            <a:xfrm>
              <a:off x="11654256" y="3552173"/>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32">
              <a:extLst>
                <a:ext uri="{FF2B5EF4-FFF2-40B4-BE49-F238E27FC236}">
                  <a16:creationId xmlns:a16="http://schemas.microsoft.com/office/drawing/2014/main" id="{06995714-B51E-E84A-9FD5-3AD33004E517}"/>
                </a:ext>
              </a:extLst>
            </p:cNvPr>
            <p:cNvSpPr/>
            <p:nvPr/>
          </p:nvSpPr>
          <p:spPr>
            <a:xfrm>
              <a:off x="11654256" y="2180659"/>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33">
              <a:extLst>
                <a:ext uri="{FF2B5EF4-FFF2-40B4-BE49-F238E27FC236}">
                  <a16:creationId xmlns:a16="http://schemas.microsoft.com/office/drawing/2014/main" id="{0FDB0CC5-76AA-6E44-8376-4EE649C1DE42}"/>
                </a:ext>
              </a:extLst>
            </p:cNvPr>
            <p:cNvSpPr/>
            <p:nvPr/>
          </p:nvSpPr>
          <p:spPr>
            <a:xfrm>
              <a:off x="11654256" y="809146"/>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34">
              <a:extLst>
                <a:ext uri="{FF2B5EF4-FFF2-40B4-BE49-F238E27FC236}">
                  <a16:creationId xmlns:a16="http://schemas.microsoft.com/office/drawing/2014/main" id="{3D981F0B-8982-1C45-8D7C-30E744003823}"/>
                </a:ext>
              </a:extLst>
            </p:cNvPr>
            <p:cNvSpPr/>
            <p:nvPr/>
          </p:nvSpPr>
          <p:spPr>
            <a:xfrm>
              <a:off x="11654256" y="0"/>
              <a:ext cx="537744" cy="562788"/>
            </a:xfrm>
            <a:custGeom>
              <a:avLst/>
              <a:gdLst>
                <a:gd name="connsiteX0" fmla="*/ 21 w 537744"/>
                <a:gd name="connsiteY0" fmla="*/ 0 h 562788"/>
                <a:gd name="connsiteX1" fmla="*/ 537744 w 537744"/>
                <a:gd name="connsiteY1" fmla="*/ 0 h 562788"/>
                <a:gd name="connsiteX2" fmla="*/ 537744 w 537744"/>
                <a:gd name="connsiteY2" fmla="*/ 562788 h 562788"/>
                <a:gd name="connsiteX3" fmla="*/ 451422 w 537744"/>
                <a:gd name="connsiteY3" fmla="*/ 554086 h 562788"/>
                <a:gd name="connsiteX4" fmla="*/ 0 w 537744"/>
                <a:gd name="connsiteY4" fmla="*/ 211 h 56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88">
                  <a:moveTo>
                    <a:pt x="21" y="0"/>
                  </a:moveTo>
                  <a:lnTo>
                    <a:pt x="537744" y="0"/>
                  </a:lnTo>
                  <a:lnTo>
                    <a:pt x="537744" y="562788"/>
                  </a:lnTo>
                  <a:lnTo>
                    <a:pt x="451422" y="554086"/>
                  </a:lnTo>
                  <a:cubicBezTo>
                    <a:pt x="193796" y="501368"/>
                    <a:pt x="0" y="273421"/>
                    <a:pt x="0" y="2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DF76EEB7-1E87-0447-8CD6-DD220CF4EE59}"/>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BA8AE526-3A03-9B41-8C9F-27156E701C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D08D72-182D-C947-B3F7-B74948D0849B}"/>
              </a:ext>
            </a:extLst>
          </p:cNvPr>
          <p:cNvSpPr>
            <a:spLocks noGrp="1"/>
          </p:cNvSpPr>
          <p:nvPr>
            <p:ph type="dt" sz="half" idx="10"/>
          </p:nvPr>
        </p:nvSpPr>
        <p:spPr/>
        <p:txBody>
          <a:bodyPr/>
          <a:lstStyle/>
          <a:p>
            <a:fld id="{A5B0A250-5CC0-1746-B209-08E8B0DAE6AF}" type="datetimeFigureOut">
              <a:rPr lang="en-US" smtClean="0"/>
              <a:t>1/7/2024</a:t>
            </a:fld>
            <a:endParaRPr lang="en-US" dirty="0"/>
          </a:p>
        </p:txBody>
      </p:sp>
      <p:sp>
        <p:nvSpPr>
          <p:cNvPr id="5" name="Footer Placeholder 4">
            <a:extLst>
              <a:ext uri="{FF2B5EF4-FFF2-40B4-BE49-F238E27FC236}">
                <a16:creationId xmlns:a16="http://schemas.microsoft.com/office/drawing/2014/main" id="{B076E396-D059-AF4D-A1D9-C1347978AAD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F8845B6-87C0-2F4A-8146-00E911CDF70D}"/>
              </a:ext>
            </a:extLst>
          </p:cNvPr>
          <p:cNvSpPr>
            <a:spLocks noGrp="1"/>
          </p:cNvSpPr>
          <p:nvPr>
            <p:ph type="sldNum" sz="quarter" idx="12"/>
          </p:nvPr>
        </p:nvSpPr>
        <p:spPr>
          <a:xfrm>
            <a:off x="7086480" y="6141085"/>
            <a:ext cx="813816" cy="365125"/>
          </a:xfrm>
        </p:spPr>
        <p:txBody>
          <a:bodyPr/>
          <a:lstStyle/>
          <a:p>
            <a:fld id="{49ABCAEC-7D34-E549-A96E-FCEDAADBE4B0}" type="slidenum">
              <a:rPr lang="en-US" smtClean="0"/>
              <a:t>‹Nº›</a:t>
            </a:fld>
            <a:endParaRPr lang="en-US"/>
          </a:p>
        </p:txBody>
      </p:sp>
      <p:cxnSp>
        <p:nvCxnSpPr>
          <p:cNvPr id="7" name="Straight Connector 6">
            <a:extLst>
              <a:ext uri="{FF2B5EF4-FFF2-40B4-BE49-F238E27FC236}">
                <a16:creationId xmlns:a16="http://schemas.microsoft.com/office/drawing/2014/main" id="{A78A912D-4325-C449-BF2E-F331A221C695}"/>
              </a:ext>
            </a:extLst>
          </p:cNvPr>
          <p:cNvCxnSpPr>
            <a:cxnSpLocks/>
          </p:cNvCxnSpPr>
          <p:nvPr/>
        </p:nvCxnSpPr>
        <p:spPr>
          <a:xfrm>
            <a:off x="565150" y="6087110"/>
            <a:ext cx="7335146"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933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C3803ECC-8207-244B-8051-94AA5304EDD9}"/>
              </a:ext>
            </a:extLst>
          </p:cNvPr>
          <p:cNvGrpSpPr/>
          <p:nvPr/>
        </p:nvGrpSpPr>
        <p:grpSpPr>
          <a:xfrm>
            <a:off x="10290315" y="0"/>
            <a:ext cx="1901686" cy="6858000"/>
            <a:chOff x="10290315" y="0"/>
            <a:chExt cx="1901686" cy="6858000"/>
          </a:xfrm>
        </p:grpSpPr>
        <p:sp>
          <p:nvSpPr>
            <p:cNvPr id="17" name="Freeform 16">
              <a:extLst>
                <a:ext uri="{FF2B5EF4-FFF2-40B4-BE49-F238E27FC236}">
                  <a16:creationId xmlns:a16="http://schemas.microsoft.com/office/drawing/2014/main" id="{CF2E8536-821C-3846-A152-2001B7BA4BC9}"/>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57A02781-FFB4-C04E-97FB-78D26A9E8F1C}"/>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14C29607-37D2-7A4B-98E2-2C851CD6776C}"/>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D12FC7BA-80CC-1C4E-B268-B3EEA08137F1}"/>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BEBC8FB1-96B9-D84A-BD2A-BC8410EBE012}"/>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5A8455B4-A778-B44D-A7E8-C45A4846D9F7}"/>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Vertical Title 1">
            <a:extLst>
              <a:ext uri="{FF2B5EF4-FFF2-40B4-BE49-F238E27FC236}">
                <a16:creationId xmlns:a16="http://schemas.microsoft.com/office/drawing/2014/main" id="{B0407CCA-80EF-2B45-8F8C-7D5796A61BC0}"/>
              </a:ext>
            </a:extLst>
          </p:cNvPr>
          <p:cNvSpPr>
            <a:spLocks noGrp="1"/>
          </p:cNvSpPr>
          <p:nvPr>
            <p:ph type="title" orient="vert"/>
          </p:nvPr>
        </p:nvSpPr>
        <p:spPr>
          <a:xfrm>
            <a:off x="8950095" y="976630"/>
            <a:ext cx="2268507" cy="478459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AA221C3-F2D3-FC4F-938B-4C4CAC7370B1}"/>
              </a:ext>
            </a:extLst>
          </p:cNvPr>
          <p:cNvSpPr>
            <a:spLocks noGrp="1"/>
          </p:cNvSpPr>
          <p:nvPr>
            <p:ph type="body" orient="vert" idx="1"/>
          </p:nvPr>
        </p:nvSpPr>
        <p:spPr>
          <a:xfrm>
            <a:off x="565150" y="976630"/>
            <a:ext cx="8264057" cy="478459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B061B46-3E9A-AC48-8C84-5B46EA1EC583}"/>
              </a:ext>
            </a:extLst>
          </p:cNvPr>
          <p:cNvSpPr>
            <a:spLocks noGrp="1"/>
          </p:cNvSpPr>
          <p:nvPr>
            <p:ph type="dt" sz="half" idx="10"/>
          </p:nvPr>
        </p:nvSpPr>
        <p:spPr/>
        <p:txBody>
          <a:bodyPr/>
          <a:lstStyle/>
          <a:p>
            <a:fld id="{A5B0A250-5CC0-1746-B209-08E8B0DAE6AF}" type="datetimeFigureOut">
              <a:rPr lang="en-US" smtClean="0"/>
              <a:t>1/7/2024</a:t>
            </a:fld>
            <a:endParaRPr lang="en-US"/>
          </a:p>
        </p:txBody>
      </p:sp>
      <p:sp>
        <p:nvSpPr>
          <p:cNvPr id="5" name="Footer Placeholder 4">
            <a:extLst>
              <a:ext uri="{FF2B5EF4-FFF2-40B4-BE49-F238E27FC236}">
                <a16:creationId xmlns:a16="http://schemas.microsoft.com/office/drawing/2014/main" id="{369F8F49-5859-714C-8EE1-61A74F324E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2B6F69-3FFA-D94F-BA99-873D36F7F69D}"/>
              </a:ext>
            </a:extLst>
          </p:cNvPr>
          <p:cNvSpPr>
            <a:spLocks noGrp="1"/>
          </p:cNvSpPr>
          <p:nvPr>
            <p:ph type="sldNum" sz="quarter" idx="12"/>
          </p:nvPr>
        </p:nvSpPr>
        <p:spPr/>
        <p:txBody>
          <a:bodyPr/>
          <a:lstStyle/>
          <a:p>
            <a:fld id="{49ABCAEC-7D34-E549-A96E-FCEDAADBE4B0}" type="slidenum">
              <a:rPr lang="en-US" smtClean="0"/>
              <a:t>‹Nº›</a:t>
            </a:fld>
            <a:endParaRPr lang="en-US"/>
          </a:p>
        </p:txBody>
      </p:sp>
      <p:cxnSp>
        <p:nvCxnSpPr>
          <p:cNvPr id="7" name="Straight Connector 6">
            <a:extLst>
              <a:ext uri="{FF2B5EF4-FFF2-40B4-BE49-F238E27FC236}">
                <a16:creationId xmlns:a16="http://schemas.microsoft.com/office/drawing/2014/main" id="{C31B40EC-87DB-A64F-9D4B-98A86F7CEFFF}"/>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5910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F0CAFDA3-320A-C24D-A7A1-20C1267EC987}"/>
              </a:ext>
            </a:extLst>
          </p:cNvPr>
          <p:cNvGrpSpPr/>
          <p:nvPr/>
        </p:nvGrpSpPr>
        <p:grpSpPr>
          <a:xfrm>
            <a:off x="8928528" y="0"/>
            <a:ext cx="3263472" cy="6858000"/>
            <a:chOff x="8928528" y="0"/>
            <a:chExt cx="3263472" cy="6858000"/>
          </a:xfrm>
        </p:grpSpPr>
        <p:sp>
          <p:nvSpPr>
            <p:cNvPr id="23" name="Oval 22">
              <a:extLst>
                <a:ext uri="{FF2B5EF4-FFF2-40B4-BE49-F238E27FC236}">
                  <a16:creationId xmlns:a16="http://schemas.microsoft.com/office/drawing/2014/main" id="{D2411669-6E2C-2243-99CD-6BC9D724FA1F}"/>
                </a:ext>
              </a:extLst>
            </p:cNvPr>
            <p:cNvSpPr/>
            <p:nvPr/>
          </p:nvSpPr>
          <p:spPr>
            <a:xfrm>
              <a:off x="8928528"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C4E0C522-0F40-ED44-A700-F1BCD1CF74F5}"/>
                </a:ext>
              </a:extLst>
            </p:cNvPr>
            <p:cNvSpPr/>
            <p:nvPr/>
          </p:nvSpPr>
          <p:spPr>
            <a:xfrm>
              <a:off x="8928528" y="0"/>
              <a:ext cx="1130724" cy="565573"/>
            </a:xfrm>
            <a:custGeom>
              <a:avLst/>
              <a:gdLst>
                <a:gd name="connsiteX0" fmla="*/ 22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2"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B79B4380-CBEC-C341-A10E-5EF9A8597959}"/>
                </a:ext>
              </a:extLst>
            </p:cNvPr>
            <p:cNvSpPr/>
            <p:nvPr/>
          </p:nvSpPr>
          <p:spPr>
            <a:xfrm>
              <a:off x="10291391" y="6292417"/>
              <a:ext cx="1130724" cy="565583"/>
            </a:xfrm>
            <a:custGeom>
              <a:avLst/>
              <a:gdLst>
                <a:gd name="connsiteX0" fmla="*/ 565362 w 1130724"/>
                <a:gd name="connsiteY0" fmla="*/ 0 h 565583"/>
                <a:gd name="connsiteX1" fmla="*/ 1130724 w 1130724"/>
                <a:gd name="connsiteY1" fmla="*/ 565362 h 565583"/>
                <a:gd name="connsiteX2" fmla="*/ 1130702 w 1130724"/>
                <a:gd name="connsiteY2" fmla="*/ 565583 h 565583"/>
                <a:gd name="connsiteX3" fmla="*/ 22 w 1130724"/>
                <a:gd name="connsiteY3" fmla="*/ 565583 h 565583"/>
                <a:gd name="connsiteX4" fmla="*/ 0 w 1130724"/>
                <a:gd name="connsiteY4" fmla="*/ 565362 h 565583"/>
                <a:gd name="connsiteX5" fmla="*/ 565362 w 1130724"/>
                <a:gd name="connsiteY5" fmla="*/ 0 h 56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83">
                  <a:moveTo>
                    <a:pt x="565362" y="0"/>
                  </a:moveTo>
                  <a:cubicBezTo>
                    <a:pt x="877603" y="0"/>
                    <a:pt x="1130724" y="253121"/>
                    <a:pt x="1130724" y="565362"/>
                  </a:cubicBezTo>
                  <a:lnTo>
                    <a:pt x="1130702" y="565583"/>
                  </a:lnTo>
                  <a:lnTo>
                    <a:pt x="22" y="565583"/>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Oval 25">
              <a:extLst>
                <a:ext uri="{FF2B5EF4-FFF2-40B4-BE49-F238E27FC236}">
                  <a16:creationId xmlns:a16="http://schemas.microsoft.com/office/drawing/2014/main" id="{F04AD70E-5490-4C4E-A05D-D67949C51A74}"/>
                </a:ext>
              </a:extLst>
            </p:cNvPr>
            <p:cNvSpPr/>
            <p:nvPr/>
          </p:nvSpPr>
          <p:spPr>
            <a:xfrm>
              <a:off x="10291392"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128A8883-9F24-0047-92B7-45B3D2E7D9C0}"/>
                </a:ext>
              </a:extLst>
            </p:cNvPr>
            <p:cNvSpPr/>
            <p:nvPr/>
          </p:nvSpPr>
          <p:spPr>
            <a:xfrm>
              <a:off x="10291392" y="2177876"/>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AAC3A3BB-FD2C-FB44-9478-FA87EF229D37}"/>
                </a:ext>
              </a:extLst>
            </p:cNvPr>
            <p:cNvSpPr/>
            <p:nvPr/>
          </p:nvSpPr>
          <p:spPr>
            <a:xfrm>
              <a:off x="10291392" y="806363"/>
              <a:ext cx="1130724" cy="11307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BF46B3B1-E981-BB40-B916-51A6D3851969}"/>
                </a:ext>
              </a:extLst>
            </p:cNvPr>
            <p:cNvSpPr/>
            <p:nvPr/>
          </p:nvSpPr>
          <p:spPr>
            <a:xfrm>
              <a:off x="10291392"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EA7DAE92-7D6B-B042-83BE-047C8EC322A0}"/>
                </a:ext>
              </a:extLst>
            </p:cNvPr>
            <p:cNvSpPr/>
            <p:nvPr/>
          </p:nvSpPr>
          <p:spPr>
            <a:xfrm>
              <a:off x="11654256" y="6295201"/>
              <a:ext cx="537744" cy="562799"/>
            </a:xfrm>
            <a:custGeom>
              <a:avLst/>
              <a:gdLst>
                <a:gd name="connsiteX0" fmla="*/ 537744 w 537744"/>
                <a:gd name="connsiteY0" fmla="*/ 0 h 562799"/>
                <a:gd name="connsiteX1" fmla="*/ 537744 w 537744"/>
                <a:gd name="connsiteY1" fmla="*/ 562799 h 562799"/>
                <a:gd name="connsiteX2" fmla="*/ 22 w 537744"/>
                <a:gd name="connsiteY2" fmla="*/ 562799 h 562799"/>
                <a:gd name="connsiteX3" fmla="*/ 0 w 537744"/>
                <a:gd name="connsiteY3" fmla="*/ 562578 h 562799"/>
                <a:gd name="connsiteX4" fmla="*/ 451422 w 537744"/>
                <a:gd name="connsiteY4" fmla="*/ 8702 h 56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99">
                  <a:moveTo>
                    <a:pt x="537744" y="0"/>
                  </a:moveTo>
                  <a:lnTo>
                    <a:pt x="537744" y="562799"/>
                  </a:lnTo>
                  <a:lnTo>
                    <a:pt x="22" y="562799"/>
                  </a:lnTo>
                  <a:lnTo>
                    <a:pt x="0" y="562578"/>
                  </a:ln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06AADCE6-4277-EA49-AF23-63B53CA6772A}"/>
                </a:ext>
              </a:extLst>
            </p:cNvPr>
            <p:cNvSpPr/>
            <p:nvPr/>
          </p:nvSpPr>
          <p:spPr>
            <a:xfrm>
              <a:off x="11654256" y="4923687"/>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58CEA343-047B-DF4E-A7A8-881C7740EA36}"/>
                </a:ext>
              </a:extLst>
            </p:cNvPr>
            <p:cNvSpPr/>
            <p:nvPr/>
          </p:nvSpPr>
          <p:spPr>
            <a:xfrm>
              <a:off x="11654256" y="3552173"/>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32">
              <a:extLst>
                <a:ext uri="{FF2B5EF4-FFF2-40B4-BE49-F238E27FC236}">
                  <a16:creationId xmlns:a16="http://schemas.microsoft.com/office/drawing/2014/main" id="{FCCBAA07-17CE-2740-AA04-AEDA5EAD2796}"/>
                </a:ext>
              </a:extLst>
            </p:cNvPr>
            <p:cNvSpPr/>
            <p:nvPr/>
          </p:nvSpPr>
          <p:spPr>
            <a:xfrm>
              <a:off x="11654256" y="2180659"/>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33">
              <a:extLst>
                <a:ext uri="{FF2B5EF4-FFF2-40B4-BE49-F238E27FC236}">
                  <a16:creationId xmlns:a16="http://schemas.microsoft.com/office/drawing/2014/main" id="{BF15C430-7951-6040-BD4C-4E996E94480E}"/>
                </a:ext>
              </a:extLst>
            </p:cNvPr>
            <p:cNvSpPr/>
            <p:nvPr/>
          </p:nvSpPr>
          <p:spPr>
            <a:xfrm>
              <a:off x="11654256" y="809146"/>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34">
              <a:extLst>
                <a:ext uri="{FF2B5EF4-FFF2-40B4-BE49-F238E27FC236}">
                  <a16:creationId xmlns:a16="http://schemas.microsoft.com/office/drawing/2014/main" id="{0B3467F9-370D-5C4C-9EDE-E0CA0E401568}"/>
                </a:ext>
              </a:extLst>
            </p:cNvPr>
            <p:cNvSpPr/>
            <p:nvPr/>
          </p:nvSpPr>
          <p:spPr>
            <a:xfrm>
              <a:off x="11654256" y="0"/>
              <a:ext cx="537744" cy="562788"/>
            </a:xfrm>
            <a:custGeom>
              <a:avLst/>
              <a:gdLst>
                <a:gd name="connsiteX0" fmla="*/ 21 w 537744"/>
                <a:gd name="connsiteY0" fmla="*/ 0 h 562788"/>
                <a:gd name="connsiteX1" fmla="*/ 537744 w 537744"/>
                <a:gd name="connsiteY1" fmla="*/ 0 h 562788"/>
                <a:gd name="connsiteX2" fmla="*/ 537744 w 537744"/>
                <a:gd name="connsiteY2" fmla="*/ 562788 h 562788"/>
                <a:gd name="connsiteX3" fmla="*/ 451422 w 537744"/>
                <a:gd name="connsiteY3" fmla="*/ 554086 h 562788"/>
                <a:gd name="connsiteX4" fmla="*/ 0 w 537744"/>
                <a:gd name="connsiteY4" fmla="*/ 211 h 56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88">
                  <a:moveTo>
                    <a:pt x="21" y="0"/>
                  </a:moveTo>
                  <a:lnTo>
                    <a:pt x="537744" y="0"/>
                  </a:lnTo>
                  <a:lnTo>
                    <a:pt x="537744" y="562788"/>
                  </a:lnTo>
                  <a:lnTo>
                    <a:pt x="451422" y="554086"/>
                  </a:lnTo>
                  <a:cubicBezTo>
                    <a:pt x="193796" y="501368"/>
                    <a:pt x="0" y="273421"/>
                    <a:pt x="0" y="2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652A1E4-52BA-534C-AECC-35C3CF44F861}"/>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8315675-65B4-E14F-9785-663A83B7B6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676A1E-2332-684F-BDD2-687C166BDEC0}"/>
              </a:ext>
            </a:extLst>
          </p:cNvPr>
          <p:cNvSpPr>
            <a:spLocks noGrp="1"/>
          </p:cNvSpPr>
          <p:nvPr>
            <p:ph type="dt" sz="half" idx="10"/>
          </p:nvPr>
        </p:nvSpPr>
        <p:spPr/>
        <p:txBody>
          <a:bodyPr/>
          <a:lstStyle/>
          <a:p>
            <a:fld id="{A5B0A250-5CC0-1746-B209-08E8B0DAE6AF}" type="datetimeFigureOut">
              <a:rPr lang="en-US" smtClean="0"/>
              <a:t>1/7/2024</a:t>
            </a:fld>
            <a:endParaRPr lang="en-US" dirty="0"/>
          </a:p>
        </p:txBody>
      </p:sp>
      <p:sp>
        <p:nvSpPr>
          <p:cNvPr id="5" name="Footer Placeholder 4">
            <a:extLst>
              <a:ext uri="{FF2B5EF4-FFF2-40B4-BE49-F238E27FC236}">
                <a16:creationId xmlns:a16="http://schemas.microsoft.com/office/drawing/2014/main" id="{22BB8CB0-B7BE-7D4F-B254-8A2F8AEC273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E5A569-A063-8E40-B703-82B11D2A988A}"/>
              </a:ext>
            </a:extLst>
          </p:cNvPr>
          <p:cNvSpPr>
            <a:spLocks noGrp="1"/>
          </p:cNvSpPr>
          <p:nvPr>
            <p:ph type="sldNum" sz="quarter" idx="12"/>
          </p:nvPr>
        </p:nvSpPr>
        <p:spPr>
          <a:xfrm>
            <a:off x="7087169" y="6141085"/>
            <a:ext cx="813816" cy="365125"/>
          </a:xfrm>
        </p:spPr>
        <p:txBody>
          <a:bodyPr/>
          <a:lstStyle/>
          <a:p>
            <a:fld id="{49ABCAEC-7D34-E549-A96E-FCEDAADBE4B0}" type="slidenum">
              <a:rPr lang="en-US" smtClean="0"/>
              <a:t>‹Nº›</a:t>
            </a:fld>
            <a:endParaRPr lang="en-US"/>
          </a:p>
        </p:txBody>
      </p:sp>
      <p:cxnSp>
        <p:nvCxnSpPr>
          <p:cNvPr id="7" name="Straight Connector 6">
            <a:extLst>
              <a:ext uri="{FF2B5EF4-FFF2-40B4-BE49-F238E27FC236}">
                <a16:creationId xmlns:a16="http://schemas.microsoft.com/office/drawing/2014/main" id="{8231D73A-BA91-794F-8C09-4F4B41A6D08B}"/>
              </a:ext>
            </a:extLst>
          </p:cNvPr>
          <p:cNvCxnSpPr>
            <a:cxnSpLocks/>
          </p:cNvCxnSpPr>
          <p:nvPr/>
        </p:nvCxnSpPr>
        <p:spPr>
          <a:xfrm>
            <a:off x="565150" y="6087110"/>
            <a:ext cx="7335835"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4265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3ABDDED5-B489-454D-A72D-46C9473AB018}"/>
              </a:ext>
            </a:extLst>
          </p:cNvPr>
          <p:cNvGrpSpPr/>
          <p:nvPr/>
        </p:nvGrpSpPr>
        <p:grpSpPr>
          <a:xfrm>
            <a:off x="6201388" y="0"/>
            <a:ext cx="5990612" cy="6858001"/>
            <a:chOff x="6201388" y="0"/>
            <a:chExt cx="5990612" cy="6858001"/>
          </a:xfrm>
        </p:grpSpPr>
        <p:sp>
          <p:nvSpPr>
            <p:cNvPr id="40" name="Oval 39">
              <a:extLst>
                <a:ext uri="{FF2B5EF4-FFF2-40B4-BE49-F238E27FC236}">
                  <a16:creationId xmlns:a16="http://schemas.microsoft.com/office/drawing/2014/main" id="{E6338A9A-49A1-B04D-B479-43604A5CD6D5}"/>
                </a:ext>
              </a:extLst>
            </p:cNvPr>
            <p:cNvSpPr/>
            <p:nvPr/>
          </p:nvSpPr>
          <p:spPr>
            <a:xfrm>
              <a:off x="6201388"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3151B6D8-101B-F34D-992A-1668DB5D0067}"/>
                </a:ext>
              </a:extLst>
            </p:cNvPr>
            <p:cNvSpPr/>
            <p:nvPr/>
          </p:nvSpPr>
          <p:spPr>
            <a:xfrm>
              <a:off x="6201389"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2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4" y="565575"/>
                    <a:pt x="565362"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41">
              <a:extLst>
                <a:ext uri="{FF2B5EF4-FFF2-40B4-BE49-F238E27FC236}">
                  <a16:creationId xmlns:a16="http://schemas.microsoft.com/office/drawing/2014/main" id="{21D4DE71-EB1A-E74C-9364-5FEC5377F4EF}"/>
                </a:ext>
              </a:extLst>
            </p:cNvPr>
            <p:cNvSpPr/>
            <p:nvPr/>
          </p:nvSpPr>
          <p:spPr>
            <a:xfrm>
              <a:off x="7564255" y="6292426"/>
              <a:ext cx="1130723" cy="565575"/>
            </a:xfrm>
            <a:custGeom>
              <a:avLst/>
              <a:gdLst>
                <a:gd name="connsiteX0" fmla="*/ 565362 w 1130723"/>
                <a:gd name="connsiteY0" fmla="*/ 0 h 565575"/>
                <a:gd name="connsiteX1" fmla="*/ 1130723 w 1130723"/>
                <a:gd name="connsiteY1" fmla="*/ 565362 h 565575"/>
                <a:gd name="connsiteX2" fmla="*/ 1130702 w 1130723"/>
                <a:gd name="connsiteY2" fmla="*/ 565575 h 565575"/>
                <a:gd name="connsiteX3" fmla="*/ 21 w 1130723"/>
                <a:gd name="connsiteY3" fmla="*/ 565575 h 565575"/>
                <a:gd name="connsiteX4" fmla="*/ 0 w 1130723"/>
                <a:gd name="connsiteY4" fmla="*/ 565362 h 565575"/>
                <a:gd name="connsiteX5" fmla="*/ 565362 w 1130723"/>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3" h="565575">
                  <a:moveTo>
                    <a:pt x="565362" y="0"/>
                  </a:moveTo>
                  <a:cubicBezTo>
                    <a:pt x="877602" y="0"/>
                    <a:pt x="1130723" y="253121"/>
                    <a:pt x="1130723" y="565362"/>
                  </a:cubicBezTo>
                  <a:lnTo>
                    <a:pt x="1130702" y="565575"/>
                  </a:lnTo>
                  <a:lnTo>
                    <a:pt x="21" y="565575"/>
                  </a:lnTo>
                  <a:lnTo>
                    <a:pt x="0" y="565362"/>
                  </a:lnTo>
                  <a:cubicBezTo>
                    <a:pt x="0" y="253121"/>
                    <a:pt x="253120"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Oval 42">
              <a:extLst>
                <a:ext uri="{FF2B5EF4-FFF2-40B4-BE49-F238E27FC236}">
                  <a16:creationId xmlns:a16="http://schemas.microsoft.com/office/drawing/2014/main" id="{BD99A5CD-9D3A-DA46-AD96-34B9DB522051}"/>
                </a:ext>
              </a:extLst>
            </p:cNvPr>
            <p:cNvSpPr/>
            <p:nvPr/>
          </p:nvSpPr>
          <p:spPr>
            <a:xfrm>
              <a:off x="7564253"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E6537DF9-74F2-924C-9B63-22B100C80C92}"/>
                </a:ext>
              </a:extLst>
            </p:cNvPr>
            <p:cNvSpPr/>
            <p:nvPr/>
          </p:nvSpPr>
          <p:spPr>
            <a:xfrm>
              <a:off x="7564253" y="217788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D7655457-8E4D-F34C-A595-66A45E9C3A1F}"/>
                </a:ext>
              </a:extLst>
            </p:cNvPr>
            <p:cNvSpPr/>
            <p:nvPr/>
          </p:nvSpPr>
          <p:spPr>
            <a:xfrm>
              <a:off x="7564253" y="80636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a:extLst>
                <a:ext uri="{FF2B5EF4-FFF2-40B4-BE49-F238E27FC236}">
                  <a16:creationId xmlns:a16="http://schemas.microsoft.com/office/drawing/2014/main" id="{FB0E8D2C-8947-E44C-BC5F-F81B083DAA3E}"/>
                </a:ext>
              </a:extLst>
            </p:cNvPr>
            <p:cNvSpPr/>
            <p:nvPr/>
          </p:nvSpPr>
          <p:spPr>
            <a:xfrm>
              <a:off x="7564254"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3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3" y="565575"/>
                    <a:pt x="565363"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46">
              <a:extLst>
                <a:ext uri="{FF2B5EF4-FFF2-40B4-BE49-F238E27FC236}">
                  <a16:creationId xmlns:a16="http://schemas.microsoft.com/office/drawing/2014/main" id="{ED57F45D-85B8-AC49-A2BA-E941F1BE7F15}"/>
                </a:ext>
              </a:extLst>
            </p:cNvPr>
            <p:cNvSpPr/>
            <p:nvPr/>
          </p:nvSpPr>
          <p:spPr>
            <a:xfrm>
              <a:off x="8927118"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2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2" y="565575"/>
                  </a:lnTo>
                  <a:lnTo>
                    <a:pt x="0" y="565362"/>
                  </a:lnTo>
                  <a:cubicBezTo>
                    <a:pt x="0" y="253121"/>
                    <a:pt x="253121" y="0"/>
                    <a:pt x="5653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Oval 47">
              <a:extLst>
                <a:ext uri="{FF2B5EF4-FFF2-40B4-BE49-F238E27FC236}">
                  <a16:creationId xmlns:a16="http://schemas.microsoft.com/office/drawing/2014/main" id="{DA576359-CAE3-634C-8DF8-A834BCD7D668}"/>
                </a:ext>
              </a:extLst>
            </p:cNvPr>
            <p:cNvSpPr/>
            <p:nvPr/>
          </p:nvSpPr>
          <p:spPr>
            <a:xfrm>
              <a:off x="8927118" y="492091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16343F35-6601-BD4A-B9A5-25361D0453D2}"/>
                </a:ext>
              </a:extLst>
            </p:cNvPr>
            <p:cNvSpPr/>
            <p:nvPr/>
          </p:nvSpPr>
          <p:spPr>
            <a:xfrm>
              <a:off x="8927118" y="354939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5ED1C169-DCD9-9C4B-91B1-519621155A64}"/>
                </a:ext>
              </a:extLst>
            </p:cNvPr>
            <p:cNvSpPr/>
            <p:nvPr/>
          </p:nvSpPr>
          <p:spPr>
            <a:xfrm>
              <a:off x="8927118" y="217788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32328AC7-E0BC-0E46-A25B-11D523EC8100}"/>
                </a:ext>
              </a:extLst>
            </p:cNvPr>
            <p:cNvSpPr/>
            <p:nvPr/>
          </p:nvSpPr>
          <p:spPr>
            <a:xfrm>
              <a:off x="8927118"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a:extLst>
                <a:ext uri="{FF2B5EF4-FFF2-40B4-BE49-F238E27FC236}">
                  <a16:creationId xmlns:a16="http://schemas.microsoft.com/office/drawing/2014/main" id="{32BBE02A-588F-6C4D-B310-694098C6A340}"/>
                </a:ext>
              </a:extLst>
            </p:cNvPr>
            <p:cNvSpPr/>
            <p:nvPr/>
          </p:nvSpPr>
          <p:spPr>
            <a:xfrm>
              <a:off x="8927117" y="0"/>
              <a:ext cx="1130726" cy="565576"/>
            </a:xfrm>
            <a:custGeom>
              <a:avLst/>
              <a:gdLst>
                <a:gd name="connsiteX0" fmla="*/ 22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2"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751D5A0-C90A-0A44-8654-CFE1B719B353}"/>
                </a:ext>
              </a:extLst>
            </p:cNvPr>
            <p:cNvSpPr/>
            <p:nvPr/>
          </p:nvSpPr>
          <p:spPr>
            <a:xfrm>
              <a:off x="10289984"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1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1" y="565575"/>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Oval 53">
              <a:extLst>
                <a:ext uri="{FF2B5EF4-FFF2-40B4-BE49-F238E27FC236}">
                  <a16:creationId xmlns:a16="http://schemas.microsoft.com/office/drawing/2014/main" id="{0F0FA086-0D80-B74A-9B37-5EACDE30D61F}"/>
                </a:ext>
              </a:extLst>
            </p:cNvPr>
            <p:cNvSpPr/>
            <p:nvPr/>
          </p:nvSpPr>
          <p:spPr>
            <a:xfrm>
              <a:off x="10289984" y="492091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7022E302-2A55-8844-A50B-DC16D075E16B}"/>
                </a:ext>
              </a:extLst>
            </p:cNvPr>
            <p:cNvSpPr/>
            <p:nvPr/>
          </p:nvSpPr>
          <p:spPr>
            <a:xfrm>
              <a:off x="10289984"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F4B325F5-A048-2843-A40B-3B2B31ECED76}"/>
                </a:ext>
              </a:extLst>
            </p:cNvPr>
            <p:cNvSpPr/>
            <p:nvPr/>
          </p:nvSpPr>
          <p:spPr>
            <a:xfrm>
              <a:off x="10289984"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a:extLst>
                <a:ext uri="{FF2B5EF4-FFF2-40B4-BE49-F238E27FC236}">
                  <a16:creationId xmlns:a16="http://schemas.microsoft.com/office/drawing/2014/main" id="{7707B616-7E85-5442-B46B-AF9426A7A0E9}"/>
                </a:ext>
              </a:extLst>
            </p:cNvPr>
            <p:cNvSpPr/>
            <p:nvPr/>
          </p:nvSpPr>
          <p:spPr>
            <a:xfrm>
              <a:off x="10289983" y="0"/>
              <a:ext cx="1130726" cy="565576"/>
            </a:xfrm>
            <a:custGeom>
              <a:avLst/>
              <a:gdLst>
                <a:gd name="connsiteX0" fmla="*/ 21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1"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Freeform 57">
              <a:extLst>
                <a:ext uri="{FF2B5EF4-FFF2-40B4-BE49-F238E27FC236}">
                  <a16:creationId xmlns:a16="http://schemas.microsoft.com/office/drawing/2014/main" id="{08914A00-D181-5847-A150-77CE67F94369}"/>
                </a:ext>
              </a:extLst>
            </p:cNvPr>
            <p:cNvSpPr/>
            <p:nvPr/>
          </p:nvSpPr>
          <p:spPr>
            <a:xfrm>
              <a:off x="11652854" y="6295069"/>
              <a:ext cx="539146" cy="562931"/>
            </a:xfrm>
            <a:custGeom>
              <a:avLst/>
              <a:gdLst>
                <a:gd name="connsiteX0" fmla="*/ 539146 w 539146"/>
                <a:gd name="connsiteY0" fmla="*/ 0 h 562931"/>
                <a:gd name="connsiteX1" fmla="*/ 539146 w 539146"/>
                <a:gd name="connsiteY1" fmla="*/ 562931 h 562931"/>
                <a:gd name="connsiteX2" fmla="*/ 21 w 539146"/>
                <a:gd name="connsiteY2" fmla="*/ 562931 h 562931"/>
                <a:gd name="connsiteX3" fmla="*/ 0 w 539146"/>
                <a:gd name="connsiteY3" fmla="*/ 562719 h 562931"/>
                <a:gd name="connsiteX4" fmla="*/ 451422 w 539146"/>
                <a:gd name="connsiteY4" fmla="*/ 8843 h 562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6" h="562931">
                  <a:moveTo>
                    <a:pt x="539146" y="0"/>
                  </a:moveTo>
                  <a:lnTo>
                    <a:pt x="539146" y="562931"/>
                  </a:lnTo>
                  <a:lnTo>
                    <a:pt x="21" y="562931"/>
                  </a:lnTo>
                  <a:lnTo>
                    <a:pt x="0" y="562719"/>
                  </a:lnTo>
                  <a:cubicBezTo>
                    <a:pt x="0" y="289508"/>
                    <a:pt x="193796" y="61561"/>
                    <a:pt x="451422"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9" name="Freeform 58">
              <a:extLst>
                <a:ext uri="{FF2B5EF4-FFF2-40B4-BE49-F238E27FC236}">
                  <a16:creationId xmlns:a16="http://schemas.microsoft.com/office/drawing/2014/main" id="{DAF2D976-5F49-2848-B465-C85708A6D706}"/>
                </a:ext>
              </a:extLst>
            </p:cNvPr>
            <p:cNvSpPr/>
            <p:nvPr/>
          </p:nvSpPr>
          <p:spPr>
            <a:xfrm>
              <a:off x="11652853" y="4923555"/>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Freeform 59">
              <a:extLst>
                <a:ext uri="{FF2B5EF4-FFF2-40B4-BE49-F238E27FC236}">
                  <a16:creationId xmlns:a16="http://schemas.microsoft.com/office/drawing/2014/main" id="{5E333474-B850-354C-A2E2-01735C948D47}"/>
                </a:ext>
              </a:extLst>
            </p:cNvPr>
            <p:cNvSpPr/>
            <p:nvPr/>
          </p:nvSpPr>
          <p:spPr>
            <a:xfrm>
              <a:off x="11652853" y="3552039"/>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 name="Freeform 60">
              <a:extLst>
                <a:ext uri="{FF2B5EF4-FFF2-40B4-BE49-F238E27FC236}">
                  <a16:creationId xmlns:a16="http://schemas.microsoft.com/office/drawing/2014/main" id="{BC25646C-71B3-4A44-A4FE-C3CABE5580BB}"/>
                </a:ext>
              </a:extLst>
            </p:cNvPr>
            <p:cNvSpPr/>
            <p:nvPr/>
          </p:nvSpPr>
          <p:spPr>
            <a:xfrm>
              <a:off x="11652853" y="2180524"/>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9"/>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Freeform 61">
              <a:extLst>
                <a:ext uri="{FF2B5EF4-FFF2-40B4-BE49-F238E27FC236}">
                  <a16:creationId xmlns:a16="http://schemas.microsoft.com/office/drawing/2014/main" id="{B598CFE9-67EE-E342-9EF7-F40A1E0BE59E}"/>
                </a:ext>
              </a:extLst>
            </p:cNvPr>
            <p:cNvSpPr/>
            <p:nvPr/>
          </p:nvSpPr>
          <p:spPr>
            <a:xfrm>
              <a:off x="11652853" y="809010"/>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62">
              <a:extLst>
                <a:ext uri="{FF2B5EF4-FFF2-40B4-BE49-F238E27FC236}">
                  <a16:creationId xmlns:a16="http://schemas.microsoft.com/office/drawing/2014/main" id="{1E29AD13-94FE-1349-A28E-10F6E780F510}"/>
                </a:ext>
              </a:extLst>
            </p:cNvPr>
            <p:cNvSpPr/>
            <p:nvPr/>
          </p:nvSpPr>
          <p:spPr>
            <a:xfrm>
              <a:off x="11652853" y="1"/>
              <a:ext cx="539147" cy="562933"/>
            </a:xfrm>
            <a:custGeom>
              <a:avLst/>
              <a:gdLst>
                <a:gd name="connsiteX0" fmla="*/ 22 w 539147"/>
                <a:gd name="connsiteY0" fmla="*/ 0 h 562933"/>
                <a:gd name="connsiteX1" fmla="*/ 539147 w 539147"/>
                <a:gd name="connsiteY1" fmla="*/ 0 h 562933"/>
                <a:gd name="connsiteX2" fmla="*/ 539147 w 539147"/>
                <a:gd name="connsiteY2" fmla="*/ 562933 h 562933"/>
                <a:gd name="connsiteX3" fmla="*/ 451423 w 539147"/>
                <a:gd name="connsiteY3" fmla="*/ 554090 h 562933"/>
                <a:gd name="connsiteX4" fmla="*/ 0 w 539147"/>
                <a:gd name="connsiteY4" fmla="*/ 214 h 56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562933">
                  <a:moveTo>
                    <a:pt x="22" y="0"/>
                  </a:moveTo>
                  <a:lnTo>
                    <a:pt x="539147" y="0"/>
                  </a:lnTo>
                  <a:lnTo>
                    <a:pt x="539147" y="562933"/>
                  </a:lnTo>
                  <a:lnTo>
                    <a:pt x="451423" y="554090"/>
                  </a:lnTo>
                  <a:cubicBezTo>
                    <a:pt x="193797" y="501372"/>
                    <a:pt x="0" y="27342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650648E-B4D5-4145-84E7-46B5793EA68B}"/>
              </a:ext>
            </a:extLst>
          </p:cNvPr>
          <p:cNvSpPr>
            <a:spLocks noGrp="1"/>
          </p:cNvSpPr>
          <p:nvPr>
            <p:ph type="title"/>
          </p:nvPr>
        </p:nvSpPr>
        <p:spPr>
          <a:xfrm>
            <a:off x="565150" y="768351"/>
            <a:ext cx="5066001" cy="2334768"/>
          </a:xfrm>
        </p:spPr>
        <p:txBody>
          <a:bodyPr anchor="t"/>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E3B92A6-7558-3148-B855-5BC58B4159C5}"/>
              </a:ext>
            </a:extLst>
          </p:cNvPr>
          <p:cNvSpPr>
            <a:spLocks noGrp="1"/>
          </p:cNvSpPr>
          <p:nvPr>
            <p:ph type="body" idx="1"/>
          </p:nvPr>
        </p:nvSpPr>
        <p:spPr>
          <a:xfrm>
            <a:off x="565150" y="4255453"/>
            <a:ext cx="5066001" cy="1500187"/>
          </a:xfrm>
        </p:spPr>
        <p:txBody>
          <a:bodyPr anchor="b"/>
          <a:lstStyle>
            <a:lvl1pPr marL="0" indent="0">
              <a:buNone/>
              <a:defRPr sz="2400">
                <a:solidFill>
                  <a:schemeClr val="bg1">
                    <a:lumMod val="6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43A0B541-D211-974B-97FE-C1F9473ABE9D}"/>
              </a:ext>
            </a:extLst>
          </p:cNvPr>
          <p:cNvSpPr>
            <a:spLocks noGrp="1"/>
          </p:cNvSpPr>
          <p:nvPr>
            <p:ph type="dt" sz="half" idx="10"/>
          </p:nvPr>
        </p:nvSpPr>
        <p:spPr/>
        <p:txBody>
          <a:bodyPr/>
          <a:lstStyle/>
          <a:p>
            <a:fld id="{A5B0A250-5CC0-1746-B209-08E8B0DAE6AF}" type="datetimeFigureOut">
              <a:rPr lang="en-US" smtClean="0"/>
              <a:t>1/7/2024</a:t>
            </a:fld>
            <a:endParaRPr lang="en-US" dirty="0"/>
          </a:p>
        </p:txBody>
      </p:sp>
      <p:sp>
        <p:nvSpPr>
          <p:cNvPr id="5" name="Footer Placeholder 4">
            <a:extLst>
              <a:ext uri="{FF2B5EF4-FFF2-40B4-BE49-F238E27FC236}">
                <a16:creationId xmlns:a16="http://schemas.microsoft.com/office/drawing/2014/main" id="{A1727FB0-D95A-D543-8E29-6E5F22B491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89C4404-F49D-9F48-A10B-1F60870B4450}"/>
              </a:ext>
            </a:extLst>
          </p:cNvPr>
          <p:cNvSpPr>
            <a:spLocks noGrp="1"/>
          </p:cNvSpPr>
          <p:nvPr>
            <p:ph type="sldNum" sz="quarter" idx="12"/>
          </p:nvPr>
        </p:nvSpPr>
        <p:spPr>
          <a:xfrm>
            <a:off x="4817335" y="6141085"/>
            <a:ext cx="813816" cy="365125"/>
          </a:xfrm>
        </p:spPr>
        <p:txBody>
          <a:bodyPr/>
          <a:lstStyle/>
          <a:p>
            <a:fld id="{49ABCAEC-7D34-E549-A96E-FCEDAADBE4B0}" type="slidenum">
              <a:rPr lang="en-US" smtClean="0"/>
              <a:t>‹Nº›</a:t>
            </a:fld>
            <a:endParaRPr lang="en-US" dirty="0"/>
          </a:p>
        </p:txBody>
      </p:sp>
      <p:cxnSp>
        <p:nvCxnSpPr>
          <p:cNvPr id="7" name="Straight Connector 6">
            <a:extLst>
              <a:ext uri="{FF2B5EF4-FFF2-40B4-BE49-F238E27FC236}">
                <a16:creationId xmlns:a16="http://schemas.microsoft.com/office/drawing/2014/main" id="{2D6A1FD1-D82F-3141-8687-8D7C0631C215}"/>
              </a:ext>
            </a:extLst>
          </p:cNvPr>
          <p:cNvCxnSpPr>
            <a:cxnSpLocks/>
          </p:cNvCxnSpPr>
          <p:nvPr/>
        </p:nvCxnSpPr>
        <p:spPr>
          <a:xfrm>
            <a:off x="565150" y="6087110"/>
            <a:ext cx="5066001"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0972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42ECFEB-12CF-4C4F-BC8A-5816C27CA565}"/>
              </a:ext>
            </a:extLst>
          </p:cNvPr>
          <p:cNvGrpSpPr/>
          <p:nvPr/>
        </p:nvGrpSpPr>
        <p:grpSpPr>
          <a:xfrm>
            <a:off x="10290315" y="0"/>
            <a:ext cx="1901686" cy="6858000"/>
            <a:chOff x="10290315" y="0"/>
            <a:chExt cx="1901686" cy="6858000"/>
          </a:xfrm>
        </p:grpSpPr>
        <p:sp>
          <p:nvSpPr>
            <p:cNvPr id="18" name="Oval 17">
              <a:extLst>
                <a:ext uri="{FF2B5EF4-FFF2-40B4-BE49-F238E27FC236}">
                  <a16:creationId xmlns:a16="http://schemas.microsoft.com/office/drawing/2014/main" id="{626C9482-2804-144B-88B2-0AF191BD757D}"/>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71363F79-96BD-9240-86E2-DF26C9C2437D}"/>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153F0BF1-DA57-1D49-82F0-802F4D385A85}"/>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8CD42A1B-A03A-C946-8A2A-CE437EA433FD}"/>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5591FE00-3AAF-9B4B-8107-E94D50828227}"/>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149E92E9-89A7-4842-B271-411C7DF75D2D}"/>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23">
              <a:extLst>
                <a:ext uri="{FF2B5EF4-FFF2-40B4-BE49-F238E27FC236}">
                  <a16:creationId xmlns:a16="http://schemas.microsoft.com/office/drawing/2014/main" id="{4DC29C99-0841-9F46-AB1A-E9751DFE4487}"/>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EE0AB684-BDA8-014B-8DCC-125F8B8DCEE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540E05-0F5F-6243-AD57-66BFC33ADBAC}"/>
              </a:ext>
            </a:extLst>
          </p:cNvPr>
          <p:cNvSpPr>
            <a:spLocks noGrp="1"/>
          </p:cNvSpPr>
          <p:nvPr>
            <p:ph sz="half" idx="1"/>
          </p:nvPr>
        </p:nvSpPr>
        <p:spPr>
          <a:xfrm>
            <a:off x="562851" y="2365755"/>
            <a:ext cx="5239512" cy="33954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170B3A4-11FE-D94C-9B93-255E36231064}"/>
              </a:ext>
            </a:extLst>
          </p:cNvPr>
          <p:cNvSpPr>
            <a:spLocks noGrp="1"/>
          </p:cNvSpPr>
          <p:nvPr>
            <p:ph sz="half" idx="2"/>
          </p:nvPr>
        </p:nvSpPr>
        <p:spPr>
          <a:xfrm>
            <a:off x="6389638" y="2365755"/>
            <a:ext cx="5239512" cy="33954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D67BEEAF-F881-6E48-84AF-E5CEEF1C7167}"/>
              </a:ext>
            </a:extLst>
          </p:cNvPr>
          <p:cNvSpPr>
            <a:spLocks noGrp="1"/>
          </p:cNvSpPr>
          <p:nvPr>
            <p:ph type="dt" sz="half" idx="10"/>
          </p:nvPr>
        </p:nvSpPr>
        <p:spPr/>
        <p:txBody>
          <a:bodyPr/>
          <a:lstStyle/>
          <a:p>
            <a:fld id="{A5B0A250-5CC0-1746-B209-08E8B0DAE6AF}" type="datetimeFigureOut">
              <a:rPr lang="en-US" smtClean="0"/>
              <a:t>1/7/2024</a:t>
            </a:fld>
            <a:endParaRPr lang="en-US" dirty="0"/>
          </a:p>
        </p:txBody>
      </p:sp>
      <p:sp>
        <p:nvSpPr>
          <p:cNvPr id="6" name="Footer Placeholder 5">
            <a:extLst>
              <a:ext uri="{FF2B5EF4-FFF2-40B4-BE49-F238E27FC236}">
                <a16:creationId xmlns:a16="http://schemas.microsoft.com/office/drawing/2014/main" id="{9C472753-1CC3-9244-9AF0-6927018A64F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4DD55D0-FCC7-AC42-9810-9B49E3348958}"/>
              </a:ext>
            </a:extLst>
          </p:cNvPr>
          <p:cNvSpPr>
            <a:spLocks noGrp="1"/>
          </p:cNvSpPr>
          <p:nvPr>
            <p:ph type="sldNum" sz="quarter" idx="12"/>
          </p:nvPr>
        </p:nvSpPr>
        <p:spPr/>
        <p:txBody>
          <a:bodyPr/>
          <a:lstStyle/>
          <a:p>
            <a:fld id="{49ABCAEC-7D34-E549-A96E-FCEDAADBE4B0}" type="slidenum">
              <a:rPr lang="en-US" smtClean="0"/>
              <a:t>‹Nº›</a:t>
            </a:fld>
            <a:endParaRPr lang="en-US" dirty="0"/>
          </a:p>
        </p:txBody>
      </p:sp>
      <p:cxnSp>
        <p:nvCxnSpPr>
          <p:cNvPr id="8" name="Straight Connector 7">
            <a:extLst>
              <a:ext uri="{FF2B5EF4-FFF2-40B4-BE49-F238E27FC236}">
                <a16:creationId xmlns:a16="http://schemas.microsoft.com/office/drawing/2014/main" id="{5FC736C3-88FB-244C-83B8-B2856998D221}"/>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6687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D16A9C-7411-5242-A59C-816B8907E3BE}"/>
              </a:ext>
            </a:extLst>
          </p:cNvPr>
          <p:cNvGrpSpPr/>
          <p:nvPr/>
        </p:nvGrpSpPr>
        <p:grpSpPr>
          <a:xfrm>
            <a:off x="10290315" y="0"/>
            <a:ext cx="1901686" cy="6858000"/>
            <a:chOff x="10290315" y="0"/>
            <a:chExt cx="1901686" cy="6858000"/>
          </a:xfrm>
        </p:grpSpPr>
        <p:sp>
          <p:nvSpPr>
            <p:cNvPr id="20" name="Oval 19">
              <a:extLst>
                <a:ext uri="{FF2B5EF4-FFF2-40B4-BE49-F238E27FC236}">
                  <a16:creationId xmlns:a16="http://schemas.microsoft.com/office/drawing/2014/main" id="{A997260B-7D44-7049-B605-7FD6E6CE5612}"/>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a:extLst>
                <a:ext uri="{FF2B5EF4-FFF2-40B4-BE49-F238E27FC236}">
                  <a16:creationId xmlns:a16="http://schemas.microsoft.com/office/drawing/2014/main" id="{5D6AF601-77C3-D74A-B1E5-7F33703A6927}"/>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4DFCA921-0F9E-2E41-A285-75409E25501A}"/>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120B9E03-438B-FC42-9DA1-835D5BC3FE88}"/>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23">
              <a:extLst>
                <a:ext uri="{FF2B5EF4-FFF2-40B4-BE49-F238E27FC236}">
                  <a16:creationId xmlns:a16="http://schemas.microsoft.com/office/drawing/2014/main" id="{4D670E1F-61CD-8940-A898-6D5092A78BB9}"/>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080C64CF-0C6A-3449-9709-AE038C4A7995}"/>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a:extLst>
                <a:ext uri="{FF2B5EF4-FFF2-40B4-BE49-F238E27FC236}">
                  <a16:creationId xmlns:a16="http://schemas.microsoft.com/office/drawing/2014/main" id="{FEC46D5B-957F-A24C-8E36-CC71F660EC8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9058182F-7B5E-FD42-AFC6-A3848D8332AC}"/>
              </a:ext>
            </a:extLst>
          </p:cNvPr>
          <p:cNvSpPr>
            <a:spLocks noGrp="1"/>
          </p:cNvSpPr>
          <p:nvPr>
            <p:ph type="title"/>
          </p:nvPr>
        </p:nvSpPr>
        <p:spPr>
          <a:xfrm>
            <a:off x="566928" y="768096"/>
            <a:ext cx="7333488" cy="127101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FD9E4DE-75C0-C841-A68D-9D7BBAD76C5E}"/>
              </a:ext>
            </a:extLst>
          </p:cNvPr>
          <p:cNvSpPr>
            <a:spLocks noGrp="1"/>
          </p:cNvSpPr>
          <p:nvPr>
            <p:ph type="body" idx="1"/>
          </p:nvPr>
        </p:nvSpPr>
        <p:spPr>
          <a:xfrm>
            <a:off x="562149" y="2365756"/>
            <a:ext cx="52395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B5C87F7-356E-9E43-97A0-D972B22853DA}"/>
              </a:ext>
            </a:extLst>
          </p:cNvPr>
          <p:cNvSpPr>
            <a:spLocks noGrp="1"/>
          </p:cNvSpPr>
          <p:nvPr>
            <p:ph sz="half" idx="2"/>
          </p:nvPr>
        </p:nvSpPr>
        <p:spPr>
          <a:xfrm>
            <a:off x="562149" y="3189668"/>
            <a:ext cx="5239512" cy="2571557"/>
          </a:xfrm>
        </p:spPr>
        <p:txBody>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DAB4C28-30CB-CC4E-A25E-F4FEFA49BCA5}"/>
              </a:ext>
            </a:extLst>
          </p:cNvPr>
          <p:cNvSpPr>
            <a:spLocks noGrp="1"/>
          </p:cNvSpPr>
          <p:nvPr>
            <p:ph type="body" sz="quarter" idx="3"/>
          </p:nvPr>
        </p:nvSpPr>
        <p:spPr>
          <a:xfrm>
            <a:off x="6383066" y="2365756"/>
            <a:ext cx="52395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9ED0191-963B-1E4C-BEC5-9B42E39514A3}"/>
              </a:ext>
            </a:extLst>
          </p:cNvPr>
          <p:cNvSpPr>
            <a:spLocks noGrp="1"/>
          </p:cNvSpPr>
          <p:nvPr>
            <p:ph sz="quarter" idx="4"/>
          </p:nvPr>
        </p:nvSpPr>
        <p:spPr>
          <a:xfrm>
            <a:off x="6383066" y="3189668"/>
            <a:ext cx="5239512" cy="2571557"/>
          </a:xfrm>
        </p:spPr>
        <p:txBody>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F0E0BED-3EB7-BB4A-A556-FA967FB0115F}"/>
              </a:ext>
            </a:extLst>
          </p:cNvPr>
          <p:cNvSpPr>
            <a:spLocks noGrp="1"/>
          </p:cNvSpPr>
          <p:nvPr>
            <p:ph type="dt" sz="half" idx="10"/>
          </p:nvPr>
        </p:nvSpPr>
        <p:spPr/>
        <p:txBody>
          <a:bodyPr/>
          <a:lstStyle/>
          <a:p>
            <a:fld id="{A5B0A250-5CC0-1746-B209-08E8B0DAE6AF}" type="datetimeFigureOut">
              <a:rPr lang="en-US" smtClean="0"/>
              <a:t>1/7/2024</a:t>
            </a:fld>
            <a:endParaRPr lang="en-US" dirty="0"/>
          </a:p>
        </p:txBody>
      </p:sp>
      <p:sp>
        <p:nvSpPr>
          <p:cNvPr id="8" name="Footer Placeholder 7">
            <a:extLst>
              <a:ext uri="{FF2B5EF4-FFF2-40B4-BE49-F238E27FC236}">
                <a16:creationId xmlns:a16="http://schemas.microsoft.com/office/drawing/2014/main" id="{B6A2466A-4D90-174C-B382-AC4674D7215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6EADE49-8082-214B-9742-5EE8DA2E9FFE}"/>
              </a:ext>
            </a:extLst>
          </p:cNvPr>
          <p:cNvSpPr>
            <a:spLocks noGrp="1"/>
          </p:cNvSpPr>
          <p:nvPr>
            <p:ph type="sldNum" sz="quarter" idx="12"/>
          </p:nvPr>
        </p:nvSpPr>
        <p:spPr/>
        <p:txBody>
          <a:bodyPr/>
          <a:lstStyle/>
          <a:p>
            <a:fld id="{49ABCAEC-7D34-E549-A96E-FCEDAADBE4B0}" type="slidenum">
              <a:rPr lang="en-US" smtClean="0"/>
              <a:t>‹Nº›</a:t>
            </a:fld>
            <a:endParaRPr lang="en-US"/>
          </a:p>
        </p:txBody>
      </p:sp>
      <p:cxnSp>
        <p:nvCxnSpPr>
          <p:cNvPr id="10" name="Straight Connector 9">
            <a:extLst>
              <a:ext uri="{FF2B5EF4-FFF2-40B4-BE49-F238E27FC236}">
                <a16:creationId xmlns:a16="http://schemas.microsoft.com/office/drawing/2014/main" id="{75E39200-18D5-014B-BAB8-FF5D0BA15E0C}"/>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9378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D7DF52F6-A06E-0343-95B8-DAAC38DB4B8C}"/>
              </a:ext>
            </a:extLst>
          </p:cNvPr>
          <p:cNvGrpSpPr/>
          <p:nvPr/>
        </p:nvGrpSpPr>
        <p:grpSpPr>
          <a:xfrm>
            <a:off x="10290315" y="0"/>
            <a:ext cx="1901686" cy="6858000"/>
            <a:chOff x="10290315" y="0"/>
            <a:chExt cx="1901686" cy="6858000"/>
          </a:xfrm>
        </p:grpSpPr>
        <p:sp>
          <p:nvSpPr>
            <p:cNvPr id="16" name="Oval 15">
              <a:extLst>
                <a:ext uri="{FF2B5EF4-FFF2-40B4-BE49-F238E27FC236}">
                  <a16:creationId xmlns:a16="http://schemas.microsoft.com/office/drawing/2014/main" id="{67092C52-7052-0749-9DA0-9374DBF495AE}"/>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C64E1C2F-81E1-C44D-859C-946596C950F2}"/>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53626485-4263-0A44-9561-E278A7056C33}"/>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7D45AAB5-3CCC-DE4A-A962-3702911B55CC}"/>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8CAFB16F-8EDE-D44F-A51E-34EDC41E7404}"/>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DCD51329-732C-BB4C-98E5-715BAF9F8853}"/>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192B5D44-BC55-AF4C-984D-C8231B22F80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DFA1E9E2-564E-7049-A22F-BB5B876BABB5}"/>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B6359D05-C08D-7747-B2FC-3F62B3357315}"/>
              </a:ext>
            </a:extLst>
          </p:cNvPr>
          <p:cNvSpPr>
            <a:spLocks noGrp="1"/>
          </p:cNvSpPr>
          <p:nvPr>
            <p:ph type="dt" sz="half" idx="10"/>
          </p:nvPr>
        </p:nvSpPr>
        <p:spPr/>
        <p:txBody>
          <a:bodyPr/>
          <a:lstStyle/>
          <a:p>
            <a:fld id="{A5B0A250-5CC0-1746-B209-08E8B0DAE6AF}" type="datetimeFigureOut">
              <a:rPr lang="en-US" smtClean="0"/>
              <a:t>1/7/2024</a:t>
            </a:fld>
            <a:endParaRPr lang="en-US" dirty="0"/>
          </a:p>
        </p:txBody>
      </p:sp>
      <p:sp>
        <p:nvSpPr>
          <p:cNvPr id="4" name="Footer Placeholder 3">
            <a:extLst>
              <a:ext uri="{FF2B5EF4-FFF2-40B4-BE49-F238E27FC236}">
                <a16:creationId xmlns:a16="http://schemas.microsoft.com/office/drawing/2014/main" id="{8E2FF615-BB08-A844-B689-BAA7C50407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63A67D-F96F-4849-8C83-49CC3A6539BB}"/>
              </a:ext>
            </a:extLst>
          </p:cNvPr>
          <p:cNvSpPr>
            <a:spLocks noGrp="1"/>
          </p:cNvSpPr>
          <p:nvPr>
            <p:ph type="sldNum" sz="quarter" idx="12"/>
          </p:nvPr>
        </p:nvSpPr>
        <p:spPr/>
        <p:txBody>
          <a:bodyPr/>
          <a:lstStyle/>
          <a:p>
            <a:fld id="{49ABCAEC-7D34-E549-A96E-FCEDAADBE4B0}" type="slidenum">
              <a:rPr lang="en-US" smtClean="0"/>
              <a:t>‹Nº›</a:t>
            </a:fld>
            <a:endParaRPr lang="en-US"/>
          </a:p>
        </p:txBody>
      </p:sp>
      <p:cxnSp>
        <p:nvCxnSpPr>
          <p:cNvPr id="6" name="Straight Connector 5">
            <a:extLst>
              <a:ext uri="{FF2B5EF4-FFF2-40B4-BE49-F238E27FC236}">
                <a16:creationId xmlns:a16="http://schemas.microsoft.com/office/drawing/2014/main" id="{1DCFAAB9-2B6B-8D4C-A748-433E2C393EA6}"/>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2888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798BCA70-D63D-40F6-B9B3-4E49B96E27FB}"/>
              </a:ext>
            </a:extLst>
          </p:cNvPr>
          <p:cNvSpPr>
            <a:spLocks noGrp="1"/>
          </p:cNvSpPr>
          <p:nvPr>
            <p:ph type="dt" sz="half" idx="10"/>
          </p:nvPr>
        </p:nvSpPr>
        <p:spPr/>
        <p:txBody>
          <a:bodyPr/>
          <a:lstStyle/>
          <a:p>
            <a:fld id="{A5B0A250-5CC0-1746-B209-08E8B0DAE6AF}" type="datetimeFigureOut">
              <a:rPr lang="en-US" smtClean="0"/>
              <a:pPr/>
              <a:t>1/7/2024</a:t>
            </a:fld>
            <a:endParaRPr lang="en-US" dirty="0"/>
          </a:p>
        </p:txBody>
      </p:sp>
      <p:sp>
        <p:nvSpPr>
          <p:cNvPr id="6" name="Footer Placeholder 5">
            <a:extLst>
              <a:ext uri="{FF2B5EF4-FFF2-40B4-BE49-F238E27FC236}">
                <a16:creationId xmlns:a16="http://schemas.microsoft.com/office/drawing/2014/main" id="{72F12559-BD91-4904-A24A-0CF0A2324A0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B658BB7-74A5-4A6F-A0FF-021E68F02BFF}"/>
              </a:ext>
            </a:extLst>
          </p:cNvPr>
          <p:cNvSpPr>
            <a:spLocks noGrp="1"/>
          </p:cNvSpPr>
          <p:nvPr>
            <p:ph type="sldNum" sz="quarter" idx="12"/>
          </p:nvPr>
        </p:nvSpPr>
        <p:spPr/>
        <p:txBody>
          <a:bodyPr/>
          <a:lstStyle/>
          <a:p>
            <a:fld id="{49ABCAEC-7D34-E549-A96E-FCEDAADBE4B0}" type="slidenum">
              <a:rPr lang="en-US" smtClean="0"/>
              <a:pPr/>
              <a:t>‹Nº›</a:t>
            </a:fld>
            <a:endParaRPr lang="en-US" dirty="0"/>
          </a:p>
        </p:txBody>
      </p:sp>
    </p:spTree>
    <p:extLst>
      <p:ext uri="{BB962C8B-B14F-4D97-AF65-F5344CB8AC3E}">
        <p14:creationId xmlns:p14="http://schemas.microsoft.com/office/powerpoint/2010/main" val="2298825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0914A35-7AAF-4B42-9C68-47A633EFD9D0}"/>
              </a:ext>
            </a:extLst>
          </p:cNvPr>
          <p:cNvGrpSpPr/>
          <p:nvPr/>
        </p:nvGrpSpPr>
        <p:grpSpPr>
          <a:xfrm>
            <a:off x="10290315" y="0"/>
            <a:ext cx="1901686" cy="6858000"/>
            <a:chOff x="10290315" y="0"/>
            <a:chExt cx="1901686" cy="6858000"/>
          </a:xfrm>
        </p:grpSpPr>
        <p:sp>
          <p:nvSpPr>
            <p:cNvPr id="18" name="Freeform 17">
              <a:extLst>
                <a:ext uri="{FF2B5EF4-FFF2-40B4-BE49-F238E27FC236}">
                  <a16:creationId xmlns:a16="http://schemas.microsoft.com/office/drawing/2014/main" id="{DABCED79-0E70-FB4D-ABF2-D859BF5556E4}"/>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8364885D-A3A4-5144-AB4E-7624F27287E6}"/>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D22073D5-CC72-0549-BD26-F7AF9851BE45}"/>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1827A049-C9FD-554E-9B01-F151B0D9E86B}"/>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76832559-4D18-8744-AB91-9FCFAB732477}"/>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BF97A623-E5DC-1B44-B687-8643B9F0D741}"/>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637BBE1-2C82-4E45-B5C5-35E07B05EA4E}"/>
              </a:ext>
            </a:extLst>
          </p:cNvPr>
          <p:cNvSpPr>
            <a:spLocks noGrp="1"/>
          </p:cNvSpPr>
          <p:nvPr>
            <p:ph type="title"/>
          </p:nvPr>
        </p:nvSpPr>
        <p:spPr>
          <a:xfrm>
            <a:off x="565151" y="764973"/>
            <a:ext cx="3609982" cy="1395043"/>
          </a:xfrm>
        </p:spPr>
        <p:txBody>
          <a:bodyPr anchor="t"/>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54201F2E-A734-364B-8A7D-990D6B8893D0}"/>
              </a:ext>
            </a:extLst>
          </p:cNvPr>
          <p:cNvSpPr>
            <a:spLocks noGrp="1"/>
          </p:cNvSpPr>
          <p:nvPr>
            <p:ph idx="1"/>
          </p:nvPr>
        </p:nvSpPr>
        <p:spPr>
          <a:xfrm>
            <a:off x="5104832" y="770890"/>
            <a:ext cx="6112517" cy="4800570"/>
          </a:xfrm>
        </p:spPr>
        <p:txBody>
          <a:bodyPr/>
          <a:lstStyle>
            <a:lvl1pPr>
              <a:defRPr sz="28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D57CBAD9-5515-1748-8E77-F48160F4ED1C}"/>
              </a:ext>
            </a:extLst>
          </p:cNvPr>
          <p:cNvSpPr>
            <a:spLocks noGrp="1"/>
          </p:cNvSpPr>
          <p:nvPr>
            <p:ph type="body" sz="half" idx="2"/>
          </p:nvPr>
        </p:nvSpPr>
        <p:spPr>
          <a:xfrm>
            <a:off x="565150" y="2160016"/>
            <a:ext cx="3609983" cy="37089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A6C22B-80D4-AA42-9999-401E37B469C0}"/>
              </a:ext>
            </a:extLst>
          </p:cNvPr>
          <p:cNvSpPr>
            <a:spLocks noGrp="1"/>
          </p:cNvSpPr>
          <p:nvPr>
            <p:ph type="dt" sz="half" idx="10"/>
          </p:nvPr>
        </p:nvSpPr>
        <p:spPr/>
        <p:txBody>
          <a:bodyPr/>
          <a:lstStyle/>
          <a:p>
            <a:fld id="{A5B0A250-5CC0-1746-B209-08E8B0DAE6AF}" type="datetimeFigureOut">
              <a:rPr lang="en-US" smtClean="0"/>
              <a:t>1/7/2024</a:t>
            </a:fld>
            <a:endParaRPr lang="en-US" dirty="0"/>
          </a:p>
        </p:txBody>
      </p:sp>
      <p:sp>
        <p:nvSpPr>
          <p:cNvPr id="6" name="Footer Placeholder 5">
            <a:extLst>
              <a:ext uri="{FF2B5EF4-FFF2-40B4-BE49-F238E27FC236}">
                <a16:creationId xmlns:a16="http://schemas.microsoft.com/office/drawing/2014/main" id="{03055DE4-33E8-7F4B-9334-95EA60845C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470FA5-21EE-D742-8F01-C1BAE0FDB064}"/>
              </a:ext>
            </a:extLst>
          </p:cNvPr>
          <p:cNvSpPr>
            <a:spLocks noGrp="1"/>
          </p:cNvSpPr>
          <p:nvPr>
            <p:ph type="sldNum" sz="quarter" idx="12"/>
          </p:nvPr>
        </p:nvSpPr>
        <p:spPr/>
        <p:txBody>
          <a:bodyPr/>
          <a:lstStyle/>
          <a:p>
            <a:fld id="{49ABCAEC-7D34-E549-A96E-FCEDAADBE4B0}" type="slidenum">
              <a:rPr lang="en-US" smtClean="0"/>
              <a:t>‹Nº›</a:t>
            </a:fld>
            <a:endParaRPr lang="en-US"/>
          </a:p>
        </p:txBody>
      </p:sp>
      <p:cxnSp>
        <p:nvCxnSpPr>
          <p:cNvPr id="8" name="Straight Connector 7">
            <a:extLst>
              <a:ext uri="{FF2B5EF4-FFF2-40B4-BE49-F238E27FC236}">
                <a16:creationId xmlns:a16="http://schemas.microsoft.com/office/drawing/2014/main" id="{BEF966AA-D7DF-F84D-80D4-E216A641B005}"/>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0805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210D391A-F01E-4947-8A01-95438AA0B323}"/>
              </a:ext>
            </a:extLst>
          </p:cNvPr>
          <p:cNvGrpSpPr/>
          <p:nvPr/>
        </p:nvGrpSpPr>
        <p:grpSpPr>
          <a:xfrm>
            <a:off x="10290315" y="0"/>
            <a:ext cx="1901686" cy="6858000"/>
            <a:chOff x="10290315" y="0"/>
            <a:chExt cx="1901686" cy="6858000"/>
          </a:xfrm>
        </p:grpSpPr>
        <p:sp>
          <p:nvSpPr>
            <p:cNvPr id="17" name="Oval 16">
              <a:extLst>
                <a:ext uri="{FF2B5EF4-FFF2-40B4-BE49-F238E27FC236}">
                  <a16:creationId xmlns:a16="http://schemas.microsoft.com/office/drawing/2014/main" id="{7D499306-B4E0-064D-8F6C-96E9C4BD04DA}"/>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AF3D0241-0A21-8047-8CE3-B3FDD5FDF719}"/>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13083F97-6891-0447-957C-AB0834B826D2}"/>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B2EF7D75-E7C1-5147-A03B-3EC641CF3B08}"/>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A6D7CA94-94B4-C140-8C68-01C0ADFA1C71}"/>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211CD629-C318-A848-BDDE-BBA9465EBF9D}"/>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2A5AC1F8-1370-E946-977E-E4CFC6947BA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64CEE63B-B967-0A48-9623-2203767609F4}"/>
              </a:ext>
            </a:extLst>
          </p:cNvPr>
          <p:cNvSpPr>
            <a:spLocks noGrp="1"/>
          </p:cNvSpPr>
          <p:nvPr>
            <p:ph type="title"/>
          </p:nvPr>
        </p:nvSpPr>
        <p:spPr>
          <a:xfrm>
            <a:off x="565150" y="770889"/>
            <a:ext cx="3609983" cy="1389127"/>
          </a:xfrm>
        </p:spPr>
        <p:txBody>
          <a:bodyPr anchor="t"/>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9211F680-28C8-FA44-9CD5-20709DA02EA0}"/>
              </a:ext>
            </a:extLst>
          </p:cNvPr>
          <p:cNvSpPr>
            <a:spLocks noGrp="1"/>
          </p:cNvSpPr>
          <p:nvPr>
            <p:ph type="pic" idx="1"/>
          </p:nvPr>
        </p:nvSpPr>
        <p:spPr>
          <a:xfrm>
            <a:off x="5223838" y="890816"/>
            <a:ext cx="6060136" cy="4870411"/>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BD507CD-197E-BB4C-83A6-DA3FC97A22C2}"/>
              </a:ext>
            </a:extLst>
          </p:cNvPr>
          <p:cNvSpPr>
            <a:spLocks noGrp="1"/>
          </p:cNvSpPr>
          <p:nvPr>
            <p:ph type="body" sz="half" idx="2"/>
          </p:nvPr>
        </p:nvSpPr>
        <p:spPr>
          <a:xfrm>
            <a:off x="565150" y="2160016"/>
            <a:ext cx="3609983" cy="360121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59E00AC-DF6C-D548-8A06-D6269BDB0A41}"/>
              </a:ext>
            </a:extLst>
          </p:cNvPr>
          <p:cNvSpPr>
            <a:spLocks noGrp="1"/>
          </p:cNvSpPr>
          <p:nvPr>
            <p:ph type="dt" sz="half" idx="10"/>
          </p:nvPr>
        </p:nvSpPr>
        <p:spPr/>
        <p:txBody>
          <a:bodyPr/>
          <a:lstStyle/>
          <a:p>
            <a:fld id="{A5B0A250-5CC0-1746-B209-08E8B0DAE6AF}" type="datetimeFigureOut">
              <a:rPr lang="en-US" smtClean="0"/>
              <a:t>1/7/2024</a:t>
            </a:fld>
            <a:endParaRPr lang="en-US" dirty="0"/>
          </a:p>
        </p:txBody>
      </p:sp>
      <p:sp>
        <p:nvSpPr>
          <p:cNvPr id="6" name="Footer Placeholder 5">
            <a:extLst>
              <a:ext uri="{FF2B5EF4-FFF2-40B4-BE49-F238E27FC236}">
                <a16:creationId xmlns:a16="http://schemas.microsoft.com/office/drawing/2014/main" id="{F8ED113B-57D4-9A4F-BFE0-2A3963B425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0D9954-FA18-8948-AA52-21CED059476D}"/>
              </a:ext>
            </a:extLst>
          </p:cNvPr>
          <p:cNvSpPr>
            <a:spLocks noGrp="1"/>
          </p:cNvSpPr>
          <p:nvPr>
            <p:ph type="sldNum" sz="quarter" idx="12"/>
          </p:nvPr>
        </p:nvSpPr>
        <p:spPr/>
        <p:txBody>
          <a:bodyPr/>
          <a:lstStyle/>
          <a:p>
            <a:fld id="{49ABCAEC-7D34-E549-A96E-FCEDAADBE4B0}" type="slidenum">
              <a:rPr lang="en-US" smtClean="0"/>
              <a:t>‹Nº›</a:t>
            </a:fld>
            <a:endParaRPr lang="en-US"/>
          </a:p>
        </p:txBody>
      </p:sp>
      <p:cxnSp>
        <p:nvCxnSpPr>
          <p:cNvPr id="8" name="Straight Connector 7">
            <a:extLst>
              <a:ext uri="{FF2B5EF4-FFF2-40B4-BE49-F238E27FC236}">
                <a16:creationId xmlns:a16="http://schemas.microsoft.com/office/drawing/2014/main" id="{5E3EB25D-2379-5040-B990-1C99B0B7D931}"/>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6130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0D98E2-86CE-4D4F-9F8F-17C83D19A271}"/>
              </a:ext>
            </a:extLst>
          </p:cNvPr>
          <p:cNvSpPr>
            <a:spLocks noGrp="1"/>
          </p:cNvSpPr>
          <p:nvPr>
            <p:ph type="title"/>
          </p:nvPr>
        </p:nvSpPr>
        <p:spPr>
          <a:xfrm>
            <a:off x="565150" y="770890"/>
            <a:ext cx="7335835" cy="1268984"/>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8804B4F2-48A4-A140-B59B-7A2ED9FD4653}"/>
              </a:ext>
            </a:extLst>
          </p:cNvPr>
          <p:cNvSpPr>
            <a:spLocks noGrp="1"/>
          </p:cNvSpPr>
          <p:nvPr>
            <p:ph type="body" idx="1"/>
          </p:nvPr>
        </p:nvSpPr>
        <p:spPr>
          <a:xfrm>
            <a:off x="565150" y="2160016"/>
            <a:ext cx="7335835" cy="360121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FCF4A7E-D5FF-BF48-8E01-8F46150ABFD5}"/>
              </a:ext>
            </a:extLst>
          </p:cNvPr>
          <p:cNvSpPr>
            <a:spLocks noGrp="1"/>
          </p:cNvSpPr>
          <p:nvPr>
            <p:ph type="dt" sz="half" idx="2"/>
          </p:nvPr>
        </p:nvSpPr>
        <p:spPr>
          <a:xfrm>
            <a:off x="566928" y="457200"/>
            <a:ext cx="3608205" cy="365125"/>
          </a:xfrm>
          <a:prstGeom prst="rect">
            <a:avLst/>
          </a:prstGeom>
        </p:spPr>
        <p:txBody>
          <a:bodyPr vert="horz" lIns="91440" tIns="45720" rIns="91440" bIns="45720" rtlCol="0" anchor="ctr"/>
          <a:lstStyle>
            <a:lvl1pPr algn="l">
              <a:defRPr sz="1050" b="0" i="0">
                <a:solidFill>
                  <a:schemeClr val="tx1">
                    <a:tint val="75000"/>
                  </a:schemeClr>
                </a:solidFill>
                <a:latin typeface="+mn-lt"/>
              </a:defRPr>
            </a:lvl1pPr>
          </a:lstStyle>
          <a:p>
            <a:fld id="{A5B0A250-5CC0-1746-B209-08E8B0DAE6AF}" type="datetimeFigureOut">
              <a:rPr lang="en-US" smtClean="0"/>
              <a:pPr/>
              <a:t>1/7/2024</a:t>
            </a:fld>
            <a:endParaRPr lang="en-US" dirty="0"/>
          </a:p>
        </p:txBody>
      </p:sp>
      <p:sp>
        <p:nvSpPr>
          <p:cNvPr id="5" name="Footer Placeholder 4">
            <a:extLst>
              <a:ext uri="{FF2B5EF4-FFF2-40B4-BE49-F238E27FC236}">
                <a16:creationId xmlns:a16="http://schemas.microsoft.com/office/drawing/2014/main" id="{CA131757-5039-BF46-B47A-50DA8FFBC078}"/>
              </a:ext>
            </a:extLst>
          </p:cNvPr>
          <p:cNvSpPr>
            <a:spLocks noGrp="1"/>
          </p:cNvSpPr>
          <p:nvPr>
            <p:ph type="ftr" sz="quarter" idx="3"/>
          </p:nvPr>
        </p:nvSpPr>
        <p:spPr>
          <a:xfrm>
            <a:off x="565150" y="6141085"/>
            <a:ext cx="3608205" cy="365125"/>
          </a:xfrm>
          <a:prstGeom prst="rect">
            <a:avLst/>
          </a:prstGeom>
        </p:spPr>
        <p:txBody>
          <a:bodyPr vert="horz" lIns="91440" tIns="45720" rIns="91440" bIns="45720" rtlCol="0" anchor="ctr"/>
          <a:lstStyle>
            <a:lvl1pPr algn="l">
              <a:defRPr sz="1050" b="0" i="0">
                <a:solidFill>
                  <a:schemeClr val="tx1">
                    <a:tint val="75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AA83FD16-4337-B940-905E-D20A26FD483A}"/>
              </a:ext>
            </a:extLst>
          </p:cNvPr>
          <p:cNvSpPr>
            <a:spLocks noGrp="1"/>
          </p:cNvSpPr>
          <p:nvPr>
            <p:ph type="sldNum" sz="quarter" idx="4"/>
          </p:nvPr>
        </p:nvSpPr>
        <p:spPr>
          <a:xfrm>
            <a:off x="10809678" y="6141085"/>
            <a:ext cx="813816" cy="365125"/>
          </a:xfrm>
          <a:prstGeom prst="rect">
            <a:avLst/>
          </a:prstGeom>
        </p:spPr>
        <p:txBody>
          <a:bodyPr vert="horz" lIns="91440" tIns="45720" rIns="91440" bIns="45720" rtlCol="0" anchor="ctr"/>
          <a:lstStyle>
            <a:lvl1pPr algn="r">
              <a:defRPr sz="1050" b="0" i="0">
                <a:solidFill>
                  <a:schemeClr val="tx1">
                    <a:tint val="75000"/>
                  </a:schemeClr>
                </a:solidFill>
                <a:latin typeface="+mn-lt"/>
              </a:defRPr>
            </a:lvl1pPr>
          </a:lstStyle>
          <a:p>
            <a:fld id="{49ABCAEC-7D34-E549-A96E-FCEDAADBE4B0}" type="slidenum">
              <a:rPr lang="en-US" smtClean="0"/>
              <a:pPr/>
              <a:t>‹Nº›</a:t>
            </a:fld>
            <a:endParaRPr lang="en-US" dirty="0"/>
          </a:p>
        </p:txBody>
      </p:sp>
    </p:spTree>
    <p:extLst>
      <p:ext uri="{BB962C8B-B14F-4D97-AF65-F5344CB8AC3E}">
        <p14:creationId xmlns:p14="http://schemas.microsoft.com/office/powerpoint/2010/main" val="2988530962"/>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100000"/>
        </a:lnSpc>
        <a:spcBef>
          <a:spcPct val="0"/>
        </a:spcBef>
        <a:buNone/>
        <a:defRPr sz="4000" b="1" i="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9.mp4"/><Relationship Id="rId1" Type="http://schemas.microsoft.com/office/2007/relationships/media" Target="../media/media9.mp4"/><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0.mp4"/><Relationship Id="rId1" Type="http://schemas.microsoft.com/office/2007/relationships/media" Target="../media/media10.mp4"/><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66F2B51C-9578-EB41-A17E-FFF9D491AD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12" name="Oval 11">
              <a:extLst>
                <a:ext uri="{FF2B5EF4-FFF2-40B4-BE49-F238E27FC236}">
                  <a16:creationId xmlns:a16="http://schemas.microsoft.com/office/drawing/2014/main" id="{14E9CAEA-4CF4-D249-8127-CD2FA2018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85">
              <a:extLst>
                <a:ext uri="{FF2B5EF4-FFF2-40B4-BE49-F238E27FC236}">
                  <a16:creationId xmlns:a16="http://schemas.microsoft.com/office/drawing/2014/main" id="{E51EDD93-C3A3-DF47-BCFC-43B049E34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86">
              <a:extLst>
                <a:ext uri="{FF2B5EF4-FFF2-40B4-BE49-F238E27FC236}">
                  <a16:creationId xmlns:a16="http://schemas.microsoft.com/office/drawing/2014/main" id="{D574DB0D-896A-D649-89B1-33753E1D46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87">
              <a:extLst>
                <a:ext uri="{FF2B5EF4-FFF2-40B4-BE49-F238E27FC236}">
                  <a16:creationId xmlns:a16="http://schemas.microsoft.com/office/drawing/2014/main" id="{62256DD9-FEA3-4A40-80D1-B33F0FF158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88">
              <a:extLst>
                <a:ext uri="{FF2B5EF4-FFF2-40B4-BE49-F238E27FC236}">
                  <a16:creationId xmlns:a16="http://schemas.microsoft.com/office/drawing/2014/main" id="{534E9839-EAD7-3C49-8D10-E4BFE0820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89">
              <a:extLst>
                <a:ext uri="{FF2B5EF4-FFF2-40B4-BE49-F238E27FC236}">
                  <a16:creationId xmlns:a16="http://schemas.microsoft.com/office/drawing/2014/main" id="{DDFC3FA6-9BB5-A34E-9337-A2E9A1EED9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97">
              <a:extLst>
                <a:ext uri="{FF2B5EF4-FFF2-40B4-BE49-F238E27FC236}">
                  <a16:creationId xmlns:a16="http://schemas.microsoft.com/office/drawing/2014/main" id="{45000D9E-4AD7-5A4F-8E99-302F388C83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ítulo 1">
            <a:extLst>
              <a:ext uri="{FF2B5EF4-FFF2-40B4-BE49-F238E27FC236}">
                <a16:creationId xmlns:a16="http://schemas.microsoft.com/office/drawing/2014/main" id="{B98C857D-778F-2619-981E-AF2E1D25C116}"/>
              </a:ext>
            </a:extLst>
          </p:cNvPr>
          <p:cNvSpPr>
            <a:spLocks noGrp="1"/>
          </p:cNvSpPr>
          <p:nvPr>
            <p:ph type="ctrTitle"/>
          </p:nvPr>
        </p:nvSpPr>
        <p:spPr>
          <a:xfrm>
            <a:off x="4739751" y="768334"/>
            <a:ext cx="6479629" cy="2866405"/>
          </a:xfrm>
        </p:spPr>
        <p:txBody>
          <a:bodyPr>
            <a:normAutofit/>
          </a:bodyPr>
          <a:lstStyle/>
          <a:p>
            <a:pPr>
              <a:lnSpc>
                <a:spcPct val="90000"/>
              </a:lnSpc>
            </a:pPr>
            <a:r>
              <a:rPr lang="es-ES" sz="4700" dirty="0"/>
              <a:t>Recogida, traslado y transporte de personas accidentadas</a:t>
            </a:r>
          </a:p>
        </p:txBody>
      </p:sp>
      <p:sp>
        <p:nvSpPr>
          <p:cNvPr id="3" name="Subtítulo 2">
            <a:extLst>
              <a:ext uri="{FF2B5EF4-FFF2-40B4-BE49-F238E27FC236}">
                <a16:creationId xmlns:a16="http://schemas.microsoft.com/office/drawing/2014/main" id="{F43B4FBB-974D-3365-A2A6-19C4F4D3E061}"/>
              </a:ext>
            </a:extLst>
          </p:cNvPr>
          <p:cNvSpPr>
            <a:spLocks noGrp="1"/>
          </p:cNvSpPr>
          <p:nvPr>
            <p:ph type="subTitle" idx="1"/>
          </p:nvPr>
        </p:nvSpPr>
        <p:spPr>
          <a:xfrm>
            <a:off x="4739751" y="4283239"/>
            <a:ext cx="6479629" cy="1475177"/>
          </a:xfrm>
        </p:spPr>
        <p:txBody>
          <a:bodyPr>
            <a:normAutofit/>
          </a:bodyPr>
          <a:lstStyle/>
          <a:p>
            <a:r>
              <a:rPr lang="es-ES" dirty="0"/>
              <a:t>RA 3: Aplica métodos de movilización e inmovilización que permiten la evacuación del accidentado siguiendo los protocolos establecidos.</a:t>
            </a:r>
          </a:p>
        </p:txBody>
      </p:sp>
      <p:pic>
        <p:nvPicPr>
          <p:cNvPr id="4" name="Picture 3">
            <a:extLst>
              <a:ext uri="{FF2B5EF4-FFF2-40B4-BE49-F238E27FC236}">
                <a16:creationId xmlns:a16="http://schemas.microsoft.com/office/drawing/2014/main" id="{A6F9CDA9-B48F-A13A-DAAA-3CDDC5548AC4}"/>
              </a:ext>
            </a:extLst>
          </p:cNvPr>
          <p:cNvPicPr>
            <a:picLocks noChangeAspect="1"/>
          </p:cNvPicPr>
          <p:nvPr/>
        </p:nvPicPr>
        <p:blipFill rotWithShape="1">
          <a:blip r:embed="rId2"/>
          <a:srcRect l="27202" r="18943" b="1"/>
          <a:stretch/>
        </p:blipFill>
        <p:spPr>
          <a:xfrm>
            <a:off x="20" y="1"/>
            <a:ext cx="4173349" cy="6857999"/>
          </a:xfrm>
          <a:prstGeom prst="rect">
            <a:avLst/>
          </a:prstGeom>
        </p:spPr>
      </p:pic>
      <p:cxnSp>
        <p:nvCxnSpPr>
          <p:cNvPr id="20" name="Straight Connector 19">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0983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B46B8FB-F6A2-5F47-A6CD-A7E17E6927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01388" y="0"/>
            <a:ext cx="5990612" cy="6858001"/>
            <a:chOff x="6201388" y="0"/>
            <a:chExt cx="5990612" cy="6858001"/>
          </a:xfrm>
        </p:grpSpPr>
        <p:sp>
          <p:nvSpPr>
            <p:cNvPr id="10" name="Oval 9">
              <a:extLst>
                <a:ext uri="{FF2B5EF4-FFF2-40B4-BE49-F238E27FC236}">
                  <a16:creationId xmlns:a16="http://schemas.microsoft.com/office/drawing/2014/main" id="{419BDE93-3EC2-4E4D-BC0B-417378F49E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1388"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46">
              <a:extLst>
                <a:ext uri="{FF2B5EF4-FFF2-40B4-BE49-F238E27FC236}">
                  <a16:creationId xmlns:a16="http://schemas.microsoft.com/office/drawing/2014/main" id="{FE21F82F-1EE5-8240-97F8-387DF0253F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1389"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2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4" y="565575"/>
                    <a:pt x="565362"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48">
              <a:extLst>
                <a:ext uri="{FF2B5EF4-FFF2-40B4-BE49-F238E27FC236}">
                  <a16:creationId xmlns:a16="http://schemas.microsoft.com/office/drawing/2014/main" id="{AE1903E3-6B5F-6B4C-9A1F-62628A050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5" y="6292426"/>
              <a:ext cx="1130723" cy="565575"/>
            </a:xfrm>
            <a:custGeom>
              <a:avLst/>
              <a:gdLst>
                <a:gd name="connsiteX0" fmla="*/ 565362 w 1130723"/>
                <a:gd name="connsiteY0" fmla="*/ 0 h 565575"/>
                <a:gd name="connsiteX1" fmla="*/ 1130723 w 1130723"/>
                <a:gd name="connsiteY1" fmla="*/ 565362 h 565575"/>
                <a:gd name="connsiteX2" fmla="*/ 1130702 w 1130723"/>
                <a:gd name="connsiteY2" fmla="*/ 565575 h 565575"/>
                <a:gd name="connsiteX3" fmla="*/ 21 w 1130723"/>
                <a:gd name="connsiteY3" fmla="*/ 565575 h 565575"/>
                <a:gd name="connsiteX4" fmla="*/ 0 w 1130723"/>
                <a:gd name="connsiteY4" fmla="*/ 565362 h 565575"/>
                <a:gd name="connsiteX5" fmla="*/ 565362 w 1130723"/>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3" h="565575">
                  <a:moveTo>
                    <a:pt x="565362" y="0"/>
                  </a:moveTo>
                  <a:cubicBezTo>
                    <a:pt x="877602" y="0"/>
                    <a:pt x="1130723" y="253121"/>
                    <a:pt x="1130723" y="565362"/>
                  </a:cubicBezTo>
                  <a:lnTo>
                    <a:pt x="1130702" y="565575"/>
                  </a:lnTo>
                  <a:lnTo>
                    <a:pt x="21" y="565575"/>
                  </a:lnTo>
                  <a:lnTo>
                    <a:pt x="0" y="565362"/>
                  </a:lnTo>
                  <a:cubicBezTo>
                    <a:pt x="0" y="253121"/>
                    <a:pt x="253120"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Oval 12">
              <a:extLst>
                <a:ext uri="{FF2B5EF4-FFF2-40B4-BE49-F238E27FC236}">
                  <a16:creationId xmlns:a16="http://schemas.microsoft.com/office/drawing/2014/main" id="{F7C55863-3B37-0743-B001-1A970033FB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3"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32B4C24-3A58-924C-B79A-D961EF7C2C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3" y="217788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21EF52E0-D2CF-544F-93A6-4D7B45A048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3" y="80636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63">
              <a:extLst>
                <a:ext uri="{FF2B5EF4-FFF2-40B4-BE49-F238E27FC236}">
                  <a16:creationId xmlns:a16="http://schemas.microsoft.com/office/drawing/2014/main" id="{6966CFE5-1C8C-2E4F-9B2D-A8438F5A53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4"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3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3" y="565575"/>
                    <a:pt x="565363"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64">
              <a:extLst>
                <a:ext uri="{FF2B5EF4-FFF2-40B4-BE49-F238E27FC236}">
                  <a16:creationId xmlns:a16="http://schemas.microsoft.com/office/drawing/2014/main" id="{9FD29EF3-A5B2-554A-A307-6BE1BCE8A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2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2" y="565575"/>
                  </a:lnTo>
                  <a:lnTo>
                    <a:pt x="0" y="565362"/>
                  </a:lnTo>
                  <a:cubicBezTo>
                    <a:pt x="0" y="253121"/>
                    <a:pt x="253121" y="0"/>
                    <a:pt x="5653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a:extLst>
                <a:ext uri="{FF2B5EF4-FFF2-40B4-BE49-F238E27FC236}">
                  <a16:creationId xmlns:a16="http://schemas.microsoft.com/office/drawing/2014/main" id="{AC1ECAD8-0CF2-934D-AA1E-C108208CD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492091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DB14DED1-3A58-8C4D-902E-2A9F34043F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354939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65D65157-5719-0341-A807-A8956595F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217788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A7F23F74-B777-2A4C-8EF9-E798880D5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70">
              <a:extLst>
                <a:ext uri="{FF2B5EF4-FFF2-40B4-BE49-F238E27FC236}">
                  <a16:creationId xmlns:a16="http://schemas.microsoft.com/office/drawing/2014/main" id="{E3B9A050-0AE1-1D4B-A2AC-6EEF64B106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7" y="0"/>
              <a:ext cx="1130726" cy="565576"/>
            </a:xfrm>
            <a:custGeom>
              <a:avLst/>
              <a:gdLst>
                <a:gd name="connsiteX0" fmla="*/ 22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2"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71">
              <a:extLst>
                <a:ext uri="{FF2B5EF4-FFF2-40B4-BE49-F238E27FC236}">
                  <a16:creationId xmlns:a16="http://schemas.microsoft.com/office/drawing/2014/main" id="{C424FE38-F803-8D47-BF56-1B18EC2B1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4"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1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1" y="565575"/>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Oval 23">
              <a:extLst>
                <a:ext uri="{FF2B5EF4-FFF2-40B4-BE49-F238E27FC236}">
                  <a16:creationId xmlns:a16="http://schemas.microsoft.com/office/drawing/2014/main" id="{E37187F2-9212-0641-97D0-1ACD50B748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4" y="492091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C760C651-2AC4-564E-BEAA-AB7FAFE7F7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4"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58B0A1B8-5BA3-3548-9511-B4904D0526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4"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75">
              <a:extLst>
                <a:ext uri="{FF2B5EF4-FFF2-40B4-BE49-F238E27FC236}">
                  <a16:creationId xmlns:a16="http://schemas.microsoft.com/office/drawing/2014/main" id="{424CD779-EE9A-214D-9488-767327E373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3" y="0"/>
              <a:ext cx="1130726" cy="565576"/>
            </a:xfrm>
            <a:custGeom>
              <a:avLst/>
              <a:gdLst>
                <a:gd name="connsiteX0" fmla="*/ 21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1"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76">
              <a:extLst>
                <a:ext uri="{FF2B5EF4-FFF2-40B4-BE49-F238E27FC236}">
                  <a16:creationId xmlns:a16="http://schemas.microsoft.com/office/drawing/2014/main" id="{630D08C6-9EFB-8540-875F-2A55DED2AA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4" y="6295069"/>
              <a:ext cx="539146" cy="562931"/>
            </a:xfrm>
            <a:custGeom>
              <a:avLst/>
              <a:gdLst>
                <a:gd name="connsiteX0" fmla="*/ 539146 w 539146"/>
                <a:gd name="connsiteY0" fmla="*/ 0 h 562931"/>
                <a:gd name="connsiteX1" fmla="*/ 539146 w 539146"/>
                <a:gd name="connsiteY1" fmla="*/ 562931 h 562931"/>
                <a:gd name="connsiteX2" fmla="*/ 21 w 539146"/>
                <a:gd name="connsiteY2" fmla="*/ 562931 h 562931"/>
                <a:gd name="connsiteX3" fmla="*/ 0 w 539146"/>
                <a:gd name="connsiteY3" fmla="*/ 562719 h 562931"/>
                <a:gd name="connsiteX4" fmla="*/ 451422 w 539146"/>
                <a:gd name="connsiteY4" fmla="*/ 8843 h 562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6" h="562931">
                  <a:moveTo>
                    <a:pt x="539146" y="0"/>
                  </a:moveTo>
                  <a:lnTo>
                    <a:pt x="539146" y="562931"/>
                  </a:lnTo>
                  <a:lnTo>
                    <a:pt x="21" y="562931"/>
                  </a:lnTo>
                  <a:lnTo>
                    <a:pt x="0" y="562719"/>
                  </a:lnTo>
                  <a:cubicBezTo>
                    <a:pt x="0" y="289508"/>
                    <a:pt x="193796" y="61561"/>
                    <a:pt x="451422"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77">
              <a:extLst>
                <a:ext uri="{FF2B5EF4-FFF2-40B4-BE49-F238E27FC236}">
                  <a16:creationId xmlns:a16="http://schemas.microsoft.com/office/drawing/2014/main" id="{D7E8DA86-1294-4641-9C52-6E15315064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4923555"/>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78">
              <a:extLst>
                <a:ext uri="{FF2B5EF4-FFF2-40B4-BE49-F238E27FC236}">
                  <a16:creationId xmlns:a16="http://schemas.microsoft.com/office/drawing/2014/main" id="{011063C9-2A43-3348-A018-F27FACAA77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3552039"/>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79">
              <a:extLst>
                <a:ext uri="{FF2B5EF4-FFF2-40B4-BE49-F238E27FC236}">
                  <a16:creationId xmlns:a16="http://schemas.microsoft.com/office/drawing/2014/main" id="{EE85C7DE-D965-244F-BD95-3A05FF4AAC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2180524"/>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9"/>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80">
              <a:extLst>
                <a:ext uri="{FF2B5EF4-FFF2-40B4-BE49-F238E27FC236}">
                  <a16:creationId xmlns:a16="http://schemas.microsoft.com/office/drawing/2014/main" id="{315A1389-149A-3342-A863-637D42FDB2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809010"/>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81">
              <a:extLst>
                <a:ext uri="{FF2B5EF4-FFF2-40B4-BE49-F238E27FC236}">
                  <a16:creationId xmlns:a16="http://schemas.microsoft.com/office/drawing/2014/main" id="{B149CC6F-B6C6-BE46-B451-1BF7D47A8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1"/>
              <a:ext cx="539147" cy="562933"/>
            </a:xfrm>
            <a:custGeom>
              <a:avLst/>
              <a:gdLst>
                <a:gd name="connsiteX0" fmla="*/ 22 w 539147"/>
                <a:gd name="connsiteY0" fmla="*/ 0 h 562933"/>
                <a:gd name="connsiteX1" fmla="*/ 539147 w 539147"/>
                <a:gd name="connsiteY1" fmla="*/ 0 h 562933"/>
                <a:gd name="connsiteX2" fmla="*/ 539147 w 539147"/>
                <a:gd name="connsiteY2" fmla="*/ 562933 h 562933"/>
                <a:gd name="connsiteX3" fmla="*/ 451423 w 539147"/>
                <a:gd name="connsiteY3" fmla="*/ 554090 h 562933"/>
                <a:gd name="connsiteX4" fmla="*/ 0 w 539147"/>
                <a:gd name="connsiteY4" fmla="*/ 214 h 56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562933">
                  <a:moveTo>
                    <a:pt x="22" y="0"/>
                  </a:moveTo>
                  <a:lnTo>
                    <a:pt x="539147" y="0"/>
                  </a:lnTo>
                  <a:lnTo>
                    <a:pt x="539147" y="562933"/>
                  </a:lnTo>
                  <a:lnTo>
                    <a:pt x="451423" y="554090"/>
                  </a:lnTo>
                  <a:cubicBezTo>
                    <a:pt x="193797" y="501372"/>
                    <a:pt x="0" y="27342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cxnSp>
        <p:nvCxnSpPr>
          <p:cNvPr id="35" name="Straight Connector 34">
            <a:extLst>
              <a:ext uri="{FF2B5EF4-FFF2-40B4-BE49-F238E27FC236}">
                <a16:creationId xmlns:a16="http://schemas.microsoft.com/office/drawing/2014/main" id="{D33A3282-0389-C547-8CA6-7F3E7F27B3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5066001"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useBgFill="1">
        <p:nvSpPr>
          <p:cNvPr id="37" name="Rectangle 36">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9A1231F-6FE3-850F-D84A-ADFF19EAEE69}"/>
              </a:ext>
            </a:extLst>
          </p:cNvPr>
          <p:cNvSpPr>
            <a:spLocks noGrp="1"/>
          </p:cNvSpPr>
          <p:nvPr>
            <p:ph type="title"/>
          </p:nvPr>
        </p:nvSpPr>
        <p:spPr>
          <a:xfrm>
            <a:off x="565150" y="768334"/>
            <a:ext cx="4134537" cy="2866405"/>
          </a:xfrm>
        </p:spPr>
        <p:txBody>
          <a:bodyPr vert="horz" lIns="91440" tIns="45720" rIns="91440" bIns="45720" rtlCol="0" anchor="t">
            <a:normAutofit/>
          </a:bodyPr>
          <a:lstStyle/>
          <a:p>
            <a:r>
              <a:rPr lang="en-US" sz="5400"/>
              <a:t>Maniobra de Rautek</a:t>
            </a:r>
          </a:p>
        </p:txBody>
      </p:sp>
      <p:grpSp>
        <p:nvGrpSpPr>
          <p:cNvPr id="39" name="Group 38">
            <a:extLst>
              <a:ext uri="{FF2B5EF4-FFF2-40B4-BE49-F238E27FC236}">
                <a16:creationId xmlns:a16="http://schemas.microsoft.com/office/drawing/2014/main" id="{665B630C-8A26-BF40-AD00-AAAB3F8DFB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4677439"/>
            <a:chOff x="10290315" y="0"/>
            <a:chExt cx="1901686" cy="4677439"/>
          </a:xfrm>
        </p:grpSpPr>
        <p:sp>
          <p:nvSpPr>
            <p:cNvPr id="40" name="Freeform 85">
              <a:extLst>
                <a:ext uri="{FF2B5EF4-FFF2-40B4-BE49-F238E27FC236}">
                  <a16:creationId xmlns:a16="http://schemas.microsoft.com/office/drawing/2014/main" id="{47332152-49D9-5F42-9522-9424EDC706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87">
              <a:extLst>
                <a:ext uri="{FF2B5EF4-FFF2-40B4-BE49-F238E27FC236}">
                  <a16:creationId xmlns:a16="http://schemas.microsoft.com/office/drawing/2014/main" id="{60C97C94-6942-C048-8F6F-55E05CBA1A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89">
              <a:extLst>
                <a:ext uri="{FF2B5EF4-FFF2-40B4-BE49-F238E27FC236}">
                  <a16:creationId xmlns:a16="http://schemas.microsoft.com/office/drawing/2014/main" id="{BD92967A-BFB2-E441-AC07-5997DDDD5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100">
              <a:extLst>
                <a:ext uri="{FF2B5EF4-FFF2-40B4-BE49-F238E27FC236}">
                  <a16:creationId xmlns:a16="http://schemas.microsoft.com/office/drawing/2014/main" id="{DC25488D-5181-EC40-A6AC-862FC37879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cxnSp>
        <p:nvCxnSpPr>
          <p:cNvPr id="45" name="Straight Connector 44">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4134537"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4" name="Maniobra de Rautek">
            <a:hlinkClick r:id="" action="ppaction://media"/>
            <a:extLst>
              <a:ext uri="{FF2B5EF4-FFF2-40B4-BE49-F238E27FC236}">
                <a16:creationId xmlns:a16="http://schemas.microsoft.com/office/drawing/2014/main" id="{FE922723-7898-1683-12D7-4D7A0DA3F6E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264837" y="1660598"/>
            <a:ext cx="6272272" cy="3528153"/>
          </a:xfrm>
          <a:prstGeom prst="rect">
            <a:avLst/>
          </a:prstGeom>
        </p:spPr>
      </p:pic>
    </p:spTree>
    <p:extLst>
      <p:ext uri="{BB962C8B-B14F-4D97-AF65-F5344CB8AC3E}">
        <p14:creationId xmlns:p14="http://schemas.microsoft.com/office/powerpoint/2010/main" val="79993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6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04111E-5FBF-EB58-28A5-09886BF10610}"/>
              </a:ext>
            </a:extLst>
          </p:cNvPr>
          <p:cNvSpPr>
            <a:spLocks noGrp="1"/>
          </p:cNvSpPr>
          <p:nvPr>
            <p:ph type="title"/>
          </p:nvPr>
        </p:nvSpPr>
        <p:spPr/>
        <p:txBody>
          <a:bodyPr/>
          <a:lstStyle/>
          <a:p>
            <a:r>
              <a:rPr lang="es-ES" dirty="0"/>
              <a:t>Precauciones</a:t>
            </a:r>
          </a:p>
        </p:txBody>
      </p:sp>
      <p:sp>
        <p:nvSpPr>
          <p:cNvPr id="3" name="Marcador de contenido 2">
            <a:extLst>
              <a:ext uri="{FF2B5EF4-FFF2-40B4-BE49-F238E27FC236}">
                <a16:creationId xmlns:a16="http://schemas.microsoft.com/office/drawing/2014/main" id="{85F9D7D3-0C83-CF57-FFA2-359D198AAA5F}"/>
              </a:ext>
            </a:extLst>
          </p:cNvPr>
          <p:cNvSpPr>
            <a:spLocks noGrp="1"/>
          </p:cNvSpPr>
          <p:nvPr>
            <p:ph idx="1"/>
          </p:nvPr>
        </p:nvSpPr>
        <p:spPr/>
        <p:txBody>
          <a:bodyPr/>
          <a:lstStyle/>
          <a:p>
            <a:r>
              <a:rPr lang="es-ES" dirty="0"/>
              <a:t>Nunca se debe movilizar a un accidentado sin estabilizar la columna vertebral o asegurarnos de que no tiene lesiones de columna. </a:t>
            </a:r>
          </a:p>
          <a:p>
            <a:r>
              <a:rPr lang="es-ES" dirty="0"/>
              <a:t>Antes de movilizar a un accidentado hay que asegurarle el cuello. </a:t>
            </a:r>
          </a:p>
          <a:p>
            <a:r>
              <a:rPr lang="es-ES" dirty="0"/>
              <a:t>Si algún accidentado está encarcelado (atrapado), bajo ningún concepto debemos tirar de él.</a:t>
            </a:r>
          </a:p>
        </p:txBody>
      </p:sp>
    </p:spTree>
    <p:extLst>
      <p:ext uri="{BB962C8B-B14F-4D97-AF65-F5344CB8AC3E}">
        <p14:creationId xmlns:p14="http://schemas.microsoft.com/office/powerpoint/2010/main" val="473370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C21FA7-BB8D-3213-70F5-B134D8F5311D}"/>
              </a:ext>
            </a:extLst>
          </p:cNvPr>
          <p:cNvSpPr>
            <a:spLocks noGrp="1"/>
          </p:cNvSpPr>
          <p:nvPr>
            <p:ph type="title"/>
          </p:nvPr>
        </p:nvSpPr>
        <p:spPr/>
        <p:txBody>
          <a:bodyPr>
            <a:normAutofit fontScale="90000"/>
          </a:bodyPr>
          <a:lstStyle/>
          <a:p>
            <a:r>
              <a:rPr lang="es-ES" dirty="0"/>
              <a:t>Rescates en lugares confinados</a:t>
            </a:r>
          </a:p>
        </p:txBody>
      </p:sp>
      <p:sp>
        <p:nvSpPr>
          <p:cNvPr id="3" name="Marcador de contenido 2">
            <a:extLst>
              <a:ext uri="{FF2B5EF4-FFF2-40B4-BE49-F238E27FC236}">
                <a16:creationId xmlns:a16="http://schemas.microsoft.com/office/drawing/2014/main" id="{F6790FC0-2255-4688-707B-C38DE990D8B4}"/>
              </a:ext>
            </a:extLst>
          </p:cNvPr>
          <p:cNvSpPr>
            <a:spLocks noGrp="1"/>
          </p:cNvSpPr>
          <p:nvPr>
            <p:ph idx="1"/>
          </p:nvPr>
        </p:nvSpPr>
        <p:spPr>
          <a:xfrm>
            <a:off x="565149" y="1698171"/>
            <a:ext cx="9595887" cy="4388939"/>
          </a:xfrm>
        </p:spPr>
        <p:txBody>
          <a:bodyPr>
            <a:normAutofit fontScale="92500" lnSpcReduction="20000"/>
          </a:bodyPr>
          <a:lstStyle/>
          <a:p>
            <a:r>
              <a:rPr lang="es-ES" dirty="0"/>
              <a:t>En ocasiones, nos podemos encontrar con accidentados que están encajonados en lugares estrechos (agujeros en paredes, cabeza atrapada entre rejas, caídas en pozos, etc.)</a:t>
            </a:r>
          </a:p>
          <a:p>
            <a:r>
              <a:rPr lang="es-ES" dirty="0"/>
              <a:t>Las lesiones que se pueden haber producido en el accidente, generalmente fracturas y luxaciones, hemos de tener en cuenta que la presión a la que está sometido el cuerpo provoca una </a:t>
            </a:r>
            <a:r>
              <a:rPr lang="es-ES" b="1" dirty="0"/>
              <a:t>inflamación local y edema.</a:t>
            </a:r>
            <a:r>
              <a:rPr lang="es-ES" dirty="0"/>
              <a:t> Esta hinchazón produce un mayor encajonamiento del cuerpo y dificulta la extracción. </a:t>
            </a:r>
          </a:p>
          <a:p>
            <a:r>
              <a:rPr lang="es-ES" dirty="0"/>
              <a:t>Por eso es fundamental actuar con rapidez y </a:t>
            </a:r>
            <a:r>
              <a:rPr lang="es-ES" b="1" dirty="0"/>
              <a:t>avisar a los servicios de emergencias (112)</a:t>
            </a:r>
            <a:r>
              <a:rPr lang="es-ES" dirty="0"/>
              <a:t>, tranquilizar al accidentado y no tratar de liberarlo tirando de él. </a:t>
            </a:r>
          </a:p>
          <a:p>
            <a:r>
              <a:rPr lang="es-ES" dirty="0"/>
              <a:t>Mientras esperamos a los servicios de emergencias, debemos hacer una labor de </a:t>
            </a:r>
            <a:r>
              <a:rPr lang="es-ES" b="1" dirty="0"/>
              <a:t>acompañamiento, controlando el pulso </a:t>
            </a:r>
            <a:r>
              <a:rPr lang="es-ES" dirty="0"/>
              <a:t>si consideramos que hay compresión vascular.</a:t>
            </a:r>
          </a:p>
        </p:txBody>
      </p:sp>
    </p:spTree>
    <p:extLst>
      <p:ext uri="{BB962C8B-B14F-4D97-AF65-F5344CB8AC3E}">
        <p14:creationId xmlns:p14="http://schemas.microsoft.com/office/powerpoint/2010/main" val="1763703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91BD7B-E007-9DCC-A1C7-370CBF62B7EF}"/>
              </a:ext>
            </a:extLst>
          </p:cNvPr>
          <p:cNvSpPr>
            <a:spLocks noGrp="1"/>
          </p:cNvSpPr>
          <p:nvPr>
            <p:ph type="title"/>
          </p:nvPr>
        </p:nvSpPr>
        <p:spPr>
          <a:xfrm>
            <a:off x="565150" y="770890"/>
            <a:ext cx="8121650" cy="4043706"/>
          </a:xfrm>
        </p:spPr>
        <p:txBody>
          <a:bodyPr>
            <a:normAutofit/>
          </a:bodyPr>
          <a:lstStyle/>
          <a:p>
            <a:r>
              <a:rPr lang="es-ES" dirty="0"/>
              <a:t>EVALUACIÓN DE LA NECESIDAD DE TRASLADO</a:t>
            </a:r>
          </a:p>
        </p:txBody>
      </p:sp>
    </p:spTree>
    <p:extLst>
      <p:ext uri="{BB962C8B-B14F-4D97-AF65-F5344CB8AC3E}">
        <p14:creationId xmlns:p14="http://schemas.microsoft.com/office/powerpoint/2010/main" val="1301242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CC4C9D0-31F9-4915-F7A8-2B5EBD7D7B2E}"/>
              </a:ext>
            </a:extLst>
          </p:cNvPr>
          <p:cNvSpPr>
            <a:spLocks noGrp="1"/>
          </p:cNvSpPr>
          <p:nvPr>
            <p:ph idx="1"/>
          </p:nvPr>
        </p:nvSpPr>
        <p:spPr>
          <a:xfrm>
            <a:off x="565150" y="737118"/>
            <a:ext cx="7335835" cy="5024110"/>
          </a:xfrm>
        </p:spPr>
        <p:txBody>
          <a:bodyPr>
            <a:normAutofit lnSpcReduction="10000"/>
          </a:bodyPr>
          <a:lstStyle/>
          <a:p>
            <a:r>
              <a:rPr lang="es-ES" dirty="0"/>
              <a:t>La </a:t>
            </a:r>
            <a:r>
              <a:rPr lang="es-ES" b="1" dirty="0"/>
              <a:t>evacuación</a:t>
            </a:r>
            <a:r>
              <a:rPr lang="es-ES" dirty="0"/>
              <a:t> se refiere tanto al traslado de un herido a un centro hospitalario como al plan que permite evacuar a las personas sanas de una zona de siniestro. </a:t>
            </a:r>
          </a:p>
          <a:p>
            <a:r>
              <a:rPr lang="es-ES" dirty="0"/>
              <a:t>En este apartado nos vamos a centrar en el </a:t>
            </a:r>
            <a:r>
              <a:rPr lang="es-ES" b="1" dirty="0"/>
              <a:t>transporte a un centro sanitario</a:t>
            </a:r>
            <a:r>
              <a:rPr lang="es-ES" dirty="0"/>
              <a:t>. </a:t>
            </a:r>
          </a:p>
          <a:p>
            <a:r>
              <a:rPr lang="es-ES" dirty="0"/>
              <a:t>La decisión de evacuar a un herido debe venir determinada por la urgencia de un tratamiento hospitalario, pero esta urgencia no debe forzar un traslado en malas condiciones. </a:t>
            </a:r>
          </a:p>
          <a:p>
            <a:r>
              <a:rPr lang="es-ES" dirty="0"/>
              <a:t>Tan importante como la prestación de los primeros auxilios es la </a:t>
            </a:r>
            <a:r>
              <a:rPr lang="es-ES" b="1" dirty="0"/>
              <a:t>evacuación en condiciones de seguridad.</a:t>
            </a:r>
          </a:p>
        </p:txBody>
      </p:sp>
    </p:spTree>
    <p:extLst>
      <p:ext uri="{BB962C8B-B14F-4D97-AF65-F5344CB8AC3E}">
        <p14:creationId xmlns:p14="http://schemas.microsoft.com/office/powerpoint/2010/main" val="2506577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0BD460-8A0C-EF40-2CFA-7E115A50379F}"/>
              </a:ext>
            </a:extLst>
          </p:cNvPr>
          <p:cNvSpPr>
            <a:spLocks noGrp="1"/>
          </p:cNvSpPr>
          <p:nvPr>
            <p:ph type="title"/>
          </p:nvPr>
        </p:nvSpPr>
        <p:spPr/>
        <p:txBody>
          <a:bodyPr/>
          <a:lstStyle/>
          <a:p>
            <a:r>
              <a:rPr lang="es-ES" dirty="0"/>
              <a:t>Normas básicas</a:t>
            </a:r>
          </a:p>
        </p:txBody>
      </p:sp>
      <p:sp>
        <p:nvSpPr>
          <p:cNvPr id="3" name="Marcador de contenido 2">
            <a:extLst>
              <a:ext uri="{FF2B5EF4-FFF2-40B4-BE49-F238E27FC236}">
                <a16:creationId xmlns:a16="http://schemas.microsoft.com/office/drawing/2014/main" id="{B9B73CC9-A3CB-2974-0F6F-0A828D008363}"/>
              </a:ext>
            </a:extLst>
          </p:cNvPr>
          <p:cNvSpPr>
            <a:spLocks noGrp="1"/>
          </p:cNvSpPr>
          <p:nvPr>
            <p:ph idx="1"/>
          </p:nvPr>
        </p:nvSpPr>
        <p:spPr>
          <a:xfrm>
            <a:off x="565150" y="1968759"/>
            <a:ext cx="7636458" cy="3792469"/>
          </a:xfrm>
        </p:spPr>
        <p:txBody>
          <a:bodyPr>
            <a:normAutofit lnSpcReduction="10000"/>
          </a:bodyPr>
          <a:lstStyle/>
          <a:p>
            <a:r>
              <a:rPr lang="es-ES" dirty="0"/>
              <a:t>La prioridad de evacuación debe establecerse mediante un </a:t>
            </a:r>
            <a:r>
              <a:rPr lang="es-ES" dirty="0" err="1"/>
              <a:t>triaje</a:t>
            </a:r>
            <a:endParaRPr lang="es-ES" dirty="0"/>
          </a:p>
          <a:p>
            <a:r>
              <a:rPr lang="es-ES" dirty="0"/>
              <a:t>La evacuación debe realizarse en medios de transporte adaptados al servicio que van a realizar y según las condiciones del accidentado.</a:t>
            </a:r>
          </a:p>
          <a:p>
            <a:r>
              <a:rPr lang="es-ES" dirty="0"/>
              <a:t>La víctima debe ser estabilizada y transportada de la forma más adecuada según sus lesiones y su estado. </a:t>
            </a:r>
          </a:p>
          <a:p>
            <a:r>
              <a:rPr lang="es-ES" dirty="0"/>
              <a:t>Durante la evacuación hay que controlar la situación del accidentado</a:t>
            </a:r>
          </a:p>
        </p:txBody>
      </p:sp>
    </p:spTree>
    <p:extLst>
      <p:ext uri="{BB962C8B-B14F-4D97-AF65-F5344CB8AC3E}">
        <p14:creationId xmlns:p14="http://schemas.microsoft.com/office/powerpoint/2010/main" val="37587854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78DBDA-5462-3B01-EF8E-E8EB602C211F}"/>
              </a:ext>
            </a:extLst>
          </p:cNvPr>
          <p:cNvSpPr>
            <a:spLocks noGrp="1"/>
          </p:cNvSpPr>
          <p:nvPr>
            <p:ph type="title"/>
          </p:nvPr>
        </p:nvSpPr>
        <p:spPr/>
        <p:txBody>
          <a:bodyPr/>
          <a:lstStyle/>
          <a:p>
            <a:r>
              <a:rPr lang="es-ES" dirty="0"/>
              <a:t>Normas básicas</a:t>
            </a:r>
          </a:p>
        </p:txBody>
      </p:sp>
      <p:sp>
        <p:nvSpPr>
          <p:cNvPr id="3" name="Marcador de contenido 2">
            <a:extLst>
              <a:ext uri="{FF2B5EF4-FFF2-40B4-BE49-F238E27FC236}">
                <a16:creationId xmlns:a16="http://schemas.microsoft.com/office/drawing/2014/main" id="{5137824A-FADD-2235-D307-5B1E62DA0717}"/>
              </a:ext>
            </a:extLst>
          </p:cNvPr>
          <p:cNvSpPr>
            <a:spLocks noGrp="1"/>
          </p:cNvSpPr>
          <p:nvPr>
            <p:ph idx="1"/>
          </p:nvPr>
        </p:nvSpPr>
        <p:spPr>
          <a:xfrm>
            <a:off x="565150" y="1866122"/>
            <a:ext cx="7645789" cy="3895106"/>
          </a:xfrm>
        </p:spPr>
        <p:txBody>
          <a:bodyPr>
            <a:normAutofit fontScale="92500" lnSpcReduction="10000"/>
          </a:bodyPr>
          <a:lstStyle/>
          <a:p>
            <a:r>
              <a:rPr lang="es-ES" dirty="0"/>
              <a:t>Debemos esperar la llegada de los servicios de transporte sanitario (ambulancias, helicópteros...)</a:t>
            </a:r>
          </a:p>
          <a:p>
            <a:r>
              <a:rPr lang="es-ES" dirty="0"/>
              <a:t>Podremos utilizar transporte particular siempre que las lesiones no revistan gravedad o hayan sido estabilizadas y el medio de transporte no suponga un riesgo de agravamiento.</a:t>
            </a:r>
          </a:p>
          <a:p>
            <a:r>
              <a:rPr lang="es-ES" dirty="0"/>
              <a:t>En este último caso de que lo haremos conduciendo de forma suave, sin hacer sonar el claxon y bajo ningún concepto conduciremos sacando un pañuelo por la ventanilla, porque eso limita nuestros reflejos y la maniobrabilidad del vehículo.</a:t>
            </a:r>
          </a:p>
        </p:txBody>
      </p:sp>
    </p:spTree>
    <p:extLst>
      <p:ext uri="{BB962C8B-B14F-4D97-AF65-F5344CB8AC3E}">
        <p14:creationId xmlns:p14="http://schemas.microsoft.com/office/powerpoint/2010/main" val="4271047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E976A5-852B-BC5C-12D5-2DF0CCDF190D}"/>
              </a:ext>
            </a:extLst>
          </p:cNvPr>
          <p:cNvSpPr>
            <a:spLocks noGrp="1"/>
          </p:cNvSpPr>
          <p:nvPr>
            <p:ph type="title"/>
          </p:nvPr>
        </p:nvSpPr>
        <p:spPr/>
        <p:txBody>
          <a:bodyPr>
            <a:normAutofit fontScale="90000"/>
          </a:bodyPr>
          <a:lstStyle/>
          <a:p>
            <a:r>
              <a:rPr lang="es-ES" dirty="0"/>
              <a:t>TÉCNICAS DE INMOVILIZACIÓN DE ACCIDENTADOS</a:t>
            </a:r>
          </a:p>
        </p:txBody>
      </p:sp>
    </p:spTree>
    <p:extLst>
      <p:ext uri="{BB962C8B-B14F-4D97-AF65-F5344CB8AC3E}">
        <p14:creationId xmlns:p14="http://schemas.microsoft.com/office/powerpoint/2010/main" val="3389220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D7B69C-D626-94EA-B75D-10E619A9AE14}"/>
              </a:ext>
            </a:extLst>
          </p:cNvPr>
          <p:cNvSpPr>
            <a:spLocks noGrp="1"/>
          </p:cNvSpPr>
          <p:nvPr>
            <p:ph type="title"/>
          </p:nvPr>
        </p:nvSpPr>
        <p:spPr/>
        <p:txBody>
          <a:bodyPr>
            <a:normAutofit fontScale="90000"/>
          </a:bodyPr>
          <a:lstStyle/>
          <a:p>
            <a:r>
              <a:rPr lang="es-ES" dirty="0"/>
              <a:t>Objetivos de la inmovilización</a:t>
            </a:r>
          </a:p>
        </p:txBody>
      </p:sp>
      <p:sp>
        <p:nvSpPr>
          <p:cNvPr id="3" name="Marcador de contenido 2">
            <a:extLst>
              <a:ext uri="{FF2B5EF4-FFF2-40B4-BE49-F238E27FC236}">
                <a16:creationId xmlns:a16="http://schemas.microsoft.com/office/drawing/2014/main" id="{7A470E93-D420-8659-7D85-60A51C7B77BA}"/>
              </a:ext>
            </a:extLst>
          </p:cNvPr>
          <p:cNvSpPr>
            <a:spLocks noGrp="1"/>
          </p:cNvSpPr>
          <p:nvPr>
            <p:ph idx="1"/>
          </p:nvPr>
        </p:nvSpPr>
        <p:spPr/>
        <p:txBody>
          <a:bodyPr>
            <a:normAutofit fontScale="85000" lnSpcReduction="20000"/>
          </a:bodyPr>
          <a:lstStyle/>
          <a:p>
            <a:r>
              <a:rPr lang="es-ES" dirty="0"/>
              <a:t>Garantizar que las maniobras que practiquemos posteriormente, incluida la evacuación, se realicen en las mejores condiciones según sus lesiones.</a:t>
            </a:r>
          </a:p>
          <a:p>
            <a:r>
              <a:rPr lang="es-ES" dirty="0"/>
              <a:t>Estabilizar las lesiones para evitar las complicaciones y mejorar el estado del herido. Con ello podemos conseguir:</a:t>
            </a:r>
          </a:p>
          <a:p>
            <a:r>
              <a:rPr lang="es-ES" dirty="0"/>
              <a:t>Ayudar a que disminuya el dolor.</a:t>
            </a:r>
          </a:p>
          <a:p>
            <a:r>
              <a:rPr lang="es-ES" dirty="0"/>
              <a:t>Prevenir el shock al disminuir los sangrados.</a:t>
            </a:r>
          </a:p>
          <a:p>
            <a:r>
              <a:rPr lang="es-ES" dirty="0"/>
              <a:t>Evitar complicaciones vasculares y nerviosas tanto a nivel periférico como a nivel del encéfalo o la médula espinal.</a:t>
            </a:r>
          </a:p>
          <a:p>
            <a:r>
              <a:rPr lang="es-ES" dirty="0"/>
              <a:t>Mejorar la comodidad del herido.</a:t>
            </a:r>
          </a:p>
          <a:p>
            <a:r>
              <a:rPr lang="es-ES" dirty="0"/>
              <a:t>Organizar la atención y preparar el traslado.</a:t>
            </a:r>
          </a:p>
        </p:txBody>
      </p:sp>
    </p:spTree>
    <p:extLst>
      <p:ext uri="{BB962C8B-B14F-4D97-AF65-F5344CB8AC3E}">
        <p14:creationId xmlns:p14="http://schemas.microsoft.com/office/powerpoint/2010/main" val="2913059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AA308-96BA-FD10-D0A1-3821686D374C}"/>
              </a:ext>
            </a:extLst>
          </p:cNvPr>
          <p:cNvSpPr>
            <a:spLocks noGrp="1"/>
          </p:cNvSpPr>
          <p:nvPr>
            <p:ph type="title"/>
          </p:nvPr>
        </p:nvSpPr>
        <p:spPr/>
        <p:txBody>
          <a:bodyPr>
            <a:normAutofit fontScale="90000"/>
          </a:bodyPr>
          <a:lstStyle/>
          <a:p>
            <a:r>
              <a:rPr lang="es-ES" dirty="0"/>
              <a:t>Consideraciones y decisiones</a:t>
            </a:r>
          </a:p>
        </p:txBody>
      </p:sp>
      <p:sp>
        <p:nvSpPr>
          <p:cNvPr id="3" name="Marcador de contenido 2">
            <a:extLst>
              <a:ext uri="{FF2B5EF4-FFF2-40B4-BE49-F238E27FC236}">
                <a16:creationId xmlns:a16="http://schemas.microsoft.com/office/drawing/2014/main" id="{24546BD4-0257-F17B-DB97-40C57D38C7ED}"/>
              </a:ext>
            </a:extLst>
          </p:cNvPr>
          <p:cNvSpPr>
            <a:spLocks noGrp="1"/>
          </p:cNvSpPr>
          <p:nvPr>
            <p:ph idx="1"/>
          </p:nvPr>
        </p:nvSpPr>
        <p:spPr>
          <a:xfrm>
            <a:off x="565150" y="1688841"/>
            <a:ext cx="7335835" cy="4637314"/>
          </a:xfrm>
        </p:spPr>
        <p:txBody>
          <a:bodyPr>
            <a:normAutofit fontScale="85000" lnSpcReduction="10000"/>
          </a:bodyPr>
          <a:lstStyle/>
          <a:p>
            <a:pPr marL="457200" indent="-457200">
              <a:buFont typeface="+mj-lt"/>
              <a:buAutoNum type="arabicPeriod"/>
            </a:pPr>
            <a:r>
              <a:rPr lang="es-ES" sz="2000" dirty="0"/>
              <a:t>Decidir si es necesario inmovilizar: antes de ello, hay que atender a la situación del accidentado y a su estado. La inmovilización debe asegurar su estabilidad.</a:t>
            </a:r>
          </a:p>
          <a:p>
            <a:pPr marL="457200" indent="-457200">
              <a:buFont typeface="+mj-lt"/>
              <a:buAutoNum type="arabicPeriod"/>
            </a:pPr>
            <a:r>
              <a:rPr lang="es-ES" sz="2000" dirty="0"/>
              <a:t>Informar al herido de las maniobras que vamos a realizar. Las maniobras que se le practican a un herido pueden provocarle ansiedad, por lo que siempre debemos informarle de lo que se va a hacer para no aumentar su tensión</a:t>
            </a:r>
          </a:p>
          <a:p>
            <a:pPr marL="457200" indent="-457200">
              <a:buFont typeface="+mj-lt"/>
              <a:buAutoNum type="arabicPeriod"/>
            </a:pPr>
            <a:r>
              <a:rPr lang="es-ES" sz="2000" dirty="0"/>
              <a:t>Retirar o cortar la ropa y cualquier complemento que pueda apretarla (anillos, relojes, pulseras, etc.)</a:t>
            </a:r>
          </a:p>
          <a:p>
            <a:pPr marL="457200" indent="-457200">
              <a:buFont typeface="+mj-lt"/>
              <a:buAutoNum type="arabicPeriod"/>
            </a:pPr>
            <a:r>
              <a:rPr lang="es-ES" sz="2000" dirty="0"/>
              <a:t>Elegir la técnica más adecuada según las lesiones del herido: no vale hacer «cualquier cosa»; cada lesión tiene su técnica de inmovilización y solo podremos realizarla si la conocemos.</a:t>
            </a:r>
          </a:p>
          <a:p>
            <a:pPr marL="457200" indent="-457200">
              <a:buFont typeface="+mj-lt"/>
              <a:buAutoNum type="arabicPeriod"/>
            </a:pPr>
            <a:r>
              <a:rPr lang="es-ES" sz="2000" dirty="0"/>
              <a:t>Tras practicar la inmovilización, comprobar su estabilidad y, si es necesario, los pulsos y la sensibilidad del paciente, porque la inmovilización puede suponer un riesgo si no se ha realizado adecuadamente. </a:t>
            </a:r>
          </a:p>
          <a:p>
            <a:endParaRPr lang="es-ES" sz="1400" dirty="0"/>
          </a:p>
        </p:txBody>
      </p:sp>
    </p:spTree>
    <p:extLst>
      <p:ext uri="{BB962C8B-B14F-4D97-AF65-F5344CB8AC3E}">
        <p14:creationId xmlns:p14="http://schemas.microsoft.com/office/powerpoint/2010/main" val="1621858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ED0D39-E570-60E1-6DA5-18275131C841}"/>
              </a:ext>
            </a:extLst>
          </p:cNvPr>
          <p:cNvSpPr>
            <a:spLocks noGrp="1"/>
          </p:cNvSpPr>
          <p:nvPr>
            <p:ph type="title"/>
          </p:nvPr>
        </p:nvSpPr>
        <p:spPr/>
        <p:txBody>
          <a:bodyPr/>
          <a:lstStyle/>
          <a:p>
            <a:r>
              <a:rPr lang="es-ES" dirty="0"/>
              <a:t>Objetivos</a:t>
            </a:r>
          </a:p>
        </p:txBody>
      </p:sp>
      <p:sp>
        <p:nvSpPr>
          <p:cNvPr id="3" name="Marcador de contenido 2">
            <a:extLst>
              <a:ext uri="{FF2B5EF4-FFF2-40B4-BE49-F238E27FC236}">
                <a16:creationId xmlns:a16="http://schemas.microsoft.com/office/drawing/2014/main" id="{285804AD-DF90-0FFF-FB69-7B2820042A02}"/>
              </a:ext>
            </a:extLst>
          </p:cNvPr>
          <p:cNvSpPr>
            <a:spLocks noGrp="1"/>
          </p:cNvSpPr>
          <p:nvPr>
            <p:ph idx="1"/>
          </p:nvPr>
        </p:nvSpPr>
        <p:spPr/>
        <p:txBody>
          <a:bodyPr>
            <a:normAutofit/>
          </a:bodyPr>
          <a:lstStyle/>
          <a:p>
            <a:pPr marL="0" indent="0">
              <a:buNone/>
            </a:pPr>
            <a:r>
              <a:rPr lang="es-ES" sz="3200" dirty="0"/>
              <a:t>Conocer las principales técnicas para el rescate, movilización e inmovilización de accidentados en condiciones de seguridad tanto para la víctima como para nosotros mismos.</a:t>
            </a:r>
          </a:p>
        </p:txBody>
      </p:sp>
    </p:spTree>
    <p:extLst>
      <p:ext uri="{BB962C8B-B14F-4D97-AF65-F5344CB8AC3E}">
        <p14:creationId xmlns:p14="http://schemas.microsoft.com/office/powerpoint/2010/main" val="9142704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6071-4E4C-FE21-23CF-727336FA310A}"/>
              </a:ext>
            </a:extLst>
          </p:cNvPr>
          <p:cNvSpPr>
            <a:spLocks noGrp="1"/>
          </p:cNvSpPr>
          <p:nvPr>
            <p:ph type="title"/>
          </p:nvPr>
        </p:nvSpPr>
        <p:spPr>
          <a:xfrm>
            <a:off x="565150" y="768351"/>
            <a:ext cx="5826319" cy="2334768"/>
          </a:xfrm>
        </p:spPr>
        <p:txBody>
          <a:bodyPr/>
          <a:lstStyle/>
          <a:p>
            <a:r>
              <a:rPr lang="es-ES" dirty="0"/>
              <a:t>Técnicas básicas de inmovilización</a:t>
            </a:r>
          </a:p>
        </p:txBody>
      </p:sp>
      <p:sp>
        <p:nvSpPr>
          <p:cNvPr id="3" name="Marcador de texto 2">
            <a:extLst>
              <a:ext uri="{FF2B5EF4-FFF2-40B4-BE49-F238E27FC236}">
                <a16:creationId xmlns:a16="http://schemas.microsoft.com/office/drawing/2014/main" id="{8E86ABD9-6B68-421E-9574-0B7878406282}"/>
              </a:ext>
            </a:extLst>
          </p:cNvPr>
          <p:cNvSpPr>
            <a:spLocks noGrp="1"/>
          </p:cNvSpPr>
          <p:nvPr>
            <p:ph type="body" idx="1"/>
          </p:nvPr>
        </p:nvSpPr>
        <p:spPr/>
        <p:txBody>
          <a:bodyPr/>
          <a:lstStyle/>
          <a:p>
            <a:r>
              <a:rPr lang="es-ES" dirty="0"/>
              <a:t>Inmovilización de columna</a:t>
            </a:r>
          </a:p>
        </p:txBody>
      </p:sp>
    </p:spTree>
    <p:extLst>
      <p:ext uri="{BB962C8B-B14F-4D97-AF65-F5344CB8AC3E}">
        <p14:creationId xmlns:p14="http://schemas.microsoft.com/office/powerpoint/2010/main" val="2559031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E7D87B-26C8-B728-85BD-20DDE33C000D}"/>
              </a:ext>
            </a:extLst>
          </p:cNvPr>
          <p:cNvSpPr>
            <a:spLocks noGrp="1"/>
          </p:cNvSpPr>
          <p:nvPr>
            <p:ph type="title"/>
          </p:nvPr>
        </p:nvSpPr>
        <p:spPr/>
        <p:txBody>
          <a:bodyPr/>
          <a:lstStyle/>
          <a:p>
            <a:r>
              <a:rPr lang="es-ES" dirty="0"/>
              <a:t>Collarín cervical</a:t>
            </a:r>
          </a:p>
        </p:txBody>
      </p:sp>
      <p:pic>
        <p:nvPicPr>
          <p:cNvPr id="5" name="Y2meta.app - COLLARÍN Y CONTROL CERVICAL">
            <a:hlinkClick r:id="" action="ppaction://media"/>
            <a:extLst>
              <a:ext uri="{FF2B5EF4-FFF2-40B4-BE49-F238E27FC236}">
                <a16:creationId xmlns:a16="http://schemas.microsoft.com/office/drawing/2014/main" id="{BE75DFDB-AF6F-D05F-8B24-6E0E91039F4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105400" y="1452563"/>
            <a:ext cx="6111875" cy="3438525"/>
          </a:xfrm>
        </p:spPr>
      </p:pic>
      <p:sp>
        <p:nvSpPr>
          <p:cNvPr id="4" name="Marcador de texto 3">
            <a:extLst>
              <a:ext uri="{FF2B5EF4-FFF2-40B4-BE49-F238E27FC236}">
                <a16:creationId xmlns:a16="http://schemas.microsoft.com/office/drawing/2014/main" id="{10CD11B7-AB3C-85B6-1107-BBA91A5B52D8}"/>
              </a:ext>
            </a:extLst>
          </p:cNvPr>
          <p:cNvSpPr>
            <a:spLocks noGrp="1"/>
          </p:cNvSpPr>
          <p:nvPr>
            <p:ph type="body" sz="half" idx="2"/>
          </p:nvPr>
        </p:nvSpPr>
        <p:spPr/>
        <p:txBody>
          <a:bodyPr/>
          <a:lstStyle/>
          <a:p>
            <a:r>
              <a:rPr lang="es-ES" dirty="0"/>
              <a:t>Es el método más eficaz para inmovilizar la columna cervical. Debe utilizarse ante la más mínima sospecha de lesión cervical. No obstante, es importante saber que, si la cabeza está girada y ofrece resistencia a la alineación con el resto de la columna, debemos dejarla en su posición.</a:t>
            </a:r>
          </a:p>
          <a:p>
            <a:endParaRPr lang="es-ES" dirty="0"/>
          </a:p>
        </p:txBody>
      </p:sp>
    </p:spTree>
    <p:extLst>
      <p:ext uri="{BB962C8B-B14F-4D97-AF65-F5344CB8AC3E}">
        <p14:creationId xmlns:p14="http://schemas.microsoft.com/office/powerpoint/2010/main" val="43595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54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E7D6B4-4628-60E4-42E1-B927B3CD0457}"/>
              </a:ext>
            </a:extLst>
          </p:cNvPr>
          <p:cNvSpPr>
            <a:spLocks noGrp="1"/>
          </p:cNvSpPr>
          <p:nvPr>
            <p:ph type="title"/>
          </p:nvPr>
        </p:nvSpPr>
        <p:spPr/>
        <p:txBody>
          <a:bodyPr/>
          <a:lstStyle/>
          <a:p>
            <a:r>
              <a:rPr lang="es-ES" dirty="0"/>
              <a:t>Férulas o tablas espinales</a:t>
            </a:r>
          </a:p>
        </p:txBody>
      </p:sp>
      <p:pic>
        <p:nvPicPr>
          <p:cNvPr id="5" name="Y2meta.app - TABLERO ESPINAL EN DECUBITO SUPINO">
            <a:hlinkClick r:id="" action="ppaction://media"/>
            <a:extLst>
              <a:ext uri="{FF2B5EF4-FFF2-40B4-BE49-F238E27FC236}">
                <a16:creationId xmlns:a16="http://schemas.microsoft.com/office/drawing/2014/main" id="{77629927-1B45-24EB-C40C-9595CB3EEA2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105400" y="879475"/>
            <a:ext cx="6111875" cy="4584700"/>
          </a:xfrm>
        </p:spPr>
      </p:pic>
      <p:sp>
        <p:nvSpPr>
          <p:cNvPr id="4" name="Marcador de texto 3">
            <a:extLst>
              <a:ext uri="{FF2B5EF4-FFF2-40B4-BE49-F238E27FC236}">
                <a16:creationId xmlns:a16="http://schemas.microsoft.com/office/drawing/2014/main" id="{E61C63BD-DF1E-CDB5-9777-78911C19BCBB}"/>
              </a:ext>
            </a:extLst>
          </p:cNvPr>
          <p:cNvSpPr>
            <a:spLocks noGrp="1"/>
          </p:cNvSpPr>
          <p:nvPr>
            <p:ph type="body" sz="half" idx="2"/>
          </p:nvPr>
        </p:nvSpPr>
        <p:spPr/>
        <p:txBody>
          <a:bodyPr/>
          <a:lstStyle/>
          <a:p>
            <a:r>
              <a:rPr lang="es-ES" dirty="0"/>
              <a:t>Una férula es un utensilio rígido o flexible que se utiliza para inmovilizar partes del cuerpo. Las férulas o tablas espinales sirven para inmovilizar la columna. Pueden ser cortas, que nos permiten inmovilizar la columna en personas sentadas, por ejemplo, antes de extraerlas de un coche; o las largas, para practicar una inmovilización completa.</a:t>
            </a:r>
          </a:p>
        </p:txBody>
      </p:sp>
    </p:spTree>
    <p:extLst>
      <p:ext uri="{BB962C8B-B14F-4D97-AF65-F5344CB8AC3E}">
        <p14:creationId xmlns:p14="http://schemas.microsoft.com/office/powerpoint/2010/main" val="2081573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66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2A2797-4605-EE58-EB9B-B47C1DA65F18}"/>
              </a:ext>
            </a:extLst>
          </p:cNvPr>
          <p:cNvSpPr>
            <a:spLocks noGrp="1"/>
          </p:cNvSpPr>
          <p:nvPr>
            <p:ph type="title"/>
          </p:nvPr>
        </p:nvSpPr>
        <p:spPr/>
        <p:txBody>
          <a:bodyPr/>
          <a:lstStyle/>
          <a:p>
            <a:r>
              <a:rPr lang="es-ES" dirty="0"/>
              <a:t>Métodos no convencionales</a:t>
            </a:r>
          </a:p>
        </p:txBody>
      </p:sp>
      <p:pic>
        <p:nvPicPr>
          <p:cNvPr id="5" name="Y2meta.app - Inmovilizador cervical de emergencia con 2 gorras">
            <a:hlinkClick r:id="" action="ppaction://media"/>
            <a:extLst>
              <a:ext uri="{FF2B5EF4-FFF2-40B4-BE49-F238E27FC236}">
                <a16:creationId xmlns:a16="http://schemas.microsoft.com/office/drawing/2014/main" id="{49FD76C7-B7E2-B42D-FCC1-23556E59C8F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105400" y="1452563"/>
            <a:ext cx="6111875" cy="3438525"/>
          </a:xfrm>
        </p:spPr>
      </p:pic>
      <p:sp>
        <p:nvSpPr>
          <p:cNvPr id="4" name="Marcador de texto 3">
            <a:extLst>
              <a:ext uri="{FF2B5EF4-FFF2-40B4-BE49-F238E27FC236}">
                <a16:creationId xmlns:a16="http://schemas.microsoft.com/office/drawing/2014/main" id="{1D5B5F48-68B9-DB96-DC3E-A8C49A2E4850}"/>
              </a:ext>
            </a:extLst>
          </p:cNvPr>
          <p:cNvSpPr>
            <a:spLocks noGrp="1"/>
          </p:cNvSpPr>
          <p:nvPr>
            <p:ph type="body" sz="half" idx="2"/>
          </p:nvPr>
        </p:nvSpPr>
        <p:spPr>
          <a:xfrm>
            <a:off x="565151" y="1842775"/>
            <a:ext cx="4230785" cy="3708972"/>
          </a:xfrm>
        </p:spPr>
        <p:txBody>
          <a:bodyPr>
            <a:noAutofit/>
          </a:bodyPr>
          <a:lstStyle/>
          <a:p>
            <a:r>
              <a:rPr lang="es-ES" sz="1800" dirty="0"/>
              <a:t>Si no se dispone de los utensilios adecuados para realizar la inmovilización de la columna, se puede improvisar un collarín cervical con unas gorras, unidas con pañuelos o cinturón. Tenemos que garantizar que quede lo suficientemente apretado para inmovilizar el cuello, sin que llegue a comprimir la tráquea.</a:t>
            </a:r>
          </a:p>
          <a:p>
            <a:r>
              <a:rPr lang="es-ES" sz="1800" dirty="0"/>
              <a:t>Para inmovilizar la columna podemos utilizar una tabla (puerta, estantería...), que introduciremos por debajo del herido (no se lo debe mover para ponerlo en la tabla, sino introducir la tabla por debajo de él) fijando a este con cuerdas, sábanas, etc.</a:t>
            </a:r>
          </a:p>
        </p:txBody>
      </p:sp>
    </p:spTree>
    <p:extLst>
      <p:ext uri="{BB962C8B-B14F-4D97-AF65-F5344CB8AC3E}">
        <p14:creationId xmlns:p14="http://schemas.microsoft.com/office/powerpoint/2010/main" val="66431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64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A38E58-BCD7-79A3-E1CE-4A4F02422EBA}"/>
              </a:ext>
            </a:extLst>
          </p:cNvPr>
          <p:cNvSpPr>
            <a:spLocks noGrp="1"/>
          </p:cNvSpPr>
          <p:nvPr>
            <p:ph type="title"/>
          </p:nvPr>
        </p:nvSpPr>
        <p:spPr/>
        <p:txBody>
          <a:bodyPr/>
          <a:lstStyle/>
          <a:p>
            <a:r>
              <a:rPr lang="es-ES" dirty="0"/>
              <a:t>Técnicas básicas de inmovilización</a:t>
            </a:r>
          </a:p>
        </p:txBody>
      </p:sp>
      <p:sp>
        <p:nvSpPr>
          <p:cNvPr id="3" name="Marcador de texto 2">
            <a:extLst>
              <a:ext uri="{FF2B5EF4-FFF2-40B4-BE49-F238E27FC236}">
                <a16:creationId xmlns:a16="http://schemas.microsoft.com/office/drawing/2014/main" id="{BEA9EB2D-BB7F-FFB8-4B95-D402865733BA}"/>
              </a:ext>
            </a:extLst>
          </p:cNvPr>
          <p:cNvSpPr>
            <a:spLocks noGrp="1"/>
          </p:cNvSpPr>
          <p:nvPr>
            <p:ph type="body" idx="1"/>
          </p:nvPr>
        </p:nvSpPr>
        <p:spPr>
          <a:xfrm>
            <a:off x="565150" y="4255453"/>
            <a:ext cx="5378450" cy="1500187"/>
          </a:xfrm>
        </p:spPr>
        <p:txBody>
          <a:bodyPr/>
          <a:lstStyle/>
          <a:p>
            <a:r>
              <a:rPr lang="es-ES" dirty="0"/>
              <a:t>Inmovilización de las extremidades</a:t>
            </a:r>
          </a:p>
        </p:txBody>
      </p:sp>
    </p:spTree>
    <p:extLst>
      <p:ext uri="{BB962C8B-B14F-4D97-AF65-F5344CB8AC3E}">
        <p14:creationId xmlns:p14="http://schemas.microsoft.com/office/powerpoint/2010/main" val="22360152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E9E15D-7B56-6589-AEAD-BFF2E54EE0E5}"/>
              </a:ext>
            </a:extLst>
          </p:cNvPr>
          <p:cNvSpPr>
            <a:spLocks noGrp="1"/>
          </p:cNvSpPr>
          <p:nvPr>
            <p:ph type="title"/>
          </p:nvPr>
        </p:nvSpPr>
        <p:spPr/>
        <p:txBody>
          <a:bodyPr/>
          <a:lstStyle/>
          <a:p>
            <a:r>
              <a:rPr lang="es-ES" dirty="0"/>
              <a:t>Precauciones</a:t>
            </a:r>
          </a:p>
        </p:txBody>
      </p:sp>
      <p:sp>
        <p:nvSpPr>
          <p:cNvPr id="3" name="Marcador de contenido 2">
            <a:extLst>
              <a:ext uri="{FF2B5EF4-FFF2-40B4-BE49-F238E27FC236}">
                <a16:creationId xmlns:a16="http://schemas.microsoft.com/office/drawing/2014/main" id="{8A1AF3BF-BD54-6D8A-F2F2-4132143093E9}"/>
              </a:ext>
            </a:extLst>
          </p:cNvPr>
          <p:cNvSpPr>
            <a:spLocks noGrp="1"/>
          </p:cNvSpPr>
          <p:nvPr>
            <p:ph idx="1"/>
          </p:nvPr>
        </p:nvSpPr>
        <p:spPr>
          <a:xfrm>
            <a:off x="565150" y="1632857"/>
            <a:ext cx="7335835" cy="4128371"/>
          </a:xfrm>
        </p:spPr>
        <p:txBody>
          <a:bodyPr>
            <a:noAutofit/>
          </a:bodyPr>
          <a:lstStyle/>
          <a:p>
            <a:r>
              <a:rPr lang="es-ES" sz="1800" dirty="0"/>
              <a:t>Si se sospecha de fracturas o luxaciones, la inmovilización debe realizarse sobre la postura en que se encuentre el accidentado. </a:t>
            </a:r>
          </a:p>
          <a:p>
            <a:r>
              <a:rPr lang="es-ES" sz="1800" dirty="0"/>
              <a:t>Si se trata de contusiones o esguinces, la inmovilización debe hacerse en la posición neutral de la articulación (el codo en 90°, la muñeca alineada o ligeramente extendida, los dedos en ligera flexión, la rodilla ligeramente flexionada, el tobillo en 90°). </a:t>
            </a:r>
          </a:p>
          <a:p>
            <a:r>
              <a:rPr lang="es-ES" sz="1800" dirty="0"/>
              <a:t>Proteger las heridas con vendajes y, si es posible, dejarlas accesibles. </a:t>
            </a:r>
          </a:p>
          <a:p>
            <a:r>
              <a:rPr lang="es-ES" sz="1800" dirty="0"/>
              <a:t>Almohadillar las zonas en que hay prominencias óseas, para evitar lesiones por presión</a:t>
            </a:r>
          </a:p>
          <a:p>
            <a:r>
              <a:rPr lang="es-ES" sz="1800" dirty="0"/>
              <a:t>Si hay o se sospecha que puede haber fracturas, hay que inmovilizar la articulación inmediatamente por encima y por debajo de la fractura, teniendo en cuenta que siempre debemos dejar a la vista los dedos, para controlar la sensibilidad y el color. </a:t>
            </a:r>
          </a:p>
          <a:p>
            <a:r>
              <a:rPr lang="es-ES" sz="1800" dirty="0"/>
              <a:t>Controlar los pulsos y la sensibilidad</a:t>
            </a:r>
          </a:p>
        </p:txBody>
      </p:sp>
    </p:spTree>
    <p:extLst>
      <p:ext uri="{BB962C8B-B14F-4D97-AF65-F5344CB8AC3E}">
        <p14:creationId xmlns:p14="http://schemas.microsoft.com/office/powerpoint/2010/main" val="11488726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BF5FB6-D1F7-CF6A-024A-649BFA790184}"/>
              </a:ext>
            </a:extLst>
          </p:cNvPr>
          <p:cNvSpPr>
            <a:spLocks noGrp="1"/>
          </p:cNvSpPr>
          <p:nvPr>
            <p:ph type="title"/>
          </p:nvPr>
        </p:nvSpPr>
        <p:spPr/>
        <p:txBody>
          <a:bodyPr>
            <a:normAutofit fontScale="90000"/>
          </a:bodyPr>
          <a:lstStyle/>
          <a:p>
            <a:r>
              <a:rPr lang="es-ES" dirty="0"/>
              <a:t>Férulas neumáticas, de vacío y de tracción</a:t>
            </a:r>
          </a:p>
        </p:txBody>
      </p:sp>
      <p:pic>
        <p:nvPicPr>
          <p:cNvPr id="5" name="Y2meta.app-INMOVILIZACIÓN CON FERULA DE VACIO-(480p)">
            <a:hlinkClick r:id="" action="ppaction://media"/>
            <a:extLst>
              <a:ext uri="{FF2B5EF4-FFF2-40B4-BE49-F238E27FC236}">
                <a16:creationId xmlns:a16="http://schemas.microsoft.com/office/drawing/2014/main" id="{01580D8B-52F2-7623-92E3-7A39F9B5B07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105400" y="1454150"/>
            <a:ext cx="6111875" cy="3435350"/>
          </a:xfrm>
        </p:spPr>
      </p:pic>
      <p:sp>
        <p:nvSpPr>
          <p:cNvPr id="4" name="Marcador de texto 3">
            <a:extLst>
              <a:ext uri="{FF2B5EF4-FFF2-40B4-BE49-F238E27FC236}">
                <a16:creationId xmlns:a16="http://schemas.microsoft.com/office/drawing/2014/main" id="{C34D0F68-3D0B-84E6-8EDA-30832E5C8A03}"/>
              </a:ext>
            </a:extLst>
          </p:cNvPr>
          <p:cNvSpPr>
            <a:spLocks noGrp="1"/>
          </p:cNvSpPr>
          <p:nvPr>
            <p:ph type="body" sz="half" idx="2"/>
          </p:nvPr>
        </p:nvSpPr>
        <p:spPr/>
        <p:txBody>
          <a:bodyPr>
            <a:normAutofit fontScale="85000" lnSpcReduction="20000"/>
          </a:bodyPr>
          <a:lstStyle/>
          <a:p>
            <a:pPr marL="285750" indent="-285750">
              <a:buFont typeface="Arial" panose="020B0604020202020204" pitchFamily="34" charset="0"/>
              <a:buChar char="•"/>
            </a:pPr>
            <a:r>
              <a:rPr lang="es-ES" u="sng" dirty="0"/>
              <a:t>Neumáticas</a:t>
            </a:r>
            <a:r>
              <a:rPr lang="es-ES" dirty="0"/>
              <a:t>: Son dispositivos específicos para inmovilizar miembros superiores o inferiores, completos (todo el miembro) o parciales (parte del miembro). Cuando están deshinchadas, ocupan poco espacio. Una vez colocadas, se hinchan y cumplen su función.</a:t>
            </a:r>
          </a:p>
          <a:p>
            <a:pPr marL="285750" indent="-285750">
              <a:buFont typeface="Arial" panose="020B0604020202020204" pitchFamily="34" charset="0"/>
              <a:buChar char="•"/>
            </a:pPr>
            <a:r>
              <a:rPr lang="es-ES" u="sng" dirty="0"/>
              <a:t>De vacío: </a:t>
            </a:r>
            <a:r>
              <a:rPr lang="es-ES" dirty="0"/>
              <a:t>Funcionan extrayendo el aire de la propia férula, que luego asume la forma y la rigidez necesarias para estabilizar la lesión de la extremidad, ya sea un traumatismo, una dislocación articular, una subluxación o una fractura.</a:t>
            </a:r>
          </a:p>
          <a:p>
            <a:pPr marL="285750" indent="-285750">
              <a:buFont typeface="Arial" panose="020B0604020202020204" pitchFamily="34" charset="0"/>
              <a:buChar char="•"/>
            </a:pPr>
            <a:r>
              <a:rPr lang="es-ES" dirty="0"/>
              <a:t>De tracción: Permiten inmovilizar una extremidad al tiempo que disponen de sistemas de tracción para mantener fracturas alineadas.</a:t>
            </a:r>
          </a:p>
        </p:txBody>
      </p:sp>
    </p:spTree>
    <p:extLst>
      <p:ext uri="{BB962C8B-B14F-4D97-AF65-F5344CB8AC3E}">
        <p14:creationId xmlns:p14="http://schemas.microsoft.com/office/powerpoint/2010/main" val="237836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666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8593C4-3545-D35A-9857-28FC8FE2BF1E}"/>
              </a:ext>
            </a:extLst>
          </p:cNvPr>
          <p:cNvSpPr>
            <a:spLocks noGrp="1"/>
          </p:cNvSpPr>
          <p:nvPr>
            <p:ph type="title"/>
          </p:nvPr>
        </p:nvSpPr>
        <p:spPr/>
        <p:txBody>
          <a:bodyPr/>
          <a:lstStyle/>
          <a:p>
            <a:r>
              <a:rPr lang="es-ES" dirty="0"/>
              <a:t>Técnicas de movilización</a:t>
            </a:r>
          </a:p>
        </p:txBody>
      </p:sp>
      <p:sp>
        <p:nvSpPr>
          <p:cNvPr id="3" name="Marcador de texto 2">
            <a:extLst>
              <a:ext uri="{FF2B5EF4-FFF2-40B4-BE49-F238E27FC236}">
                <a16:creationId xmlns:a16="http://schemas.microsoft.com/office/drawing/2014/main" id="{B60F18D1-3358-9B51-0236-A185A074F0B1}"/>
              </a:ext>
            </a:extLst>
          </p:cNvPr>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2520170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474194-1650-8C6D-3C7E-9710748AC212}"/>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91BDBC8F-F002-C0B7-B6AB-8F81AD559581}"/>
              </a:ext>
            </a:extLst>
          </p:cNvPr>
          <p:cNvSpPr>
            <a:spLocks noGrp="1"/>
          </p:cNvSpPr>
          <p:nvPr>
            <p:ph idx="1"/>
          </p:nvPr>
        </p:nvSpPr>
        <p:spPr/>
        <p:txBody>
          <a:bodyPr/>
          <a:lstStyle/>
          <a:p>
            <a:r>
              <a:rPr lang="es-ES" dirty="0"/>
              <a:t>En muchas ocasiones hay que movilizar al accidentado en el lugar del siniestro para alejarlo de los peligros, para poder aplicar las medidas de apoyo vital en las mejores condiciones o para trasladarlo a los lugares en los que prestaremos los primeros auxilios con seguridad.</a:t>
            </a:r>
          </a:p>
        </p:txBody>
      </p:sp>
    </p:spTree>
    <p:extLst>
      <p:ext uri="{BB962C8B-B14F-4D97-AF65-F5344CB8AC3E}">
        <p14:creationId xmlns:p14="http://schemas.microsoft.com/office/powerpoint/2010/main" val="40588439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56E330-E4B1-B7B8-CA14-EF8A51A01255}"/>
              </a:ext>
            </a:extLst>
          </p:cNvPr>
          <p:cNvSpPr>
            <a:spLocks noGrp="1"/>
          </p:cNvSpPr>
          <p:nvPr>
            <p:ph type="title"/>
          </p:nvPr>
        </p:nvSpPr>
        <p:spPr/>
        <p:txBody>
          <a:bodyPr/>
          <a:lstStyle/>
          <a:p>
            <a:r>
              <a:rPr lang="es-ES" dirty="0"/>
              <a:t>Factores a tener en cuenta:</a:t>
            </a:r>
          </a:p>
        </p:txBody>
      </p:sp>
      <p:sp>
        <p:nvSpPr>
          <p:cNvPr id="3" name="Marcador de contenido 2">
            <a:extLst>
              <a:ext uri="{FF2B5EF4-FFF2-40B4-BE49-F238E27FC236}">
                <a16:creationId xmlns:a16="http://schemas.microsoft.com/office/drawing/2014/main" id="{366D7D0C-BFEA-56E9-F0B3-BDDA7C52D334}"/>
              </a:ext>
            </a:extLst>
          </p:cNvPr>
          <p:cNvSpPr>
            <a:spLocks noGrp="1"/>
          </p:cNvSpPr>
          <p:nvPr>
            <p:ph idx="1"/>
          </p:nvPr>
        </p:nvSpPr>
        <p:spPr/>
        <p:txBody>
          <a:bodyPr/>
          <a:lstStyle/>
          <a:p>
            <a:r>
              <a:rPr lang="es-ES" dirty="0"/>
              <a:t>Seguridad de la zona. </a:t>
            </a:r>
          </a:p>
          <a:p>
            <a:r>
              <a:rPr lang="es-ES" dirty="0"/>
              <a:t>Estado del accidentado. </a:t>
            </a:r>
          </a:p>
          <a:p>
            <a:r>
              <a:rPr lang="es-ES" dirty="0"/>
              <a:t>Medios disponibles. </a:t>
            </a:r>
          </a:p>
          <a:p>
            <a:r>
              <a:rPr lang="es-ES" dirty="0"/>
              <a:t>Condiciones físicas del rescatador. </a:t>
            </a:r>
          </a:p>
          <a:p>
            <a:r>
              <a:rPr lang="es-ES" dirty="0"/>
              <a:t>Número de rescatadores</a:t>
            </a:r>
          </a:p>
        </p:txBody>
      </p:sp>
    </p:spTree>
    <p:extLst>
      <p:ext uri="{BB962C8B-B14F-4D97-AF65-F5344CB8AC3E}">
        <p14:creationId xmlns:p14="http://schemas.microsoft.com/office/powerpoint/2010/main" val="470504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AED735-373F-E9FF-D420-96B06A253F81}"/>
              </a:ext>
            </a:extLst>
          </p:cNvPr>
          <p:cNvSpPr>
            <a:spLocks noGrp="1"/>
          </p:cNvSpPr>
          <p:nvPr>
            <p:ph type="title"/>
          </p:nvPr>
        </p:nvSpPr>
        <p:spPr/>
        <p:txBody>
          <a:bodyPr/>
          <a:lstStyle/>
          <a:p>
            <a:r>
              <a:rPr lang="es-ES" dirty="0"/>
              <a:t>Conceptos</a:t>
            </a:r>
          </a:p>
        </p:txBody>
      </p:sp>
      <p:sp>
        <p:nvSpPr>
          <p:cNvPr id="3" name="Marcador de contenido 2">
            <a:extLst>
              <a:ext uri="{FF2B5EF4-FFF2-40B4-BE49-F238E27FC236}">
                <a16:creationId xmlns:a16="http://schemas.microsoft.com/office/drawing/2014/main" id="{BEF5CBC6-D34C-5AE4-4B8F-4F06749ABCEE}"/>
              </a:ext>
            </a:extLst>
          </p:cNvPr>
          <p:cNvSpPr>
            <a:spLocks noGrp="1"/>
          </p:cNvSpPr>
          <p:nvPr>
            <p:ph idx="1"/>
          </p:nvPr>
        </p:nvSpPr>
        <p:spPr/>
        <p:txBody>
          <a:bodyPr>
            <a:normAutofit fontScale="92500" lnSpcReduction="10000"/>
          </a:bodyPr>
          <a:lstStyle/>
          <a:p>
            <a:r>
              <a:rPr lang="es-ES" dirty="0"/>
              <a:t>Rescate. Conjunto de maniobras que permiten acceder, liberar y extraer a un accidentado del lugar en el que se encuentra y trasladarlo a otro seguro.</a:t>
            </a:r>
          </a:p>
          <a:p>
            <a:r>
              <a:rPr lang="es-ES" dirty="0"/>
              <a:t>Movilización. Conjunto de técnicas para mover y/o trasladar a un accidentado en condiciones de seguridad según su situación. </a:t>
            </a:r>
          </a:p>
          <a:p>
            <a:r>
              <a:rPr lang="es-ES" dirty="0"/>
              <a:t>Inmovilización. Conjunto de técnicas y recursos para anular el movimiento, total o parcial, de un accidentado con el fin de tratar de estabilizar sus lesiones, reducir el dolor y evitar complicaciones.</a:t>
            </a:r>
          </a:p>
        </p:txBody>
      </p:sp>
    </p:spTree>
    <p:extLst>
      <p:ext uri="{BB962C8B-B14F-4D97-AF65-F5344CB8AC3E}">
        <p14:creationId xmlns:p14="http://schemas.microsoft.com/office/powerpoint/2010/main" val="19657816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6F04A8-E472-A1E4-8250-A6C4628CBEB7}"/>
              </a:ext>
            </a:extLst>
          </p:cNvPr>
          <p:cNvSpPr>
            <a:spLocks noGrp="1"/>
          </p:cNvSpPr>
          <p:nvPr>
            <p:ph type="title"/>
          </p:nvPr>
        </p:nvSpPr>
        <p:spPr/>
        <p:txBody>
          <a:bodyPr/>
          <a:lstStyle/>
          <a:p>
            <a:r>
              <a:rPr lang="es-ES" dirty="0"/>
              <a:t>Arrastre</a:t>
            </a:r>
          </a:p>
        </p:txBody>
      </p:sp>
      <p:sp>
        <p:nvSpPr>
          <p:cNvPr id="3" name="Marcador de contenido 2">
            <a:extLst>
              <a:ext uri="{FF2B5EF4-FFF2-40B4-BE49-F238E27FC236}">
                <a16:creationId xmlns:a16="http://schemas.microsoft.com/office/drawing/2014/main" id="{6E80D05A-982E-0051-72A1-ADE117EF4544}"/>
              </a:ext>
            </a:extLst>
          </p:cNvPr>
          <p:cNvSpPr>
            <a:spLocks noGrp="1"/>
          </p:cNvSpPr>
          <p:nvPr>
            <p:ph idx="1"/>
          </p:nvPr>
        </p:nvSpPr>
        <p:spPr/>
        <p:txBody>
          <a:bodyPr/>
          <a:lstStyle/>
          <a:p>
            <a:r>
              <a:rPr lang="es-ES" dirty="0"/>
              <a:t>Esta técnica se utiliza si hay que alejar a la víctima de una zona de peligro y estamos solos. No se debe utilizar en zonas muy irregulares o peligrosas.</a:t>
            </a:r>
          </a:p>
          <a:p>
            <a:r>
              <a:rPr lang="es-ES" dirty="0"/>
              <a:t>Aunque podemos arrastrar al accidentado agarrando de distintas partes de su cuerpo (hombros, pies, manos, etc.), hay varias formas preferentes dependiendo de su estado y de las lesiones que presente</a:t>
            </a:r>
          </a:p>
          <a:p>
            <a:endParaRPr lang="es-ES" dirty="0"/>
          </a:p>
        </p:txBody>
      </p:sp>
    </p:spTree>
    <p:extLst>
      <p:ext uri="{BB962C8B-B14F-4D97-AF65-F5344CB8AC3E}">
        <p14:creationId xmlns:p14="http://schemas.microsoft.com/office/powerpoint/2010/main" val="35763978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26088C-60B3-A049-91C8-2B20DF6C2038}"/>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CB783155-5A98-F5B8-69F8-B076C2AAA21F}"/>
              </a:ext>
            </a:extLst>
          </p:cNvPr>
          <p:cNvSpPr>
            <a:spLocks noGrp="1"/>
          </p:cNvSpPr>
          <p:nvPr>
            <p:ph idx="1"/>
          </p:nvPr>
        </p:nvSpPr>
        <p:spPr/>
        <p:txBody>
          <a:bodyPr/>
          <a:lstStyle/>
          <a:p>
            <a:r>
              <a:rPr lang="es-ES" dirty="0"/>
              <a:t>Si la víctima no tiene lesiones en los miembros superiores, podemos utilizar la </a:t>
            </a:r>
            <a:r>
              <a:rPr lang="es-ES" b="1" dirty="0"/>
              <a:t>técnica de </a:t>
            </a:r>
            <a:r>
              <a:rPr lang="es-ES" b="1" dirty="0" err="1"/>
              <a:t>Rautek</a:t>
            </a:r>
            <a:r>
              <a:rPr lang="es-ES" dirty="0"/>
              <a:t>: hacemos que cruce sus brazos sobre el pecho, metemos nuestros brazos bajo sus axilas y lo cogemos de los antebrazos. Otra forma de arrastre consiste en cogerlo por debajo de sus hombros, pero tendremos que hacer más fuerza y dispondremos de menos agarre</a:t>
            </a:r>
          </a:p>
        </p:txBody>
      </p:sp>
    </p:spTree>
    <p:extLst>
      <p:ext uri="{BB962C8B-B14F-4D97-AF65-F5344CB8AC3E}">
        <p14:creationId xmlns:p14="http://schemas.microsoft.com/office/powerpoint/2010/main" val="8170660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0B7923B-7B67-50F6-D37E-E63604556C3C}"/>
              </a:ext>
            </a:extLst>
          </p:cNvPr>
          <p:cNvSpPr>
            <a:spLocks noGrp="1"/>
          </p:cNvSpPr>
          <p:nvPr>
            <p:ph type="title"/>
          </p:nvPr>
        </p:nvSpPr>
        <p:spPr>
          <a:xfrm>
            <a:off x="565150" y="770890"/>
            <a:ext cx="6400999" cy="1268984"/>
          </a:xfrm>
        </p:spPr>
        <p:txBody>
          <a:bodyPr>
            <a:normAutofit/>
          </a:bodyPr>
          <a:lstStyle/>
          <a:p>
            <a:endParaRPr lang="es-ES" dirty="0"/>
          </a:p>
        </p:txBody>
      </p:sp>
      <p:sp>
        <p:nvSpPr>
          <p:cNvPr id="3" name="Marcador de contenido 2">
            <a:extLst>
              <a:ext uri="{FF2B5EF4-FFF2-40B4-BE49-F238E27FC236}">
                <a16:creationId xmlns:a16="http://schemas.microsoft.com/office/drawing/2014/main" id="{CCF217C6-B896-FC9E-C556-1398019243D0}"/>
              </a:ext>
            </a:extLst>
          </p:cNvPr>
          <p:cNvSpPr>
            <a:spLocks noGrp="1"/>
          </p:cNvSpPr>
          <p:nvPr>
            <p:ph idx="1"/>
          </p:nvPr>
        </p:nvSpPr>
        <p:spPr>
          <a:xfrm>
            <a:off x="565150" y="2160016"/>
            <a:ext cx="6400999" cy="3601212"/>
          </a:xfrm>
        </p:spPr>
        <p:txBody>
          <a:bodyPr>
            <a:normAutofit/>
          </a:bodyPr>
          <a:lstStyle/>
          <a:p>
            <a:pPr marL="0" indent="0">
              <a:buNone/>
            </a:pPr>
            <a:r>
              <a:rPr lang="es-ES" dirty="0"/>
              <a:t>Si el accidentado sufre lesiones, es preferible utilizar su propia ropa para tirar de él, pero antes se la debemos aflojar del cuello para no interrumpir la ventilación</a:t>
            </a:r>
          </a:p>
          <a:p>
            <a:endParaRPr lang="es-ES" dirty="0"/>
          </a:p>
        </p:txBody>
      </p:sp>
      <p:grpSp>
        <p:nvGrpSpPr>
          <p:cNvPr id="21" name="Group 20">
            <a:extLst>
              <a:ext uri="{FF2B5EF4-FFF2-40B4-BE49-F238E27FC236}">
                <a16:creationId xmlns:a16="http://schemas.microsoft.com/office/drawing/2014/main" id="{1B5E71B3-7269-894E-A00B-31D341365F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4677439"/>
            <a:chOff x="10290315" y="0"/>
            <a:chExt cx="1901686" cy="4677439"/>
          </a:xfrm>
        </p:grpSpPr>
        <p:sp>
          <p:nvSpPr>
            <p:cNvPr id="22" name="Freeform 85">
              <a:extLst>
                <a:ext uri="{FF2B5EF4-FFF2-40B4-BE49-F238E27FC236}">
                  <a16:creationId xmlns:a16="http://schemas.microsoft.com/office/drawing/2014/main" id="{FFFA3A20-1539-CC4A-9BE1-7415FE5A98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87">
              <a:extLst>
                <a:ext uri="{FF2B5EF4-FFF2-40B4-BE49-F238E27FC236}">
                  <a16:creationId xmlns:a16="http://schemas.microsoft.com/office/drawing/2014/main" id="{44EBCCFB-8EAB-2442-8E02-293F08D50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89">
              <a:extLst>
                <a:ext uri="{FF2B5EF4-FFF2-40B4-BE49-F238E27FC236}">
                  <a16:creationId xmlns:a16="http://schemas.microsoft.com/office/drawing/2014/main" id="{AFD14830-CC36-D64E-8173-398042563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97">
              <a:extLst>
                <a:ext uri="{FF2B5EF4-FFF2-40B4-BE49-F238E27FC236}">
                  <a16:creationId xmlns:a16="http://schemas.microsoft.com/office/drawing/2014/main" id="{FAA40AB8-EB6E-A44D-B3CA-7D25B64F5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cxnSp>
        <p:nvCxnSpPr>
          <p:cNvPr id="27" name="Straight Connector 26">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640437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2D7DC5EA-9256-E016-1936-00571333C4D9}"/>
              </a:ext>
            </a:extLst>
          </p:cNvPr>
          <p:cNvPicPr>
            <a:picLocks noChangeAspect="1"/>
          </p:cNvPicPr>
          <p:nvPr/>
        </p:nvPicPr>
        <p:blipFill>
          <a:blip r:embed="rId2"/>
          <a:stretch>
            <a:fillRect/>
          </a:stretch>
        </p:blipFill>
        <p:spPr>
          <a:xfrm>
            <a:off x="7534656" y="2109582"/>
            <a:ext cx="4002456" cy="2630185"/>
          </a:xfrm>
          <a:prstGeom prst="rect">
            <a:avLst/>
          </a:prstGeom>
        </p:spPr>
      </p:pic>
    </p:spTree>
    <p:extLst>
      <p:ext uri="{BB962C8B-B14F-4D97-AF65-F5344CB8AC3E}">
        <p14:creationId xmlns:p14="http://schemas.microsoft.com/office/powerpoint/2010/main" val="30923636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287D2C2-D627-70CE-A04C-D56ACF53752A}"/>
              </a:ext>
            </a:extLst>
          </p:cNvPr>
          <p:cNvSpPr>
            <a:spLocks noGrp="1"/>
          </p:cNvSpPr>
          <p:nvPr>
            <p:ph type="title"/>
          </p:nvPr>
        </p:nvSpPr>
        <p:spPr>
          <a:xfrm>
            <a:off x="565150" y="770890"/>
            <a:ext cx="6400999" cy="1268984"/>
          </a:xfrm>
        </p:spPr>
        <p:txBody>
          <a:bodyPr>
            <a:normAutofit/>
          </a:bodyPr>
          <a:lstStyle/>
          <a:p>
            <a:endParaRPr lang="es-ES"/>
          </a:p>
        </p:txBody>
      </p:sp>
      <p:sp>
        <p:nvSpPr>
          <p:cNvPr id="3" name="Marcador de contenido 2">
            <a:extLst>
              <a:ext uri="{FF2B5EF4-FFF2-40B4-BE49-F238E27FC236}">
                <a16:creationId xmlns:a16="http://schemas.microsoft.com/office/drawing/2014/main" id="{6AB75E2D-28FF-6C49-1CC4-38BA9E9B5339}"/>
              </a:ext>
            </a:extLst>
          </p:cNvPr>
          <p:cNvSpPr>
            <a:spLocks noGrp="1"/>
          </p:cNvSpPr>
          <p:nvPr>
            <p:ph idx="1"/>
          </p:nvPr>
        </p:nvSpPr>
        <p:spPr>
          <a:xfrm>
            <a:off x="565150" y="2160016"/>
            <a:ext cx="6400999" cy="3601212"/>
          </a:xfrm>
        </p:spPr>
        <p:txBody>
          <a:bodyPr>
            <a:normAutofit/>
          </a:bodyPr>
          <a:lstStyle/>
          <a:p>
            <a:pPr marL="0" indent="0">
              <a:buNone/>
            </a:pPr>
            <a:r>
              <a:rPr lang="es-ES" dirty="0"/>
              <a:t>Si está consciente y puede ayudarnos, nos colocamos a cuatro patas sobre él y le pedimos que nos agarre del cuello. Así podremos desplazarnos hacia delante y arrastrarlo con nosotros</a:t>
            </a:r>
          </a:p>
          <a:p>
            <a:pPr marL="0" indent="0">
              <a:buNone/>
            </a:pPr>
            <a:endParaRPr lang="es-ES" dirty="0"/>
          </a:p>
          <a:p>
            <a:endParaRPr lang="es-ES" dirty="0"/>
          </a:p>
        </p:txBody>
      </p:sp>
      <p:grpSp>
        <p:nvGrpSpPr>
          <p:cNvPr id="12" name="Group 11">
            <a:extLst>
              <a:ext uri="{FF2B5EF4-FFF2-40B4-BE49-F238E27FC236}">
                <a16:creationId xmlns:a16="http://schemas.microsoft.com/office/drawing/2014/main" id="{1B5E71B3-7269-894E-A00B-31D341365F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4677439"/>
            <a:chOff x="10290315" y="0"/>
            <a:chExt cx="1901686" cy="4677439"/>
          </a:xfrm>
        </p:grpSpPr>
        <p:sp>
          <p:nvSpPr>
            <p:cNvPr id="13" name="Freeform 85">
              <a:extLst>
                <a:ext uri="{FF2B5EF4-FFF2-40B4-BE49-F238E27FC236}">
                  <a16:creationId xmlns:a16="http://schemas.microsoft.com/office/drawing/2014/main" id="{FFFA3A20-1539-CC4A-9BE1-7415FE5A98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87">
              <a:extLst>
                <a:ext uri="{FF2B5EF4-FFF2-40B4-BE49-F238E27FC236}">
                  <a16:creationId xmlns:a16="http://schemas.microsoft.com/office/drawing/2014/main" id="{44EBCCFB-8EAB-2442-8E02-293F08D50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89">
              <a:extLst>
                <a:ext uri="{FF2B5EF4-FFF2-40B4-BE49-F238E27FC236}">
                  <a16:creationId xmlns:a16="http://schemas.microsoft.com/office/drawing/2014/main" id="{AFD14830-CC36-D64E-8173-398042563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97">
              <a:extLst>
                <a:ext uri="{FF2B5EF4-FFF2-40B4-BE49-F238E27FC236}">
                  <a16:creationId xmlns:a16="http://schemas.microsoft.com/office/drawing/2014/main" id="{FAA40AB8-EB6E-A44D-B3CA-7D25B64F5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cxnSp>
        <p:nvCxnSpPr>
          <p:cNvPr id="18" name="Straight Connector 17">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640437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292813C9-2ADD-797B-2621-5B85686BB9FD}"/>
              </a:ext>
            </a:extLst>
          </p:cNvPr>
          <p:cNvPicPr>
            <a:picLocks noChangeAspect="1"/>
          </p:cNvPicPr>
          <p:nvPr/>
        </p:nvPicPr>
        <p:blipFill>
          <a:blip r:embed="rId2"/>
          <a:stretch>
            <a:fillRect/>
          </a:stretch>
        </p:blipFill>
        <p:spPr>
          <a:xfrm>
            <a:off x="7534656" y="2126410"/>
            <a:ext cx="4002456" cy="2596529"/>
          </a:xfrm>
          <a:prstGeom prst="rect">
            <a:avLst/>
          </a:prstGeom>
        </p:spPr>
      </p:pic>
    </p:spTree>
    <p:extLst>
      <p:ext uri="{BB962C8B-B14F-4D97-AF65-F5344CB8AC3E}">
        <p14:creationId xmlns:p14="http://schemas.microsoft.com/office/powerpoint/2010/main" val="14040994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AD74E8-0843-826F-32DA-C2B1034ABCE5}"/>
              </a:ext>
            </a:extLst>
          </p:cNvPr>
          <p:cNvSpPr>
            <a:spLocks noGrp="1"/>
          </p:cNvSpPr>
          <p:nvPr>
            <p:ph type="title"/>
          </p:nvPr>
        </p:nvSpPr>
        <p:spPr/>
        <p:txBody>
          <a:bodyPr/>
          <a:lstStyle/>
          <a:p>
            <a:r>
              <a:rPr lang="es-ES" dirty="0"/>
              <a:t>Soporte</a:t>
            </a:r>
          </a:p>
        </p:txBody>
      </p:sp>
      <p:sp>
        <p:nvSpPr>
          <p:cNvPr id="3" name="Marcador de contenido 2">
            <a:extLst>
              <a:ext uri="{FF2B5EF4-FFF2-40B4-BE49-F238E27FC236}">
                <a16:creationId xmlns:a16="http://schemas.microsoft.com/office/drawing/2014/main" id="{7D076924-5C0A-B155-100B-175EC23C081E}"/>
              </a:ext>
            </a:extLst>
          </p:cNvPr>
          <p:cNvSpPr>
            <a:spLocks noGrp="1"/>
          </p:cNvSpPr>
          <p:nvPr>
            <p:ph idx="1"/>
          </p:nvPr>
        </p:nvSpPr>
        <p:spPr/>
        <p:txBody>
          <a:bodyPr/>
          <a:lstStyle/>
          <a:p>
            <a:pPr marL="0" indent="0">
              <a:buNone/>
            </a:pPr>
            <a:r>
              <a:rPr lang="es-ES" dirty="0"/>
              <a:t>Se utiliza en víctimas conscientes que pueden caminar con algo de ayuda. Consiste en pasar su brazo por detrás de nuestro cuello y agarrarle la mano. Pasamos nuestro otro brazo por su cintura y le ayudamos a caminar</a:t>
            </a:r>
          </a:p>
        </p:txBody>
      </p:sp>
    </p:spTree>
    <p:extLst>
      <p:ext uri="{BB962C8B-B14F-4D97-AF65-F5344CB8AC3E}">
        <p14:creationId xmlns:p14="http://schemas.microsoft.com/office/powerpoint/2010/main" val="9434406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817000-98AC-41F9-9E3C-90EA2F7089DE}"/>
              </a:ext>
            </a:extLst>
          </p:cNvPr>
          <p:cNvSpPr>
            <a:spLocks noGrp="1"/>
          </p:cNvSpPr>
          <p:nvPr>
            <p:ph type="title"/>
          </p:nvPr>
        </p:nvSpPr>
        <p:spPr/>
        <p:txBody>
          <a:bodyPr/>
          <a:lstStyle/>
          <a:p>
            <a:endParaRPr lang="es-ES"/>
          </a:p>
        </p:txBody>
      </p:sp>
      <p:pic>
        <p:nvPicPr>
          <p:cNvPr id="5" name="Y2meta.app-15   Rescate  Técnica de la muleta humana-(480p)">
            <a:hlinkClick r:id="" action="ppaction://media"/>
            <a:extLst>
              <a:ext uri="{FF2B5EF4-FFF2-40B4-BE49-F238E27FC236}">
                <a16:creationId xmlns:a16="http://schemas.microsoft.com/office/drawing/2014/main" id="{2D7423E4-D197-4EF6-69EA-F4CE7890602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105400" y="1454150"/>
            <a:ext cx="6111875" cy="3435350"/>
          </a:xfrm>
        </p:spPr>
      </p:pic>
      <p:sp>
        <p:nvSpPr>
          <p:cNvPr id="4" name="Marcador de texto 3">
            <a:extLst>
              <a:ext uri="{FF2B5EF4-FFF2-40B4-BE49-F238E27FC236}">
                <a16:creationId xmlns:a16="http://schemas.microsoft.com/office/drawing/2014/main" id="{3B021BEC-6695-A0FE-49B8-AF0D5E68AD63}"/>
              </a:ext>
            </a:extLst>
          </p:cNvPr>
          <p:cNvSpPr>
            <a:spLocks noGrp="1"/>
          </p:cNvSpPr>
          <p:nvPr>
            <p:ph type="body" sz="half" idx="2"/>
          </p:nvPr>
        </p:nvSpPr>
        <p:spPr/>
        <p:txBody>
          <a:bodyPr/>
          <a:lstStyle/>
          <a:p>
            <a:r>
              <a:rPr lang="es-ES" sz="2000" dirty="0"/>
              <a:t>Esta técnica se puede usar incluso si la víctima tiene una lesión en una pierna (esguince o fractura), porque se apoya en nosotros y puede caminar a saltos.</a:t>
            </a:r>
          </a:p>
          <a:p>
            <a:endParaRPr lang="es-ES" dirty="0"/>
          </a:p>
        </p:txBody>
      </p:sp>
    </p:spTree>
    <p:extLst>
      <p:ext uri="{BB962C8B-B14F-4D97-AF65-F5344CB8AC3E}">
        <p14:creationId xmlns:p14="http://schemas.microsoft.com/office/powerpoint/2010/main" val="231141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03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32723B-5CD2-C730-DA06-B5D1F8742495}"/>
              </a:ext>
            </a:extLst>
          </p:cNvPr>
          <p:cNvSpPr>
            <a:spLocks noGrp="1"/>
          </p:cNvSpPr>
          <p:nvPr>
            <p:ph type="title"/>
          </p:nvPr>
        </p:nvSpPr>
        <p:spPr/>
        <p:txBody>
          <a:bodyPr>
            <a:normAutofit fontScale="90000"/>
          </a:bodyPr>
          <a:lstStyle/>
          <a:p>
            <a:r>
              <a:rPr lang="es-ES" dirty="0"/>
              <a:t>Traslado entre tres o cuatro socorristas</a:t>
            </a:r>
          </a:p>
        </p:txBody>
      </p:sp>
      <p:sp>
        <p:nvSpPr>
          <p:cNvPr id="3" name="Marcador de contenido 2">
            <a:extLst>
              <a:ext uri="{FF2B5EF4-FFF2-40B4-BE49-F238E27FC236}">
                <a16:creationId xmlns:a16="http://schemas.microsoft.com/office/drawing/2014/main" id="{486AC85D-1A01-4EDC-98F4-C77F6036119B}"/>
              </a:ext>
            </a:extLst>
          </p:cNvPr>
          <p:cNvSpPr>
            <a:spLocks noGrp="1"/>
          </p:cNvSpPr>
          <p:nvPr>
            <p:ph idx="1"/>
          </p:nvPr>
        </p:nvSpPr>
        <p:spPr>
          <a:xfrm>
            <a:off x="565150" y="3293706"/>
            <a:ext cx="7335835" cy="2467522"/>
          </a:xfrm>
        </p:spPr>
        <p:txBody>
          <a:bodyPr/>
          <a:lstStyle/>
          <a:p>
            <a:pPr marL="0" indent="0">
              <a:buNone/>
            </a:pPr>
            <a:r>
              <a:rPr lang="es-ES" dirty="0"/>
              <a:t>Se utiliza en personas con lesiones de columna y se basa en movilizarlas en bloque, manteniendo su columna alineada</a:t>
            </a:r>
          </a:p>
        </p:txBody>
      </p:sp>
    </p:spTree>
    <p:extLst>
      <p:ext uri="{BB962C8B-B14F-4D97-AF65-F5344CB8AC3E}">
        <p14:creationId xmlns:p14="http://schemas.microsoft.com/office/powerpoint/2010/main" val="21256841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D109AF-C70D-9896-32CE-6B43FDBE6A62}"/>
              </a:ext>
            </a:extLst>
          </p:cNvPr>
          <p:cNvSpPr>
            <a:spLocks noGrp="1"/>
          </p:cNvSpPr>
          <p:nvPr>
            <p:ph type="title"/>
          </p:nvPr>
        </p:nvSpPr>
        <p:spPr/>
        <p:txBody>
          <a:bodyPr/>
          <a:lstStyle/>
          <a:p>
            <a:r>
              <a:rPr lang="es-ES" dirty="0"/>
              <a:t>Técnica de cuchara</a:t>
            </a:r>
          </a:p>
        </p:txBody>
      </p:sp>
      <p:pic>
        <p:nvPicPr>
          <p:cNvPr id="5" name="Y2meta.app-14 tecnica de la cuchara-(480p)">
            <a:hlinkClick r:id="" action="ppaction://media"/>
            <a:extLst>
              <a:ext uri="{FF2B5EF4-FFF2-40B4-BE49-F238E27FC236}">
                <a16:creationId xmlns:a16="http://schemas.microsoft.com/office/drawing/2014/main" id="{1477D205-A4E7-CF4B-754A-AD8B97A8D35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105400" y="1135063"/>
            <a:ext cx="6111875" cy="4075112"/>
          </a:xfrm>
        </p:spPr>
      </p:pic>
      <p:sp>
        <p:nvSpPr>
          <p:cNvPr id="4" name="Marcador de texto 3">
            <a:extLst>
              <a:ext uri="{FF2B5EF4-FFF2-40B4-BE49-F238E27FC236}">
                <a16:creationId xmlns:a16="http://schemas.microsoft.com/office/drawing/2014/main" id="{9B3E02A0-B984-5A32-4616-79C0046D0401}"/>
              </a:ext>
            </a:extLst>
          </p:cNvPr>
          <p:cNvSpPr>
            <a:spLocks noGrp="1"/>
          </p:cNvSpPr>
          <p:nvPr>
            <p:ph type="body" sz="half" idx="2"/>
          </p:nvPr>
        </p:nvSpPr>
        <p:spPr/>
        <p:txBody>
          <a:bodyPr/>
          <a:lstStyle/>
          <a:p>
            <a:r>
              <a:rPr lang="es-ES" dirty="0"/>
              <a:t>Los socorristas acceden al accidentado por un lado y fijan la columna mediante, al menos, seis puntos de apoyo: uno para la cabeza y cuello, de tres a cinco para el tronco y dos para los miembros inferiores.</a:t>
            </a:r>
          </a:p>
        </p:txBody>
      </p:sp>
    </p:spTree>
    <p:extLst>
      <p:ext uri="{BB962C8B-B14F-4D97-AF65-F5344CB8AC3E}">
        <p14:creationId xmlns:p14="http://schemas.microsoft.com/office/powerpoint/2010/main" val="2465409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68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34E91D-8F5E-4CF3-A4D2-96F3AFDCEB65}"/>
              </a:ext>
            </a:extLst>
          </p:cNvPr>
          <p:cNvSpPr>
            <a:spLocks noGrp="1"/>
          </p:cNvSpPr>
          <p:nvPr>
            <p:ph type="title"/>
          </p:nvPr>
        </p:nvSpPr>
        <p:spPr/>
        <p:txBody>
          <a:bodyPr/>
          <a:lstStyle/>
          <a:p>
            <a:r>
              <a:rPr lang="es-ES" dirty="0"/>
              <a:t>Puente holandés</a:t>
            </a:r>
          </a:p>
        </p:txBody>
      </p:sp>
      <p:pic>
        <p:nvPicPr>
          <p:cNvPr id="5" name="Y2meta.app - Puente simple o puente holandés">
            <a:hlinkClick r:id="" action="ppaction://media"/>
            <a:extLst>
              <a:ext uri="{FF2B5EF4-FFF2-40B4-BE49-F238E27FC236}">
                <a16:creationId xmlns:a16="http://schemas.microsoft.com/office/drawing/2014/main" id="{BEF662B8-D470-071D-81D0-E68138D663B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105400" y="1452563"/>
            <a:ext cx="6111875" cy="3438525"/>
          </a:xfrm>
        </p:spPr>
      </p:pic>
      <p:sp>
        <p:nvSpPr>
          <p:cNvPr id="4" name="Marcador de texto 3">
            <a:extLst>
              <a:ext uri="{FF2B5EF4-FFF2-40B4-BE49-F238E27FC236}">
                <a16:creationId xmlns:a16="http://schemas.microsoft.com/office/drawing/2014/main" id="{1569F99F-FCE0-44A3-536B-2CB32925921A}"/>
              </a:ext>
            </a:extLst>
          </p:cNvPr>
          <p:cNvSpPr>
            <a:spLocks noGrp="1"/>
          </p:cNvSpPr>
          <p:nvPr>
            <p:ph type="body" sz="half" idx="2"/>
          </p:nvPr>
        </p:nvSpPr>
        <p:spPr/>
        <p:txBody>
          <a:bodyPr/>
          <a:lstStyle/>
          <a:p>
            <a:r>
              <a:rPr lang="es-ES" dirty="0"/>
              <a:t>Esta técnica se utiliza para levantar al accidentado y poder introducir debajo la camilla. En este caso, los socorristas se colocan sobre el accidentado, uno sobre la cabeza mirando a los pies, y los otros dos sobre la pelvis y las piernas mirando a la cabeza. El que está sobre la cabeza lo coge de los hombros, y los otros dos de las caderas y de los muslos, respectivamente.</a:t>
            </a:r>
          </a:p>
        </p:txBody>
      </p:sp>
    </p:spTree>
    <p:extLst>
      <p:ext uri="{BB962C8B-B14F-4D97-AF65-F5344CB8AC3E}">
        <p14:creationId xmlns:p14="http://schemas.microsoft.com/office/powerpoint/2010/main" val="3545989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30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1" name="Group 10">
            <a:extLst>
              <a:ext uri="{FF2B5EF4-FFF2-40B4-BE49-F238E27FC236}">
                <a16:creationId xmlns:a16="http://schemas.microsoft.com/office/drawing/2014/main" id="{F0CAFDA3-320A-C24D-A7A1-20C1267EC9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928528" y="0"/>
            <a:ext cx="3263472" cy="6858000"/>
            <a:chOff x="8928528" y="0"/>
            <a:chExt cx="3263472" cy="6858000"/>
          </a:xfrm>
        </p:grpSpPr>
        <p:sp>
          <p:nvSpPr>
            <p:cNvPr id="42" name="Oval 11">
              <a:extLst>
                <a:ext uri="{FF2B5EF4-FFF2-40B4-BE49-F238E27FC236}">
                  <a16:creationId xmlns:a16="http://schemas.microsoft.com/office/drawing/2014/main" id="{D2411669-6E2C-2243-99CD-6BC9D724F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8528"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23">
              <a:extLst>
                <a:ext uri="{FF2B5EF4-FFF2-40B4-BE49-F238E27FC236}">
                  <a16:creationId xmlns:a16="http://schemas.microsoft.com/office/drawing/2014/main" id="{C4E0C522-0F40-ED44-A700-F1BCD1CF74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8528" y="0"/>
              <a:ext cx="1130724" cy="565573"/>
            </a:xfrm>
            <a:custGeom>
              <a:avLst/>
              <a:gdLst>
                <a:gd name="connsiteX0" fmla="*/ 22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2"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24">
              <a:extLst>
                <a:ext uri="{FF2B5EF4-FFF2-40B4-BE49-F238E27FC236}">
                  <a16:creationId xmlns:a16="http://schemas.microsoft.com/office/drawing/2014/main" id="{B79B4380-CBEC-C341-A10E-5EF9A8597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391" y="6292417"/>
              <a:ext cx="1130724" cy="565583"/>
            </a:xfrm>
            <a:custGeom>
              <a:avLst/>
              <a:gdLst>
                <a:gd name="connsiteX0" fmla="*/ 565362 w 1130724"/>
                <a:gd name="connsiteY0" fmla="*/ 0 h 565583"/>
                <a:gd name="connsiteX1" fmla="*/ 1130724 w 1130724"/>
                <a:gd name="connsiteY1" fmla="*/ 565362 h 565583"/>
                <a:gd name="connsiteX2" fmla="*/ 1130702 w 1130724"/>
                <a:gd name="connsiteY2" fmla="*/ 565583 h 565583"/>
                <a:gd name="connsiteX3" fmla="*/ 22 w 1130724"/>
                <a:gd name="connsiteY3" fmla="*/ 565583 h 565583"/>
                <a:gd name="connsiteX4" fmla="*/ 0 w 1130724"/>
                <a:gd name="connsiteY4" fmla="*/ 565362 h 565583"/>
                <a:gd name="connsiteX5" fmla="*/ 565362 w 1130724"/>
                <a:gd name="connsiteY5" fmla="*/ 0 h 56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83">
                  <a:moveTo>
                    <a:pt x="565362" y="0"/>
                  </a:moveTo>
                  <a:cubicBezTo>
                    <a:pt x="877603" y="0"/>
                    <a:pt x="1130724" y="253121"/>
                    <a:pt x="1130724" y="565362"/>
                  </a:cubicBezTo>
                  <a:lnTo>
                    <a:pt x="1130702" y="565583"/>
                  </a:lnTo>
                  <a:lnTo>
                    <a:pt x="22" y="565583"/>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Oval 14">
              <a:extLst>
                <a:ext uri="{FF2B5EF4-FFF2-40B4-BE49-F238E27FC236}">
                  <a16:creationId xmlns:a16="http://schemas.microsoft.com/office/drawing/2014/main" id="{F04AD70E-5490-4C4E-A05D-D67949C51A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392"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15">
              <a:extLst>
                <a:ext uri="{FF2B5EF4-FFF2-40B4-BE49-F238E27FC236}">
                  <a16:creationId xmlns:a16="http://schemas.microsoft.com/office/drawing/2014/main" id="{128A8883-9F24-0047-92B7-45B3D2E7D9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392" y="2177876"/>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16">
              <a:extLst>
                <a:ext uri="{FF2B5EF4-FFF2-40B4-BE49-F238E27FC236}">
                  <a16:creationId xmlns:a16="http://schemas.microsoft.com/office/drawing/2014/main" id="{AAC3A3BB-FD2C-FB44-9478-FA87EF229D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392" y="806363"/>
              <a:ext cx="1130724" cy="11307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28">
              <a:extLst>
                <a:ext uri="{FF2B5EF4-FFF2-40B4-BE49-F238E27FC236}">
                  <a16:creationId xmlns:a16="http://schemas.microsoft.com/office/drawing/2014/main" id="{BF46B3B1-E981-BB40-B916-51A6D38519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392"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29">
              <a:extLst>
                <a:ext uri="{FF2B5EF4-FFF2-40B4-BE49-F238E27FC236}">
                  <a16:creationId xmlns:a16="http://schemas.microsoft.com/office/drawing/2014/main" id="{EA7DAE92-7D6B-B042-83BE-047C8EC322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4256" y="6295201"/>
              <a:ext cx="537744" cy="562799"/>
            </a:xfrm>
            <a:custGeom>
              <a:avLst/>
              <a:gdLst>
                <a:gd name="connsiteX0" fmla="*/ 537744 w 537744"/>
                <a:gd name="connsiteY0" fmla="*/ 0 h 562799"/>
                <a:gd name="connsiteX1" fmla="*/ 537744 w 537744"/>
                <a:gd name="connsiteY1" fmla="*/ 562799 h 562799"/>
                <a:gd name="connsiteX2" fmla="*/ 22 w 537744"/>
                <a:gd name="connsiteY2" fmla="*/ 562799 h 562799"/>
                <a:gd name="connsiteX3" fmla="*/ 0 w 537744"/>
                <a:gd name="connsiteY3" fmla="*/ 562578 h 562799"/>
                <a:gd name="connsiteX4" fmla="*/ 451422 w 537744"/>
                <a:gd name="connsiteY4" fmla="*/ 8702 h 56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99">
                  <a:moveTo>
                    <a:pt x="537744" y="0"/>
                  </a:moveTo>
                  <a:lnTo>
                    <a:pt x="537744" y="562799"/>
                  </a:lnTo>
                  <a:lnTo>
                    <a:pt x="22" y="562799"/>
                  </a:lnTo>
                  <a:lnTo>
                    <a:pt x="0" y="562578"/>
                  </a:ln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30">
              <a:extLst>
                <a:ext uri="{FF2B5EF4-FFF2-40B4-BE49-F238E27FC236}">
                  <a16:creationId xmlns:a16="http://schemas.microsoft.com/office/drawing/2014/main" id="{06AADCE6-4277-EA49-AF23-63B53CA67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4256" y="4923687"/>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31">
              <a:extLst>
                <a:ext uri="{FF2B5EF4-FFF2-40B4-BE49-F238E27FC236}">
                  <a16:creationId xmlns:a16="http://schemas.microsoft.com/office/drawing/2014/main" id="{58CEA343-047B-DF4E-A7A8-881C7740E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4256" y="3552173"/>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32">
              <a:extLst>
                <a:ext uri="{FF2B5EF4-FFF2-40B4-BE49-F238E27FC236}">
                  <a16:creationId xmlns:a16="http://schemas.microsoft.com/office/drawing/2014/main" id="{FCCBAA07-17CE-2740-AA04-AEDA5EAD27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4256" y="2180659"/>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33">
              <a:extLst>
                <a:ext uri="{FF2B5EF4-FFF2-40B4-BE49-F238E27FC236}">
                  <a16:creationId xmlns:a16="http://schemas.microsoft.com/office/drawing/2014/main" id="{BF15C430-7951-6040-BD4C-4E996E944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4256" y="809146"/>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34">
              <a:extLst>
                <a:ext uri="{FF2B5EF4-FFF2-40B4-BE49-F238E27FC236}">
                  <a16:creationId xmlns:a16="http://schemas.microsoft.com/office/drawing/2014/main" id="{0B3467F9-370D-5C4C-9EDE-E0CA0E4015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4256" y="0"/>
              <a:ext cx="537744" cy="562788"/>
            </a:xfrm>
            <a:custGeom>
              <a:avLst/>
              <a:gdLst>
                <a:gd name="connsiteX0" fmla="*/ 21 w 537744"/>
                <a:gd name="connsiteY0" fmla="*/ 0 h 562788"/>
                <a:gd name="connsiteX1" fmla="*/ 537744 w 537744"/>
                <a:gd name="connsiteY1" fmla="*/ 0 h 562788"/>
                <a:gd name="connsiteX2" fmla="*/ 537744 w 537744"/>
                <a:gd name="connsiteY2" fmla="*/ 562788 h 562788"/>
                <a:gd name="connsiteX3" fmla="*/ 451422 w 537744"/>
                <a:gd name="connsiteY3" fmla="*/ 554086 h 562788"/>
                <a:gd name="connsiteX4" fmla="*/ 0 w 537744"/>
                <a:gd name="connsiteY4" fmla="*/ 211 h 56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88">
                  <a:moveTo>
                    <a:pt x="21" y="0"/>
                  </a:moveTo>
                  <a:lnTo>
                    <a:pt x="537744" y="0"/>
                  </a:lnTo>
                  <a:lnTo>
                    <a:pt x="537744" y="562788"/>
                  </a:lnTo>
                  <a:lnTo>
                    <a:pt x="451422" y="554086"/>
                  </a:lnTo>
                  <a:cubicBezTo>
                    <a:pt x="193796" y="501368"/>
                    <a:pt x="0" y="273421"/>
                    <a:pt x="0" y="2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cxnSp>
        <p:nvCxnSpPr>
          <p:cNvPr id="55" name="Straight Connector 25">
            <a:extLst>
              <a:ext uri="{FF2B5EF4-FFF2-40B4-BE49-F238E27FC236}">
                <a16:creationId xmlns:a16="http://schemas.microsoft.com/office/drawing/2014/main" id="{8231D73A-BA91-794F-8C09-4F4B41A6D0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7335835"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useBgFill="1">
        <p:nvSpPr>
          <p:cNvPr id="56" name="Rectangle 27">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EE98FAC-7F68-63A7-A81D-EF156469988A}"/>
              </a:ext>
            </a:extLst>
          </p:cNvPr>
          <p:cNvSpPr>
            <a:spLocks noGrp="1"/>
          </p:cNvSpPr>
          <p:nvPr>
            <p:ph type="title"/>
          </p:nvPr>
        </p:nvSpPr>
        <p:spPr>
          <a:xfrm>
            <a:off x="565150" y="770890"/>
            <a:ext cx="6400999" cy="1268984"/>
          </a:xfrm>
        </p:spPr>
        <p:txBody>
          <a:bodyPr vert="horz" lIns="91440" tIns="45720" rIns="91440" bIns="45720" rtlCol="0" anchor="t">
            <a:normAutofit/>
          </a:bodyPr>
          <a:lstStyle/>
          <a:p>
            <a:r>
              <a:rPr lang="en-US" sz="4000"/>
              <a:t>Traslado en silla</a:t>
            </a:r>
          </a:p>
        </p:txBody>
      </p:sp>
      <p:sp>
        <p:nvSpPr>
          <p:cNvPr id="4" name="Marcador de texto 3">
            <a:extLst>
              <a:ext uri="{FF2B5EF4-FFF2-40B4-BE49-F238E27FC236}">
                <a16:creationId xmlns:a16="http://schemas.microsoft.com/office/drawing/2014/main" id="{0651CC82-03B2-3CC3-0FD4-CD844803A207}"/>
              </a:ext>
            </a:extLst>
          </p:cNvPr>
          <p:cNvSpPr>
            <a:spLocks noGrp="1"/>
          </p:cNvSpPr>
          <p:nvPr>
            <p:ph type="body" sz="half" idx="2"/>
          </p:nvPr>
        </p:nvSpPr>
        <p:spPr>
          <a:xfrm>
            <a:off x="565150" y="2160016"/>
            <a:ext cx="6400999" cy="3601212"/>
          </a:xfrm>
        </p:spPr>
        <p:txBody>
          <a:bodyPr vert="horz" lIns="91440" tIns="45720" rIns="91440" bIns="45720" rtlCol="0">
            <a:normAutofit/>
          </a:bodyPr>
          <a:lstStyle/>
          <a:p>
            <a:r>
              <a:rPr lang="en-US" dirty="0"/>
              <a:t>Si </a:t>
            </a:r>
            <a:r>
              <a:rPr lang="en-US" dirty="0" err="1"/>
              <a:t>disponemos</a:t>
            </a:r>
            <a:r>
              <a:rPr lang="en-US" dirty="0"/>
              <a:t> de </a:t>
            </a:r>
            <a:r>
              <a:rPr lang="en-US" dirty="0" err="1"/>
              <a:t>una</a:t>
            </a:r>
            <a:r>
              <a:rPr lang="en-US" dirty="0"/>
              <a:t> </a:t>
            </a:r>
            <a:r>
              <a:rPr lang="en-US" dirty="0" err="1"/>
              <a:t>silla</a:t>
            </a:r>
            <a:r>
              <a:rPr lang="en-US" dirty="0"/>
              <a:t>, </a:t>
            </a:r>
            <a:r>
              <a:rPr lang="en-US" dirty="0" err="1"/>
              <a:t>podemos</a:t>
            </a:r>
            <a:r>
              <a:rPr lang="en-US" dirty="0"/>
              <a:t> </a:t>
            </a:r>
            <a:r>
              <a:rPr lang="en-US" dirty="0" err="1"/>
              <a:t>sentar</a:t>
            </a:r>
            <a:r>
              <a:rPr lang="en-US" dirty="0"/>
              <a:t> al </a:t>
            </a:r>
            <a:r>
              <a:rPr lang="en-US" dirty="0" err="1"/>
              <a:t>accidentado</a:t>
            </a:r>
            <a:r>
              <a:rPr lang="en-US" dirty="0"/>
              <a:t> y </a:t>
            </a:r>
            <a:r>
              <a:rPr lang="en-US" dirty="0" err="1"/>
              <a:t>sujetarlo</a:t>
            </a:r>
            <a:r>
              <a:rPr lang="en-US" dirty="0"/>
              <a:t> con un </a:t>
            </a:r>
            <a:r>
              <a:rPr lang="en-US" dirty="0" err="1"/>
              <a:t>cinturón</a:t>
            </a:r>
            <a:r>
              <a:rPr lang="en-US" dirty="0"/>
              <a:t>. La </a:t>
            </a:r>
            <a:r>
              <a:rPr lang="en-US" dirty="0" err="1"/>
              <a:t>silla</a:t>
            </a:r>
            <a:r>
              <a:rPr lang="en-US" dirty="0"/>
              <a:t> </a:t>
            </a:r>
            <a:r>
              <a:rPr lang="en-US" dirty="0" err="1"/>
              <a:t>debemos</a:t>
            </a:r>
            <a:r>
              <a:rPr lang="en-US" dirty="0"/>
              <a:t> </a:t>
            </a:r>
            <a:r>
              <a:rPr lang="en-US" dirty="0" err="1"/>
              <a:t>sujetarla</a:t>
            </a:r>
            <a:r>
              <a:rPr lang="en-US" dirty="0"/>
              <a:t> </a:t>
            </a:r>
            <a:r>
              <a:rPr lang="en-US" dirty="0" err="1"/>
              <a:t>por</a:t>
            </a:r>
            <a:r>
              <a:rPr lang="en-US" dirty="0"/>
              <a:t> </a:t>
            </a:r>
            <a:r>
              <a:rPr lang="en-US" dirty="0" err="1"/>
              <a:t>el</a:t>
            </a:r>
            <a:r>
              <a:rPr lang="en-US" dirty="0"/>
              <a:t> </a:t>
            </a:r>
            <a:r>
              <a:rPr lang="en-US" dirty="0" err="1"/>
              <a:t>respaldo</a:t>
            </a:r>
            <a:r>
              <a:rPr lang="en-US" dirty="0"/>
              <a:t> y </a:t>
            </a:r>
            <a:r>
              <a:rPr lang="en-US" dirty="0" err="1"/>
              <a:t>por</a:t>
            </a:r>
            <a:r>
              <a:rPr lang="en-US" dirty="0"/>
              <a:t> las </a:t>
            </a:r>
            <a:r>
              <a:rPr lang="en-US" dirty="0" err="1"/>
              <a:t>patas</a:t>
            </a:r>
            <a:r>
              <a:rPr lang="en-US" dirty="0"/>
              <a:t> </a:t>
            </a:r>
            <a:r>
              <a:rPr lang="en-US" dirty="0" err="1"/>
              <a:t>delanteras</a:t>
            </a:r>
            <a:r>
              <a:rPr lang="en-US" dirty="0"/>
              <a:t> (dos </a:t>
            </a:r>
            <a:r>
              <a:rPr lang="en-US" dirty="0" err="1"/>
              <a:t>socorristas</a:t>
            </a:r>
            <a:r>
              <a:rPr lang="en-US" dirty="0"/>
              <a:t>) o solo </a:t>
            </a:r>
            <a:r>
              <a:rPr lang="en-US" dirty="0" err="1"/>
              <a:t>por</a:t>
            </a:r>
            <a:r>
              <a:rPr lang="en-US" dirty="0"/>
              <a:t> </a:t>
            </a:r>
            <a:r>
              <a:rPr lang="en-US" dirty="0" err="1"/>
              <a:t>el</a:t>
            </a:r>
            <a:r>
              <a:rPr lang="en-US" dirty="0"/>
              <a:t> </a:t>
            </a:r>
            <a:r>
              <a:rPr lang="en-US" dirty="0" err="1"/>
              <a:t>respaldo</a:t>
            </a:r>
            <a:r>
              <a:rPr lang="en-US" dirty="0"/>
              <a:t> y </a:t>
            </a:r>
            <a:r>
              <a:rPr lang="en-US" dirty="0" err="1"/>
              <a:t>arrastrando</a:t>
            </a:r>
            <a:r>
              <a:rPr lang="en-US" dirty="0"/>
              <a:t>.</a:t>
            </a:r>
          </a:p>
        </p:txBody>
      </p:sp>
      <p:grpSp>
        <p:nvGrpSpPr>
          <p:cNvPr id="57" name="Group 29">
            <a:extLst>
              <a:ext uri="{FF2B5EF4-FFF2-40B4-BE49-F238E27FC236}">
                <a16:creationId xmlns:a16="http://schemas.microsoft.com/office/drawing/2014/main" id="{1B5E71B3-7269-894E-A00B-31D341365F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4677439"/>
            <a:chOff x="10290315" y="0"/>
            <a:chExt cx="1901686" cy="4677439"/>
          </a:xfrm>
        </p:grpSpPr>
        <p:sp>
          <p:nvSpPr>
            <p:cNvPr id="31" name="Freeform 85">
              <a:extLst>
                <a:ext uri="{FF2B5EF4-FFF2-40B4-BE49-F238E27FC236}">
                  <a16:creationId xmlns:a16="http://schemas.microsoft.com/office/drawing/2014/main" id="{FFFA3A20-1539-CC4A-9BE1-7415FE5A98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Freeform 87">
              <a:extLst>
                <a:ext uri="{FF2B5EF4-FFF2-40B4-BE49-F238E27FC236}">
                  <a16:creationId xmlns:a16="http://schemas.microsoft.com/office/drawing/2014/main" id="{44EBCCFB-8EAB-2442-8E02-293F08D50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9" name="Freeform 89">
              <a:extLst>
                <a:ext uri="{FF2B5EF4-FFF2-40B4-BE49-F238E27FC236}">
                  <a16:creationId xmlns:a16="http://schemas.microsoft.com/office/drawing/2014/main" id="{AFD14830-CC36-D64E-8173-398042563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Freeform 97">
              <a:extLst>
                <a:ext uri="{FF2B5EF4-FFF2-40B4-BE49-F238E27FC236}">
                  <a16:creationId xmlns:a16="http://schemas.microsoft.com/office/drawing/2014/main" id="{FAA40AB8-EB6E-A44D-B3CA-7D25B64F5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cxnSp>
        <p:nvCxnSpPr>
          <p:cNvPr id="61" name="Straight Connector 35">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640437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6" name="Marcador de contenido 5">
            <a:extLst>
              <a:ext uri="{FF2B5EF4-FFF2-40B4-BE49-F238E27FC236}">
                <a16:creationId xmlns:a16="http://schemas.microsoft.com/office/drawing/2014/main" id="{B0B374C5-1B8B-11F2-B09D-5E446B8CF34C}"/>
              </a:ext>
            </a:extLst>
          </p:cNvPr>
          <p:cNvPicPr>
            <a:picLocks noGrp="1" noChangeAspect="1"/>
          </p:cNvPicPr>
          <p:nvPr>
            <p:ph idx="1"/>
          </p:nvPr>
        </p:nvPicPr>
        <p:blipFill>
          <a:blip r:embed="rId2"/>
          <a:stretch>
            <a:fillRect/>
          </a:stretch>
        </p:blipFill>
        <p:spPr>
          <a:xfrm>
            <a:off x="7534656" y="1392372"/>
            <a:ext cx="4002456" cy="4064605"/>
          </a:xfrm>
          <a:prstGeom prst="rect">
            <a:avLst/>
          </a:prstGeom>
        </p:spPr>
      </p:pic>
    </p:spTree>
    <p:extLst>
      <p:ext uri="{BB962C8B-B14F-4D97-AF65-F5344CB8AC3E}">
        <p14:creationId xmlns:p14="http://schemas.microsoft.com/office/powerpoint/2010/main" val="3795573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1A7B28-F860-DE51-740F-4295898C38DA}"/>
              </a:ext>
            </a:extLst>
          </p:cNvPr>
          <p:cNvSpPr>
            <a:spLocks noGrp="1"/>
          </p:cNvSpPr>
          <p:nvPr>
            <p:ph type="title"/>
          </p:nvPr>
        </p:nvSpPr>
        <p:spPr>
          <a:xfrm>
            <a:off x="565150" y="770889"/>
            <a:ext cx="8485544" cy="1309837"/>
          </a:xfrm>
        </p:spPr>
        <p:txBody>
          <a:bodyPr/>
          <a:lstStyle/>
          <a:p>
            <a:pPr algn="ctr"/>
            <a:r>
              <a:rPr lang="es-ES" dirty="0"/>
              <a:t>PRECAUCIÓN </a:t>
            </a:r>
          </a:p>
        </p:txBody>
      </p:sp>
      <p:sp>
        <p:nvSpPr>
          <p:cNvPr id="3" name="Marcador de contenido 2">
            <a:extLst>
              <a:ext uri="{FF2B5EF4-FFF2-40B4-BE49-F238E27FC236}">
                <a16:creationId xmlns:a16="http://schemas.microsoft.com/office/drawing/2014/main" id="{F1DB02BF-3676-8778-B1FB-BE8F856DE809}"/>
              </a:ext>
            </a:extLst>
          </p:cNvPr>
          <p:cNvSpPr>
            <a:spLocks noGrp="1"/>
          </p:cNvSpPr>
          <p:nvPr>
            <p:ph idx="1"/>
          </p:nvPr>
        </p:nvSpPr>
        <p:spPr>
          <a:xfrm>
            <a:off x="565150" y="1903445"/>
            <a:ext cx="8812115" cy="4310743"/>
          </a:xfrm>
        </p:spPr>
        <p:txBody>
          <a:bodyPr>
            <a:normAutofit/>
          </a:bodyPr>
          <a:lstStyle/>
          <a:p>
            <a:pPr marL="0" indent="0" algn="ctr">
              <a:buNone/>
            </a:pPr>
            <a:r>
              <a:rPr lang="es-ES" dirty="0"/>
              <a:t>Una actuación inadecuada puede complicar, agravar o incluso provocar otras lesiones que pongan en riesgo vital a una víctima que inicialmente no lo estaba. Entre estas complicaciones destacan: </a:t>
            </a:r>
          </a:p>
          <a:p>
            <a:pPr marL="0" indent="0" algn="ctr">
              <a:buNone/>
            </a:pPr>
            <a:endParaRPr lang="es-ES" dirty="0"/>
          </a:p>
          <a:p>
            <a:r>
              <a:rPr lang="es-ES" dirty="0"/>
              <a:t>Agravar la situación general de la víctima o desestabilizarla. </a:t>
            </a:r>
          </a:p>
          <a:p>
            <a:r>
              <a:rPr lang="es-ES" dirty="0"/>
              <a:t>Agravar lesiones preexistentes, como complicar una fractura cerrada o convertirla en abierta. </a:t>
            </a:r>
          </a:p>
          <a:p>
            <a:r>
              <a:rPr lang="es-ES" dirty="0"/>
              <a:t>Provocar nuevas lesiones, como un síndrome medular o complicaciones vasculares o nerviosas. </a:t>
            </a:r>
          </a:p>
        </p:txBody>
      </p:sp>
    </p:spTree>
    <p:extLst>
      <p:ext uri="{BB962C8B-B14F-4D97-AF65-F5344CB8AC3E}">
        <p14:creationId xmlns:p14="http://schemas.microsoft.com/office/powerpoint/2010/main" val="7529415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285051-1173-D7AA-DFA5-6976941A7BA4}"/>
              </a:ext>
            </a:extLst>
          </p:cNvPr>
          <p:cNvSpPr>
            <a:spLocks noGrp="1"/>
          </p:cNvSpPr>
          <p:nvPr>
            <p:ph type="ctrTitle"/>
          </p:nvPr>
        </p:nvSpPr>
        <p:spPr/>
        <p:txBody>
          <a:bodyPr>
            <a:normAutofit fontScale="90000"/>
          </a:bodyPr>
          <a:lstStyle/>
          <a:p>
            <a:r>
              <a:rPr lang="es-ES" dirty="0"/>
              <a:t>Confección de camillas y otros métodos de traslado</a:t>
            </a:r>
          </a:p>
        </p:txBody>
      </p:sp>
      <p:sp>
        <p:nvSpPr>
          <p:cNvPr id="3" name="Subtítulo 2">
            <a:extLst>
              <a:ext uri="{FF2B5EF4-FFF2-40B4-BE49-F238E27FC236}">
                <a16:creationId xmlns:a16="http://schemas.microsoft.com/office/drawing/2014/main" id="{4D017B8E-5439-89E9-9A1F-25A9C1392A92}"/>
              </a:ext>
            </a:extLst>
          </p:cNvPr>
          <p:cNvSpPr>
            <a:spLocks noGrp="1"/>
          </p:cNvSpPr>
          <p:nvPr>
            <p:ph type="subTitle" idx="1"/>
          </p:nvPr>
        </p:nvSpPr>
        <p:spPr/>
        <p:txBody>
          <a:bodyPr/>
          <a:lstStyle/>
          <a:p>
            <a:endParaRPr lang="es-ES"/>
          </a:p>
        </p:txBody>
      </p:sp>
    </p:spTree>
    <p:extLst>
      <p:ext uri="{BB962C8B-B14F-4D97-AF65-F5344CB8AC3E}">
        <p14:creationId xmlns:p14="http://schemas.microsoft.com/office/powerpoint/2010/main" val="20230220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858D95-EAE9-FA99-2ABA-7DE02ABA7EBD}"/>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F0B8A0EC-44BB-D1DF-6FC8-D2355EAD3A38}"/>
              </a:ext>
            </a:extLst>
          </p:cNvPr>
          <p:cNvSpPr>
            <a:spLocks noGrp="1"/>
          </p:cNvSpPr>
          <p:nvPr>
            <p:ph idx="1"/>
          </p:nvPr>
        </p:nvSpPr>
        <p:spPr/>
        <p:txBody>
          <a:bodyPr/>
          <a:lstStyle/>
          <a:p>
            <a:pPr marL="0" indent="0">
              <a:buNone/>
            </a:pPr>
            <a:r>
              <a:rPr lang="es-ES" dirty="0"/>
              <a:t>Cuando no es posible utilizar los métodos de movilización manual que hemos visto hasta aquí, tendremos que utilizar diversos utensilios o incluso confeccionarlos nosotros mismos. En este apartado vamos a ver cómo podemos utilizar diversas movilizaciones auxiliándonos con distintos instrumentos y utensilios.</a:t>
            </a:r>
          </a:p>
        </p:txBody>
      </p:sp>
    </p:spTree>
    <p:extLst>
      <p:ext uri="{BB962C8B-B14F-4D97-AF65-F5344CB8AC3E}">
        <p14:creationId xmlns:p14="http://schemas.microsoft.com/office/powerpoint/2010/main" val="36521640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F0CAFDA3-320A-C24D-A7A1-20C1267EC9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928528" y="0"/>
            <a:ext cx="3263472" cy="6858000"/>
            <a:chOff x="8928528" y="0"/>
            <a:chExt cx="3263472" cy="6858000"/>
          </a:xfrm>
        </p:grpSpPr>
        <p:sp>
          <p:nvSpPr>
            <p:cNvPr id="14" name="Oval 13">
              <a:extLst>
                <a:ext uri="{FF2B5EF4-FFF2-40B4-BE49-F238E27FC236}">
                  <a16:creationId xmlns:a16="http://schemas.microsoft.com/office/drawing/2014/main" id="{D2411669-6E2C-2243-99CD-6BC9D724F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8528"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23">
              <a:extLst>
                <a:ext uri="{FF2B5EF4-FFF2-40B4-BE49-F238E27FC236}">
                  <a16:creationId xmlns:a16="http://schemas.microsoft.com/office/drawing/2014/main" id="{C4E0C522-0F40-ED44-A700-F1BCD1CF74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8528" y="0"/>
              <a:ext cx="1130724" cy="565573"/>
            </a:xfrm>
            <a:custGeom>
              <a:avLst/>
              <a:gdLst>
                <a:gd name="connsiteX0" fmla="*/ 22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2"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4">
              <a:extLst>
                <a:ext uri="{FF2B5EF4-FFF2-40B4-BE49-F238E27FC236}">
                  <a16:creationId xmlns:a16="http://schemas.microsoft.com/office/drawing/2014/main" id="{B79B4380-CBEC-C341-A10E-5EF9A8597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391" y="6292417"/>
              <a:ext cx="1130724" cy="565583"/>
            </a:xfrm>
            <a:custGeom>
              <a:avLst/>
              <a:gdLst>
                <a:gd name="connsiteX0" fmla="*/ 565362 w 1130724"/>
                <a:gd name="connsiteY0" fmla="*/ 0 h 565583"/>
                <a:gd name="connsiteX1" fmla="*/ 1130724 w 1130724"/>
                <a:gd name="connsiteY1" fmla="*/ 565362 h 565583"/>
                <a:gd name="connsiteX2" fmla="*/ 1130702 w 1130724"/>
                <a:gd name="connsiteY2" fmla="*/ 565583 h 565583"/>
                <a:gd name="connsiteX3" fmla="*/ 22 w 1130724"/>
                <a:gd name="connsiteY3" fmla="*/ 565583 h 565583"/>
                <a:gd name="connsiteX4" fmla="*/ 0 w 1130724"/>
                <a:gd name="connsiteY4" fmla="*/ 565362 h 565583"/>
                <a:gd name="connsiteX5" fmla="*/ 565362 w 1130724"/>
                <a:gd name="connsiteY5" fmla="*/ 0 h 56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83">
                  <a:moveTo>
                    <a:pt x="565362" y="0"/>
                  </a:moveTo>
                  <a:cubicBezTo>
                    <a:pt x="877603" y="0"/>
                    <a:pt x="1130724" y="253121"/>
                    <a:pt x="1130724" y="565362"/>
                  </a:cubicBezTo>
                  <a:lnTo>
                    <a:pt x="1130702" y="565583"/>
                  </a:lnTo>
                  <a:lnTo>
                    <a:pt x="22" y="565583"/>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Oval 16">
              <a:extLst>
                <a:ext uri="{FF2B5EF4-FFF2-40B4-BE49-F238E27FC236}">
                  <a16:creationId xmlns:a16="http://schemas.microsoft.com/office/drawing/2014/main" id="{F04AD70E-5490-4C4E-A05D-D67949C51A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392"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28A8883-9F24-0047-92B7-45B3D2E7D9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392" y="2177876"/>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AC3A3BB-FD2C-FB44-9478-FA87EF229D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392" y="806363"/>
              <a:ext cx="1130724" cy="11307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28">
              <a:extLst>
                <a:ext uri="{FF2B5EF4-FFF2-40B4-BE49-F238E27FC236}">
                  <a16:creationId xmlns:a16="http://schemas.microsoft.com/office/drawing/2014/main" id="{BF46B3B1-E981-BB40-B916-51A6D38519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392"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9">
              <a:extLst>
                <a:ext uri="{FF2B5EF4-FFF2-40B4-BE49-F238E27FC236}">
                  <a16:creationId xmlns:a16="http://schemas.microsoft.com/office/drawing/2014/main" id="{EA7DAE92-7D6B-B042-83BE-047C8EC322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4256" y="6295201"/>
              <a:ext cx="537744" cy="562799"/>
            </a:xfrm>
            <a:custGeom>
              <a:avLst/>
              <a:gdLst>
                <a:gd name="connsiteX0" fmla="*/ 537744 w 537744"/>
                <a:gd name="connsiteY0" fmla="*/ 0 h 562799"/>
                <a:gd name="connsiteX1" fmla="*/ 537744 w 537744"/>
                <a:gd name="connsiteY1" fmla="*/ 562799 h 562799"/>
                <a:gd name="connsiteX2" fmla="*/ 22 w 537744"/>
                <a:gd name="connsiteY2" fmla="*/ 562799 h 562799"/>
                <a:gd name="connsiteX3" fmla="*/ 0 w 537744"/>
                <a:gd name="connsiteY3" fmla="*/ 562578 h 562799"/>
                <a:gd name="connsiteX4" fmla="*/ 451422 w 537744"/>
                <a:gd name="connsiteY4" fmla="*/ 8702 h 56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99">
                  <a:moveTo>
                    <a:pt x="537744" y="0"/>
                  </a:moveTo>
                  <a:lnTo>
                    <a:pt x="537744" y="562799"/>
                  </a:lnTo>
                  <a:lnTo>
                    <a:pt x="22" y="562799"/>
                  </a:lnTo>
                  <a:lnTo>
                    <a:pt x="0" y="562578"/>
                  </a:ln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30">
              <a:extLst>
                <a:ext uri="{FF2B5EF4-FFF2-40B4-BE49-F238E27FC236}">
                  <a16:creationId xmlns:a16="http://schemas.microsoft.com/office/drawing/2014/main" id="{06AADCE6-4277-EA49-AF23-63B53CA67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4256" y="4923687"/>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31">
              <a:extLst>
                <a:ext uri="{FF2B5EF4-FFF2-40B4-BE49-F238E27FC236}">
                  <a16:creationId xmlns:a16="http://schemas.microsoft.com/office/drawing/2014/main" id="{58CEA343-047B-DF4E-A7A8-881C7740E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4256" y="3552173"/>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32">
              <a:extLst>
                <a:ext uri="{FF2B5EF4-FFF2-40B4-BE49-F238E27FC236}">
                  <a16:creationId xmlns:a16="http://schemas.microsoft.com/office/drawing/2014/main" id="{FCCBAA07-17CE-2740-AA04-AEDA5EAD27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4256" y="2180659"/>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33">
              <a:extLst>
                <a:ext uri="{FF2B5EF4-FFF2-40B4-BE49-F238E27FC236}">
                  <a16:creationId xmlns:a16="http://schemas.microsoft.com/office/drawing/2014/main" id="{BF15C430-7951-6040-BD4C-4E996E944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4256" y="809146"/>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34">
              <a:extLst>
                <a:ext uri="{FF2B5EF4-FFF2-40B4-BE49-F238E27FC236}">
                  <a16:creationId xmlns:a16="http://schemas.microsoft.com/office/drawing/2014/main" id="{0B3467F9-370D-5C4C-9EDE-E0CA0E4015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4256" y="0"/>
              <a:ext cx="537744" cy="562788"/>
            </a:xfrm>
            <a:custGeom>
              <a:avLst/>
              <a:gdLst>
                <a:gd name="connsiteX0" fmla="*/ 21 w 537744"/>
                <a:gd name="connsiteY0" fmla="*/ 0 h 562788"/>
                <a:gd name="connsiteX1" fmla="*/ 537744 w 537744"/>
                <a:gd name="connsiteY1" fmla="*/ 0 h 562788"/>
                <a:gd name="connsiteX2" fmla="*/ 537744 w 537744"/>
                <a:gd name="connsiteY2" fmla="*/ 562788 h 562788"/>
                <a:gd name="connsiteX3" fmla="*/ 451422 w 537744"/>
                <a:gd name="connsiteY3" fmla="*/ 554086 h 562788"/>
                <a:gd name="connsiteX4" fmla="*/ 0 w 537744"/>
                <a:gd name="connsiteY4" fmla="*/ 211 h 56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88">
                  <a:moveTo>
                    <a:pt x="21" y="0"/>
                  </a:moveTo>
                  <a:lnTo>
                    <a:pt x="537744" y="0"/>
                  </a:lnTo>
                  <a:lnTo>
                    <a:pt x="537744" y="562788"/>
                  </a:lnTo>
                  <a:lnTo>
                    <a:pt x="451422" y="554086"/>
                  </a:lnTo>
                  <a:cubicBezTo>
                    <a:pt x="193796" y="501368"/>
                    <a:pt x="0" y="273421"/>
                    <a:pt x="0" y="2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cxnSp>
        <p:nvCxnSpPr>
          <p:cNvPr id="28" name="Straight Connector 27">
            <a:extLst>
              <a:ext uri="{FF2B5EF4-FFF2-40B4-BE49-F238E27FC236}">
                <a16:creationId xmlns:a16="http://schemas.microsoft.com/office/drawing/2014/main" id="{8231D73A-BA91-794F-8C09-4F4B41A6D0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7335835"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useBgFill="1">
        <p:nvSpPr>
          <p:cNvPr id="30" name="Rectangle 29">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0225729-ED26-9D93-7255-AC94988349E3}"/>
              </a:ext>
            </a:extLst>
          </p:cNvPr>
          <p:cNvSpPr>
            <a:spLocks noGrp="1"/>
          </p:cNvSpPr>
          <p:nvPr>
            <p:ph type="title"/>
          </p:nvPr>
        </p:nvSpPr>
        <p:spPr>
          <a:xfrm>
            <a:off x="565150" y="770890"/>
            <a:ext cx="6400999" cy="1268984"/>
          </a:xfrm>
        </p:spPr>
        <p:txBody>
          <a:bodyPr vert="horz" lIns="91440" tIns="45720" rIns="91440" bIns="45720" rtlCol="0" anchor="t">
            <a:normAutofit/>
          </a:bodyPr>
          <a:lstStyle/>
          <a:p>
            <a:pPr>
              <a:lnSpc>
                <a:spcPct val="90000"/>
              </a:lnSpc>
            </a:pPr>
            <a:r>
              <a:rPr lang="en-US" sz="4000"/>
              <a:t>Traslado con sábanas o prendas</a:t>
            </a:r>
          </a:p>
        </p:txBody>
      </p:sp>
      <p:sp>
        <p:nvSpPr>
          <p:cNvPr id="4" name="Marcador de texto 3">
            <a:extLst>
              <a:ext uri="{FF2B5EF4-FFF2-40B4-BE49-F238E27FC236}">
                <a16:creationId xmlns:a16="http://schemas.microsoft.com/office/drawing/2014/main" id="{208701A9-3DF5-520B-D9FF-004FC613F6ED}"/>
              </a:ext>
            </a:extLst>
          </p:cNvPr>
          <p:cNvSpPr>
            <a:spLocks noGrp="1"/>
          </p:cNvSpPr>
          <p:nvPr>
            <p:ph type="body" sz="half" idx="2"/>
          </p:nvPr>
        </p:nvSpPr>
        <p:spPr>
          <a:xfrm>
            <a:off x="565150" y="2160016"/>
            <a:ext cx="6400999" cy="3601212"/>
          </a:xfrm>
        </p:spPr>
        <p:txBody>
          <a:bodyPr vert="horz" lIns="91440" tIns="45720" rIns="91440" bIns="45720" rtlCol="0">
            <a:normAutofit/>
          </a:bodyPr>
          <a:lstStyle/>
          <a:p>
            <a:r>
              <a:rPr lang="en-US" sz="2400" dirty="0"/>
              <a:t>Una forma </a:t>
            </a:r>
            <a:r>
              <a:rPr lang="en-US" sz="2400" dirty="0" err="1"/>
              <a:t>muy</a:t>
            </a:r>
            <a:r>
              <a:rPr lang="en-US" sz="2400" dirty="0"/>
              <a:t> </a:t>
            </a:r>
            <a:r>
              <a:rPr lang="en-US" sz="2400" dirty="0" err="1"/>
              <a:t>sencilla</a:t>
            </a:r>
            <a:r>
              <a:rPr lang="en-US" sz="2400" dirty="0"/>
              <a:t> de </a:t>
            </a:r>
            <a:r>
              <a:rPr lang="en-US" sz="2400" dirty="0" err="1"/>
              <a:t>traslado</a:t>
            </a:r>
            <a:r>
              <a:rPr lang="en-US" sz="2400" dirty="0"/>
              <a:t> </a:t>
            </a:r>
            <a:r>
              <a:rPr lang="en-US" sz="2400" dirty="0" err="1"/>
              <a:t>consiste</a:t>
            </a:r>
            <a:r>
              <a:rPr lang="en-US" sz="2400" dirty="0"/>
              <a:t> </a:t>
            </a:r>
            <a:r>
              <a:rPr lang="en-US" sz="2400" dirty="0" err="1"/>
              <a:t>en</a:t>
            </a:r>
            <a:r>
              <a:rPr lang="en-US" sz="2400" dirty="0"/>
              <a:t> </a:t>
            </a:r>
            <a:r>
              <a:rPr lang="en-US" sz="2400" dirty="0" err="1"/>
              <a:t>utilizar</a:t>
            </a:r>
            <a:r>
              <a:rPr lang="en-US" sz="2400" dirty="0"/>
              <a:t> </a:t>
            </a:r>
            <a:r>
              <a:rPr lang="en-US" sz="2400" dirty="0" err="1"/>
              <a:t>una</a:t>
            </a:r>
            <a:r>
              <a:rPr lang="en-US" sz="2400" dirty="0"/>
              <a:t> </a:t>
            </a:r>
            <a:r>
              <a:rPr lang="en-US" sz="2400" dirty="0" err="1"/>
              <a:t>sábana</a:t>
            </a:r>
            <a:r>
              <a:rPr lang="en-US" sz="2400" dirty="0"/>
              <a:t> o </a:t>
            </a:r>
            <a:r>
              <a:rPr lang="en-US" sz="2400" dirty="0" err="1"/>
              <a:t>una</a:t>
            </a:r>
            <a:r>
              <a:rPr lang="en-US" sz="2400" dirty="0"/>
              <a:t> manta que se </a:t>
            </a:r>
            <a:r>
              <a:rPr lang="en-US" sz="2400" dirty="0" err="1"/>
              <a:t>coloca</a:t>
            </a:r>
            <a:r>
              <a:rPr lang="en-US" sz="2400" dirty="0"/>
              <a:t> </a:t>
            </a:r>
            <a:r>
              <a:rPr lang="en-US" sz="2400" dirty="0" err="1"/>
              <a:t>debajo</a:t>
            </a:r>
            <a:r>
              <a:rPr lang="en-US" sz="2400" dirty="0"/>
              <a:t> de la </a:t>
            </a:r>
            <a:r>
              <a:rPr lang="en-US" sz="2400" dirty="0" err="1"/>
              <a:t>víctima</a:t>
            </a:r>
            <a:r>
              <a:rPr lang="en-US" sz="2400" dirty="0"/>
              <a:t>. </a:t>
            </a:r>
            <a:r>
              <a:rPr lang="en-US" sz="2400" dirty="0" err="1"/>
              <a:t>Tirando</a:t>
            </a:r>
            <a:r>
              <a:rPr lang="en-US" sz="2400" dirty="0"/>
              <a:t> de la </a:t>
            </a:r>
            <a:r>
              <a:rPr lang="en-US" sz="2400" dirty="0" err="1"/>
              <a:t>sábana</a:t>
            </a:r>
            <a:r>
              <a:rPr lang="en-US" sz="2400" dirty="0"/>
              <a:t> </a:t>
            </a:r>
            <a:r>
              <a:rPr lang="en-US" sz="2400" dirty="0" err="1"/>
              <a:t>podremos</a:t>
            </a:r>
            <a:r>
              <a:rPr lang="en-US" sz="2400" dirty="0"/>
              <a:t> </a:t>
            </a:r>
            <a:r>
              <a:rPr lang="en-US" sz="2400" dirty="0" err="1"/>
              <a:t>moverla</a:t>
            </a:r>
            <a:r>
              <a:rPr lang="en-US" sz="2400" dirty="0"/>
              <a:t> sin </a:t>
            </a:r>
            <a:r>
              <a:rPr lang="en-US" sz="2400" dirty="0" err="1"/>
              <a:t>actuar</a:t>
            </a:r>
            <a:r>
              <a:rPr lang="en-US" sz="2400" dirty="0"/>
              <a:t> </a:t>
            </a:r>
            <a:r>
              <a:rPr lang="en-US" sz="2400" dirty="0" err="1"/>
              <a:t>directamente</a:t>
            </a:r>
            <a:r>
              <a:rPr lang="en-US" sz="2400" dirty="0"/>
              <a:t> </a:t>
            </a:r>
            <a:r>
              <a:rPr lang="en-US" sz="2400" dirty="0" err="1"/>
              <a:t>sobre</a:t>
            </a:r>
            <a:r>
              <a:rPr lang="en-US" sz="2400" dirty="0"/>
              <a:t> </a:t>
            </a:r>
            <a:r>
              <a:rPr lang="en-US" sz="2400" dirty="0" err="1"/>
              <a:t>ella</a:t>
            </a:r>
            <a:r>
              <a:rPr lang="en-US" sz="2400" dirty="0"/>
              <a:t>. </a:t>
            </a:r>
          </a:p>
        </p:txBody>
      </p:sp>
      <p:grpSp>
        <p:nvGrpSpPr>
          <p:cNvPr id="32" name="Group 31">
            <a:extLst>
              <a:ext uri="{FF2B5EF4-FFF2-40B4-BE49-F238E27FC236}">
                <a16:creationId xmlns:a16="http://schemas.microsoft.com/office/drawing/2014/main" id="{1B5E71B3-7269-894E-A00B-31D341365F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4677439"/>
            <a:chOff x="10290315" y="0"/>
            <a:chExt cx="1901686" cy="4677439"/>
          </a:xfrm>
        </p:grpSpPr>
        <p:sp>
          <p:nvSpPr>
            <p:cNvPr id="33" name="Freeform 85">
              <a:extLst>
                <a:ext uri="{FF2B5EF4-FFF2-40B4-BE49-F238E27FC236}">
                  <a16:creationId xmlns:a16="http://schemas.microsoft.com/office/drawing/2014/main" id="{FFFA3A20-1539-CC4A-9BE1-7415FE5A98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87">
              <a:extLst>
                <a:ext uri="{FF2B5EF4-FFF2-40B4-BE49-F238E27FC236}">
                  <a16:creationId xmlns:a16="http://schemas.microsoft.com/office/drawing/2014/main" id="{44EBCCFB-8EAB-2442-8E02-293F08D50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89">
              <a:extLst>
                <a:ext uri="{FF2B5EF4-FFF2-40B4-BE49-F238E27FC236}">
                  <a16:creationId xmlns:a16="http://schemas.microsoft.com/office/drawing/2014/main" id="{AFD14830-CC36-D64E-8173-398042563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97">
              <a:extLst>
                <a:ext uri="{FF2B5EF4-FFF2-40B4-BE49-F238E27FC236}">
                  <a16:creationId xmlns:a16="http://schemas.microsoft.com/office/drawing/2014/main" id="{FAA40AB8-EB6E-A44D-B3CA-7D25B64F5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cxnSp>
        <p:nvCxnSpPr>
          <p:cNvPr id="38" name="Straight Connector 37">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640437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8" name="Marcador de contenido 7">
            <a:extLst>
              <a:ext uri="{FF2B5EF4-FFF2-40B4-BE49-F238E27FC236}">
                <a16:creationId xmlns:a16="http://schemas.microsoft.com/office/drawing/2014/main" id="{6C5EA4AC-537A-8EBA-F89B-14679D2CDBDA}"/>
              </a:ext>
            </a:extLst>
          </p:cNvPr>
          <p:cNvPicPr>
            <a:picLocks noGrp="1" noChangeAspect="1"/>
          </p:cNvPicPr>
          <p:nvPr>
            <p:ph idx="1"/>
          </p:nvPr>
        </p:nvPicPr>
        <p:blipFill>
          <a:blip r:embed="rId2"/>
          <a:stretch>
            <a:fillRect/>
          </a:stretch>
        </p:blipFill>
        <p:spPr>
          <a:xfrm>
            <a:off x="6853831" y="2362483"/>
            <a:ext cx="4683281" cy="2485741"/>
          </a:xfrm>
          <a:prstGeom prst="rect">
            <a:avLst/>
          </a:prstGeom>
        </p:spPr>
      </p:pic>
    </p:spTree>
    <p:extLst>
      <p:ext uri="{BB962C8B-B14F-4D97-AF65-F5344CB8AC3E}">
        <p14:creationId xmlns:p14="http://schemas.microsoft.com/office/powerpoint/2010/main" val="36590333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7AA1CF-7ED1-BEDD-CF9F-4564E34717D2}"/>
              </a:ext>
            </a:extLst>
          </p:cNvPr>
          <p:cNvSpPr>
            <a:spLocks noGrp="1"/>
          </p:cNvSpPr>
          <p:nvPr>
            <p:ph type="title"/>
          </p:nvPr>
        </p:nvSpPr>
        <p:spPr/>
        <p:txBody>
          <a:bodyPr/>
          <a:lstStyle/>
          <a:p>
            <a:r>
              <a:rPr lang="es-ES" dirty="0"/>
              <a:t>Confección de camillas</a:t>
            </a:r>
          </a:p>
        </p:txBody>
      </p:sp>
      <p:pic>
        <p:nvPicPr>
          <p:cNvPr id="5" name="Y2meta.app - Camilla Improvisada Primeros Auxilios">
            <a:hlinkClick r:id="" action="ppaction://media"/>
            <a:extLst>
              <a:ext uri="{FF2B5EF4-FFF2-40B4-BE49-F238E27FC236}">
                <a16:creationId xmlns:a16="http://schemas.microsoft.com/office/drawing/2014/main" id="{2E173FF0-A1E1-1017-521B-491AE8CC761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105400" y="1452563"/>
            <a:ext cx="6111875" cy="3438525"/>
          </a:xfrm>
        </p:spPr>
      </p:pic>
      <p:sp>
        <p:nvSpPr>
          <p:cNvPr id="4" name="Marcador de texto 3">
            <a:extLst>
              <a:ext uri="{FF2B5EF4-FFF2-40B4-BE49-F238E27FC236}">
                <a16:creationId xmlns:a16="http://schemas.microsoft.com/office/drawing/2014/main" id="{C2432CD7-5EFE-621F-D763-56BC20B6B1A2}"/>
              </a:ext>
            </a:extLst>
          </p:cNvPr>
          <p:cNvSpPr>
            <a:spLocks noGrp="1"/>
          </p:cNvSpPr>
          <p:nvPr>
            <p:ph type="body" sz="half" idx="2"/>
          </p:nvPr>
        </p:nvSpPr>
        <p:spPr/>
        <p:txBody>
          <a:bodyPr/>
          <a:lstStyle/>
          <a:p>
            <a:r>
              <a:rPr lang="es-ES" dirty="0"/>
              <a:t>También podemos improvisar una camilla con una sábana o con camisas o blusas y un par de palos fuertes (de escoba, por ejemplo). Se meten los palos por las mangas de las camisas, abotonadas, o enrollando una sábana sobre los palos. Si solo hay un socorrista, puede tirar de los palos sobre el suelo para el traslado. Si hay dos socorristas, cada uno agarraría por un extremo.</a:t>
            </a:r>
          </a:p>
        </p:txBody>
      </p:sp>
    </p:spTree>
    <p:extLst>
      <p:ext uri="{BB962C8B-B14F-4D97-AF65-F5344CB8AC3E}">
        <p14:creationId xmlns:p14="http://schemas.microsoft.com/office/powerpoint/2010/main" val="3883796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55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FDE1D0-10C9-9925-93E4-A7DBDD6BD3A2}"/>
              </a:ext>
            </a:extLst>
          </p:cNvPr>
          <p:cNvSpPr>
            <a:spLocks noGrp="1"/>
          </p:cNvSpPr>
          <p:nvPr>
            <p:ph type="title"/>
          </p:nvPr>
        </p:nvSpPr>
        <p:spPr>
          <a:xfrm>
            <a:off x="565150" y="770890"/>
            <a:ext cx="7813740" cy="1389126"/>
          </a:xfrm>
        </p:spPr>
        <p:txBody>
          <a:bodyPr>
            <a:normAutofit/>
          </a:bodyPr>
          <a:lstStyle/>
          <a:p>
            <a:r>
              <a:rPr lang="es-ES" dirty="0"/>
              <a:t>Técnicas básicas de abordaje, liberación y extracción</a:t>
            </a:r>
          </a:p>
        </p:txBody>
      </p:sp>
      <p:sp>
        <p:nvSpPr>
          <p:cNvPr id="3" name="Marcador de contenido 2">
            <a:extLst>
              <a:ext uri="{FF2B5EF4-FFF2-40B4-BE49-F238E27FC236}">
                <a16:creationId xmlns:a16="http://schemas.microsoft.com/office/drawing/2014/main" id="{9EA01A7D-6C0B-A537-8751-3EE0DA7D6F66}"/>
              </a:ext>
            </a:extLst>
          </p:cNvPr>
          <p:cNvSpPr>
            <a:spLocks noGrp="1"/>
          </p:cNvSpPr>
          <p:nvPr>
            <p:ph idx="1"/>
          </p:nvPr>
        </p:nvSpPr>
        <p:spPr/>
        <p:txBody>
          <a:bodyPr>
            <a:normAutofit lnSpcReduction="10000"/>
          </a:bodyPr>
          <a:lstStyle/>
          <a:p>
            <a:pPr marL="0" indent="0">
              <a:buNone/>
            </a:pPr>
            <a:r>
              <a:rPr lang="es-ES" dirty="0"/>
              <a:t>Nos referiremos, someramente, a los métodos de los que disponemos para actuar en las situaciones más frecuentes en las que nos podemos encontrar, teniendo en cuenta que, si no tenemos los recursos adecuados, es preferible no hacer nada y esperar ayuda. </a:t>
            </a:r>
          </a:p>
          <a:p>
            <a:pPr marL="0" indent="0">
              <a:buNone/>
            </a:pPr>
            <a:endParaRPr lang="es-ES" dirty="0"/>
          </a:p>
          <a:p>
            <a:pPr marL="0" indent="0">
              <a:buNone/>
            </a:pPr>
            <a:r>
              <a:rPr lang="es-ES" dirty="0"/>
              <a:t>Recuerda que, en todos los casos, debes avisar a los servicios de emergencias.</a:t>
            </a:r>
          </a:p>
        </p:txBody>
      </p:sp>
    </p:spTree>
    <p:extLst>
      <p:ext uri="{BB962C8B-B14F-4D97-AF65-F5344CB8AC3E}">
        <p14:creationId xmlns:p14="http://schemas.microsoft.com/office/powerpoint/2010/main" val="3676606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EDB3AF-61D8-702B-0645-3E5BCD64C01C}"/>
              </a:ext>
            </a:extLst>
          </p:cNvPr>
          <p:cNvSpPr>
            <a:spLocks noGrp="1"/>
          </p:cNvSpPr>
          <p:nvPr>
            <p:ph type="title"/>
          </p:nvPr>
        </p:nvSpPr>
        <p:spPr/>
        <p:txBody>
          <a:bodyPr/>
          <a:lstStyle/>
          <a:p>
            <a:r>
              <a:rPr lang="es-ES" dirty="0"/>
              <a:t>Rescate en incendios</a:t>
            </a:r>
          </a:p>
        </p:txBody>
      </p:sp>
      <p:sp>
        <p:nvSpPr>
          <p:cNvPr id="3" name="Marcador de contenido 2">
            <a:extLst>
              <a:ext uri="{FF2B5EF4-FFF2-40B4-BE49-F238E27FC236}">
                <a16:creationId xmlns:a16="http://schemas.microsoft.com/office/drawing/2014/main" id="{C8847E8E-27BC-467F-35EF-037D1FFC996D}"/>
              </a:ext>
            </a:extLst>
          </p:cNvPr>
          <p:cNvSpPr>
            <a:spLocks noGrp="1"/>
          </p:cNvSpPr>
          <p:nvPr>
            <p:ph idx="1"/>
          </p:nvPr>
        </p:nvSpPr>
        <p:spPr/>
        <p:txBody>
          <a:bodyPr>
            <a:normAutofit fontScale="85000" lnSpcReduction="20000"/>
          </a:bodyPr>
          <a:lstStyle/>
          <a:p>
            <a:r>
              <a:rPr lang="es-ES" dirty="0"/>
              <a:t>Como norma básica, nunca debemos penetrar en una zona incendiada sin medidas de protección personal y si no disponemos de una </a:t>
            </a:r>
            <a:r>
              <a:rPr lang="es-ES" b="1" dirty="0"/>
              <a:t>vía de salida segura.</a:t>
            </a:r>
            <a:r>
              <a:rPr lang="es-ES" dirty="0"/>
              <a:t> </a:t>
            </a:r>
          </a:p>
          <a:p>
            <a:r>
              <a:rPr lang="es-ES" dirty="0"/>
              <a:t>Nuestra actuación debe limitarse a las víctimas próximas a estas vías de salida y siempre que no haya riesgo para nosotros. Debemos evitar abrir ventanas para no alimentar el fuego y no debemos utilizar ascensores. </a:t>
            </a:r>
          </a:p>
          <a:p>
            <a:r>
              <a:rPr lang="es-ES" dirty="0"/>
              <a:t>La evacuación debe hacerse protegiéndonos a nosotros mismos y al accidentado con </a:t>
            </a:r>
            <a:r>
              <a:rPr lang="es-ES" b="1" dirty="0"/>
              <a:t>paños húmedos sobre la cara</a:t>
            </a:r>
            <a:r>
              <a:rPr lang="es-ES" dirty="0"/>
              <a:t> para evitar la aspiración de humos. Debemos </a:t>
            </a:r>
            <a:r>
              <a:rPr lang="es-ES" b="1" dirty="0"/>
              <a:t>agacharnos</a:t>
            </a:r>
            <a:r>
              <a:rPr lang="es-ES" dirty="0"/>
              <a:t> todo lo posible porque el humo tiende a permanecer en las zonas superiores:</a:t>
            </a:r>
          </a:p>
        </p:txBody>
      </p:sp>
    </p:spTree>
    <p:extLst>
      <p:ext uri="{BB962C8B-B14F-4D97-AF65-F5344CB8AC3E}">
        <p14:creationId xmlns:p14="http://schemas.microsoft.com/office/powerpoint/2010/main" val="1334511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B46B8FB-F6A2-5F47-A6CD-A7E17E6927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01388" y="0"/>
            <a:ext cx="5990612" cy="6858001"/>
            <a:chOff x="6201388" y="0"/>
            <a:chExt cx="5990612" cy="6858001"/>
          </a:xfrm>
        </p:grpSpPr>
        <p:sp>
          <p:nvSpPr>
            <p:cNvPr id="10" name="Oval 9">
              <a:extLst>
                <a:ext uri="{FF2B5EF4-FFF2-40B4-BE49-F238E27FC236}">
                  <a16:creationId xmlns:a16="http://schemas.microsoft.com/office/drawing/2014/main" id="{419BDE93-3EC2-4E4D-BC0B-417378F49E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1388"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46">
              <a:extLst>
                <a:ext uri="{FF2B5EF4-FFF2-40B4-BE49-F238E27FC236}">
                  <a16:creationId xmlns:a16="http://schemas.microsoft.com/office/drawing/2014/main" id="{FE21F82F-1EE5-8240-97F8-387DF0253F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1389"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2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4" y="565575"/>
                    <a:pt x="565362"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48">
              <a:extLst>
                <a:ext uri="{FF2B5EF4-FFF2-40B4-BE49-F238E27FC236}">
                  <a16:creationId xmlns:a16="http://schemas.microsoft.com/office/drawing/2014/main" id="{AE1903E3-6B5F-6B4C-9A1F-62628A050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5" y="6292426"/>
              <a:ext cx="1130723" cy="565575"/>
            </a:xfrm>
            <a:custGeom>
              <a:avLst/>
              <a:gdLst>
                <a:gd name="connsiteX0" fmla="*/ 565362 w 1130723"/>
                <a:gd name="connsiteY0" fmla="*/ 0 h 565575"/>
                <a:gd name="connsiteX1" fmla="*/ 1130723 w 1130723"/>
                <a:gd name="connsiteY1" fmla="*/ 565362 h 565575"/>
                <a:gd name="connsiteX2" fmla="*/ 1130702 w 1130723"/>
                <a:gd name="connsiteY2" fmla="*/ 565575 h 565575"/>
                <a:gd name="connsiteX3" fmla="*/ 21 w 1130723"/>
                <a:gd name="connsiteY3" fmla="*/ 565575 h 565575"/>
                <a:gd name="connsiteX4" fmla="*/ 0 w 1130723"/>
                <a:gd name="connsiteY4" fmla="*/ 565362 h 565575"/>
                <a:gd name="connsiteX5" fmla="*/ 565362 w 1130723"/>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3" h="565575">
                  <a:moveTo>
                    <a:pt x="565362" y="0"/>
                  </a:moveTo>
                  <a:cubicBezTo>
                    <a:pt x="877602" y="0"/>
                    <a:pt x="1130723" y="253121"/>
                    <a:pt x="1130723" y="565362"/>
                  </a:cubicBezTo>
                  <a:lnTo>
                    <a:pt x="1130702" y="565575"/>
                  </a:lnTo>
                  <a:lnTo>
                    <a:pt x="21" y="565575"/>
                  </a:lnTo>
                  <a:lnTo>
                    <a:pt x="0" y="565362"/>
                  </a:lnTo>
                  <a:cubicBezTo>
                    <a:pt x="0" y="253121"/>
                    <a:pt x="253120"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Oval 12">
              <a:extLst>
                <a:ext uri="{FF2B5EF4-FFF2-40B4-BE49-F238E27FC236}">
                  <a16:creationId xmlns:a16="http://schemas.microsoft.com/office/drawing/2014/main" id="{F7C55863-3B37-0743-B001-1A970033FB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3"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32B4C24-3A58-924C-B79A-D961EF7C2C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3" y="217788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21EF52E0-D2CF-544F-93A6-4D7B45A048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3" y="80636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63">
              <a:extLst>
                <a:ext uri="{FF2B5EF4-FFF2-40B4-BE49-F238E27FC236}">
                  <a16:creationId xmlns:a16="http://schemas.microsoft.com/office/drawing/2014/main" id="{6966CFE5-1C8C-2E4F-9B2D-A8438F5A53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4"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3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3" y="565575"/>
                    <a:pt x="565363"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64">
              <a:extLst>
                <a:ext uri="{FF2B5EF4-FFF2-40B4-BE49-F238E27FC236}">
                  <a16:creationId xmlns:a16="http://schemas.microsoft.com/office/drawing/2014/main" id="{9FD29EF3-A5B2-554A-A307-6BE1BCE8A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2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2" y="565575"/>
                  </a:lnTo>
                  <a:lnTo>
                    <a:pt x="0" y="565362"/>
                  </a:lnTo>
                  <a:cubicBezTo>
                    <a:pt x="0" y="253121"/>
                    <a:pt x="253121" y="0"/>
                    <a:pt x="5653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a:extLst>
                <a:ext uri="{FF2B5EF4-FFF2-40B4-BE49-F238E27FC236}">
                  <a16:creationId xmlns:a16="http://schemas.microsoft.com/office/drawing/2014/main" id="{AC1ECAD8-0CF2-934D-AA1E-C108208CD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492091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DB14DED1-3A58-8C4D-902E-2A9F34043F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354939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65D65157-5719-0341-A807-A8956595F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217788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A7F23F74-B777-2A4C-8EF9-E798880D5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70">
              <a:extLst>
                <a:ext uri="{FF2B5EF4-FFF2-40B4-BE49-F238E27FC236}">
                  <a16:creationId xmlns:a16="http://schemas.microsoft.com/office/drawing/2014/main" id="{E3B9A050-0AE1-1D4B-A2AC-6EEF64B106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7" y="0"/>
              <a:ext cx="1130726" cy="565576"/>
            </a:xfrm>
            <a:custGeom>
              <a:avLst/>
              <a:gdLst>
                <a:gd name="connsiteX0" fmla="*/ 22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2"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71">
              <a:extLst>
                <a:ext uri="{FF2B5EF4-FFF2-40B4-BE49-F238E27FC236}">
                  <a16:creationId xmlns:a16="http://schemas.microsoft.com/office/drawing/2014/main" id="{C424FE38-F803-8D47-BF56-1B18EC2B1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4"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1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1" y="565575"/>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Oval 23">
              <a:extLst>
                <a:ext uri="{FF2B5EF4-FFF2-40B4-BE49-F238E27FC236}">
                  <a16:creationId xmlns:a16="http://schemas.microsoft.com/office/drawing/2014/main" id="{E37187F2-9212-0641-97D0-1ACD50B748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4" y="492091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C760C651-2AC4-564E-BEAA-AB7FAFE7F7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4"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58B0A1B8-5BA3-3548-9511-B4904D0526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4"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75">
              <a:extLst>
                <a:ext uri="{FF2B5EF4-FFF2-40B4-BE49-F238E27FC236}">
                  <a16:creationId xmlns:a16="http://schemas.microsoft.com/office/drawing/2014/main" id="{424CD779-EE9A-214D-9488-767327E373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3" y="0"/>
              <a:ext cx="1130726" cy="565576"/>
            </a:xfrm>
            <a:custGeom>
              <a:avLst/>
              <a:gdLst>
                <a:gd name="connsiteX0" fmla="*/ 21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1"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76">
              <a:extLst>
                <a:ext uri="{FF2B5EF4-FFF2-40B4-BE49-F238E27FC236}">
                  <a16:creationId xmlns:a16="http://schemas.microsoft.com/office/drawing/2014/main" id="{630D08C6-9EFB-8540-875F-2A55DED2AA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4" y="6295069"/>
              <a:ext cx="539146" cy="562931"/>
            </a:xfrm>
            <a:custGeom>
              <a:avLst/>
              <a:gdLst>
                <a:gd name="connsiteX0" fmla="*/ 539146 w 539146"/>
                <a:gd name="connsiteY0" fmla="*/ 0 h 562931"/>
                <a:gd name="connsiteX1" fmla="*/ 539146 w 539146"/>
                <a:gd name="connsiteY1" fmla="*/ 562931 h 562931"/>
                <a:gd name="connsiteX2" fmla="*/ 21 w 539146"/>
                <a:gd name="connsiteY2" fmla="*/ 562931 h 562931"/>
                <a:gd name="connsiteX3" fmla="*/ 0 w 539146"/>
                <a:gd name="connsiteY3" fmla="*/ 562719 h 562931"/>
                <a:gd name="connsiteX4" fmla="*/ 451422 w 539146"/>
                <a:gd name="connsiteY4" fmla="*/ 8843 h 562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6" h="562931">
                  <a:moveTo>
                    <a:pt x="539146" y="0"/>
                  </a:moveTo>
                  <a:lnTo>
                    <a:pt x="539146" y="562931"/>
                  </a:lnTo>
                  <a:lnTo>
                    <a:pt x="21" y="562931"/>
                  </a:lnTo>
                  <a:lnTo>
                    <a:pt x="0" y="562719"/>
                  </a:lnTo>
                  <a:cubicBezTo>
                    <a:pt x="0" y="289508"/>
                    <a:pt x="193796" y="61561"/>
                    <a:pt x="451422"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77">
              <a:extLst>
                <a:ext uri="{FF2B5EF4-FFF2-40B4-BE49-F238E27FC236}">
                  <a16:creationId xmlns:a16="http://schemas.microsoft.com/office/drawing/2014/main" id="{D7E8DA86-1294-4641-9C52-6E15315064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4923555"/>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78">
              <a:extLst>
                <a:ext uri="{FF2B5EF4-FFF2-40B4-BE49-F238E27FC236}">
                  <a16:creationId xmlns:a16="http://schemas.microsoft.com/office/drawing/2014/main" id="{011063C9-2A43-3348-A018-F27FACAA77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3552039"/>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79">
              <a:extLst>
                <a:ext uri="{FF2B5EF4-FFF2-40B4-BE49-F238E27FC236}">
                  <a16:creationId xmlns:a16="http://schemas.microsoft.com/office/drawing/2014/main" id="{EE85C7DE-D965-244F-BD95-3A05FF4AAC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2180524"/>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9"/>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80">
              <a:extLst>
                <a:ext uri="{FF2B5EF4-FFF2-40B4-BE49-F238E27FC236}">
                  <a16:creationId xmlns:a16="http://schemas.microsoft.com/office/drawing/2014/main" id="{315A1389-149A-3342-A863-637D42FDB2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809010"/>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81">
              <a:extLst>
                <a:ext uri="{FF2B5EF4-FFF2-40B4-BE49-F238E27FC236}">
                  <a16:creationId xmlns:a16="http://schemas.microsoft.com/office/drawing/2014/main" id="{B149CC6F-B6C6-BE46-B451-1BF7D47A8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1"/>
              <a:ext cx="539147" cy="562933"/>
            </a:xfrm>
            <a:custGeom>
              <a:avLst/>
              <a:gdLst>
                <a:gd name="connsiteX0" fmla="*/ 22 w 539147"/>
                <a:gd name="connsiteY0" fmla="*/ 0 h 562933"/>
                <a:gd name="connsiteX1" fmla="*/ 539147 w 539147"/>
                <a:gd name="connsiteY1" fmla="*/ 0 h 562933"/>
                <a:gd name="connsiteX2" fmla="*/ 539147 w 539147"/>
                <a:gd name="connsiteY2" fmla="*/ 562933 h 562933"/>
                <a:gd name="connsiteX3" fmla="*/ 451423 w 539147"/>
                <a:gd name="connsiteY3" fmla="*/ 554090 h 562933"/>
                <a:gd name="connsiteX4" fmla="*/ 0 w 539147"/>
                <a:gd name="connsiteY4" fmla="*/ 214 h 56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562933">
                  <a:moveTo>
                    <a:pt x="22" y="0"/>
                  </a:moveTo>
                  <a:lnTo>
                    <a:pt x="539147" y="0"/>
                  </a:lnTo>
                  <a:lnTo>
                    <a:pt x="539147" y="562933"/>
                  </a:lnTo>
                  <a:lnTo>
                    <a:pt x="451423" y="554090"/>
                  </a:lnTo>
                  <a:cubicBezTo>
                    <a:pt x="193797" y="501372"/>
                    <a:pt x="0" y="27342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cxnSp>
        <p:nvCxnSpPr>
          <p:cNvPr id="35" name="Straight Connector 34">
            <a:extLst>
              <a:ext uri="{FF2B5EF4-FFF2-40B4-BE49-F238E27FC236}">
                <a16:creationId xmlns:a16="http://schemas.microsoft.com/office/drawing/2014/main" id="{D33A3282-0389-C547-8CA6-7F3E7F27B3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5066001"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useBgFill="1">
        <p:nvSpPr>
          <p:cNvPr id="37" name="Rectangle 36">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1A7072E-82A6-7493-8EE6-EBF40C0232AA}"/>
              </a:ext>
            </a:extLst>
          </p:cNvPr>
          <p:cNvSpPr>
            <a:spLocks noGrp="1"/>
          </p:cNvSpPr>
          <p:nvPr>
            <p:ph type="title"/>
          </p:nvPr>
        </p:nvSpPr>
        <p:spPr>
          <a:xfrm>
            <a:off x="565150" y="768334"/>
            <a:ext cx="4134537" cy="2866405"/>
          </a:xfrm>
        </p:spPr>
        <p:txBody>
          <a:bodyPr vert="horz" lIns="91440" tIns="45720" rIns="91440" bIns="45720" rtlCol="0" anchor="t">
            <a:normAutofit/>
          </a:bodyPr>
          <a:lstStyle/>
          <a:p>
            <a:pPr>
              <a:lnSpc>
                <a:spcPct val="90000"/>
              </a:lnSpc>
            </a:pPr>
            <a:r>
              <a:rPr lang="en-US" sz="5000" dirty="0" err="1"/>
              <a:t>Actuación</a:t>
            </a:r>
            <a:r>
              <a:rPr lang="en-US" sz="5000" dirty="0"/>
              <a:t> </a:t>
            </a:r>
            <a:r>
              <a:rPr lang="en-US" sz="5000" dirty="0" err="1"/>
              <a:t>frente</a:t>
            </a:r>
            <a:r>
              <a:rPr lang="en-US" sz="5000" dirty="0"/>
              <a:t> a un </a:t>
            </a:r>
            <a:r>
              <a:rPr lang="en-US" sz="5000" dirty="0" err="1"/>
              <a:t>incendio</a:t>
            </a:r>
            <a:r>
              <a:rPr lang="en-US" sz="5000" dirty="0"/>
              <a:t> </a:t>
            </a:r>
            <a:r>
              <a:rPr lang="en-US" sz="5000" dirty="0" err="1"/>
              <a:t>en</a:t>
            </a:r>
            <a:r>
              <a:rPr lang="en-US" sz="5000" dirty="0"/>
              <a:t> </a:t>
            </a:r>
            <a:r>
              <a:rPr lang="en-US" sz="5000" dirty="0" err="1"/>
              <a:t>vivienda</a:t>
            </a:r>
            <a:endParaRPr lang="en-US" sz="5000" dirty="0"/>
          </a:p>
        </p:txBody>
      </p:sp>
      <p:grpSp>
        <p:nvGrpSpPr>
          <p:cNvPr id="39" name="Group 38">
            <a:extLst>
              <a:ext uri="{FF2B5EF4-FFF2-40B4-BE49-F238E27FC236}">
                <a16:creationId xmlns:a16="http://schemas.microsoft.com/office/drawing/2014/main" id="{665B630C-8A26-BF40-AD00-AAAB3F8DFB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4677439"/>
            <a:chOff x="10290315" y="0"/>
            <a:chExt cx="1901686" cy="4677439"/>
          </a:xfrm>
        </p:grpSpPr>
        <p:sp>
          <p:nvSpPr>
            <p:cNvPr id="40" name="Freeform 85">
              <a:extLst>
                <a:ext uri="{FF2B5EF4-FFF2-40B4-BE49-F238E27FC236}">
                  <a16:creationId xmlns:a16="http://schemas.microsoft.com/office/drawing/2014/main" id="{47332152-49D9-5F42-9522-9424EDC706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87">
              <a:extLst>
                <a:ext uri="{FF2B5EF4-FFF2-40B4-BE49-F238E27FC236}">
                  <a16:creationId xmlns:a16="http://schemas.microsoft.com/office/drawing/2014/main" id="{60C97C94-6942-C048-8F6F-55E05CBA1A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89">
              <a:extLst>
                <a:ext uri="{FF2B5EF4-FFF2-40B4-BE49-F238E27FC236}">
                  <a16:creationId xmlns:a16="http://schemas.microsoft.com/office/drawing/2014/main" id="{BD92967A-BFB2-E441-AC07-5997DDDD5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100">
              <a:extLst>
                <a:ext uri="{FF2B5EF4-FFF2-40B4-BE49-F238E27FC236}">
                  <a16:creationId xmlns:a16="http://schemas.microsoft.com/office/drawing/2014/main" id="{DC25488D-5181-EC40-A6AC-862FC37879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cxnSp>
        <p:nvCxnSpPr>
          <p:cNvPr id="45" name="Straight Connector 44">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4134537"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4" name="ACTUACIÓN FRENTE A INCENDIO EN EDIFICIO DE VIVIENDAS">
            <a:hlinkClick r:id="" action="ppaction://media"/>
            <a:extLst>
              <a:ext uri="{FF2B5EF4-FFF2-40B4-BE49-F238E27FC236}">
                <a16:creationId xmlns:a16="http://schemas.microsoft.com/office/drawing/2014/main" id="{9E5DC41F-DB23-1987-D901-8B115BE27430}"/>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264837" y="1660598"/>
            <a:ext cx="6272272" cy="3528152"/>
          </a:xfrm>
          <a:prstGeom prst="rect">
            <a:avLst/>
          </a:prstGeom>
        </p:spPr>
      </p:pic>
    </p:spTree>
    <p:extLst>
      <p:ext uri="{BB962C8B-B14F-4D97-AF65-F5344CB8AC3E}">
        <p14:creationId xmlns:p14="http://schemas.microsoft.com/office/powerpoint/2010/main" val="442026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092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C89D78-8329-26CF-D86D-A1DEBCF3BC04}"/>
              </a:ext>
            </a:extLst>
          </p:cNvPr>
          <p:cNvSpPr>
            <a:spLocks noGrp="1"/>
          </p:cNvSpPr>
          <p:nvPr>
            <p:ph type="title"/>
          </p:nvPr>
        </p:nvSpPr>
        <p:spPr/>
        <p:txBody>
          <a:bodyPr>
            <a:normAutofit fontScale="90000"/>
          </a:bodyPr>
          <a:lstStyle/>
          <a:p>
            <a:r>
              <a:rPr lang="es-ES" dirty="0"/>
              <a:t>Rescate en accidentes de tráfico</a:t>
            </a:r>
          </a:p>
        </p:txBody>
      </p:sp>
      <p:sp>
        <p:nvSpPr>
          <p:cNvPr id="3" name="Marcador de contenido 2">
            <a:extLst>
              <a:ext uri="{FF2B5EF4-FFF2-40B4-BE49-F238E27FC236}">
                <a16:creationId xmlns:a16="http://schemas.microsoft.com/office/drawing/2014/main" id="{97132A45-3B34-9C6A-A4F3-0F4032DFAD1A}"/>
              </a:ext>
            </a:extLst>
          </p:cNvPr>
          <p:cNvSpPr>
            <a:spLocks noGrp="1"/>
          </p:cNvSpPr>
          <p:nvPr>
            <p:ph idx="1"/>
          </p:nvPr>
        </p:nvSpPr>
        <p:spPr>
          <a:xfrm>
            <a:off x="565150" y="2160015"/>
            <a:ext cx="7617797" cy="3652955"/>
          </a:xfrm>
        </p:spPr>
        <p:txBody>
          <a:bodyPr/>
          <a:lstStyle/>
          <a:p>
            <a:pPr marL="0" indent="0">
              <a:buNone/>
            </a:pPr>
            <a:r>
              <a:rPr lang="es-ES" dirty="0"/>
              <a:t>En los accidentes de tráfico es relativamente frecuente que las víctimas queden atrapadas entre los amasijos de los vehículos o que, aun no estando atrapadas, debamos realizar maniobras de extracción para evitar lesiones de columna. Para ello, debe actuarse con precauciones:</a:t>
            </a:r>
          </a:p>
        </p:txBody>
      </p:sp>
    </p:spTree>
    <p:extLst>
      <p:ext uri="{BB962C8B-B14F-4D97-AF65-F5344CB8AC3E}">
        <p14:creationId xmlns:p14="http://schemas.microsoft.com/office/powerpoint/2010/main" val="3831209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5285B83-5EC1-A84D-FBCF-014CD666A8C9}"/>
              </a:ext>
            </a:extLst>
          </p:cNvPr>
          <p:cNvSpPr>
            <a:spLocks noGrp="1"/>
          </p:cNvSpPr>
          <p:nvPr>
            <p:ph idx="1"/>
          </p:nvPr>
        </p:nvSpPr>
        <p:spPr>
          <a:xfrm>
            <a:off x="565150" y="503853"/>
            <a:ext cx="8214956" cy="5257375"/>
          </a:xfrm>
        </p:spPr>
        <p:txBody>
          <a:bodyPr>
            <a:normAutofit fontScale="77500" lnSpcReduction="20000"/>
          </a:bodyPr>
          <a:lstStyle/>
          <a:p>
            <a:pPr marL="457200" indent="-457200">
              <a:buFont typeface="+mj-lt"/>
              <a:buAutoNum type="arabicPeriod"/>
            </a:pPr>
            <a:r>
              <a:rPr lang="es-ES" dirty="0"/>
              <a:t>Delimitar una zona de seguridad y no exponerse a peligros, como atropellos u otras colisiones, señalizando la zona del accidente. No es infrecuente que los socorristas o las fuerzas de seguridad resulten alcanzadas por otros vehículos</a:t>
            </a:r>
          </a:p>
          <a:p>
            <a:pPr marL="457200" indent="-457200">
              <a:buFont typeface="+mj-lt"/>
              <a:buAutoNum type="arabicPeriod"/>
            </a:pPr>
            <a:r>
              <a:rPr lang="es-ES" dirty="0"/>
              <a:t>Aproximarse con precaución, a ser posible desde zonas donde se tenga una buena visibilidad y a favor del viento, por si se liberan gases, humos o llamas</a:t>
            </a:r>
          </a:p>
          <a:p>
            <a:pPr marL="457200" indent="-457200">
              <a:buFont typeface="+mj-lt"/>
              <a:buAutoNum type="arabicPeriod"/>
            </a:pPr>
            <a:r>
              <a:rPr lang="es-ES" dirty="0"/>
              <a:t>Si se alcanza con facilidad, quitar la llave de contacto</a:t>
            </a:r>
          </a:p>
          <a:p>
            <a:pPr marL="457200" indent="-457200">
              <a:buFont typeface="+mj-lt"/>
              <a:buAutoNum type="arabicPeriod"/>
            </a:pPr>
            <a:r>
              <a:rPr lang="es-ES" dirty="0"/>
              <a:t>Si se tienen conocimientos, hacer un </a:t>
            </a:r>
            <a:r>
              <a:rPr lang="es-ES" dirty="0" err="1"/>
              <a:t>triaje</a:t>
            </a:r>
            <a:r>
              <a:rPr lang="es-ES" dirty="0"/>
              <a:t> rápido de los accidentados para determinar su situación y establecer las prioridades. </a:t>
            </a:r>
          </a:p>
          <a:p>
            <a:pPr marL="457200" indent="-457200">
              <a:buFont typeface="+mj-lt"/>
              <a:buAutoNum type="arabicPeriod"/>
            </a:pPr>
            <a:r>
              <a:rPr lang="es-ES" dirty="0"/>
              <a:t>Si algún accidentado está atrapado, en el interior del vehículo, solo sacarlo si se puede quitar fácilmente lo que lo atrapa. Bajo ningún concepto hay que tirar de su cuerpo.</a:t>
            </a:r>
          </a:p>
          <a:p>
            <a:pPr marL="457200" indent="-457200">
              <a:buFont typeface="+mj-lt"/>
              <a:buAutoNum type="arabicPeriod"/>
            </a:pPr>
            <a:r>
              <a:rPr lang="es-ES" dirty="0"/>
              <a:t>Antes de realizar la extracción, inmovilizar el cuello de la víctima.</a:t>
            </a:r>
          </a:p>
          <a:p>
            <a:pPr marL="457200" indent="-457200">
              <a:buFont typeface="+mj-lt"/>
              <a:buAutoNum type="arabicPeriod"/>
            </a:pPr>
            <a:r>
              <a:rPr lang="es-ES" dirty="0"/>
              <a:t>La extracción se realiza estabilizando la columna con la llamada maniobra de </a:t>
            </a:r>
            <a:r>
              <a:rPr lang="es-ES" dirty="0" err="1"/>
              <a:t>Rautek</a:t>
            </a:r>
            <a:r>
              <a:rPr lang="es-ES" dirty="0"/>
              <a:t>. Solo se efectúa si hay que sacar al accidentado de inmediato y no se puede esperar la llegada de los servicios de emergencia.</a:t>
            </a:r>
          </a:p>
        </p:txBody>
      </p:sp>
    </p:spTree>
    <p:extLst>
      <p:ext uri="{BB962C8B-B14F-4D97-AF65-F5344CB8AC3E}">
        <p14:creationId xmlns:p14="http://schemas.microsoft.com/office/powerpoint/2010/main" val="377835436"/>
      </p:ext>
    </p:extLst>
  </p:cSld>
  <p:clrMapOvr>
    <a:masterClrMapping/>
  </p:clrMapOvr>
</p:sld>
</file>

<file path=ppt/theme/theme1.xml><?xml version="1.0" encoding="utf-8"?>
<a:theme xmlns:a="http://schemas.openxmlformats.org/drawingml/2006/main" name="PunchcardVTI">
  <a:themeElements>
    <a:clrScheme name="AnalogousFromRegularSeedLeftStep">
      <a:dk1>
        <a:srgbClr val="000000"/>
      </a:dk1>
      <a:lt1>
        <a:srgbClr val="FFFFFF"/>
      </a:lt1>
      <a:dk2>
        <a:srgbClr val="311C1F"/>
      </a:dk2>
      <a:lt2>
        <a:srgbClr val="F3F0F1"/>
      </a:lt2>
      <a:accent1>
        <a:srgbClr val="21B49E"/>
      </a:accent1>
      <a:accent2>
        <a:srgbClr val="15B85B"/>
      </a:accent2>
      <a:accent3>
        <a:srgbClr val="22B924"/>
      </a:accent3>
      <a:accent4>
        <a:srgbClr val="55B615"/>
      </a:accent4>
      <a:accent5>
        <a:srgbClr val="91AB1F"/>
      </a:accent5>
      <a:accent6>
        <a:srgbClr val="C59C16"/>
      </a:accent6>
      <a:hlink>
        <a:srgbClr val="C04255"/>
      </a:hlink>
      <a:folHlink>
        <a:srgbClr val="7F7F7F"/>
      </a:folHlink>
    </a:clrScheme>
    <a:fontScheme name="Punchcard">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unchcardVTI" id="{C7262591-AF98-8F48-B56D-6342D2439B1A}" vid="{261D9F73-974A-B14E-9EAF-4871CCA60BB1}"/>
    </a:ext>
  </a:extLst>
</a:theme>
</file>

<file path=docProps/app.xml><?xml version="1.0" encoding="utf-8"?>
<Properties xmlns="http://schemas.openxmlformats.org/officeDocument/2006/extended-properties" xmlns:vt="http://schemas.openxmlformats.org/officeDocument/2006/docPropsVTypes">
  <TotalTime>0</TotalTime>
  <Words>2551</Words>
  <Application>Microsoft Office PowerPoint</Application>
  <PresentationFormat>Panorámica</PresentationFormat>
  <Paragraphs>124</Paragraphs>
  <Slides>43</Slides>
  <Notes>0</Notes>
  <HiddenSlides>0</HiddenSlides>
  <MMClips>10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43</vt:i4>
      </vt:variant>
    </vt:vector>
  </HeadingPairs>
  <TitlesOfParts>
    <vt:vector size="46" baseType="lpstr">
      <vt:lpstr>Arial</vt:lpstr>
      <vt:lpstr>Neue Haas Grotesk Text Pro</vt:lpstr>
      <vt:lpstr>PunchcardVTI</vt:lpstr>
      <vt:lpstr>Recogida, traslado y transporte de personas accidentadas</vt:lpstr>
      <vt:lpstr>Objetivos</vt:lpstr>
      <vt:lpstr>Conceptos</vt:lpstr>
      <vt:lpstr>PRECAUCIÓN </vt:lpstr>
      <vt:lpstr>Técnicas básicas de abordaje, liberación y extracción</vt:lpstr>
      <vt:lpstr>Rescate en incendios</vt:lpstr>
      <vt:lpstr>Actuación frente a un incendio en vivienda</vt:lpstr>
      <vt:lpstr>Rescate en accidentes de tráfico</vt:lpstr>
      <vt:lpstr>Presentación de PowerPoint</vt:lpstr>
      <vt:lpstr>Maniobra de Rautek</vt:lpstr>
      <vt:lpstr>Precauciones</vt:lpstr>
      <vt:lpstr>Rescates en lugares confinados</vt:lpstr>
      <vt:lpstr>EVALUACIÓN DE LA NECESIDAD DE TRASLADO</vt:lpstr>
      <vt:lpstr>Presentación de PowerPoint</vt:lpstr>
      <vt:lpstr>Normas básicas</vt:lpstr>
      <vt:lpstr>Normas básicas</vt:lpstr>
      <vt:lpstr>TÉCNICAS DE INMOVILIZACIÓN DE ACCIDENTADOS</vt:lpstr>
      <vt:lpstr>Objetivos de la inmovilización</vt:lpstr>
      <vt:lpstr>Consideraciones y decisiones</vt:lpstr>
      <vt:lpstr>Técnicas básicas de inmovilización</vt:lpstr>
      <vt:lpstr>Collarín cervical</vt:lpstr>
      <vt:lpstr>Férulas o tablas espinales</vt:lpstr>
      <vt:lpstr>Métodos no convencionales</vt:lpstr>
      <vt:lpstr>Técnicas básicas de inmovilización</vt:lpstr>
      <vt:lpstr>Precauciones</vt:lpstr>
      <vt:lpstr>Férulas neumáticas, de vacío y de tracción</vt:lpstr>
      <vt:lpstr>Técnicas de movilización</vt:lpstr>
      <vt:lpstr>Presentación de PowerPoint</vt:lpstr>
      <vt:lpstr>Factores a tener en cuenta:</vt:lpstr>
      <vt:lpstr>Arrastre</vt:lpstr>
      <vt:lpstr>Presentación de PowerPoint</vt:lpstr>
      <vt:lpstr>Presentación de PowerPoint</vt:lpstr>
      <vt:lpstr>Presentación de PowerPoint</vt:lpstr>
      <vt:lpstr>Soporte</vt:lpstr>
      <vt:lpstr>Presentación de PowerPoint</vt:lpstr>
      <vt:lpstr>Traslado entre tres o cuatro socorristas</vt:lpstr>
      <vt:lpstr>Técnica de cuchara</vt:lpstr>
      <vt:lpstr>Puente holandés</vt:lpstr>
      <vt:lpstr>Traslado en silla</vt:lpstr>
      <vt:lpstr>Confección de camillas y otros métodos de traslado</vt:lpstr>
      <vt:lpstr>Presentación de PowerPoint</vt:lpstr>
      <vt:lpstr>Traslado con sábanas o prendas</vt:lpstr>
      <vt:lpstr>Confección de camillas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Recogida, traslado y transporte de personas accidentadas</dc:title>
  <dc:creator>ANDRES MAROTO NUÑEZ</dc:creator>
  <cp:lastModifiedBy>ANDRES MAROTO NUÑEZ</cp:lastModifiedBy>
  <cp:revision>6</cp:revision>
  <dcterms:created xsi:type="dcterms:W3CDTF">2023-12-17T15:53:39Z</dcterms:created>
  <dcterms:modified xsi:type="dcterms:W3CDTF">2024-01-07T12:50:20Z</dcterms:modified>
</cp:coreProperties>
</file>