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69" r:id="rId4"/>
    <p:sldId id="258" r:id="rId5"/>
    <p:sldId id="277" r:id="rId6"/>
    <p:sldId id="268" r:id="rId7"/>
    <p:sldId id="278" r:id="rId8"/>
    <p:sldId id="276" r:id="rId9"/>
    <p:sldId id="259" r:id="rId10"/>
    <p:sldId id="261" r:id="rId11"/>
    <p:sldId id="260" r:id="rId12"/>
    <p:sldId id="262" r:id="rId13"/>
    <p:sldId id="265" r:id="rId14"/>
    <p:sldId id="274" r:id="rId15"/>
    <p:sldId id="275" r:id="rId16"/>
    <p:sldId id="267" r:id="rId17"/>
    <p:sldId id="273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164AEA-928A-46B3-A9B6-420B0683EC72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3AD9F231-6444-47B0-9CBB-2AC5F9359104}">
      <dgm:prSet phldrT="[Texto]"/>
      <dgm:spPr/>
      <dgm:t>
        <a:bodyPr/>
        <a:lstStyle/>
        <a:p>
          <a:r>
            <a:rPr lang="es-ES" dirty="0" smtClean="0"/>
            <a:t>NIÑO/A</a:t>
          </a:r>
          <a:endParaRPr lang="es-ES" dirty="0"/>
        </a:p>
      </dgm:t>
    </dgm:pt>
    <dgm:pt modelId="{1B80028D-3CAC-471B-97DC-7D5629A183F8}" type="parTrans" cxnId="{418248A1-BD3C-4B04-9174-8B2FC1303CD3}">
      <dgm:prSet/>
      <dgm:spPr/>
      <dgm:t>
        <a:bodyPr/>
        <a:lstStyle/>
        <a:p>
          <a:endParaRPr lang="es-ES"/>
        </a:p>
      </dgm:t>
    </dgm:pt>
    <dgm:pt modelId="{4CA3E330-1CF3-4098-B739-78EDA6759673}" type="sibTrans" cxnId="{418248A1-BD3C-4B04-9174-8B2FC1303CD3}">
      <dgm:prSet/>
      <dgm:spPr/>
      <dgm:t>
        <a:bodyPr/>
        <a:lstStyle/>
        <a:p>
          <a:endParaRPr lang="es-ES"/>
        </a:p>
      </dgm:t>
    </dgm:pt>
    <dgm:pt modelId="{44D67CAA-ACB4-4A59-80D1-D33812C21836}">
      <dgm:prSet phldrT="[Texto]"/>
      <dgm:spPr/>
      <dgm:t>
        <a:bodyPr/>
        <a:lstStyle/>
        <a:p>
          <a:r>
            <a:rPr lang="es-ES" dirty="0" smtClean="0"/>
            <a:t>FAMILIA</a:t>
          </a:r>
          <a:endParaRPr lang="es-ES" dirty="0"/>
        </a:p>
      </dgm:t>
    </dgm:pt>
    <dgm:pt modelId="{0D76A3BD-0781-4188-BB47-FD1415E3D412}" type="parTrans" cxnId="{AB6CAA9B-A89E-47D6-8841-C8D3FC870DC5}">
      <dgm:prSet/>
      <dgm:spPr/>
      <dgm:t>
        <a:bodyPr/>
        <a:lstStyle/>
        <a:p>
          <a:endParaRPr lang="es-ES"/>
        </a:p>
      </dgm:t>
    </dgm:pt>
    <dgm:pt modelId="{7680F191-8D81-44F8-BE0D-F25297A90EBD}" type="sibTrans" cxnId="{AB6CAA9B-A89E-47D6-8841-C8D3FC870DC5}">
      <dgm:prSet/>
      <dgm:spPr/>
      <dgm:t>
        <a:bodyPr/>
        <a:lstStyle/>
        <a:p>
          <a:endParaRPr lang="es-ES"/>
        </a:p>
      </dgm:t>
    </dgm:pt>
    <dgm:pt modelId="{B26412BC-F99C-4A8F-B6FD-D4D79E0F1D3C}">
      <dgm:prSet phldrT="[Texto]"/>
      <dgm:spPr/>
      <dgm:t>
        <a:bodyPr/>
        <a:lstStyle/>
        <a:p>
          <a:r>
            <a:rPr lang="es-ES" dirty="0" smtClean="0"/>
            <a:t>ESCUELA</a:t>
          </a:r>
          <a:endParaRPr lang="es-ES" dirty="0"/>
        </a:p>
      </dgm:t>
    </dgm:pt>
    <dgm:pt modelId="{54BDD86B-B7B4-43EC-9BCE-67169F416B16}" type="parTrans" cxnId="{01C306D5-E408-4869-A05F-C56E56010853}">
      <dgm:prSet/>
      <dgm:spPr/>
      <dgm:t>
        <a:bodyPr/>
        <a:lstStyle/>
        <a:p>
          <a:endParaRPr lang="es-ES"/>
        </a:p>
      </dgm:t>
    </dgm:pt>
    <dgm:pt modelId="{DD98371C-509C-43C9-82E7-5B2121DDEA49}" type="sibTrans" cxnId="{01C306D5-E408-4869-A05F-C56E56010853}">
      <dgm:prSet/>
      <dgm:spPr/>
      <dgm:t>
        <a:bodyPr/>
        <a:lstStyle/>
        <a:p>
          <a:endParaRPr lang="es-ES"/>
        </a:p>
      </dgm:t>
    </dgm:pt>
    <dgm:pt modelId="{729BBB94-7359-49A3-93F0-80D4DD48CE5F}" type="pres">
      <dgm:prSet presAssocID="{3D164AEA-928A-46B3-A9B6-420B0683EC7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3A4A3C5-4EE2-440A-AC21-BCE8B941BB43}" type="pres">
      <dgm:prSet presAssocID="{3AD9F231-6444-47B0-9CBB-2AC5F935910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287748-4DD4-46A0-A5E3-760896C9EBEC}" type="pres">
      <dgm:prSet presAssocID="{3AD9F231-6444-47B0-9CBB-2AC5F9359104}" presName="gear1srcNode" presStyleLbl="node1" presStyleIdx="0" presStyleCnt="3"/>
      <dgm:spPr/>
      <dgm:t>
        <a:bodyPr/>
        <a:lstStyle/>
        <a:p>
          <a:endParaRPr lang="es-ES"/>
        </a:p>
      </dgm:t>
    </dgm:pt>
    <dgm:pt modelId="{63C6D28F-EAB6-4F00-870F-2CFC5EA04229}" type="pres">
      <dgm:prSet presAssocID="{3AD9F231-6444-47B0-9CBB-2AC5F9359104}" presName="gear1dstNode" presStyleLbl="node1" presStyleIdx="0" presStyleCnt="3"/>
      <dgm:spPr/>
      <dgm:t>
        <a:bodyPr/>
        <a:lstStyle/>
        <a:p>
          <a:endParaRPr lang="es-ES"/>
        </a:p>
      </dgm:t>
    </dgm:pt>
    <dgm:pt modelId="{2213D977-B61F-4F89-8868-5C1C7055C51E}" type="pres">
      <dgm:prSet presAssocID="{44D67CAA-ACB4-4A59-80D1-D33812C21836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8904F5-3A3B-4388-911D-5EC57C576338}" type="pres">
      <dgm:prSet presAssocID="{44D67CAA-ACB4-4A59-80D1-D33812C21836}" presName="gear2srcNode" presStyleLbl="node1" presStyleIdx="1" presStyleCnt="3"/>
      <dgm:spPr/>
      <dgm:t>
        <a:bodyPr/>
        <a:lstStyle/>
        <a:p>
          <a:endParaRPr lang="es-ES"/>
        </a:p>
      </dgm:t>
    </dgm:pt>
    <dgm:pt modelId="{B842EB76-E582-430E-8493-D4AF80975A2F}" type="pres">
      <dgm:prSet presAssocID="{44D67CAA-ACB4-4A59-80D1-D33812C21836}" presName="gear2dstNode" presStyleLbl="node1" presStyleIdx="1" presStyleCnt="3"/>
      <dgm:spPr/>
      <dgm:t>
        <a:bodyPr/>
        <a:lstStyle/>
        <a:p>
          <a:endParaRPr lang="es-ES"/>
        </a:p>
      </dgm:t>
    </dgm:pt>
    <dgm:pt modelId="{638DA64C-F50B-4D97-9D9E-88C551CFF441}" type="pres">
      <dgm:prSet presAssocID="{B26412BC-F99C-4A8F-B6FD-D4D79E0F1D3C}" presName="gear3" presStyleLbl="node1" presStyleIdx="2" presStyleCnt="3"/>
      <dgm:spPr/>
      <dgm:t>
        <a:bodyPr/>
        <a:lstStyle/>
        <a:p>
          <a:endParaRPr lang="es-ES"/>
        </a:p>
      </dgm:t>
    </dgm:pt>
    <dgm:pt modelId="{34E27561-987B-488A-B674-66A219CDA852}" type="pres">
      <dgm:prSet presAssocID="{B26412BC-F99C-4A8F-B6FD-D4D79E0F1D3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AAE952-CE6E-435B-AB73-E20950A91221}" type="pres">
      <dgm:prSet presAssocID="{B26412BC-F99C-4A8F-B6FD-D4D79E0F1D3C}" presName="gear3srcNode" presStyleLbl="node1" presStyleIdx="2" presStyleCnt="3"/>
      <dgm:spPr/>
      <dgm:t>
        <a:bodyPr/>
        <a:lstStyle/>
        <a:p>
          <a:endParaRPr lang="es-ES"/>
        </a:p>
      </dgm:t>
    </dgm:pt>
    <dgm:pt modelId="{9D7ABDE1-98A7-43B6-A585-61084983A807}" type="pres">
      <dgm:prSet presAssocID="{B26412BC-F99C-4A8F-B6FD-D4D79E0F1D3C}" presName="gear3dstNode" presStyleLbl="node1" presStyleIdx="2" presStyleCnt="3"/>
      <dgm:spPr/>
      <dgm:t>
        <a:bodyPr/>
        <a:lstStyle/>
        <a:p>
          <a:endParaRPr lang="es-ES"/>
        </a:p>
      </dgm:t>
    </dgm:pt>
    <dgm:pt modelId="{66757A56-660E-4502-9322-B1EB6BDF2138}" type="pres">
      <dgm:prSet presAssocID="{4CA3E330-1CF3-4098-B739-78EDA6759673}" presName="connector1" presStyleLbl="sibTrans2D1" presStyleIdx="0" presStyleCnt="3"/>
      <dgm:spPr/>
      <dgm:t>
        <a:bodyPr/>
        <a:lstStyle/>
        <a:p>
          <a:endParaRPr lang="es-ES"/>
        </a:p>
      </dgm:t>
    </dgm:pt>
    <dgm:pt modelId="{F24BBC77-F665-4E93-9641-F69A7A73FA3F}" type="pres">
      <dgm:prSet presAssocID="{7680F191-8D81-44F8-BE0D-F25297A90EBD}" presName="connector2" presStyleLbl="sibTrans2D1" presStyleIdx="1" presStyleCnt="3"/>
      <dgm:spPr/>
      <dgm:t>
        <a:bodyPr/>
        <a:lstStyle/>
        <a:p>
          <a:endParaRPr lang="es-ES"/>
        </a:p>
      </dgm:t>
    </dgm:pt>
    <dgm:pt modelId="{2745225D-FBB3-482B-91DC-FD0E3437B22E}" type="pres">
      <dgm:prSet presAssocID="{DD98371C-509C-43C9-82E7-5B2121DDEA49}" presName="connector3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0D2505B8-8F8C-4CB6-8934-C590F4DD0349}" type="presOf" srcId="{44D67CAA-ACB4-4A59-80D1-D33812C21836}" destId="{2213D977-B61F-4F89-8868-5C1C7055C51E}" srcOrd="0" destOrd="0" presId="urn:microsoft.com/office/officeart/2005/8/layout/gear1"/>
    <dgm:cxn modelId="{4A1BDB24-71F0-4AEF-B5C2-146CE25F85EC}" type="presOf" srcId="{3AD9F231-6444-47B0-9CBB-2AC5F9359104}" destId="{63C6D28F-EAB6-4F00-870F-2CFC5EA04229}" srcOrd="2" destOrd="0" presId="urn:microsoft.com/office/officeart/2005/8/layout/gear1"/>
    <dgm:cxn modelId="{1AD9645D-2E3E-410D-BA93-26DB40CE3D95}" type="presOf" srcId="{3D164AEA-928A-46B3-A9B6-420B0683EC72}" destId="{729BBB94-7359-49A3-93F0-80D4DD48CE5F}" srcOrd="0" destOrd="0" presId="urn:microsoft.com/office/officeart/2005/8/layout/gear1"/>
    <dgm:cxn modelId="{4390C51D-AE91-4198-8447-199C63C76532}" type="presOf" srcId="{B26412BC-F99C-4A8F-B6FD-D4D79E0F1D3C}" destId="{BAAAE952-CE6E-435B-AB73-E20950A91221}" srcOrd="2" destOrd="0" presId="urn:microsoft.com/office/officeart/2005/8/layout/gear1"/>
    <dgm:cxn modelId="{926FA4BE-C86B-4F1A-829B-0E0DFA676841}" type="presOf" srcId="{44D67CAA-ACB4-4A59-80D1-D33812C21836}" destId="{C88904F5-3A3B-4388-911D-5EC57C576338}" srcOrd="1" destOrd="0" presId="urn:microsoft.com/office/officeart/2005/8/layout/gear1"/>
    <dgm:cxn modelId="{FF972872-B1A1-4C52-A849-174009695CAD}" type="presOf" srcId="{3AD9F231-6444-47B0-9CBB-2AC5F9359104}" destId="{05287748-4DD4-46A0-A5E3-760896C9EBEC}" srcOrd="1" destOrd="0" presId="urn:microsoft.com/office/officeart/2005/8/layout/gear1"/>
    <dgm:cxn modelId="{AB6CAA9B-A89E-47D6-8841-C8D3FC870DC5}" srcId="{3D164AEA-928A-46B3-A9B6-420B0683EC72}" destId="{44D67CAA-ACB4-4A59-80D1-D33812C21836}" srcOrd="1" destOrd="0" parTransId="{0D76A3BD-0781-4188-BB47-FD1415E3D412}" sibTransId="{7680F191-8D81-44F8-BE0D-F25297A90EBD}"/>
    <dgm:cxn modelId="{92EA8938-3962-43B7-B5D3-9C21DFCFC38D}" type="presOf" srcId="{4CA3E330-1CF3-4098-B739-78EDA6759673}" destId="{66757A56-660E-4502-9322-B1EB6BDF2138}" srcOrd="0" destOrd="0" presId="urn:microsoft.com/office/officeart/2005/8/layout/gear1"/>
    <dgm:cxn modelId="{FF91EF31-FDEF-4B9B-8591-493D88BB52CA}" type="presOf" srcId="{B26412BC-F99C-4A8F-B6FD-D4D79E0F1D3C}" destId="{34E27561-987B-488A-B674-66A219CDA852}" srcOrd="1" destOrd="0" presId="urn:microsoft.com/office/officeart/2005/8/layout/gear1"/>
    <dgm:cxn modelId="{01C306D5-E408-4869-A05F-C56E56010853}" srcId="{3D164AEA-928A-46B3-A9B6-420B0683EC72}" destId="{B26412BC-F99C-4A8F-B6FD-D4D79E0F1D3C}" srcOrd="2" destOrd="0" parTransId="{54BDD86B-B7B4-43EC-9BCE-67169F416B16}" sibTransId="{DD98371C-509C-43C9-82E7-5B2121DDEA49}"/>
    <dgm:cxn modelId="{F010FAA8-D01F-460E-8780-5088FBFC057B}" type="presOf" srcId="{B26412BC-F99C-4A8F-B6FD-D4D79E0F1D3C}" destId="{9D7ABDE1-98A7-43B6-A585-61084983A807}" srcOrd="3" destOrd="0" presId="urn:microsoft.com/office/officeart/2005/8/layout/gear1"/>
    <dgm:cxn modelId="{67AACE1E-A51C-49AF-A371-04E8A00EB88E}" type="presOf" srcId="{DD98371C-509C-43C9-82E7-5B2121DDEA49}" destId="{2745225D-FBB3-482B-91DC-FD0E3437B22E}" srcOrd="0" destOrd="0" presId="urn:microsoft.com/office/officeart/2005/8/layout/gear1"/>
    <dgm:cxn modelId="{35EDA07F-0A2B-4D36-90F4-BC50BAE87A84}" type="presOf" srcId="{3AD9F231-6444-47B0-9CBB-2AC5F9359104}" destId="{D3A4A3C5-4EE2-440A-AC21-BCE8B941BB43}" srcOrd="0" destOrd="0" presId="urn:microsoft.com/office/officeart/2005/8/layout/gear1"/>
    <dgm:cxn modelId="{0AEF6E5A-1B38-4E2F-9C09-5AA36DCA44F5}" type="presOf" srcId="{44D67CAA-ACB4-4A59-80D1-D33812C21836}" destId="{B842EB76-E582-430E-8493-D4AF80975A2F}" srcOrd="2" destOrd="0" presId="urn:microsoft.com/office/officeart/2005/8/layout/gear1"/>
    <dgm:cxn modelId="{418248A1-BD3C-4B04-9174-8B2FC1303CD3}" srcId="{3D164AEA-928A-46B3-A9B6-420B0683EC72}" destId="{3AD9F231-6444-47B0-9CBB-2AC5F9359104}" srcOrd="0" destOrd="0" parTransId="{1B80028D-3CAC-471B-97DC-7D5629A183F8}" sibTransId="{4CA3E330-1CF3-4098-B739-78EDA6759673}"/>
    <dgm:cxn modelId="{558AE34B-CAA6-4103-8970-810722E49CF1}" type="presOf" srcId="{7680F191-8D81-44F8-BE0D-F25297A90EBD}" destId="{F24BBC77-F665-4E93-9641-F69A7A73FA3F}" srcOrd="0" destOrd="0" presId="urn:microsoft.com/office/officeart/2005/8/layout/gear1"/>
    <dgm:cxn modelId="{E6554EC8-783D-46B3-8FEC-3C9F8EE6CF87}" type="presOf" srcId="{B26412BC-F99C-4A8F-B6FD-D4D79E0F1D3C}" destId="{638DA64C-F50B-4D97-9D9E-88C551CFF441}" srcOrd="0" destOrd="0" presId="urn:microsoft.com/office/officeart/2005/8/layout/gear1"/>
    <dgm:cxn modelId="{FA270859-93DA-499B-B4F2-114B8B4D7F69}" type="presParOf" srcId="{729BBB94-7359-49A3-93F0-80D4DD48CE5F}" destId="{D3A4A3C5-4EE2-440A-AC21-BCE8B941BB43}" srcOrd="0" destOrd="0" presId="urn:microsoft.com/office/officeart/2005/8/layout/gear1"/>
    <dgm:cxn modelId="{BAE9EB55-C0EB-4F6D-B8BE-E46761AADD49}" type="presParOf" srcId="{729BBB94-7359-49A3-93F0-80D4DD48CE5F}" destId="{05287748-4DD4-46A0-A5E3-760896C9EBEC}" srcOrd="1" destOrd="0" presId="urn:microsoft.com/office/officeart/2005/8/layout/gear1"/>
    <dgm:cxn modelId="{5B4D1B9C-CF73-4253-BCF2-41C8C2C66B4E}" type="presParOf" srcId="{729BBB94-7359-49A3-93F0-80D4DD48CE5F}" destId="{63C6D28F-EAB6-4F00-870F-2CFC5EA04229}" srcOrd="2" destOrd="0" presId="urn:microsoft.com/office/officeart/2005/8/layout/gear1"/>
    <dgm:cxn modelId="{14839711-F62E-4213-AD92-CFD6BB340A27}" type="presParOf" srcId="{729BBB94-7359-49A3-93F0-80D4DD48CE5F}" destId="{2213D977-B61F-4F89-8868-5C1C7055C51E}" srcOrd="3" destOrd="0" presId="urn:microsoft.com/office/officeart/2005/8/layout/gear1"/>
    <dgm:cxn modelId="{F9D2CB70-09CB-4E31-8E49-AE7B9415293A}" type="presParOf" srcId="{729BBB94-7359-49A3-93F0-80D4DD48CE5F}" destId="{C88904F5-3A3B-4388-911D-5EC57C576338}" srcOrd="4" destOrd="0" presId="urn:microsoft.com/office/officeart/2005/8/layout/gear1"/>
    <dgm:cxn modelId="{5DBEC78F-A1A5-413D-86AC-95BC37D1CD74}" type="presParOf" srcId="{729BBB94-7359-49A3-93F0-80D4DD48CE5F}" destId="{B842EB76-E582-430E-8493-D4AF80975A2F}" srcOrd="5" destOrd="0" presId="urn:microsoft.com/office/officeart/2005/8/layout/gear1"/>
    <dgm:cxn modelId="{398639BD-0894-48E2-972F-5F6E4AC79C50}" type="presParOf" srcId="{729BBB94-7359-49A3-93F0-80D4DD48CE5F}" destId="{638DA64C-F50B-4D97-9D9E-88C551CFF441}" srcOrd="6" destOrd="0" presId="urn:microsoft.com/office/officeart/2005/8/layout/gear1"/>
    <dgm:cxn modelId="{B071F5C6-F944-4FCB-B64F-F460058F56E3}" type="presParOf" srcId="{729BBB94-7359-49A3-93F0-80D4DD48CE5F}" destId="{34E27561-987B-488A-B674-66A219CDA852}" srcOrd="7" destOrd="0" presId="urn:microsoft.com/office/officeart/2005/8/layout/gear1"/>
    <dgm:cxn modelId="{A48978AB-DF15-49FE-9259-544AE35B79BD}" type="presParOf" srcId="{729BBB94-7359-49A3-93F0-80D4DD48CE5F}" destId="{BAAAE952-CE6E-435B-AB73-E20950A91221}" srcOrd="8" destOrd="0" presId="urn:microsoft.com/office/officeart/2005/8/layout/gear1"/>
    <dgm:cxn modelId="{971A88C6-FF99-4A22-8F19-1683D7E7C660}" type="presParOf" srcId="{729BBB94-7359-49A3-93F0-80D4DD48CE5F}" destId="{9D7ABDE1-98A7-43B6-A585-61084983A807}" srcOrd="9" destOrd="0" presId="urn:microsoft.com/office/officeart/2005/8/layout/gear1"/>
    <dgm:cxn modelId="{33E8ED59-0EDD-46E5-BEFC-877AFCC3BA0E}" type="presParOf" srcId="{729BBB94-7359-49A3-93F0-80D4DD48CE5F}" destId="{66757A56-660E-4502-9322-B1EB6BDF2138}" srcOrd="10" destOrd="0" presId="urn:microsoft.com/office/officeart/2005/8/layout/gear1"/>
    <dgm:cxn modelId="{1EEFAC08-9F1E-4E38-8F9D-9D0B8AB70E7E}" type="presParOf" srcId="{729BBB94-7359-49A3-93F0-80D4DD48CE5F}" destId="{F24BBC77-F665-4E93-9641-F69A7A73FA3F}" srcOrd="11" destOrd="0" presId="urn:microsoft.com/office/officeart/2005/8/layout/gear1"/>
    <dgm:cxn modelId="{680779D6-53AF-4919-892B-650C77D4EF24}" type="presParOf" srcId="{729BBB94-7359-49A3-93F0-80D4DD48CE5F}" destId="{2745225D-FBB3-482B-91DC-FD0E3437B22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A4A3C5-4EE2-440A-AC21-BCE8B941BB43}">
      <dsp:nvSpPr>
        <dsp:cNvPr id="0" name=""/>
        <dsp:cNvSpPr/>
      </dsp:nvSpPr>
      <dsp:spPr>
        <a:xfrm>
          <a:off x="3972812" y="2527480"/>
          <a:ext cx="3089143" cy="3089143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NIÑO/A</a:t>
          </a:r>
          <a:endParaRPr lang="es-ES" sz="1900" kern="1200" dirty="0"/>
        </a:p>
      </dsp:txBody>
      <dsp:txXfrm>
        <a:off x="3972812" y="2527480"/>
        <a:ext cx="3089143" cy="3089143"/>
      </dsp:txXfrm>
    </dsp:sp>
    <dsp:sp modelId="{2213D977-B61F-4F89-8868-5C1C7055C51E}">
      <dsp:nvSpPr>
        <dsp:cNvPr id="0" name=""/>
        <dsp:cNvSpPr/>
      </dsp:nvSpPr>
      <dsp:spPr>
        <a:xfrm>
          <a:off x="2175493" y="1797319"/>
          <a:ext cx="2246649" cy="224664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FAMILIA</a:t>
          </a:r>
          <a:endParaRPr lang="es-ES" sz="1900" kern="1200" dirty="0"/>
        </a:p>
      </dsp:txBody>
      <dsp:txXfrm>
        <a:off x="2175493" y="1797319"/>
        <a:ext cx="2246649" cy="2246649"/>
      </dsp:txXfrm>
    </dsp:sp>
    <dsp:sp modelId="{638DA64C-F50B-4D97-9D9E-88C551CFF441}">
      <dsp:nvSpPr>
        <dsp:cNvPr id="0" name=""/>
        <dsp:cNvSpPr/>
      </dsp:nvSpPr>
      <dsp:spPr>
        <a:xfrm rot="20700000">
          <a:off x="3433846" y="247360"/>
          <a:ext cx="2201258" cy="220125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ESCUELA</a:t>
          </a:r>
          <a:endParaRPr lang="es-ES" sz="1900" kern="1200" dirty="0"/>
        </a:p>
      </dsp:txBody>
      <dsp:txXfrm>
        <a:off x="3916646" y="730161"/>
        <a:ext cx="1235657" cy="1235657"/>
      </dsp:txXfrm>
    </dsp:sp>
    <dsp:sp modelId="{66757A56-660E-4502-9322-B1EB6BDF2138}">
      <dsp:nvSpPr>
        <dsp:cNvPr id="0" name=""/>
        <dsp:cNvSpPr/>
      </dsp:nvSpPr>
      <dsp:spPr>
        <a:xfrm>
          <a:off x="3751201" y="2052222"/>
          <a:ext cx="3954103" cy="3954103"/>
        </a:xfrm>
        <a:prstGeom prst="circularArrow">
          <a:avLst>
            <a:gd name="adj1" fmla="val 4687"/>
            <a:gd name="adj2" fmla="val 299029"/>
            <a:gd name="adj3" fmla="val 2542172"/>
            <a:gd name="adj4" fmla="val 1580634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4BBC77-F665-4E93-9641-F69A7A73FA3F}">
      <dsp:nvSpPr>
        <dsp:cNvPr id="0" name=""/>
        <dsp:cNvSpPr/>
      </dsp:nvSpPr>
      <dsp:spPr>
        <a:xfrm>
          <a:off x="1777615" y="1294117"/>
          <a:ext cx="2872903" cy="287290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45225D-FBB3-482B-91DC-FD0E3437B22E}">
      <dsp:nvSpPr>
        <dsp:cNvPr id="0" name=""/>
        <dsp:cNvSpPr/>
      </dsp:nvSpPr>
      <dsp:spPr>
        <a:xfrm>
          <a:off x="2924672" y="-240901"/>
          <a:ext cx="3097568" cy="309756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13/05/2020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13/05/2020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13/05/2020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13/05/2020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13/05/2020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13/05/2020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13/05/2020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13/05/2020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13/05/2020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13/05/2020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13/05/2020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13/05/2020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dissolv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cp.santodomingo.alcorcon@educa.madrid.org" TargetMode="External"/><Relationship Id="rId2" Type="http://schemas.openxmlformats.org/officeDocument/2006/relationships/hyperlink" Target="http://cp.santodomingo.alcorcon@educa.madrid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FOTO DEL COLE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35746"/>
          </a:xfrm>
        </p:spPr>
        <p:txBody>
          <a:bodyPr/>
          <a:lstStyle/>
          <a:p>
            <a:r>
              <a:rPr lang="es-ES" dirty="0" smtClean="0">
                <a:latin typeface="Aharoni" pitchFamily="2" charset="-79"/>
                <a:cs typeface="Aharoni" pitchFamily="2" charset="-79"/>
              </a:rPr>
              <a:t>CEIP SANTO DOMINGO</a:t>
            </a:r>
            <a:endParaRPr lang="es-ES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4 Imagen" descr="delantera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3140968"/>
            <a:ext cx="5724128" cy="3256763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CARNAVAL 1.jpg"/>
          <p:cNvPicPr>
            <a:picLocks noChangeAspect="1"/>
          </p:cNvPicPr>
          <p:nvPr/>
        </p:nvPicPr>
        <p:blipFill>
          <a:blip r:embed="rId2" cstate="print"/>
          <a:srcRect t="13607" r="22442" b="21081"/>
          <a:stretch>
            <a:fillRect/>
          </a:stretch>
        </p:blipFill>
        <p:spPr>
          <a:xfrm>
            <a:off x="899592" y="4077072"/>
            <a:ext cx="4104456" cy="187220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600" dirty="0" smtClean="0">
                <a:latin typeface="Aharoni" pitchFamily="2" charset="-79"/>
                <a:cs typeface="Aharoni" pitchFamily="2" charset="-79"/>
              </a:rPr>
              <a:t>CONVIVENCIA</a:t>
            </a:r>
            <a:endParaRPr lang="es-ES" sz="6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s-ES" sz="2800" b="1" dirty="0" smtClean="0"/>
              <a:t>PREVENCIÓN DEL ACOSO ESCOLAR</a:t>
            </a:r>
          </a:p>
          <a:p>
            <a:pPr>
              <a:buFont typeface="Arial" pitchFamily="34" charset="0"/>
              <a:buChar char="•"/>
            </a:pPr>
            <a:r>
              <a:rPr lang="es-ES" sz="2800" b="1" dirty="0" smtClean="0"/>
              <a:t>DIVER RECREOS – PATIOS INCLUSIVOS</a:t>
            </a:r>
          </a:p>
          <a:p>
            <a:pPr>
              <a:buFont typeface="Arial" pitchFamily="34" charset="0"/>
              <a:buChar char="•"/>
            </a:pPr>
            <a:r>
              <a:rPr lang="es-ES" sz="2800" b="1" dirty="0" smtClean="0"/>
              <a:t>DELEGADOS DE CONVIVENCIA</a:t>
            </a:r>
          </a:p>
          <a:p>
            <a:pPr>
              <a:buFont typeface="Arial" pitchFamily="34" charset="0"/>
              <a:buChar char="•"/>
            </a:pPr>
            <a:r>
              <a:rPr lang="es-ES" sz="2800" b="1" dirty="0" smtClean="0"/>
              <a:t>PLAN DIRECTOR – CIBER EXPERTO</a:t>
            </a:r>
            <a:endParaRPr lang="es-ES" sz="2800" b="1" dirty="0"/>
          </a:p>
        </p:txBody>
      </p:sp>
      <p:pic>
        <p:nvPicPr>
          <p:cNvPr id="6" name="5 Imagen" descr="olimpiadas 1.jpg"/>
          <p:cNvPicPr>
            <a:picLocks noChangeAspect="1"/>
          </p:cNvPicPr>
          <p:nvPr/>
        </p:nvPicPr>
        <p:blipFill>
          <a:blip r:embed="rId3" cstate="print"/>
          <a:srcRect l="6957" t="5798" r="13033" b="8395"/>
          <a:stretch>
            <a:fillRect/>
          </a:stretch>
        </p:blipFill>
        <p:spPr>
          <a:xfrm>
            <a:off x="5508104" y="3573016"/>
            <a:ext cx="3312368" cy="266429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600" dirty="0" smtClean="0">
                <a:latin typeface="Aharoni" pitchFamily="2" charset="-79"/>
                <a:cs typeface="Aharoni" pitchFamily="2" charset="-79"/>
              </a:rPr>
              <a:t>COMEDOR</a:t>
            </a:r>
            <a:endParaRPr lang="es-ES" sz="6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b="1" dirty="0" smtClean="0"/>
              <a:t>COCINA </a:t>
            </a:r>
            <a:r>
              <a:rPr lang="es-ES" b="1" dirty="0" smtClean="0"/>
              <a:t>PROPIA</a:t>
            </a:r>
          </a:p>
          <a:p>
            <a:r>
              <a:rPr lang="es-ES" b="1" dirty="0" smtClean="0"/>
              <a:t>EQUIPO DE CUIDADORAS ESPECIALIZADAS</a:t>
            </a:r>
          </a:p>
          <a:p>
            <a:r>
              <a:rPr lang="es-ES" b="1" dirty="0" smtClean="0"/>
              <a:t>MENÚ SUPERVISADO POR EL CONSEJO ESCOLAR</a:t>
            </a:r>
          </a:p>
          <a:p>
            <a:endParaRPr lang="es-ES" dirty="0"/>
          </a:p>
        </p:txBody>
      </p:sp>
      <p:pic>
        <p:nvPicPr>
          <p:cNvPr id="4" name="3 Imagen" descr="MEN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501008"/>
            <a:ext cx="4002251" cy="2829414"/>
          </a:xfrm>
          <a:prstGeom prst="rect">
            <a:avLst/>
          </a:prstGeom>
        </p:spPr>
      </p:pic>
      <p:pic>
        <p:nvPicPr>
          <p:cNvPr id="5" name="4 Imagen" descr="ALY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32656"/>
            <a:ext cx="3196173" cy="1008112"/>
          </a:xfrm>
          <a:prstGeom prst="rect">
            <a:avLst/>
          </a:prstGeom>
        </p:spPr>
      </p:pic>
      <p:pic>
        <p:nvPicPr>
          <p:cNvPr id="6" name="5 Imagen" descr="IMG-20200506-WA00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501008"/>
            <a:ext cx="3635896" cy="272692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600" dirty="0" smtClean="0">
                <a:latin typeface="Aharoni" pitchFamily="2" charset="-79"/>
                <a:cs typeface="Aharoni" pitchFamily="2" charset="-79"/>
              </a:rPr>
              <a:t>FAMILIAS</a:t>
            </a:r>
            <a:endParaRPr lang="es-ES" sz="6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8363272" cy="45720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s-ES" b="1" dirty="0" smtClean="0"/>
              <a:t> ENTREVISTAS PERSONALES</a:t>
            </a:r>
          </a:p>
          <a:p>
            <a:pPr>
              <a:lnSpc>
                <a:spcPct val="200000"/>
              </a:lnSpc>
            </a:pPr>
            <a:r>
              <a:rPr lang="es-ES" b="1" dirty="0" smtClean="0"/>
              <a:t>AMPA Y CONSEJO ESCOLAR</a:t>
            </a:r>
          </a:p>
          <a:p>
            <a:pPr>
              <a:lnSpc>
                <a:spcPct val="200000"/>
              </a:lnSpc>
            </a:pPr>
            <a:r>
              <a:rPr lang="es-ES" b="1" dirty="0" smtClean="0"/>
              <a:t>REUNIONES TRIMESTRALES </a:t>
            </a:r>
          </a:p>
          <a:p>
            <a:pPr>
              <a:lnSpc>
                <a:spcPct val="200000"/>
              </a:lnSpc>
            </a:pPr>
            <a:r>
              <a:rPr lang="es-ES" b="1" dirty="0" smtClean="0"/>
              <a:t>PARTICIPACIÓN EN EVENTOS Y FESTEJOS</a:t>
            </a:r>
          </a:p>
          <a:p>
            <a:pPr>
              <a:lnSpc>
                <a:spcPct val="200000"/>
              </a:lnSpc>
            </a:pPr>
            <a:r>
              <a:rPr lang="es-ES" b="1" dirty="0" smtClean="0"/>
              <a:t>INTERCAMBIOS DE INFORMACIÓN DIARIOS</a:t>
            </a:r>
          </a:p>
          <a:p>
            <a:pPr>
              <a:lnSpc>
                <a:spcPct val="200000"/>
              </a:lnSpc>
            </a:pPr>
            <a:endParaRPr lang="es-ES" b="1" dirty="0" smtClean="0"/>
          </a:p>
          <a:p>
            <a:pPr>
              <a:lnSpc>
                <a:spcPct val="200000"/>
              </a:lnSpc>
            </a:pPr>
            <a:endParaRPr lang="es-ES" b="1" dirty="0"/>
          </a:p>
        </p:txBody>
      </p:sp>
      <p:pic>
        <p:nvPicPr>
          <p:cNvPr id="4" name="3 Imagen" descr="ampa.jpg"/>
          <p:cNvPicPr>
            <a:picLocks noChangeAspect="1"/>
          </p:cNvPicPr>
          <p:nvPr/>
        </p:nvPicPr>
        <p:blipFill>
          <a:blip r:embed="rId2" cstate="print"/>
          <a:srcRect l="7476" t="21650" r="7476" b="19551"/>
          <a:stretch>
            <a:fillRect/>
          </a:stretch>
        </p:blipFill>
        <p:spPr>
          <a:xfrm rot="1179572">
            <a:off x="5493893" y="1857055"/>
            <a:ext cx="3414445" cy="1992563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IMG_20190620_094846 (1).jpg"/>
          <p:cNvPicPr>
            <a:picLocks noChangeAspect="1"/>
          </p:cNvPicPr>
          <p:nvPr/>
        </p:nvPicPr>
        <p:blipFill>
          <a:blip r:embed="rId2" cstate="print"/>
          <a:srcRect t="5600" b="13201"/>
          <a:stretch>
            <a:fillRect/>
          </a:stretch>
        </p:blipFill>
        <p:spPr>
          <a:xfrm>
            <a:off x="4355976" y="4221088"/>
            <a:ext cx="4571998" cy="208823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548680"/>
            <a:ext cx="8435280" cy="1728192"/>
          </a:xfrm>
        </p:spPr>
        <p:txBody>
          <a:bodyPr>
            <a:normAutofit fontScale="90000"/>
          </a:bodyPr>
          <a:lstStyle/>
          <a:p>
            <a:r>
              <a:rPr lang="es-ES" sz="9800" dirty="0" smtClean="0">
                <a:latin typeface="Aharoni" pitchFamily="2" charset="-79"/>
                <a:cs typeface="Aharoni" pitchFamily="2" charset="-79"/>
              </a:rPr>
              <a:t>    3</a:t>
            </a:r>
            <a:r>
              <a:rPr lang="es-ES" sz="6600" dirty="0" smtClean="0">
                <a:latin typeface="Aharoni" pitchFamily="2" charset="-79"/>
                <a:cs typeface="Aharoni" pitchFamily="2" charset="-79"/>
              </a:rPr>
              <a:t> AÑOS </a:t>
            </a:r>
            <a:r>
              <a:rPr lang="es-ES" sz="5300" dirty="0" smtClean="0">
                <a:latin typeface="Aharoni" pitchFamily="2" charset="-79"/>
                <a:cs typeface="Aharoni" pitchFamily="2" charset="-79"/>
              </a:rPr>
              <a:t>PSICOMOTRICIDAD</a:t>
            </a:r>
            <a:endParaRPr lang="es-ES" sz="6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1560" y="1772816"/>
            <a:ext cx="8075240" cy="4032448"/>
          </a:xfrm>
        </p:spPr>
        <p:txBody>
          <a:bodyPr/>
          <a:lstStyle/>
          <a:p>
            <a:endParaRPr lang="es-ES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s-ES" b="1" dirty="0" err="1" smtClean="0"/>
              <a:t>Psicomotricista</a:t>
            </a:r>
            <a:r>
              <a:rPr lang="es-ES" b="1" dirty="0" smtClean="0"/>
              <a:t> especializado método </a:t>
            </a:r>
            <a:r>
              <a:rPr lang="es-ES" b="1" dirty="0" err="1" smtClean="0"/>
              <a:t>Aucouturier</a:t>
            </a:r>
            <a:r>
              <a:rPr lang="es-ES" b="1" dirty="0" smtClean="0"/>
              <a:t>.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s-ES" sz="2800" dirty="0" smtClean="0">
                <a:latin typeface="Brush Script MT" pitchFamily="66" charset="0"/>
              </a:rPr>
              <a:t>Un </a:t>
            </a:r>
            <a:r>
              <a:rPr lang="es-ES" sz="2800" dirty="0" smtClean="0">
                <a:latin typeface="Brush Script MT" pitchFamily="66" charset="0"/>
              </a:rPr>
              <a:t>lugar para expresarse, ser uno mismo y jugar… con los otros¡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3 Imagen" descr="IMG_20170201_004133_951.jpg"/>
          <p:cNvPicPr>
            <a:picLocks noChangeAspect="1"/>
          </p:cNvPicPr>
          <p:nvPr/>
        </p:nvPicPr>
        <p:blipFill>
          <a:blip r:embed="rId3" cstate="print"/>
          <a:srcRect b="13812"/>
          <a:stretch>
            <a:fillRect/>
          </a:stretch>
        </p:blipFill>
        <p:spPr>
          <a:xfrm>
            <a:off x="1691680" y="4722783"/>
            <a:ext cx="3240360" cy="2018585"/>
          </a:xfrm>
          <a:prstGeom prst="rect">
            <a:avLst/>
          </a:prstGeom>
        </p:spPr>
      </p:pic>
      <p:pic>
        <p:nvPicPr>
          <p:cNvPr id="5" name="4 Imagen" descr="IMG_20191112_130439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260648"/>
            <a:ext cx="2555776" cy="191683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548680"/>
            <a:ext cx="8435280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es-ES" sz="9800" dirty="0" smtClean="0">
                <a:latin typeface="Aharoni" pitchFamily="2" charset="-79"/>
                <a:cs typeface="Aharoni" pitchFamily="2" charset="-79"/>
              </a:rPr>
              <a:t>3</a:t>
            </a:r>
            <a:r>
              <a:rPr lang="es-ES" sz="6600" dirty="0" smtClean="0">
                <a:latin typeface="Aharoni" pitchFamily="2" charset="-79"/>
                <a:cs typeface="Aharoni" pitchFamily="2" charset="-79"/>
              </a:rPr>
              <a:t> AÑOS </a:t>
            </a:r>
            <a:br>
              <a:rPr lang="es-ES" sz="6600" dirty="0" smtClean="0">
                <a:latin typeface="Aharoni" pitchFamily="2" charset="-79"/>
                <a:cs typeface="Aharoni" pitchFamily="2" charset="-79"/>
              </a:rPr>
            </a:br>
            <a:r>
              <a:rPr lang="es-ES" sz="6600" dirty="0" smtClean="0">
                <a:latin typeface="Aharoni" pitchFamily="2" charset="-79"/>
                <a:cs typeface="Aharoni" pitchFamily="2" charset="-79"/>
              </a:rPr>
              <a:t>INFORMÁTICA</a:t>
            </a:r>
            <a:endParaRPr lang="es-ES" sz="6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39552" y="1628800"/>
            <a:ext cx="8352928" cy="4896544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pPr>
              <a:spcBef>
                <a:spcPts val="600"/>
              </a:spcBef>
            </a:pPr>
            <a:r>
              <a:rPr lang="es-ES" sz="3000" dirty="0" smtClean="0"/>
              <a:t>Uso del ratón.</a:t>
            </a:r>
          </a:p>
          <a:p>
            <a:pPr>
              <a:spcBef>
                <a:spcPts val="600"/>
              </a:spcBef>
            </a:pPr>
            <a:r>
              <a:rPr lang="es-ES" sz="3000" dirty="0" smtClean="0"/>
              <a:t>Búsqueda en internet</a:t>
            </a:r>
          </a:p>
          <a:p>
            <a:pPr>
              <a:spcBef>
                <a:spcPts val="600"/>
              </a:spcBef>
              <a:buNone/>
            </a:pPr>
            <a:r>
              <a:rPr lang="es-ES" sz="3000" dirty="0" smtClean="0"/>
              <a:t>(aunque no sepan escribir</a:t>
            </a:r>
            <a:r>
              <a:rPr lang="es-ES" sz="3000" dirty="0" smtClean="0"/>
              <a:t>)                     </a:t>
            </a:r>
          </a:p>
          <a:p>
            <a:pPr marL="180000">
              <a:spcBef>
                <a:spcPts val="600"/>
              </a:spcBef>
            </a:pPr>
            <a:r>
              <a:rPr lang="es-ES" sz="3000" dirty="0" smtClean="0"/>
              <a:t>Programas </a:t>
            </a:r>
            <a:r>
              <a:rPr lang="es-ES" sz="3000" dirty="0" smtClean="0"/>
              <a:t>para jugar, </a:t>
            </a:r>
            <a:endParaRPr lang="es-ES" sz="3000" dirty="0" smtClean="0"/>
          </a:p>
          <a:p>
            <a:pPr marL="180000">
              <a:spcBef>
                <a:spcPts val="600"/>
              </a:spcBef>
              <a:buNone/>
            </a:pPr>
            <a:r>
              <a:rPr lang="es-ES" sz="3000" dirty="0" smtClean="0"/>
              <a:t> </a:t>
            </a:r>
            <a:r>
              <a:rPr lang="es-ES" sz="3000" dirty="0" smtClean="0"/>
              <a:t>  </a:t>
            </a:r>
            <a:r>
              <a:rPr lang="es-ES" sz="3000" dirty="0" smtClean="0"/>
              <a:t>aprender </a:t>
            </a:r>
            <a:r>
              <a:rPr lang="es-ES" sz="3000" dirty="0" smtClean="0"/>
              <a:t>y </a:t>
            </a:r>
            <a:r>
              <a:rPr lang="es-ES" sz="3000" dirty="0" smtClean="0"/>
              <a:t>crear. </a:t>
            </a:r>
          </a:p>
          <a:p>
            <a:pPr marL="180000">
              <a:spcBef>
                <a:spcPts val="600"/>
              </a:spcBef>
            </a:pPr>
            <a:r>
              <a:rPr lang="es-ES" sz="3000" dirty="0" smtClean="0"/>
              <a:t>Lectoescritura </a:t>
            </a:r>
            <a:r>
              <a:rPr lang="es-ES" sz="3000" dirty="0" smtClean="0"/>
              <a:t>y lógica </a:t>
            </a:r>
            <a:endParaRPr lang="es-ES" sz="3000" dirty="0" smtClean="0"/>
          </a:p>
          <a:p>
            <a:pPr marL="180000">
              <a:spcBef>
                <a:spcPts val="600"/>
              </a:spcBef>
              <a:buNone/>
            </a:pPr>
            <a:r>
              <a:rPr lang="es-ES" sz="3000" dirty="0" smtClean="0"/>
              <a:t> </a:t>
            </a:r>
            <a:r>
              <a:rPr lang="es-ES" sz="3000" dirty="0" smtClean="0"/>
              <a:t>  </a:t>
            </a:r>
            <a:r>
              <a:rPr lang="es-ES" sz="3000" dirty="0" smtClean="0"/>
              <a:t>matemática</a:t>
            </a:r>
            <a:r>
              <a:rPr lang="es-ES" sz="3000" dirty="0" smtClean="0"/>
              <a:t>.</a:t>
            </a:r>
          </a:p>
          <a:p>
            <a:endParaRPr lang="es-ES" dirty="0"/>
          </a:p>
        </p:txBody>
      </p:sp>
      <p:pic>
        <p:nvPicPr>
          <p:cNvPr id="7" name="6 Imagen" descr="informatica sa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060848"/>
            <a:ext cx="3275179" cy="2182088"/>
          </a:xfrm>
          <a:prstGeom prst="rect">
            <a:avLst/>
          </a:prstGeom>
        </p:spPr>
      </p:pic>
      <p:pic>
        <p:nvPicPr>
          <p:cNvPr id="8" name="7 Imagen" descr="tabetas2.jpg"/>
          <p:cNvPicPr>
            <a:picLocks noChangeAspect="1"/>
          </p:cNvPicPr>
          <p:nvPr/>
        </p:nvPicPr>
        <p:blipFill>
          <a:blip r:embed="rId3" cstate="print"/>
          <a:srcRect t="8001" r="20402" b="24800"/>
          <a:stretch>
            <a:fillRect/>
          </a:stretch>
        </p:blipFill>
        <p:spPr>
          <a:xfrm rot="5400000">
            <a:off x="6192180" y="3897052"/>
            <a:ext cx="2232248" cy="316835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35280" cy="1656184"/>
          </a:xfrm>
        </p:spPr>
        <p:txBody>
          <a:bodyPr>
            <a:normAutofit/>
          </a:bodyPr>
          <a:lstStyle/>
          <a:p>
            <a:pPr algn="ctr"/>
            <a:r>
              <a:rPr lang="es-ES" sz="9800" dirty="0" smtClean="0">
                <a:latin typeface="Aharoni" pitchFamily="2" charset="-79"/>
                <a:cs typeface="Aharoni" pitchFamily="2" charset="-79"/>
              </a:rPr>
              <a:t>3</a:t>
            </a:r>
            <a:r>
              <a:rPr lang="es-ES" sz="6600" dirty="0" smtClean="0">
                <a:latin typeface="Aharoni" pitchFamily="2" charset="-79"/>
                <a:cs typeface="Aharoni" pitchFamily="2" charset="-79"/>
              </a:rPr>
              <a:t> AÑOS INGLÉS</a:t>
            </a:r>
            <a:endParaRPr lang="es-ES" sz="6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39552" y="1772816"/>
            <a:ext cx="8147248" cy="4246984"/>
          </a:xfrm>
        </p:spPr>
        <p:txBody>
          <a:bodyPr>
            <a:normAutofit lnSpcReduction="10000"/>
          </a:bodyPr>
          <a:lstStyle/>
          <a:p>
            <a:endParaRPr lang="es-ES" dirty="0" smtClean="0"/>
          </a:p>
          <a:p>
            <a:pPr>
              <a:lnSpc>
                <a:spcPct val="150000"/>
              </a:lnSpc>
            </a:pPr>
            <a:r>
              <a:rPr lang="es-ES" sz="3000" dirty="0" smtClean="0"/>
              <a:t>Escuchar - </a:t>
            </a:r>
            <a:r>
              <a:rPr lang="es-ES" sz="3000" dirty="0" err="1" smtClean="0"/>
              <a:t>listening</a:t>
            </a:r>
            <a:endParaRPr lang="es-ES" sz="3000" dirty="0" smtClean="0"/>
          </a:p>
          <a:p>
            <a:pPr>
              <a:lnSpc>
                <a:spcPct val="150000"/>
              </a:lnSpc>
            </a:pPr>
            <a:r>
              <a:rPr lang="es-ES" sz="3000" dirty="0" smtClean="0"/>
              <a:t>Hablar - </a:t>
            </a:r>
            <a:r>
              <a:rPr lang="es-ES" sz="3000" dirty="0" err="1" smtClean="0"/>
              <a:t>speaking</a:t>
            </a:r>
            <a:endParaRPr lang="es-ES" sz="3000" dirty="0" smtClean="0"/>
          </a:p>
          <a:p>
            <a:pPr>
              <a:lnSpc>
                <a:spcPct val="150000"/>
              </a:lnSpc>
            </a:pPr>
            <a:r>
              <a:rPr lang="es-ES" sz="3000" dirty="0" smtClean="0"/>
              <a:t>Cuentos - </a:t>
            </a:r>
            <a:r>
              <a:rPr lang="es-ES" sz="3000" dirty="0" err="1" smtClean="0"/>
              <a:t>stories</a:t>
            </a:r>
            <a:endParaRPr lang="es-ES" sz="3000" dirty="0" smtClean="0"/>
          </a:p>
          <a:p>
            <a:pPr>
              <a:lnSpc>
                <a:spcPct val="150000"/>
              </a:lnSpc>
            </a:pPr>
            <a:r>
              <a:rPr lang="es-ES" sz="3000" dirty="0" smtClean="0"/>
              <a:t>Canciones - </a:t>
            </a:r>
            <a:r>
              <a:rPr lang="es-ES" sz="3000" dirty="0" err="1" smtClean="0"/>
              <a:t>songs</a:t>
            </a:r>
            <a:endParaRPr lang="es-ES" sz="3000" dirty="0" smtClean="0"/>
          </a:p>
          <a:p>
            <a:pPr>
              <a:lnSpc>
                <a:spcPct val="150000"/>
              </a:lnSpc>
            </a:pPr>
            <a:r>
              <a:rPr lang="es-ES" sz="3000" dirty="0" smtClean="0"/>
              <a:t>Vocabulario - </a:t>
            </a:r>
            <a:r>
              <a:rPr lang="es-ES" sz="3000" dirty="0" err="1" smtClean="0"/>
              <a:t>vocabulary</a:t>
            </a:r>
            <a:endParaRPr lang="es-ES" sz="3000" dirty="0" smtClean="0"/>
          </a:p>
          <a:p>
            <a:endParaRPr lang="es-ES" dirty="0"/>
          </a:p>
        </p:txBody>
      </p:sp>
      <p:pic>
        <p:nvPicPr>
          <p:cNvPr id="4" name="3 Imagen" descr="ing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844824"/>
            <a:ext cx="3816424" cy="3816424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Elipse"/>
          <p:cNvSpPr/>
          <p:nvPr/>
        </p:nvSpPr>
        <p:spPr>
          <a:xfrm>
            <a:off x="5076056" y="188640"/>
            <a:ext cx="3888432" cy="3573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858218"/>
          </a:xfrm>
        </p:spPr>
        <p:txBody>
          <a:bodyPr>
            <a:normAutofit fontScale="90000"/>
          </a:bodyPr>
          <a:lstStyle/>
          <a:p>
            <a:r>
              <a:rPr lang="es-ES" sz="9800" dirty="0" smtClean="0">
                <a:latin typeface="Aharoni" pitchFamily="2" charset="-79"/>
                <a:cs typeface="Aharoni" pitchFamily="2" charset="-79"/>
              </a:rPr>
              <a:t>3</a:t>
            </a:r>
            <a:r>
              <a:rPr lang="es-ES" sz="6600" dirty="0" smtClean="0">
                <a:latin typeface="Aharoni" pitchFamily="2" charset="-79"/>
                <a:cs typeface="Aharoni" pitchFamily="2" charset="-79"/>
              </a:rPr>
              <a:t> AÑOS</a:t>
            </a:r>
            <a:br>
              <a:rPr lang="es-ES" sz="6600" dirty="0" smtClean="0">
                <a:latin typeface="Aharoni" pitchFamily="2" charset="-79"/>
                <a:cs typeface="Aharoni" pitchFamily="2" charset="-79"/>
              </a:rPr>
            </a:br>
            <a:r>
              <a:rPr lang="es-ES" sz="6600" dirty="0" smtClean="0">
                <a:latin typeface="Aharoni" pitchFamily="2" charset="-79"/>
                <a:cs typeface="Aharoni" pitchFamily="2" charset="-79"/>
              </a:rPr>
              <a:t>MÚSICA</a:t>
            </a:r>
            <a:endParaRPr lang="es-ES" sz="6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435280" cy="5112568"/>
          </a:xfrm>
        </p:spPr>
        <p:txBody>
          <a:bodyPr/>
          <a:lstStyle/>
          <a:p>
            <a:endParaRPr lang="es-ES" dirty="0" smtClean="0"/>
          </a:p>
          <a:p>
            <a:r>
              <a:rPr lang="es-ES" sz="3200" dirty="0" smtClean="0"/>
              <a:t>Mejora la expresión oral.</a:t>
            </a:r>
          </a:p>
          <a:p>
            <a:r>
              <a:rPr lang="es-ES" sz="3200" dirty="0" smtClean="0"/>
              <a:t>Desarrolla los sentidos.</a:t>
            </a:r>
          </a:p>
          <a:p>
            <a:r>
              <a:rPr lang="es-ES" sz="3200" dirty="0" smtClean="0"/>
              <a:t>Aumenta la memoria y la atención.</a:t>
            </a:r>
          </a:p>
          <a:p>
            <a:r>
              <a:rPr lang="es-ES" sz="3200" dirty="0" smtClean="0"/>
              <a:t>Facilita la resolución de problemas.</a:t>
            </a:r>
          </a:p>
          <a:p>
            <a:r>
              <a:rPr lang="es-ES" sz="3200" dirty="0" smtClean="0"/>
              <a:t>Estimula la imaginación y la </a:t>
            </a:r>
          </a:p>
          <a:p>
            <a:pPr>
              <a:buNone/>
            </a:pPr>
            <a:r>
              <a:rPr lang="es-ES" sz="3200" dirty="0" smtClean="0"/>
              <a:t>   creatividad.</a:t>
            </a:r>
          </a:p>
          <a:p>
            <a:r>
              <a:rPr lang="es-ES" sz="3200" dirty="0" smtClean="0"/>
              <a:t>Incrementa la inteligencia </a:t>
            </a:r>
          </a:p>
          <a:p>
            <a:pPr>
              <a:buNone/>
            </a:pPr>
            <a:r>
              <a:rPr lang="es-ES" sz="3200" dirty="0" smtClean="0"/>
              <a:t>   emocional.</a:t>
            </a:r>
            <a:endParaRPr lang="es-ES" sz="3200" dirty="0"/>
          </a:p>
        </p:txBody>
      </p:sp>
      <p:pic>
        <p:nvPicPr>
          <p:cNvPr id="4" name="3 Imagen" descr="1.1.jpg"/>
          <p:cNvPicPr>
            <a:picLocks noChangeAspect="1"/>
          </p:cNvPicPr>
          <p:nvPr/>
        </p:nvPicPr>
        <p:blipFill>
          <a:blip r:embed="rId2" cstate="print"/>
          <a:srcRect l="4201" t="5128" r="7210" b="13255"/>
          <a:stretch>
            <a:fillRect/>
          </a:stretch>
        </p:blipFill>
        <p:spPr>
          <a:xfrm>
            <a:off x="5724128" y="4437112"/>
            <a:ext cx="2964706" cy="2062778"/>
          </a:xfrm>
          <a:prstGeom prst="rect">
            <a:avLst/>
          </a:prstGeom>
        </p:spPr>
      </p:pic>
      <p:pic>
        <p:nvPicPr>
          <p:cNvPr id="5" name="4 Imagen" descr="PIANO.jpg"/>
          <p:cNvPicPr>
            <a:picLocks noChangeAspect="1"/>
          </p:cNvPicPr>
          <p:nvPr/>
        </p:nvPicPr>
        <p:blipFill>
          <a:blip r:embed="rId3" cstate="print"/>
          <a:srcRect l="4495" r="3355" b="6978"/>
          <a:stretch>
            <a:fillRect/>
          </a:stretch>
        </p:blipFill>
        <p:spPr>
          <a:xfrm>
            <a:off x="5436096" y="836712"/>
            <a:ext cx="3096344" cy="234113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642194"/>
          </a:xfrm>
        </p:spPr>
        <p:txBody>
          <a:bodyPr>
            <a:normAutofit/>
          </a:bodyPr>
          <a:lstStyle/>
          <a:p>
            <a:pPr algn="ctr"/>
            <a:r>
              <a:rPr lang="es-ES" sz="5400" dirty="0" smtClean="0">
                <a:latin typeface="Aharoni" pitchFamily="2" charset="-79"/>
                <a:cs typeface="Aharoni" pitchFamily="2" charset="-79"/>
              </a:rPr>
              <a:t>MAS INFORMACIÓN</a:t>
            </a:r>
            <a:endParaRPr lang="es-ES" sz="5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14400" y="2060848"/>
            <a:ext cx="7772400" cy="3958952"/>
          </a:xfrm>
        </p:spPr>
        <p:txBody>
          <a:bodyPr>
            <a:normAutofit fontScale="85000" lnSpcReduction="10000"/>
          </a:bodyPr>
          <a:lstStyle/>
          <a:p>
            <a:endParaRPr lang="es-ES" dirty="0" smtClean="0"/>
          </a:p>
          <a:p>
            <a:r>
              <a:rPr lang="es-ES" dirty="0" smtClean="0"/>
              <a:t>Si desean hablar con nosotros, para resolver cualquier duda o informarse, lo pueden solicitar en el correo indicando su teléfono y les llamaremos.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WEB: </a:t>
            </a:r>
            <a:r>
              <a:rPr lang="es-ES" dirty="0" smtClean="0">
                <a:hlinkClick r:id="rId2"/>
              </a:rPr>
              <a:t>http://cp.santodomingo.alcorcon@educa.madrid.org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CORREO: </a:t>
            </a:r>
            <a:r>
              <a:rPr lang="es-ES" dirty="0" smtClean="0">
                <a:hlinkClick r:id="rId3"/>
              </a:rPr>
              <a:t>cp.santodomingo.alcorcon@educa.madrid.org</a:t>
            </a:r>
            <a:endParaRPr lang="es-ES" dirty="0" smtClean="0"/>
          </a:p>
          <a:p>
            <a:endParaRPr lang="es-ES" dirty="0" smtClean="0"/>
          </a:p>
          <a:p>
            <a:r>
              <a:rPr lang="es-ES" b="1" dirty="0" smtClean="0"/>
              <a:t>MATRICULACIÓN DEL 19 MAYO AL </a:t>
            </a:r>
            <a:r>
              <a:rPr lang="es-ES" b="1" dirty="0" smtClean="0"/>
              <a:t>5 </a:t>
            </a:r>
            <a:r>
              <a:rPr lang="es-ES" b="1" dirty="0" smtClean="0"/>
              <a:t>JUNIO</a:t>
            </a:r>
          </a:p>
          <a:p>
            <a:endParaRPr lang="es-ES" dirty="0" smtClean="0"/>
          </a:p>
          <a:p>
            <a:endParaRPr lang="es-ES" dirty="0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080120"/>
          </a:xfrm>
        </p:spPr>
        <p:txBody>
          <a:bodyPr>
            <a:noAutofit/>
          </a:bodyPr>
          <a:lstStyle/>
          <a:p>
            <a:pPr algn="ctr"/>
            <a:r>
              <a:rPr lang="es-ES" sz="5400" dirty="0" smtClean="0">
                <a:latin typeface="Aharoni" pitchFamily="2" charset="-79"/>
                <a:cs typeface="Aharoni" pitchFamily="2" charset="-79"/>
              </a:rPr>
              <a:t>MATRICULACIÓN </a:t>
            </a:r>
            <a:r>
              <a:rPr lang="es-ES" sz="7200" dirty="0" smtClean="0">
                <a:latin typeface="Aharoni" pitchFamily="2" charset="-79"/>
                <a:cs typeface="Aharoni" pitchFamily="2" charset="-79"/>
              </a:rPr>
              <a:t>3</a:t>
            </a:r>
            <a:r>
              <a:rPr lang="es-ES" sz="5400" dirty="0" smtClean="0">
                <a:latin typeface="Aharoni" pitchFamily="2" charset="-79"/>
                <a:cs typeface="Aharoni" pitchFamily="2" charset="-79"/>
              </a:rPr>
              <a:t> AÑOS</a:t>
            </a:r>
            <a:endParaRPr lang="es-ES" sz="5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8496944" cy="43910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s-ES" sz="4800" b="1" dirty="0" smtClean="0"/>
              <a:t>                             50 PLAZAS</a:t>
            </a:r>
          </a:p>
          <a:p>
            <a:pPr>
              <a:lnSpc>
                <a:spcPct val="150000"/>
              </a:lnSpc>
            </a:pPr>
            <a:endParaRPr lang="es-ES" sz="4800" b="1" dirty="0" smtClean="0"/>
          </a:p>
          <a:p>
            <a:pPr>
              <a:lnSpc>
                <a:spcPct val="150000"/>
              </a:lnSpc>
            </a:pPr>
            <a:endParaRPr lang="es-ES" sz="4800" b="1" dirty="0" smtClean="0"/>
          </a:p>
          <a:p>
            <a:pPr>
              <a:lnSpc>
                <a:spcPct val="150000"/>
              </a:lnSpc>
              <a:buNone/>
            </a:pPr>
            <a:r>
              <a:rPr lang="es-ES" sz="4800" b="1" dirty="0" smtClean="0"/>
              <a:t>      2 AULAS</a:t>
            </a:r>
          </a:p>
          <a:p>
            <a:endParaRPr lang="es-ES" dirty="0"/>
          </a:p>
        </p:txBody>
      </p:sp>
      <p:pic>
        <p:nvPicPr>
          <p:cNvPr id="4" name="3 Imagen" descr="2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4104456" cy="3078342"/>
          </a:xfrm>
          <a:prstGeom prst="rect">
            <a:avLst/>
          </a:prstGeom>
        </p:spPr>
      </p:pic>
      <p:pic>
        <p:nvPicPr>
          <p:cNvPr id="5" name="4 Imagen" descr="4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068960"/>
            <a:ext cx="4248472" cy="3186354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600" dirty="0" smtClean="0">
                <a:latin typeface="Aharoni" pitchFamily="2" charset="-79"/>
                <a:cs typeface="Aharoni" pitchFamily="2" charset="-79"/>
              </a:rPr>
              <a:t>HORARIO</a:t>
            </a:r>
            <a:endParaRPr lang="es-ES" sz="6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755576" y="1196752"/>
            <a:ext cx="8136904" cy="482304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s-ES" sz="2800" b="1" dirty="0" smtClean="0"/>
              <a:t>JORNADA ESCOLAR CONTINUA: 9:00 – 14:00</a:t>
            </a:r>
          </a:p>
          <a:p>
            <a:pPr>
              <a:lnSpc>
                <a:spcPct val="150000"/>
              </a:lnSpc>
            </a:pPr>
            <a:r>
              <a:rPr lang="es-ES" sz="2800" dirty="0" smtClean="0"/>
              <a:t>DESAYUNO: 7:00 – 9:00</a:t>
            </a:r>
          </a:p>
          <a:p>
            <a:pPr>
              <a:lnSpc>
                <a:spcPct val="150000"/>
              </a:lnSpc>
            </a:pPr>
            <a:r>
              <a:rPr lang="es-ES" sz="2800" dirty="0" smtClean="0"/>
              <a:t>COMEDOR: 14:00 – 16:00</a:t>
            </a:r>
          </a:p>
          <a:p>
            <a:pPr>
              <a:lnSpc>
                <a:spcPct val="150000"/>
              </a:lnSpc>
            </a:pPr>
            <a:r>
              <a:rPr lang="es-ES" sz="2800" dirty="0" smtClean="0"/>
              <a:t>ACTIVIDADES EXTRAESCOLARES: 16:00 –17:00</a:t>
            </a:r>
          </a:p>
          <a:p>
            <a:pPr>
              <a:lnSpc>
                <a:spcPct val="150000"/>
              </a:lnSpc>
            </a:pPr>
            <a:r>
              <a:rPr lang="es-ES" sz="2800" dirty="0" smtClean="0"/>
              <a:t>SEPTIEMBRE Y JUNIO CUSTODIA 15:00 – 16:00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3 Imagen" descr="IMG_20200303_105308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689140"/>
            <a:ext cx="2555775" cy="1916831"/>
          </a:xfrm>
          <a:prstGeom prst="rect">
            <a:avLst/>
          </a:prstGeom>
        </p:spPr>
      </p:pic>
      <p:pic>
        <p:nvPicPr>
          <p:cNvPr id="5" name="4 Imagen" descr="4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4653136"/>
            <a:ext cx="2544118" cy="1908089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rmAutofit/>
          </a:bodyPr>
          <a:lstStyle/>
          <a:p>
            <a:pPr algn="ctr"/>
            <a:r>
              <a:rPr lang="es-ES" sz="3600" dirty="0" smtClean="0">
                <a:latin typeface="Aharoni" pitchFamily="2" charset="-79"/>
                <a:cs typeface="Aharoni" pitchFamily="2" charset="-79"/>
              </a:rPr>
              <a:t>RECURSOS HUMANOS</a:t>
            </a:r>
            <a:endParaRPr lang="es-ES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908720"/>
            <a:ext cx="8424936" cy="5544616"/>
          </a:xfrm>
        </p:spPr>
        <p:txBody>
          <a:bodyPr>
            <a:noAutofit/>
          </a:bodyPr>
          <a:lstStyle/>
          <a:p>
            <a:pPr lvl="0"/>
            <a:r>
              <a:rPr lang="es-ES" sz="2800" b="1" dirty="0" smtClean="0"/>
              <a:t>Equipo de educación infantil.</a:t>
            </a:r>
          </a:p>
          <a:p>
            <a:pPr lvl="0"/>
            <a:r>
              <a:rPr lang="es-ES" sz="2800" b="1" dirty="0" smtClean="0"/>
              <a:t>Equipo de educación primaria.</a:t>
            </a:r>
          </a:p>
          <a:p>
            <a:pPr lvl="0"/>
            <a:r>
              <a:rPr lang="es-ES" sz="2800" b="1" dirty="0" smtClean="0"/>
              <a:t>Especialistas:	</a:t>
            </a:r>
          </a:p>
          <a:p>
            <a:pPr lvl="8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s-ES" b="1" dirty="0" smtClean="0"/>
              <a:t>Prof. Inglés</a:t>
            </a:r>
          </a:p>
          <a:p>
            <a:pPr lvl="8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s-ES" b="1" dirty="0" smtClean="0"/>
              <a:t>Prof. Educación física</a:t>
            </a:r>
          </a:p>
          <a:p>
            <a:pPr lvl="8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s-ES" b="1" dirty="0" err="1" smtClean="0"/>
              <a:t>Psicomotricista</a:t>
            </a:r>
            <a:endParaRPr lang="es-ES" b="1" dirty="0" smtClean="0"/>
          </a:p>
          <a:p>
            <a:pPr lvl="8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s-ES" b="1" dirty="0" smtClean="0"/>
              <a:t>Prof. Música</a:t>
            </a:r>
          </a:p>
          <a:p>
            <a:pPr lvl="8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s-ES" b="1" dirty="0" smtClean="0"/>
              <a:t>Prof.  Religión</a:t>
            </a:r>
          </a:p>
          <a:p>
            <a:pPr lvl="0"/>
            <a:r>
              <a:rPr lang="es-ES" sz="2800" b="1" dirty="0" smtClean="0"/>
              <a:t>Equipo de apoyo: </a:t>
            </a:r>
          </a:p>
          <a:p>
            <a:pPr lvl="8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s-ES" b="1" dirty="0" smtClean="0"/>
              <a:t>Pedagogía terapéutica</a:t>
            </a:r>
          </a:p>
          <a:p>
            <a:pPr lvl="8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s-ES" b="1" dirty="0" smtClean="0"/>
              <a:t>Audición y lenguaje</a:t>
            </a:r>
          </a:p>
          <a:p>
            <a:pPr lvl="8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s-ES" b="1" dirty="0" smtClean="0"/>
              <a:t>Compensatoria </a:t>
            </a:r>
          </a:p>
          <a:p>
            <a:pPr lvl="0"/>
            <a:r>
              <a:rPr lang="es-ES" sz="2800" b="1" dirty="0" smtClean="0"/>
              <a:t>Equipo de orientación:</a:t>
            </a:r>
          </a:p>
          <a:p>
            <a:pPr lvl="8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s-ES" b="1" dirty="0" smtClean="0"/>
              <a:t>Orientadora</a:t>
            </a:r>
          </a:p>
          <a:p>
            <a:pPr lvl="8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s-ES" b="1" dirty="0" smtClean="0"/>
              <a:t>PTSC (profesor técnico de servicios a la comunidad)</a:t>
            </a:r>
            <a:endParaRPr lang="es-ES" dirty="0"/>
          </a:p>
        </p:txBody>
      </p:sp>
      <p:pic>
        <p:nvPicPr>
          <p:cNvPr id="1026" name="Picture 2" descr="C:\Users\Sonia\Desktop\a0baa9d6d456dd6495e525defb7894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4425" y="1916832"/>
            <a:ext cx="3510063" cy="39604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rmAutofit/>
          </a:bodyPr>
          <a:lstStyle/>
          <a:p>
            <a:pPr algn="ctr"/>
            <a:r>
              <a:rPr lang="es-ES" sz="3600" dirty="0" smtClean="0">
                <a:latin typeface="Aharoni" pitchFamily="2" charset="-79"/>
                <a:cs typeface="Aharoni" pitchFamily="2" charset="-79"/>
              </a:rPr>
              <a:t>ESPACIOS</a:t>
            </a:r>
            <a:endParaRPr lang="es-ES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908720"/>
            <a:ext cx="8424936" cy="5544616"/>
          </a:xfrm>
        </p:spPr>
        <p:txBody>
          <a:bodyPr>
            <a:noAutofit/>
          </a:bodyPr>
          <a:lstStyle/>
          <a:p>
            <a:pPr lvl="0"/>
            <a:r>
              <a:rPr lang="es-ES" sz="2800" b="1" dirty="0" smtClean="0"/>
              <a:t>Pistas deportivas.</a:t>
            </a:r>
          </a:p>
          <a:p>
            <a:pPr lvl="0"/>
            <a:r>
              <a:rPr lang="es-ES" sz="2800" b="1" dirty="0" smtClean="0"/>
              <a:t>Gimnasio cubierto con dos campos.</a:t>
            </a:r>
          </a:p>
          <a:p>
            <a:pPr lvl="0"/>
            <a:r>
              <a:rPr lang="es-ES" sz="2800" b="1" dirty="0" smtClean="0"/>
              <a:t>Patios diferenciados por edades.</a:t>
            </a:r>
          </a:p>
          <a:p>
            <a:r>
              <a:rPr lang="es-ES" sz="2800" b="1" dirty="0" smtClean="0"/>
              <a:t>Aula de audición y lenguaje.</a:t>
            </a:r>
          </a:p>
          <a:p>
            <a:pPr lvl="0"/>
            <a:r>
              <a:rPr lang="es-ES" sz="2800" b="1" dirty="0" smtClean="0"/>
              <a:t>Aula de psicomotricidad.</a:t>
            </a:r>
          </a:p>
          <a:p>
            <a:pPr lvl="0"/>
            <a:r>
              <a:rPr lang="es-ES" sz="2800" b="1" dirty="0" smtClean="0"/>
              <a:t>Aula de música.</a:t>
            </a:r>
          </a:p>
          <a:p>
            <a:pPr lvl="0"/>
            <a:r>
              <a:rPr lang="es-ES" sz="2800" b="1" dirty="0" smtClean="0"/>
              <a:t>Aula de plástica.</a:t>
            </a:r>
          </a:p>
          <a:p>
            <a:pPr lvl="0"/>
            <a:r>
              <a:rPr lang="es-ES" sz="2800" b="1" dirty="0" smtClean="0"/>
              <a:t>Biblioteca.</a:t>
            </a:r>
          </a:p>
          <a:p>
            <a:pPr lvl="0"/>
            <a:r>
              <a:rPr lang="es-ES" sz="2800" b="1" dirty="0" smtClean="0"/>
              <a:t>Comedor con </a:t>
            </a:r>
          </a:p>
          <a:p>
            <a:pPr lvl="0">
              <a:buNone/>
            </a:pPr>
            <a:r>
              <a:rPr lang="es-ES" sz="2800" b="1" dirty="0" smtClean="0"/>
              <a:t>   Cocina Propia.</a:t>
            </a:r>
          </a:p>
          <a:p>
            <a:pPr lvl="0">
              <a:buNone/>
            </a:pPr>
            <a:endParaRPr lang="es-ES" sz="2800" b="1" dirty="0" smtClean="0"/>
          </a:p>
          <a:p>
            <a:pPr lvl="0"/>
            <a:endParaRPr lang="es-ES" sz="2800" b="1" dirty="0" smtClean="0"/>
          </a:p>
          <a:p>
            <a:pPr lvl="0"/>
            <a:endParaRPr lang="es-ES" dirty="0"/>
          </a:p>
        </p:txBody>
      </p:sp>
      <p:pic>
        <p:nvPicPr>
          <p:cNvPr id="5" name="4 Imagen" descr="2 (1).jpg"/>
          <p:cNvPicPr>
            <a:picLocks noChangeAspect="1"/>
          </p:cNvPicPr>
          <p:nvPr/>
        </p:nvPicPr>
        <p:blipFill>
          <a:blip r:embed="rId2" cstate="print"/>
          <a:srcRect t="5901" b="17450"/>
          <a:stretch>
            <a:fillRect/>
          </a:stretch>
        </p:blipFill>
        <p:spPr>
          <a:xfrm>
            <a:off x="4067944" y="3501008"/>
            <a:ext cx="4499992" cy="2586897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600" dirty="0" smtClean="0">
                <a:latin typeface="Aharoni" pitchFamily="2" charset="-79"/>
                <a:cs typeface="Aharoni" pitchFamily="2" charset="-79"/>
              </a:rPr>
              <a:t>QUIÉNES SOMOS</a:t>
            </a:r>
            <a:endParaRPr lang="es-ES" sz="6600" dirty="0"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179512" y="1052736"/>
          <a:ext cx="850728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A4A3C5-4EE2-440A-AC21-BCE8B941B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D3A4A3C5-4EE2-440A-AC21-BCE8B941BB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757A56-660E-4502-9322-B1EB6BDF21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66757A56-660E-4502-9322-B1EB6BDF21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13D977-B61F-4F89-8868-5C1C7055C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2213D977-B61F-4F89-8868-5C1C7055C5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4BBC77-F665-4E93-9641-F69A7A73F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F24BBC77-F665-4E93-9641-F69A7A73FA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8DA64C-F50B-4D97-9D9E-88C551CFF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638DA64C-F50B-4D97-9D9E-88C551CFF4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45225D-FBB3-482B-91DC-FD0E3437B2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2745225D-FBB3-482B-91DC-FD0E3437B2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556792"/>
          </a:xfrm>
        </p:spPr>
        <p:txBody>
          <a:bodyPr>
            <a:normAutofit/>
          </a:bodyPr>
          <a:lstStyle/>
          <a:p>
            <a:pPr algn="ctr"/>
            <a:r>
              <a:rPr lang="es-ES" sz="3600" dirty="0" smtClean="0">
                <a:latin typeface="Aharoni" pitchFamily="2" charset="-79"/>
                <a:cs typeface="Aharoni" pitchFamily="2" charset="-79"/>
              </a:rPr>
              <a:t>PROYECTOS  PROPIOS</a:t>
            </a:r>
            <a:endParaRPr lang="es-ES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424936" cy="4896544"/>
          </a:xfrm>
        </p:spPr>
        <p:txBody>
          <a:bodyPr>
            <a:noAutofit/>
          </a:bodyPr>
          <a:lstStyle/>
          <a:p>
            <a:pPr lvl="0"/>
            <a:endParaRPr lang="es-ES" sz="2800" b="1" dirty="0" smtClean="0"/>
          </a:p>
          <a:p>
            <a:pPr>
              <a:lnSpc>
                <a:spcPct val="150000"/>
              </a:lnSpc>
            </a:pPr>
            <a:r>
              <a:rPr lang="es-ES" sz="2800" b="1" dirty="0" smtClean="0"/>
              <a:t>APRENDIZAJE COOPERATIVO</a:t>
            </a:r>
          </a:p>
          <a:p>
            <a:pPr>
              <a:lnSpc>
                <a:spcPct val="150000"/>
              </a:lnSpc>
            </a:pPr>
            <a:r>
              <a:rPr lang="es-ES" sz="2800" b="1" dirty="0" smtClean="0"/>
              <a:t>INNOVACIÓN TECNOLÓGICA </a:t>
            </a:r>
          </a:p>
          <a:p>
            <a:pPr>
              <a:lnSpc>
                <a:spcPct val="150000"/>
              </a:lnSpc>
            </a:pPr>
            <a:r>
              <a:rPr lang="es-ES" sz="2800" b="1" dirty="0" smtClean="0"/>
              <a:t>PROYECTO DE PSICOMOTRICIDAD  </a:t>
            </a:r>
          </a:p>
          <a:p>
            <a:pPr>
              <a:lnSpc>
                <a:spcPct val="150000"/>
              </a:lnSpc>
            </a:pPr>
            <a:r>
              <a:rPr lang="es-ES" sz="2800" b="1" dirty="0" smtClean="0"/>
              <a:t>ESPECIALISTA DE MÚSICA DESDE 3 AÑOS</a:t>
            </a:r>
          </a:p>
          <a:p>
            <a:pPr>
              <a:lnSpc>
                <a:spcPct val="150000"/>
              </a:lnSpc>
            </a:pPr>
            <a:r>
              <a:rPr lang="es-ES" sz="2800" b="1" dirty="0" smtClean="0"/>
              <a:t>INMERSIÓN LINGÜÍSTICA</a:t>
            </a:r>
          </a:p>
          <a:p>
            <a:pPr lvl="0">
              <a:buNone/>
            </a:pPr>
            <a:endParaRPr lang="es-ES" sz="2800" b="1" dirty="0" smtClean="0"/>
          </a:p>
          <a:p>
            <a:pPr lvl="0"/>
            <a:endParaRPr lang="es-ES" sz="2800" b="1" dirty="0" smtClean="0"/>
          </a:p>
          <a:p>
            <a:pPr lvl="0"/>
            <a:endParaRPr lang="es-E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066130"/>
          </a:xfrm>
        </p:spPr>
        <p:txBody>
          <a:bodyPr>
            <a:normAutofit/>
          </a:bodyPr>
          <a:lstStyle/>
          <a:p>
            <a:r>
              <a:rPr lang="es-ES" sz="3600" dirty="0" smtClean="0">
                <a:latin typeface="Aharoni" pitchFamily="2" charset="-79"/>
                <a:cs typeface="Aharoni" pitchFamily="2" charset="-79"/>
              </a:rPr>
              <a:t>APRENDIZAJE COOPERATIVO</a:t>
            </a:r>
            <a:endParaRPr lang="es-ES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712968" cy="5112568"/>
          </a:xfrm>
        </p:spPr>
        <p:txBody>
          <a:bodyPr>
            <a:noAutofit/>
          </a:bodyPr>
          <a:lstStyle/>
          <a:p>
            <a:pPr lvl="0"/>
            <a:r>
              <a:rPr lang="es-ES" sz="2800" dirty="0" smtClean="0"/>
              <a:t>El niño/a </a:t>
            </a:r>
            <a:r>
              <a:rPr lang="es-ES" sz="2800" b="1" dirty="0" smtClean="0"/>
              <a:t>responsable y protagonista</a:t>
            </a:r>
            <a:r>
              <a:rPr lang="es-ES" sz="2800" dirty="0" smtClean="0"/>
              <a:t>.</a:t>
            </a:r>
          </a:p>
          <a:p>
            <a:pPr lvl="0"/>
            <a:r>
              <a:rPr lang="es-ES" sz="2800" dirty="0" smtClean="0"/>
              <a:t> Aprender a aprender.</a:t>
            </a:r>
          </a:p>
          <a:p>
            <a:pPr lvl="0"/>
            <a:r>
              <a:rPr lang="es-ES" sz="2800" dirty="0" smtClean="0"/>
              <a:t>Desarrolla el </a:t>
            </a:r>
            <a:r>
              <a:rPr lang="es-ES" sz="2800" b="1" dirty="0" smtClean="0"/>
              <a:t>respeto</a:t>
            </a:r>
            <a:r>
              <a:rPr lang="es-ES" sz="2800" dirty="0" smtClean="0"/>
              <a:t> hacia los otros, la tolerancia y la empatía. </a:t>
            </a:r>
          </a:p>
          <a:p>
            <a:pPr lvl="0"/>
            <a:r>
              <a:rPr lang="es-ES" sz="2800" dirty="0" smtClean="0"/>
              <a:t>Aumenta la </a:t>
            </a:r>
            <a:r>
              <a:rPr lang="es-ES" sz="2800" b="1" dirty="0" smtClean="0"/>
              <a:t>autoestima </a:t>
            </a:r>
            <a:r>
              <a:rPr lang="es-ES" sz="2800" dirty="0" smtClean="0"/>
              <a:t>y disminuye la ansiedad y la frustración.</a:t>
            </a:r>
          </a:p>
          <a:p>
            <a:pPr lvl="0"/>
            <a:r>
              <a:rPr lang="en-US" sz="2800" dirty="0" err="1" smtClean="0"/>
              <a:t>Mejora</a:t>
            </a:r>
            <a:r>
              <a:rPr lang="en-US" sz="2800" dirty="0" smtClean="0"/>
              <a:t> el </a:t>
            </a:r>
            <a:r>
              <a:rPr lang="en-US" sz="2800" b="1" dirty="0" err="1" smtClean="0"/>
              <a:t>rendimiento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académico</a:t>
            </a:r>
            <a:r>
              <a:rPr lang="en-US" sz="2800" dirty="0" smtClean="0"/>
              <a:t>.       </a:t>
            </a:r>
          </a:p>
          <a:p>
            <a:pPr lvl="0"/>
            <a:r>
              <a:rPr lang="es-ES" sz="2800" dirty="0" smtClean="0"/>
              <a:t>Desarrolla el </a:t>
            </a:r>
            <a:r>
              <a:rPr lang="es-ES" sz="2800" b="1" dirty="0" smtClean="0"/>
              <a:t>lenguaje</a:t>
            </a:r>
            <a:r>
              <a:rPr lang="es-ES" sz="2800" dirty="0" smtClean="0"/>
              <a:t> oral  y su </a:t>
            </a:r>
          </a:p>
          <a:p>
            <a:pPr lvl="0">
              <a:buNone/>
            </a:pPr>
            <a:r>
              <a:rPr lang="es-ES" sz="2800" dirty="0" smtClean="0"/>
              <a:t>   capacidad para comunicar ideas.  </a:t>
            </a:r>
          </a:p>
          <a:p>
            <a:pPr lvl="0"/>
            <a:r>
              <a:rPr lang="es-ES" sz="2800" dirty="0" smtClean="0"/>
              <a:t>Facilita la </a:t>
            </a:r>
            <a:r>
              <a:rPr lang="es-ES" sz="2800" b="1" dirty="0" smtClean="0"/>
              <a:t>atención individualizada.</a:t>
            </a:r>
            <a:endParaRPr lang="es-ES" sz="2800" dirty="0"/>
          </a:p>
        </p:txBody>
      </p:sp>
      <p:pic>
        <p:nvPicPr>
          <p:cNvPr id="4" name="3 Imagen" descr="COOPERATIVO.jpg"/>
          <p:cNvPicPr>
            <a:picLocks noChangeAspect="1"/>
          </p:cNvPicPr>
          <p:nvPr/>
        </p:nvPicPr>
        <p:blipFill>
          <a:blip r:embed="rId2" cstate="print"/>
          <a:srcRect b="33011"/>
          <a:stretch>
            <a:fillRect/>
          </a:stretch>
        </p:blipFill>
        <p:spPr>
          <a:xfrm>
            <a:off x="7167110" y="332656"/>
            <a:ext cx="1868028" cy="1944216"/>
          </a:xfrm>
          <a:prstGeom prst="rect">
            <a:avLst/>
          </a:prstGeom>
        </p:spPr>
      </p:pic>
      <p:pic>
        <p:nvPicPr>
          <p:cNvPr id="5" name="4 Imagen" descr="RO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3861048"/>
            <a:ext cx="2592288" cy="259228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85821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6600" dirty="0" smtClean="0">
                <a:latin typeface="Aharoni" pitchFamily="2" charset="-79"/>
                <a:cs typeface="Aharoni" pitchFamily="2" charset="-79"/>
              </a:rPr>
              <a:t>NUEVAS TECNOLOGÍAS</a:t>
            </a:r>
            <a:endParaRPr lang="es-ES" sz="6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1560" y="2060848"/>
            <a:ext cx="8280920" cy="453650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s-ES" sz="3100" b="1" dirty="0" smtClean="0"/>
              <a:t>PROYECTOS MINITIC EN ABP (APRENDIZAJE BASADO EN PROYECTOS)</a:t>
            </a:r>
          </a:p>
          <a:p>
            <a:pPr>
              <a:lnSpc>
                <a:spcPct val="150000"/>
              </a:lnSpc>
            </a:pPr>
            <a:r>
              <a:rPr lang="es-ES" sz="3100" b="1" dirty="0" smtClean="0"/>
              <a:t>HERRAMIENTAS DE COMUNICACIÓN CON LAS FAMILIAS: CLASS DOJO, CORREO ELECTRÓNICO…</a:t>
            </a:r>
          </a:p>
          <a:p>
            <a:pPr>
              <a:lnSpc>
                <a:spcPct val="150000"/>
              </a:lnSpc>
            </a:pPr>
            <a:r>
              <a:rPr lang="es-ES" sz="3100" b="1" dirty="0" smtClean="0"/>
              <a:t>AULAS VIRTUALES PROPIAS</a:t>
            </a:r>
          </a:p>
          <a:p>
            <a:pPr>
              <a:lnSpc>
                <a:spcPct val="150000"/>
              </a:lnSpc>
              <a:buNone/>
            </a:pPr>
            <a:r>
              <a:rPr lang="es-ES" sz="3100" b="1" dirty="0" smtClean="0"/>
              <a:t>    DESDE 3 AÑOS</a:t>
            </a:r>
          </a:p>
          <a:p>
            <a:pPr>
              <a:lnSpc>
                <a:spcPct val="150000"/>
              </a:lnSpc>
            </a:pPr>
            <a:r>
              <a:rPr lang="es-ES" sz="3100" b="1" dirty="0" smtClean="0"/>
              <a:t>TABLETAS DEL CENTRO</a:t>
            </a:r>
          </a:p>
          <a:p>
            <a:pPr>
              <a:lnSpc>
                <a:spcPct val="150000"/>
              </a:lnSpc>
            </a:pPr>
            <a:r>
              <a:rPr lang="es-ES" sz="3100" b="1" dirty="0" smtClean="0"/>
              <a:t>2  AULAS DE INFORMÁTICAS </a:t>
            </a:r>
          </a:p>
          <a:p>
            <a:pPr>
              <a:lnSpc>
                <a:spcPct val="150000"/>
              </a:lnSpc>
            </a:pPr>
            <a:r>
              <a:rPr lang="es-ES" sz="3100" b="1" dirty="0" smtClean="0"/>
              <a:t>(1 ED. INFANTIL + 1 ED. PRIMARIA)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3 Imagen" descr="TABLET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3861048"/>
            <a:ext cx="3216358" cy="241226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551</TotalTime>
  <Words>435</Words>
  <Application>Microsoft Office PowerPoint</Application>
  <PresentationFormat>Presentación en pantalla (4:3)</PresentationFormat>
  <Paragraphs>125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Equidad</vt:lpstr>
      <vt:lpstr>CEIP SANTO DOMINGO</vt:lpstr>
      <vt:lpstr>MATRICULACIÓN 3 AÑOS</vt:lpstr>
      <vt:lpstr>HORARIO</vt:lpstr>
      <vt:lpstr>RECURSOS HUMANOS</vt:lpstr>
      <vt:lpstr>ESPACIOS</vt:lpstr>
      <vt:lpstr>QUIÉNES SOMOS</vt:lpstr>
      <vt:lpstr>PROYECTOS  PROPIOS</vt:lpstr>
      <vt:lpstr>APRENDIZAJE COOPERATIVO</vt:lpstr>
      <vt:lpstr>NUEVAS TECNOLOGÍAS</vt:lpstr>
      <vt:lpstr>CONVIVENCIA</vt:lpstr>
      <vt:lpstr>COMEDOR</vt:lpstr>
      <vt:lpstr>FAMILIAS</vt:lpstr>
      <vt:lpstr>    3 AÑOS PSICOMOTRICIDAD</vt:lpstr>
      <vt:lpstr>3 AÑOS  INFORMÁTICA</vt:lpstr>
      <vt:lpstr>3 AÑOS INGLÉS</vt:lpstr>
      <vt:lpstr>3 AÑOS MÚSICA</vt:lpstr>
      <vt:lpstr>MAS INFORMACIÓN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CEIP SANTO DOMINGO</dc:title>
  <dc:creator>Sonia</dc:creator>
  <cp:lastModifiedBy>www.intercambiosvirtuales.org</cp:lastModifiedBy>
  <cp:revision>65</cp:revision>
  <dcterms:created xsi:type="dcterms:W3CDTF">2020-05-06T09:42:43Z</dcterms:created>
  <dcterms:modified xsi:type="dcterms:W3CDTF">2020-05-13T13:44:37Z</dcterms:modified>
</cp:coreProperties>
</file>