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Bitter Medium" pitchFamily="2" charset="77"/>
      <p:regular r:id="rId13"/>
    </p:embeddedFon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0"/>
  </p:normalViewPr>
  <p:slideViewPr>
    <p:cSldViewPr snapToGrid="0" snapToObjects="1">
      <p:cViewPr varScale="1">
        <p:scale>
          <a:sx n="97" d="100"/>
          <a:sy n="97" d="100"/>
        </p:scale>
        <p:origin x="4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21180"/>
            <a:ext cx="75564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Descubriendo los Pronombres Personales en Español</a:t>
            </a:r>
            <a:endParaRPr lang="en-US" sz="4450" dirty="0"/>
          </a:p>
        </p:txBody>
      </p:sp>
      <p:sp>
        <p:nvSpPr>
          <p:cNvPr id="4" name="Text 1"/>
          <p:cNvSpPr/>
          <p:nvPr/>
        </p:nvSpPr>
        <p:spPr>
          <a:xfrm>
            <a:off x="6280190" y="3578900"/>
            <a:ext cx="7556421"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¡Bienvenidos a nuestra aventura para explorar el fascinante mundo de los pronombres personales en español! En esta presentación, aprenderemos qué son, cómo se usan y por qué son tan importantes en nuestro idioma. Acompáñenme en este viaje lleno de ejemplos divertidos y actividades interactivas para que se conviertan en verdaderos expertos de los pronombres.</a:t>
            </a:r>
            <a:endParaRPr lang="en-US" sz="1750" dirty="0"/>
          </a:p>
        </p:txBody>
      </p:sp>
      <p:sp>
        <p:nvSpPr>
          <p:cNvPr id="5" name="Shape 2"/>
          <p:cNvSpPr/>
          <p:nvPr/>
        </p:nvSpPr>
        <p:spPr>
          <a:xfrm>
            <a:off x="6280190" y="6028373"/>
            <a:ext cx="362903" cy="362903"/>
          </a:xfrm>
          <a:prstGeom prst="roundRect">
            <a:avLst>
              <a:gd name="adj" fmla="val 25194296"/>
            </a:avLst>
          </a:prstGeom>
          <a:solidFill>
            <a:srgbClr val="466096"/>
          </a:solidFill>
          <a:ln w="7620">
            <a:solidFill>
              <a:srgbClr val="FFFFFF"/>
            </a:solidFill>
            <a:prstDash val="solid"/>
          </a:ln>
        </p:spPr>
        <p:txBody>
          <a:bodyPr/>
          <a:lstStyle/>
          <a:p>
            <a:endParaRPr lang="es-ES"/>
          </a:p>
        </p:txBody>
      </p:sp>
      <p:sp>
        <p:nvSpPr>
          <p:cNvPr id="6" name="Text 3"/>
          <p:cNvSpPr/>
          <p:nvPr/>
        </p:nvSpPr>
        <p:spPr>
          <a:xfrm>
            <a:off x="6386274" y="6161008"/>
            <a:ext cx="150614" cy="97512"/>
          </a:xfrm>
          <a:prstGeom prst="rect">
            <a:avLst/>
          </a:prstGeom>
          <a:noFill/>
          <a:ln/>
        </p:spPr>
        <p:txBody>
          <a:bodyPr wrap="none" lIns="0" tIns="0" rIns="0" bIns="0" rtlCol="0" anchor="t"/>
          <a:lstStyle/>
          <a:p>
            <a:pPr marL="0" indent="0" algn="ctr">
              <a:lnSpc>
                <a:spcPts val="750"/>
              </a:lnSpc>
              <a:buNone/>
            </a:pPr>
            <a:r>
              <a:rPr lang="en-US" sz="750" kern="0" spc="-36" dirty="0">
                <a:solidFill>
                  <a:srgbClr val="FFFFFF"/>
                </a:solidFill>
                <a:latin typeface="Open Sans Medium" pitchFamily="34" charset="0"/>
                <a:ea typeface="Open Sans Medium" pitchFamily="34" charset="-122"/>
                <a:cs typeface="Open Sans Medium" pitchFamily="34" charset="-120"/>
              </a:rPr>
              <a:t>MG</a:t>
            </a:r>
            <a:endParaRPr lang="en-US" sz="750" dirty="0"/>
          </a:p>
        </p:txBody>
      </p:sp>
      <p:sp>
        <p:nvSpPr>
          <p:cNvPr id="7" name="Text 4"/>
          <p:cNvSpPr/>
          <p:nvPr/>
        </p:nvSpPr>
        <p:spPr>
          <a:xfrm>
            <a:off x="6756440" y="6011466"/>
            <a:ext cx="4204692"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B2E3C"/>
                </a:solidFill>
                <a:latin typeface="Open Sans Bold" pitchFamily="34" charset="0"/>
                <a:ea typeface="Open Sans Bold" pitchFamily="34" charset="-122"/>
                <a:cs typeface="Open Sans Bold" pitchFamily="34" charset="-120"/>
              </a:rPr>
              <a:t>por MARIA COLILLA GONZÁLEZ</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28624"/>
            <a:ext cx="75564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¡Gracias por aprender sobre pronombres!</a:t>
            </a:r>
            <a:endParaRPr lang="en-US" sz="4450" dirty="0"/>
          </a:p>
        </p:txBody>
      </p:sp>
      <p:sp>
        <p:nvSpPr>
          <p:cNvPr id="4" name="Text 1"/>
          <p:cNvSpPr/>
          <p:nvPr/>
        </p:nvSpPr>
        <p:spPr>
          <a:xfrm>
            <a:off x="6280190" y="4086344"/>
            <a:ext cx="7556421"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¡Felicidades! Ahora son expertos en pronombres personales. Recuerden usarlos correctamente en sus conversaciones y escritos. Los pronombres son una herramienta poderosa para comunicarnos de manera clara y efectiva. ¡Sigan explorando y aprendiendo sobre el maravilloso mundo del lenguaje español!</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459706"/>
            <a:ext cx="130428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¿Qué son los pronombres personales? (Teoría para niños)</a:t>
            </a:r>
            <a:endParaRPr lang="en-US" sz="4450" dirty="0"/>
          </a:p>
        </p:txBody>
      </p:sp>
      <p:sp>
        <p:nvSpPr>
          <p:cNvPr id="3" name="Text 1"/>
          <p:cNvSpPr/>
          <p:nvPr/>
        </p:nvSpPr>
        <p:spPr>
          <a:xfrm>
            <a:off x="793790" y="3444240"/>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Sustitutos mágicos</a:t>
            </a:r>
            <a:endParaRPr lang="en-US" sz="2200" dirty="0"/>
          </a:p>
        </p:txBody>
      </p:sp>
      <p:sp>
        <p:nvSpPr>
          <p:cNvPr id="4" name="Text 2"/>
          <p:cNvSpPr/>
          <p:nvPr/>
        </p:nvSpPr>
        <p:spPr>
          <a:xfrm>
            <a:off x="793790" y="4025384"/>
            <a:ext cx="3978116"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Los pronombres personales son como "sustitutos mágicos" que usamos en lugar de los nombres de las personas. Imaginen que en vez de decir "María juega", decimos "Ella juega". "Ella" es el pronombre que reemplaza a María.</a:t>
            </a:r>
            <a:endParaRPr lang="en-US" sz="1750" dirty="0"/>
          </a:p>
        </p:txBody>
      </p:sp>
      <p:sp>
        <p:nvSpPr>
          <p:cNvPr id="5" name="Text 3"/>
          <p:cNvSpPr/>
          <p:nvPr/>
        </p:nvSpPr>
        <p:spPr>
          <a:xfrm>
            <a:off x="5332928" y="3444240"/>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Evitan repeticiones</a:t>
            </a:r>
            <a:endParaRPr lang="en-US" sz="2200" dirty="0"/>
          </a:p>
        </p:txBody>
      </p:sp>
      <p:sp>
        <p:nvSpPr>
          <p:cNvPr id="6" name="Text 4"/>
          <p:cNvSpPr/>
          <p:nvPr/>
        </p:nvSpPr>
        <p:spPr>
          <a:xfrm>
            <a:off x="5332928" y="4025384"/>
            <a:ext cx="3978116"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Estos pronombres nos ayudan a evitar repetir los nombres una y otra vez. Por ejemplo, en lugar de decir "Juan come, Juan ríe, Juan duerme", decimos "Juan come, él ríe, él duerme". ¡Es mucho más sencillo!</a:t>
            </a:r>
            <a:endParaRPr lang="en-US" sz="1750" dirty="0"/>
          </a:p>
        </p:txBody>
      </p:sp>
      <p:sp>
        <p:nvSpPr>
          <p:cNvPr id="7" name="Text 5"/>
          <p:cNvSpPr/>
          <p:nvPr/>
        </p:nvSpPr>
        <p:spPr>
          <a:xfrm>
            <a:off x="9872067" y="3444240"/>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Indican quién habla</a:t>
            </a:r>
            <a:endParaRPr lang="en-US" sz="2200" dirty="0"/>
          </a:p>
        </p:txBody>
      </p:sp>
      <p:sp>
        <p:nvSpPr>
          <p:cNvPr id="8" name="Text 6"/>
          <p:cNvSpPr/>
          <p:nvPr/>
        </p:nvSpPr>
        <p:spPr>
          <a:xfrm>
            <a:off x="9872067" y="4025384"/>
            <a:ext cx="3978116" cy="254031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También nos dicen quién está hablando, a quién se le habla y de quién se habla. Por eso, son esenciales para comunicarnos de manera clara y correcta en español. ¡Son como las claves secretas de nuestras conversaciones!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9355" y="615315"/>
            <a:ext cx="7578090" cy="1398270"/>
          </a:xfrm>
          <a:prstGeom prst="rect">
            <a:avLst/>
          </a:prstGeom>
          <a:noFill/>
          <a:ln/>
        </p:spPr>
        <p:txBody>
          <a:bodyPr wrap="square" lIns="0" tIns="0" rIns="0" bIns="0" rtlCol="0" anchor="t"/>
          <a:lstStyle/>
          <a:p>
            <a:pPr marL="0" indent="0">
              <a:lnSpc>
                <a:spcPts val="5500"/>
              </a:lnSpc>
              <a:buNone/>
            </a:pPr>
            <a:r>
              <a:rPr lang="en-US" sz="4400" kern="0" spc="-132" dirty="0">
                <a:solidFill>
                  <a:srgbClr val="2C3F42"/>
                </a:solidFill>
                <a:latin typeface="Bitter Medium" pitchFamily="34" charset="0"/>
                <a:ea typeface="Bitter Medium" pitchFamily="34" charset="-122"/>
                <a:cs typeface="Bitter Medium" pitchFamily="34" charset="-120"/>
              </a:rPr>
              <a:t>Yo, tú, él/ella: Conociendo los pronombres singulares</a:t>
            </a:r>
            <a:endParaRPr lang="en-US" sz="4400" dirty="0"/>
          </a:p>
        </p:txBody>
      </p:sp>
      <p:sp>
        <p:nvSpPr>
          <p:cNvPr id="4" name="Shape 1"/>
          <p:cNvSpPr/>
          <p:nvPr/>
        </p:nvSpPr>
        <p:spPr>
          <a:xfrm>
            <a:off x="6269355" y="2600682"/>
            <a:ext cx="503277" cy="503277"/>
          </a:xfrm>
          <a:prstGeom prst="roundRect">
            <a:avLst>
              <a:gd name="adj" fmla="val 18670"/>
            </a:avLst>
          </a:prstGeom>
          <a:solidFill>
            <a:srgbClr val="FCE2CF"/>
          </a:solidFill>
          <a:ln w="7620">
            <a:solidFill>
              <a:srgbClr val="E2C8B5"/>
            </a:solidFill>
            <a:prstDash val="solid"/>
          </a:ln>
        </p:spPr>
        <p:txBody>
          <a:bodyPr/>
          <a:lstStyle/>
          <a:p>
            <a:endParaRPr lang="es-ES"/>
          </a:p>
        </p:txBody>
      </p:sp>
      <p:sp>
        <p:nvSpPr>
          <p:cNvPr id="5" name="Text 2"/>
          <p:cNvSpPr/>
          <p:nvPr/>
        </p:nvSpPr>
        <p:spPr>
          <a:xfrm>
            <a:off x="6456402" y="2684502"/>
            <a:ext cx="129183" cy="335637"/>
          </a:xfrm>
          <a:prstGeom prst="rect">
            <a:avLst/>
          </a:prstGeom>
          <a:noFill/>
          <a:ln/>
        </p:spPr>
        <p:txBody>
          <a:bodyPr wrap="none" lIns="0" tIns="0" rIns="0" bIns="0" rtlCol="0" anchor="t"/>
          <a:lstStyle/>
          <a:p>
            <a:pPr marL="0" indent="0" algn="ctr">
              <a:lnSpc>
                <a:spcPts val="2600"/>
              </a:lnSpc>
              <a:buNone/>
            </a:pPr>
            <a:r>
              <a:rPr lang="en-US" sz="2600" kern="0" spc="-79" dirty="0">
                <a:solidFill>
                  <a:srgbClr val="2B2E3C"/>
                </a:solidFill>
                <a:latin typeface="Bitter Medium" pitchFamily="34" charset="0"/>
                <a:ea typeface="Bitter Medium" pitchFamily="34" charset="-122"/>
                <a:cs typeface="Bitter Medium" pitchFamily="34" charset="-120"/>
              </a:rPr>
              <a:t>1</a:t>
            </a:r>
            <a:endParaRPr lang="en-US" sz="2600" dirty="0"/>
          </a:p>
        </p:txBody>
      </p:sp>
      <p:sp>
        <p:nvSpPr>
          <p:cNvPr id="6" name="Text 3"/>
          <p:cNvSpPr/>
          <p:nvPr/>
        </p:nvSpPr>
        <p:spPr>
          <a:xfrm>
            <a:off x="6996351" y="2600682"/>
            <a:ext cx="2807375" cy="349568"/>
          </a:xfrm>
          <a:prstGeom prst="rect">
            <a:avLst/>
          </a:prstGeom>
          <a:noFill/>
          <a:ln/>
        </p:spPr>
        <p:txBody>
          <a:bodyPr wrap="none" lIns="0" tIns="0" rIns="0" bIns="0" rtlCol="0" anchor="t"/>
          <a:lstStyle/>
          <a:p>
            <a:pPr marL="0" indent="0">
              <a:lnSpc>
                <a:spcPts val="2750"/>
              </a:lnSpc>
              <a:buNone/>
            </a:pPr>
            <a:r>
              <a:rPr lang="en-US" sz="2200" b="1" kern="0" spc="-66" dirty="0">
                <a:solidFill>
                  <a:srgbClr val="2B2E3C"/>
                </a:solidFill>
                <a:latin typeface="Bitter Medium" pitchFamily="34" charset="0"/>
                <a:ea typeface="Bitter Medium" pitchFamily="34" charset="-122"/>
                <a:cs typeface="Bitter Medium" pitchFamily="34" charset="-120"/>
              </a:rPr>
              <a:t>Yo</a:t>
            </a:r>
            <a:r>
              <a:rPr lang="en-US" sz="2200" kern="0" spc="-66" dirty="0">
                <a:solidFill>
                  <a:srgbClr val="2B2E3C"/>
                </a:solidFill>
                <a:latin typeface="Bitter Medium" pitchFamily="34" charset="0"/>
                <a:ea typeface="Bitter Medium" pitchFamily="34" charset="-122"/>
                <a:cs typeface="Bitter Medium" pitchFamily="34" charset="-120"/>
              </a:rPr>
              <a:t>: La estrella principal</a:t>
            </a:r>
            <a:endParaRPr lang="en-US" sz="2200" dirty="0"/>
          </a:p>
        </p:txBody>
      </p:sp>
      <p:sp>
        <p:nvSpPr>
          <p:cNvPr id="7" name="Text 4"/>
          <p:cNvSpPr/>
          <p:nvPr/>
        </p:nvSpPr>
        <p:spPr>
          <a:xfrm>
            <a:off x="6996351" y="3084433"/>
            <a:ext cx="2950250" cy="2147411"/>
          </a:xfrm>
          <a:prstGeom prst="rect">
            <a:avLst/>
          </a:prstGeom>
          <a:noFill/>
          <a:ln/>
        </p:spPr>
        <p:txBody>
          <a:bodyPr wrap="squar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El pronombre "yo" se usa cuando hablas de ti mismo. ¡Eres la estrella principal de tu propia historia! Por ejemplo: </a:t>
            </a:r>
            <a:r>
              <a:rPr lang="en-US" sz="1750" b="1" kern="0" spc="-35" dirty="0">
                <a:solidFill>
                  <a:srgbClr val="2B2E3C"/>
                </a:solidFill>
                <a:latin typeface="Open Sans" pitchFamily="34" charset="0"/>
                <a:ea typeface="Open Sans" pitchFamily="34" charset="-122"/>
                <a:cs typeface="Open Sans" pitchFamily="34" charset="-120"/>
              </a:rPr>
              <a:t>Yo</a:t>
            </a:r>
            <a:r>
              <a:rPr lang="en-US" sz="1750" kern="0" spc="-35" dirty="0">
                <a:solidFill>
                  <a:srgbClr val="2B2E3C"/>
                </a:solidFill>
                <a:latin typeface="Open Sans" pitchFamily="34" charset="0"/>
                <a:ea typeface="Open Sans" pitchFamily="34" charset="-122"/>
                <a:cs typeface="Open Sans" pitchFamily="34" charset="-120"/>
              </a:rPr>
              <a:t> soy un niño muy curioso.</a:t>
            </a:r>
            <a:endParaRPr lang="en-US" sz="1750" dirty="0"/>
          </a:p>
        </p:txBody>
      </p:sp>
      <p:sp>
        <p:nvSpPr>
          <p:cNvPr id="8" name="Shape 5"/>
          <p:cNvSpPr/>
          <p:nvPr/>
        </p:nvSpPr>
        <p:spPr>
          <a:xfrm>
            <a:off x="10170319" y="2600682"/>
            <a:ext cx="503277" cy="503277"/>
          </a:xfrm>
          <a:prstGeom prst="roundRect">
            <a:avLst>
              <a:gd name="adj" fmla="val 18670"/>
            </a:avLst>
          </a:prstGeom>
          <a:solidFill>
            <a:srgbClr val="FCE2CF"/>
          </a:solidFill>
          <a:ln w="7620">
            <a:solidFill>
              <a:srgbClr val="E2C8B5"/>
            </a:solidFill>
            <a:prstDash val="solid"/>
          </a:ln>
        </p:spPr>
        <p:txBody>
          <a:bodyPr/>
          <a:lstStyle/>
          <a:p>
            <a:endParaRPr lang="es-ES"/>
          </a:p>
        </p:txBody>
      </p:sp>
      <p:sp>
        <p:nvSpPr>
          <p:cNvPr id="9" name="Text 6"/>
          <p:cNvSpPr/>
          <p:nvPr/>
        </p:nvSpPr>
        <p:spPr>
          <a:xfrm>
            <a:off x="10334744" y="2684502"/>
            <a:ext cx="174427" cy="335637"/>
          </a:xfrm>
          <a:prstGeom prst="rect">
            <a:avLst/>
          </a:prstGeom>
          <a:noFill/>
          <a:ln/>
        </p:spPr>
        <p:txBody>
          <a:bodyPr wrap="none" lIns="0" tIns="0" rIns="0" bIns="0" rtlCol="0" anchor="t"/>
          <a:lstStyle/>
          <a:p>
            <a:pPr marL="0" indent="0" algn="ctr">
              <a:lnSpc>
                <a:spcPts val="2600"/>
              </a:lnSpc>
              <a:buNone/>
            </a:pPr>
            <a:r>
              <a:rPr lang="en-US" sz="2600" kern="0" spc="-79" dirty="0">
                <a:solidFill>
                  <a:srgbClr val="2B2E3C"/>
                </a:solidFill>
                <a:latin typeface="Bitter Medium" pitchFamily="34" charset="0"/>
                <a:ea typeface="Bitter Medium" pitchFamily="34" charset="-122"/>
                <a:cs typeface="Bitter Medium" pitchFamily="34" charset="-120"/>
              </a:rPr>
              <a:t>2</a:t>
            </a:r>
            <a:endParaRPr lang="en-US" sz="2600" dirty="0"/>
          </a:p>
        </p:txBody>
      </p:sp>
      <p:sp>
        <p:nvSpPr>
          <p:cNvPr id="10" name="Text 7"/>
          <p:cNvSpPr/>
          <p:nvPr/>
        </p:nvSpPr>
        <p:spPr>
          <a:xfrm>
            <a:off x="10897314" y="2600682"/>
            <a:ext cx="2950250" cy="699135"/>
          </a:xfrm>
          <a:prstGeom prst="rect">
            <a:avLst/>
          </a:prstGeom>
          <a:noFill/>
          <a:ln/>
        </p:spPr>
        <p:txBody>
          <a:bodyPr wrap="square" lIns="0" tIns="0" rIns="0" bIns="0" rtlCol="0" anchor="t"/>
          <a:lstStyle/>
          <a:p>
            <a:pPr marL="0" indent="0">
              <a:lnSpc>
                <a:spcPts val="2750"/>
              </a:lnSpc>
              <a:buNone/>
            </a:pPr>
            <a:r>
              <a:rPr lang="en-US" sz="2200" b="1" kern="0" spc="-66" dirty="0">
                <a:solidFill>
                  <a:srgbClr val="2B2E3C"/>
                </a:solidFill>
                <a:latin typeface="Bitter Medium" pitchFamily="34" charset="0"/>
                <a:ea typeface="Bitter Medium" pitchFamily="34" charset="-122"/>
                <a:cs typeface="Bitter Medium" pitchFamily="34" charset="-120"/>
              </a:rPr>
              <a:t>Tú</a:t>
            </a:r>
            <a:r>
              <a:rPr lang="en-US" sz="2200" kern="0" spc="-66" dirty="0">
                <a:solidFill>
                  <a:srgbClr val="2B2E3C"/>
                </a:solidFill>
                <a:latin typeface="Bitter Medium" pitchFamily="34" charset="0"/>
                <a:ea typeface="Bitter Medium" pitchFamily="34" charset="-122"/>
                <a:cs typeface="Bitter Medium" pitchFamily="34" charset="-120"/>
              </a:rPr>
              <a:t>: El compañero especial</a:t>
            </a:r>
            <a:endParaRPr lang="en-US" sz="2200" dirty="0"/>
          </a:p>
        </p:txBody>
      </p:sp>
      <p:sp>
        <p:nvSpPr>
          <p:cNvPr id="11" name="Text 8"/>
          <p:cNvSpPr/>
          <p:nvPr/>
        </p:nvSpPr>
        <p:spPr>
          <a:xfrm>
            <a:off x="10897314" y="3434001"/>
            <a:ext cx="2950250" cy="2147411"/>
          </a:xfrm>
          <a:prstGeom prst="rect">
            <a:avLst/>
          </a:prstGeom>
          <a:noFill/>
          <a:ln/>
        </p:spPr>
        <p:txBody>
          <a:bodyPr wrap="squar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"Tú" se usa cuando hablas directamente con otra persona. ¡Es tu compañero especial en la conversación! Por ejemplo: </a:t>
            </a:r>
            <a:r>
              <a:rPr lang="en-US" sz="1750" b="1" kern="0" spc="-35" dirty="0">
                <a:solidFill>
                  <a:srgbClr val="2B2E3C"/>
                </a:solidFill>
                <a:latin typeface="Open Sans" pitchFamily="34" charset="0"/>
                <a:ea typeface="Open Sans" pitchFamily="34" charset="-122"/>
                <a:cs typeface="Open Sans" pitchFamily="34" charset="-120"/>
              </a:rPr>
              <a:t>Tú</a:t>
            </a:r>
            <a:r>
              <a:rPr lang="en-US" sz="1750" kern="0" spc="-35" dirty="0">
                <a:solidFill>
                  <a:srgbClr val="2B2E3C"/>
                </a:solidFill>
                <a:latin typeface="Open Sans" pitchFamily="34" charset="0"/>
                <a:ea typeface="Open Sans" pitchFamily="34" charset="-122"/>
                <a:cs typeface="Open Sans" pitchFamily="34" charset="-120"/>
              </a:rPr>
              <a:t> eres muy inteligente.</a:t>
            </a:r>
            <a:endParaRPr lang="en-US" sz="1750" dirty="0"/>
          </a:p>
        </p:txBody>
      </p:sp>
      <p:sp>
        <p:nvSpPr>
          <p:cNvPr id="12" name="Shape 9"/>
          <p:cNvSpPr/>
          <p:nvPr/>
        </p:nvSpPr>
        <p:spPr>
          <a:xfrm>
            <a:off x="6269355" y="6056709"/>
            <a:ext cx="503277" cy="503277"/>
          </a:xfrm>
          <a:prstGeom prst="roundRect">
            <a:avLst>
              <a:gd name="adj" fmla="val 18670"/>
            </a:avLst>
          </a:prstGeom>
          <a:solidFill>
            <a:srgbClr val="FCE2CF"/>
          </a:solidFill>
          <a:ln w="7620">
            <a:solidFill>
              <a:srgbClr val="E2C8B5"/>
            </a:solidFill>
            <a:prstDash val="solid"/>
          </a:ln>
        </p:spPr>
        <p:txBody>
          <a:bodyPr/>
          <a:lstStyle/>
          <a:p>
            <a:endParaRPr lang="es-ES"/>
          </a:p>
        </p:txBody>
      </p:sp>
      <p:sp>
        <p:nvSpPr>
          <p:cNvPr id="13" name="Text 10"/>
          <p:cNvSpPr/>
          <p:nvPr/>
        </p:nvSpPr>
        <p:spPr>
          <a:xfrm>
            <a:off x="6430089" y="6140529"/>
            <a:ext cx="181808" cy="335637"/>
          </a:xfrm>
          <a:prstGeom prst="rect">
            <a:avLst/>
          </a:prstGeom>
          <a:noFill/>
          <a:ln/>
        </p:spPr>
        <p:txBody>
          <a:bodyPr wrap="none" lIns="0" tIns="0" rIns="0" bIns="0" rtlCol="0" anchor="t"/>
          <a:lstStyle/>
          <a:p>
            <a:pPr marL="0" indent="0" algn="ctr">
              <a:lnSpc>
                <a:spcPts val="2600"/>
              </a:lnSpc>
              <a:buNone/>
            </a:pPr>
            <a:r>
              <a:rPr lang="en-US" sz="2600" kern="0" spc="-79" dirty="0">
                <a:solidFill>
                  <a:srgbClr val="2B2E3C"/>
                </a:solidFill>
                <a:latin typeface="Bitter Medium" pitchFamily="34" charset="0"/>
                <a:ea typeface="Bitter Medium" pitchFamily="34" charset="-122"/>
                <a:cs typeface="Bitter Medium" pitchFamily="34" charset="-120"/>
              </a:rPr>
              <a:t>3</a:t>
            </a:r>
            <a:endParaRPr lang="en-US" sz="2600" dirty="0"/>
          </a:p>
        </p:txBody>
      </p:sp>
      <p:sp>
        <p:nvSpPr>
          <p:cNvPr id="14" name="Text 11"/>
          <p:cNvSpPr/>
          <p:nvPr/>
        </p:nvSpPr>
        <p:spPr>
          <a:xfrm>
            <a:off x="6996351" y="6056709"/>
            <a:ext cx="3160514" cy="349568"/>
          </a:xfrm>
          <a:prstGeom prst="rect">
            <a:avLst/>
          </a:prstGeom>
          <a:noFill/>
          <a:ln/>
        </p:spPr>
        <p:txBody>
          <a:bodyPr wrap="none" lIns="0" tIns="0" rIns="0" bIns="0" rtlCol="0" anchor="t"/>
          <a:lstStyle/>
          <a:p>
            <a:pPr marL="0" indent="0">
              <a:lnSpc>
                <a:spcPts val="2750"/>
              </a:lnSpc>
              <a:buNone/>
            </a:pPr>
            <a:r>
              <a:rPr lang="en-US" sz="2200" b="1" kern="0" spc="-66" dirty="0">
                <a:solidFill>
                  <a:srgbClr val="2B2E3C"/>
                </a:solidFill>
                <a:latin typeface="Bitter Medium" pitchFamily="34" charset="0"/>
                <a:ea typeface="Bitter Medium" pitchFamily="34" charset="-122"/>
                <a:cs typeface="Bitter Medium" pitchFamily="34" charset="-120"/>
              </a:rPr>
              <a:t>Él/Ella</a:t>
            </a:r>
            <a:r>
              <a:rPr lang="en-US" sz="2200" kern="0" spc="-66" dirty="0">
                <a:solidFill>
                  <a:srgbClr val="2B2E3C"/>
                </a:solidFill>
                <a:latin typeface="Bitter Medium" pitchFamily="34" charset="0"/>
                <a:ea typeface="Bitter Medium" pitchFamily="34" charset="-122"/>
                <a:cs typeface="Bitter Medium" pitchFamily="34" charset="-120"/>
              </a:rPr>
              <a:t>: La tercera persona</a:t>
            </a:r>
            <a:endParaRPr lang="en-US" sz="2200" dirty="0"/>
          </a:p>
        </p:txBody>
      </p:sp>
      <p:sp>
        <p:nvSpPr>
          <p:cNvPr id="15" name="Text 12"/>
          <p:cNvSpPr/>
          <p:nvPr/>
        </p:nvSpPr>
        <p:spPr>
          <a:xfrm>
            <a:off x="6996351" y="6540460"/>
            <a:ext cx="6851094" cy="1073706"/>
          </a:xfrm>
          <a:prstGeom prst="rect">
            <a:avLst/>
          </a:prstGeom>
          <a:noFill/>
          <a:ln/>
        </p:spPr>
        <p:txBody>
          <a:bodyPr wrap="squar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"Él" se usa para hablar de un niño o un hombre, y "ella" para una niña o una mujer. ¡Son los personajes de nuestras historias! Por ejemplo: </a:t>
            </a:r>
            <a:r>
              <a:rPr lang="en-US" sz="1750" b="1" kern="0" spc="-35" dirty="0">
                <a:solidFill>
                  <a:srgbClr val="2B2E3C"/>
                </a:solidFill>
                <a:latin typeface="Open Sans" pitchFamily="34" charset="0"/>
                <a:ea typeface="Open Sans" pitchFamily="34" charset="-122"/>
                <a:cs typeface="Open Sans" pitchFamily="34" charset="-120"/>
              </a:rPr>
              <a:t>Él</a:t>
            </a:r>
            <a:r>
              <a:rPr lang="en-US" sz="1750" kern="0" spc="-35" dirty="0">
                <a:solidFill>
                  <a:srgbClr val="2B2E3C"/>
                </a:solidFill>
                <a:latin typeface="Open Sans" pitchFamily="34" charset="0"/>
                <a:ea typeface="Open Sans" pitchFamily="34" charset="-122"/>
                <a:cs typeface="Open Sans" pitchFamily="34" charset="-120"/>
              </a:rPr>
              <a:t> es mi amigo. </a:t>
            </a:r>
            <a:r>
              <a:rPr lang="en-US" sz="1750" b="1" kern="0" spc="-35" dirty="0">
                <a:solidFill>
                  <a:srgbClr val="2B2E3C"/>
                </a:solidFill>
                <a:latin typeface="Open Sans" pitchFamily="34" charset="0"/>
                <a:ea typeface="Open Sans" pitchFamily="34" charset="-122"/>
                <a:cs typeface="Open Sans" pitchFamily="34" charset="-120"/>
              </a:rPr>
              <a:t>Ella</a:t>
            </a:r>
            <a:r>
              <a:rPr lang="en-US" sz="1750" kern="0" spc="-35" dirty="0">
                <a:solidFill>
                  <a:srgbClr val="2B2E3C"/>
                </a:solidFill>
                <a:latin typeface="Open Sans" pitchFamily="34" charset="0"/>
                <a:ea typeface="Open Sans" pitchFamily="34" charset="-122"/>
                <a:cs typeface="Open Sans" pitchFamily="34" charset="-120"/>
              </a:rPr>
              <a:t> es mi hermana.</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3634" y="904994"/>
            <a:ext cx="7689533" cy="1947743"/>
          </a:xfrm>
          <a:prstGeom prst="rect">
            <a:avLst/>
          </a:prstGeom>
          <a:noFill/>
          <a:ln/>
        </p:spPr>
        <p:txBody>
          <a:bodyPr wrap="square" lIns="0" tIns="0" rIns="0" bIns="0" rtlCol="0" anchor="t"/>
          <a:lstStyle/>
          <a:p>
            <a:pPr marL="0" indent="0">
              <a:lnSpc>
                <a:spcPts val="5100"/>
              </a:lnSpc>
              <a:buNone/>
            </a:pPr>
            <a:r>
              <a:rPr lang="en-US" sz="4050" kern="0" spc="-123" dirty="0">
                <a:solidFill>
                  <a:srgbClr val="2C3F42"/>
                </a:solidFill>
                <a:latin typeface="Bitter Medium" pitchFamily="34" charset="0"/>
                <a:ea typeface="Bitter Medium" pitchFamily="34" charset="-122"/>
                <a:cs typeface="Bitter Medium" pitchFamily="34" charset="-120"/>
              </a:rPr>
              <a:t>Nosotros, vosotros, ellos/ellas: Los pronombres plurales se presentan</a:t>
            </a:r>
            <a:endParaRPr lang="en-US" sz="4050" dirty="0"/>
          </a:p>
        </p:txBody>
      </p:sp>
      <p:pic>
        <p:nvPicPr>
          <p:cNvPr id="4" name="Image 1" descr="preencoded.png"/>
          <p:cNvPicPr>
            <a:picLocks noChangeAspect="1"/>
          </p:cNvPicPr>
          <p:nvPr/>
        </p:nvPicPr>
        <p:blipFill>
          <a:blip r:embed="rId4"/>
          <a:stretch>
            <a:fillRect/>
          </a:stretch>
        </p:blipFill>
        <p:spPr>
          <a:xfrm>
            <a:off x="6213634" y="3164324"/>
            <a:ext cx="519351" cy="519351"/>
          </a:xfrm>
          <a:prstGeom prst="rect">
            <a:avLst/>
          </a:prstGeom>
        </p:spPr>
      </p:pic>
      <p:sp>
        <p:nvSpPr>
          <p:cNvPr id="5" name="Text 1"/>
          <p:cNvSpPr/>
          <p:nvPr/>
        </p:nvSpPr>
        <p:spPr>
          <a:xfrm>
            <a:off x="6213634" y="3891439"/>
            <a:ext cx="2355413" cy="324564"/>
          </a:xfrm>
          <a:prstGeom prst="rect">
            <a:avLst/>
          </a:prstGeom>
          <a:noFill/>
          <a:ln/>
        </p:spPr>
        <p:txBody>
          <a:bodyPr wrap="none" lIns="0" tIns="0" rIns="0" bIns="0" rtlCol="0" anchor="t"/>
          <a:lstStyle/>
          <a:p>
            <a:pPr marL="0" indent="0" algn="l">
              <a:lnSpc>
                <a:spcPts val="2550"/>
              </a:lnSpc>
              <a:buNone/>
            </a:pPr>
            <a:r>
              <a:rPr lang="en-US" sz="2000" b="1" kern="0" spc="-61" dirty="0">
                <a:solidFill>
                  <a:srgbClr val="2B2E3C"/>
                </a:solidFill>
                <a:latin typeface="Bitter Medium" pitchFamily="34" charset="0"/>
                <a:ea typeface="Bitter Medium" pitchFamily="34" charset="-122"/>
                <a:cs typeface="Bitter Medium" pitchFamily="34" charset="-120"/>
              </a:rPr>
              <a:t>Nosotros</a:t>
            </a:r>
            <a:r>
              <a:rPr lang="en-US" sz="2000" kern="0" spc="-61" dirty="0">
                <a:solidFill>
                  <a:srgbClr val="2B2E3C"/>
                </a:solidFill>
                <a:latin typeface="Bitter Medium" pitchFamily="34" charset="0"/>
                <a:ea typeface="Bitter Medium" pitchFamily="34" charset="-122"/>
                <a:cs typeface="Bitter Medium" pitchFamily="34" charset="-120"/>
              </a:rPr>
              <a:t>: El equipo</a:t>
            </a:r>
            <a:endParaRPr lang="en-US" sz="2000" dirty="0"/>
          </a:p>
        </p:txBody>
      </p:sp>
      <p:sp>
        <p:nvSpPr>
          <p:cNvPr id="6" name="Text 2"/>
          <p:cNvSpPr/>
          <p:nvPr/>
        </p:nvSpPr>
        <p:spPr>
          <a:xfrm>
            <a:off x="6213634" y="4340662"/>
            <a:ext cx="2355413" cy="1994535"/>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Usamos "nosotros" cuando hablamos de un grupo que nos incluye. ¡Somos un equipo! Por ejemplo: </a:t>
            </a:r>
            <a:r>
              <a:rPr lang="en-US" sz="1600" b="1" kern="0" spc="-33" dirty="0">
                <a:solidFill>
                  <a:srgbClr val="2B2E3C"/>
                </a:solidFill>
                <a:latin typeface="Open Sans" pitchFamily="34" charset="0"/>
                <a:ea typeface="Open Sans" pitchFamily="34" charset="-122"/>
                <a:cs typeface="Open Sans" pitchFamily="34" charset="-120"/>
              </a:rPr>
              <a:t>Nosotros</a:t>
            </a:r>
            <a:r>
              <a:rPr lang="en-US" sz="1600" kern="0" spc="-33" dirty="0">
                <a:solidFill>
                  <a:srgbClr val="2B2E3C"/>
                </a:solidFill>
                <a:latin typeface="Open Sans" pitchFamily="34" charset="0"/>
                <a:ea typeface="Open Sans" pitchFamily="34" charset="-122"/>
                <a:cs typeface="Open Sans" pitchFamily="34" charset="-120"/>
              </a:rPr>
              <a:t> jugamos al fútbol.</a:t>
            </a:r>
            <a:endParaRPr lang="en-US" sz="1600" dirty="0"/>
          </a:p>
        </p:txBody>
      </p:sp>
      <p:pic>
        <p:nvPicPr>
          <p:cNvPr id="7" name="Image 2" descr="preencoded.png"/>
          <p:cNvPicPr>
            <a:picLocks noChangeAspect="1"/>
          </p:cNvPicPr>
          <p:nvPr/>
        </p:nvPicPr>
        <p:blipFill>
          <a:blip r:embed="rId5"/>
          <a:stretch>
            <a:fillRect/>
          </a:stretch>
        </p:blipFill>
        <p:spPr>
          <a:xfrm>
            <a:off x="8880634" y="3164324"/>
            <a:ext cx="519351" cy="519351"/>
          </a:xfrm>
          <a:prstGeom prst="rect">
            <a:avLst/>
          </a:prstGeom>
        </p:spPr>
      </p:pic>
      <p:sp>
        <p:nvSpPr>
          <p:cNvPr id="8" name="Text 3"/>
          <p:cNvSpPr/>
          <p:nvPr/>
        </p:nvSpPr>
        <p:spPr>
          <a:xfrm>
            <a:off x="8880634" y="3891439"/>
            <a:ext cx="2355413" cy="649129"/>
          </a:xfrm>
          <a:prstGeom prst="rect">
            <a:avLst/>
          </a:prstGeom>
          <a:noFill/>
          <a:ln/>
        </p:spPr>
        <p:txBody>
          <a:bodyPr wrap="square" lIns="0" tIns="0" rIns="0" bIns="0" rtlCol="0" anchor="t"/>
          <a:lstStyle/>
          <a:p>
            <a:pPr marL="0" indent="0" algn="l">
              <a:lnSpc>
                <a:spcPts val="2550"/>
              </a:lnSpc>
              <a:buNone/>
            </a:pPr>
            <a:r>
              <a:rPr lang="en-US" sz="2000" b="1" kern="0" spc="-61" dirty="0">
                <a:solidFill>
                  <a:srgbClr val="2B2E3C"/>
                </a:solidFill>
                <a:latin typeface="Bitter Medium" pitchFamily="34" charset="0"/>
                <a:ea typeface="Bitter Medium" pitchFamily="34" charset="-122"/>
                <a:cs typeface="Bitter Medium" pitchFamily="34" charset="-120"/>
              </a:rPr>
              <a:t>Vosotros</a:t>
            </a:r>
            <a:r>
              <a:rPr lang="en-US" sz="2000" kern="0" spc="-61" dirty="0">
                <a:solidFill>
                  <a:srgbClr val="2B2E3C"/>
                </a:solidFill>
                <a:latin typeface="Bitter Medium" pitchFamily="34" charset="0"/>
                <a:ea typeface="Bitter Medium" pitchFamily="34" charset="-122"/>
                <a:cs typeface="Bitter Medium" pitchFamily="34" charset="-120"/>
              </a:rPr>
              <a:t>: Grupo especial</a:t>
            </a:r>
            <a:endParaRPr lang="en-US" sz="2000" dirty="0"/>
          </a:p>
        </p:txBody>
      </p:sp>
      <p:sp>
        <p:nvSpPr>
          <p:cNvPr id="9" name="Text 4"/>
          <p:cNvSpPr/>
          <p:nvPr/>
        </p:nvSpPr>
        <p:spPr>
          <a:xfrm>
            <a:off x="8880634" y="4665226"/>
            <a:ext cx="2355413" cy="1662113"/>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"Vosotros" se usa en España para hablar a un grupo de personas. Por ejemplo: </a:t>
            </a:r>
            <a:r>
              <a:rPr lang="en-US" sz="1600" b="1" kern="0" spc="-33" dirty="0">
                <a:solidFill>
                  <a:srgbClr val="2B2E3C"/>
                </a:solidFill>
                <a:latin typeface="Open Sans" pitchFamily="34" charset="0"/>
                <a:ea typeface="Open Sans" pitchFamily="34" charset="-122"/>
                <a:cs typeface="Open Sans" pitchFamily="34" charset="-120"/>
              </a:rPr>
              <a:t>Vosotros</a:t>
            </a:r>
            <a:r>
              <a:rPr lang="en-US" sz="1600" kern="0" spc="-33" dirty="0">
                <a:solidFill>
                  <a:srgbClr val="2B2E3C"/>
                </a:solidFill>
                <a:latin typeface="Open Sans" pitchFamily="34" charset="0"/>
                <a:ea typeface="Open Sans" pitchFamily="34" charset="-122"/>
                <a:cs typeface="Open Sans" pitchFamily="34" charset="-120"/>
              </a:rPr>
              <a:t> sois muy divertidos.</a:t>
            </a:r>
            <a:endParaRPr lang="en-US" sz="1600" dirty="0"/>
          </a:p>
        </p:txBody>
      </p:sp>
      <p:pic>
        <p:nvPicPr>
          <p:cNvPr id="10" name="Image 3" descr="preencoded.png"/>
          <p:cNvPicPr>
            <a:picLocks noChangeAspect="1"/>
          </p:cNvPicPr>
          <p:nvPr/>
        </p:nvPicPr>
        <p:blipFill>
          <a:blip r:embed="rId6"/>
          <a:stretch>
            <a:fillRect/>
          </a:stretch>
        </p:blipFill>
        <p:spPr>
          <a:xfrm>
            <a:off x="11547634" y="3164324"/>
            <a:ext cx="519351" cy="519351"/>
          </a:xfrm>
          <a:prstGeom prst="rect">
            <a:avLst/>
          </a:prstGeom>
        </p:spPr>
      </p:pic>
      <p:sp>
        <p:nvSpPr>
          <p:cNvPr id="11" name="Text 5"/>
          <p:cNvSpPr/>
          <p:nvPr/>
        </p:nvSpPr>
        <p:spPr>
          <a:xfrm>
            <a:off x="11547634" y="3891439"/>
            <a:ext cx="2355533" cy="649129"/>
          </a:xfrm>
          <a:prstGeom prst="rect">
            <a:avLst/>
          </a:prstGeom>
          <a:noFill/>
          <a:ln/>
        </p:spPr>
        <p:txBody>
          <a:bodyPr wrap="square" lIns="0" tIns="0" rIns="0" bIns="0" rtlCol="0" anchor="t"/>
          <a:lstStyle/>
          <a:p>
            <a:pPr marL="0" indent="0" algn="l">
              <a:lnSpc>
                <a:spcPts val="2550"/>
              </a:lnSpc>
              <a:buNone/>
            </a:pPr>
            <a:r>
              <a:rPr lang="en-US" sz="2000" b="1" kern="0" spc="-61" dirty="0">
                <a:solidFill>
                  <a:srgbClr val="2B2E3C"/>
                </a:solidFill>
                <a:latin typeface="Bitter Medium" pitchFamily="34" charset="0"/>
                <a:ea typeface="Bitter Medium" pitchFamily="34" charset="-122"/>
                <a:cs typeface="Bitter Medium" pitchFamily="34" charset="-120"/>
              </a:rPr>
              <a:t>Ellos/Ellas</a:t>
            </a:r>
            <a:r>
              <a:rPr lang="en-US" sz="2000" kern="0" spc="-61" dirty="0">
                <a:solidFill>
                  <a:srgbClr val="2B2E3C"/>
                </a:solidFill>
                <a:latin typeface="Bitter Medium" pitchFamily="34" charset="0"/>
                <a:ea typeface="Bitter Medium" pitchFamily="34" charset="-122"/>
                <a:cs typeface="Bitter Medium" pitchFamily="34" charset="-120"/>
              </a:rPr>
              <a:t>: Los demás</a:t>
            </a:r>
            <a:endParaRPr lang="en-US" sz="2000" dirty="0"/>
          </a:p>
        </p:txBody>
      </p:sp>
      <p:sp>
        <p:nvSpPr>
          <p:cNvPr id="12" name="Text 6"/>
          <p:cNvSpPr/>
          <p:nvPr/>
        </p:nvSpPr>
        <p:spPr>
          <a:xfrm>
            <a:off x="11547634" y="4665226"/>
            <a:ext cx="2355533" cy="2659380"/>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"Ellos" se usa para hablar de un grupo de niños o hombres, y "ellas" para un grupo de niñas o mujeres. ¡Son los otros personajes de nuestras historias! Por ejemplo: </a:t>
            </a:r>
            <a:r>
              <a:rPr lang="en-US" sz="1600" b="1" kern="0" spc="-33" dirty="0">
                <a:solidFill>
                  <a:srgbClr val="2B2E3C"/>
                </a:solidFill>
                <a:latin typeface="Open Sans" pitchFamily="34" charset="0"/>
                <a:ea typeface="Open Sans" pitchFamily="34" charset="-122"/>
                <a:cs typeface="Open Sans" pitchFamily="34" charset="-120"/>
              </a:rPr>
              <a:t>Ellos</a:t>
            </a:r>
            <a:r>
              <a:rPr lang="en-US" sz="1600" kern="0" spc="-33" dirty="0">
                <a:solidFill>
                  <a:srgbClr val="2B2E3C"/>
                </a:solidFill>
                <a:latin typeface="Open Sans" pitchFamily="34" charset="0"/>
                <a:ea typeface="Open Sans" pitchFamily="34" charset="-122"/>
                <a:cs typeface="Open Sans" pitchFamily="34" charset="-120"/>
              </a:rPr>
              <a:t> cantan. </a:t>
            </a:r>
            <a:r>
              <a:rPr lang="en-US" sz="1600" b="1" kern="0" spc="-33" dirty="0">
                <a:solidFill>
                  <a:srgbClr val="2B2E3C"/>
                </a:solidFill>
                <a:latin typeface="Open Sans" pitchFamily="34" charset="0"/>
                <a:ea typeface="Open Sans" pitchFamily="34" charset="-122"/>
                <a:cs typeface="Open Sans" pitchFamily="34" charset="-120"/>
              </a:rPr>
              <a:t>Ellas</a:t>
            </a:r>
            <a:r>
              <a:rPr lang="en-US" sz="1600" kern="0" spc="-33" dirty="0">
                <a:solidFill>
                  <a:srgbClr val="2B2E3C"/>
                </a:solidFill>
                <a:latin typeface="Open Sans" pitchFamily="34" charset="0"/>
                <a:ea typeface="Open Sans" pitchFamily="34" charset="-122"/>
                <a:cs typeface="Open Sans" pitchFamily="34" charset="-120"/>
              </a:rPr>
              <a:t> bailan.</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11637"/>
            <a:ext cx="75564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Ejemplos divertidos: Pronombres en acción</a:t>
            </a:r>
            <a:endParaRPr lang="en-US" sz="4450" dirty="0"/>
          </a:p>
        </p:txBody>
      </p:sp>
      <p:sp>
        <p:nvSpPr>
          <p:cNvPr id="4" name="Shape 1"/>
          <p:cNvSpPr/>
          <p:nvPr/>
        </p:nvSpPr>
        <p:spPr>
          <a:xfrm>
            <a:off x="6280190" y="2469356"/>
            <a:ext cx="3664863" cy="3136702"/>
          </a:xfrm>
          <a:prstGeom prst="roundRect">
            <a:avLst>
              <a:gd name="adj" fmla="val 3037"/>
            </a:avLst>
          </a:prstGeom>
          <a:solidFill>
            <a:srgbClr val="FCE2CF"/>
          </a:solidFill>
          <a:ln w="7620">
            <a:solidFill>
              <a:srgbClr val="E2C8B5"/>
            </a:solidFill>
            <a:prstDash val="solid"/>
          </a:ln>
        </p:spPr>
        <p:txBody>
          <a:bodyPr/>
          <a:lstStyle/>
          <a:p>
            <a:endParaRPr lang="es-ES"/>
          </a:p>
        </p:txBody>
      </p:sp>
      <p:sp>
        <p:nvSpPr>
          <p:cNvPr id="5" name="Text 2"/>
          <p:cNvSpPr/>
          <p:nvPr/>
        </p:nvSpPr>
        <p:spPr>
          <a:xfrm>
            <a:off x="6514624" y="2703790"/>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En la escuela</a:t>
            </a:r>
            <a:endParaRPr lang="en-US" sz="2200" dirty="0"/>
          </a:p>
        </p:txBody>
      </p:sp>
      <p:sp>
        <p:nvSpPr>
          <p:cNvPr id="6" name="Text 3"/>
          <p:cNvSpPr/>
          <p:nvPr/>
        </p:nvSpPr>
        <p:spPr>
          <a:xfrm>
            <a:off x="6514624" y="3194209"/>
            <a:ext cx="3195995" cy="2177415"/>
          </a:xfrm>
          <a:prstGeom prst="rect">
            <a:avLst/>
          </a:prstGeom>
          <a:noFill/>
          <a:ln/>
        </p:spPr>
        <p:txBody>
          <a:bodyPr wrap="square" lIns="0" tIns="0" rIns="0" bIns="0" rtlCol="0" anchor="t"/>
          <a:lstStyle/>
          <a:p>
            <a:pPr marL="0" indent="0">
              <a:lnSpc>
                <a:spcPts val="2850"/>
              </a:lnSpc>
              <a:buNone/>
            </a:pPr>
            <a:r>
              <a:rPr lang="en-US" sz="1750" b="1" kern="0" spc="-36" dirty="0">
                <a:solidFill>
                  <a:srgbClr val="2B2E3C"/>
                </a:solidFill>
                <a:latin typeface="Open Sans" pitchFamily="34" charset="0"/>
                <a:ea typeface="Open Sans" pitchFamily="34" charset="-122"/>
                <a:cs typeface="Open Sans" pitchFamily="34" charset="-120"/>
              </a:rPr>
              <a:t>Yo</a:t>
            </a:r>
            <a:r>
              <a:rPr lang="en-US" sz="1750" kern="0" spc="-36" dirty="0">
                <a:solidFill>
                  <a:srgbClr val="2B2E3C"/>
                </a:solidFill>
                <a:latin typeface="Open Sans" pitchFamily="34" charset="0"/>
                <a:ea typeface="Open Sans" pitchFamily="34" charset="-122"/>
                <a:cs typeface="Open Sans" pitchFamily="34" charset="-120"/>
              </a:rPr>
              <a:t> estudio mucho. </a:t>
            </a:r>
            <a:r>
              <a:rPr lang="en-US" sz="1750" b="1" kern="0" spc="-36" dirty="0">
                <a:solidFill>
                  <a:srgbClr val="2B2E3C"/>
                </a:solidFill>
                <a:latin typeface="Open Sans" pitchFamily="34" charset="0"/>
                <a:ea typeface="Open Sans" pitchFamily="34" charset="-122"/>
                <a:cs typeface="Open Sans" pitchFamily="34" charset="-120"/>
              </a:rPr>
              <a:t>Tú</a:t>
            </a:r>
            <a:r>
              <a:rPr lang="en-US" sz="1750" kern="0" spc="-36" dirty="0">
                <a:solidFill>
                  <a:srgbClr val="2B2E3C"/>
                </a:solidFill>
                <a:latin typeface="Open Sans" pitchFamily="34" charset="0"/>
                <a:ea typeface="Open Sans" pitchFamily="34" charset="-122"/>
                <a:cs typeface="Open Sans" pitchFamily="34" charset="-120"/>
              </a:rPr>
              <a:t> lees un libro. </a:t>
            </a:r>
            <a:r>
              <a:rPr lang="en-US" sz="1750" b="1" kern="0" spc="-36" dirty="0">
                <a:solidFill>
                  <a:srgbClr val="2B2E3C"/>
                </a:solidFill>
                <a:latin typeface="Open Sans" pitchFamily="34" charset="0"/>
                <a:ea typeface="Open Sans" pitchFamily="34" charset="-122"/>
                <a:cs typeface="Open Sans" pitchFamily="34" charset="-120"/>
              </a:rPr>
              <a:t>Él</a:t>
            </a:r>
            <a:r>
              <a:rPr lang="en-US" sz="1750" kern="0" spc="-36" dirty="0">
                <a:solidFill>
                  <a:srgbClr val="2B2E3C"/>
                </a:solidFill>
                <a:latin typeface="Open Sans" pitchFamily="34" charset="0"/>
                <a:ea typeface="Open Sans" pitchFamily="34" charset="-122"/>
                <a:cs typeface="Open Sans" pitchFamily="34" charset="-120"/>
              </a:rPr>
              <a:t> escribe en la pizarra. </a:t>
            </a:r>
            <a:r>
              <a:rPr lang="en-US" sz="1750" b="1" kern="0" spc="-36" dirty="0">
                <a:solidFill>
                  <a:srgbClr val="2B2E3C"/>
                </a:solidFill>
                <a:latin typeface="Open Sans" pitchFamily="34" charset="0"/>
                <a:ea typeface="Open Sans" pitchFamily="34" charset="-122"/>
                <a:cs typeface="Open Sans" pitchFamily="34" charset="-120"/>
              </a:rPr>
              <a:t>Nosotros</a:t>
            </a:r>
            <a:r>
              <a:rPr lang="en-US" sz="1750" kern="0" spc="-36" dirty="0">
                <a:solidFill>
                  <a:srgbClr val="2B2E3C"/>
                </a:solidFill>
                <a:latin typeface="Open Sans" pitchFamily="34" charset="0"/>
                <a:ea typeface="Open Sans" pitchFamily="34" charset="-122"/>
                <a:cs typeface="Open Sans" pitchFamily="34" charset="-120"/>
              </a:rPr>
              <a:t> aprendemos juntos. </a:t>
            </a:r>
            <a:r>
              <a:rPr lang="en-US" sz="1750" b="1" kern="0" spc="-36" dirty="0">
                <a:solidFill>
                  <a:srgbClr val="2B2E3C"/>
                </a:solidFill>
                <a:latin typeface="Open Sans" pitchFamily="34" charset="0"/>
                <a:ea typeface="Open Sans" pitchFamily="34" charset="-122"/>
                <a:cs typeface="Open Sans" pitchFamily="34" charset="-120"/>
              </a:rPr>
              <a:t>Vosotros</a:t>
            </a:r>
            <a:r>
              <a:rPr lang="en-US" sz="1750" kern="0" spc="-36" dirty="0">
                <a:solidFill>
                  <a:srgbClr val="2B2E3C"/>
                </a:solidFill>
                <a:latin typeface="Open Sans" pitchFamily="34" charset="0"/>
                <a:ea typeface="Open Sans" pitchFamily="34" charset="-122"/>
                <a:cs typeface="Open Sans" pitchFamily="34" charset="-120"/>
              </a:rPr>
              <a:t> sois buenos estudiantes. </a:t>
            </a:r>
            <a:r>
              <a:rPr lang="en-US" sz="1750" b="1" kern="0" spc="-36" dirty="0">
                <a:solidFill>
                  <a:srgbClr val="2B2E3C"/>
                </a:solidFill>
                <a:latin typeface="Open Sans" pitchFamily="34" charset="0"/>
                <a:ea typeface="Open Sans" pitchFamily="34" charset="-122"/>
                <a:cs typeface="Open Sans" pitchFamily="34" charset="-120"/>
              </a:rPr>
              <a:t>Ellos</a:t>
            </a:r>
            <a:r>
              <a:rPr lang="en-US" sz="1750" kern="0" spc="-36" dirty="0">
                <a:solidFill>
                  <a:srgbClr val="2B2E3C"/>
                </a:solidFill>
                <a:latin typeface="Open Sans" pitchFamily="34" charset="0"/>
                <a:ea typeface="Open Sans" pitchFamily="34" charset="-122"/>
                <a:cs typeface="Open Sans" pitchFamily="34" charset="-120"/>
              </a:rPr>
              <a:t> juegan en el recreo.</a:t>
            </a:r>
            <a:endParaRPr lang="en-US" sz="1750" dirty="0"/>
          </a:p>
        </p:txBody>
      </p:sp>
      <p:sp>
        <p:nvSpPr>
          <p:cNvPr id="7" name="Shape 4"/>
          <p:cNvSpPr/>
          <p:nvPr/>
        </p:nvSpPr>
        <p:spPr>
          <a:xfrm>
            <a:off x="10171867" y="2469356"/>
            <a:ext cx="3664863" cy="3136702"/>
          </a:xfrm>
          <a:prstGeom prst="roundRect">
            <a:avLst>
              <a:gd name="adj" fmla="val 3037"/>
            </a:avLst>
          </a:prstGeom>
          <a:solidFill>
            <a:srgbClr val="FCE2CF"/>
          </a:solidFill>
          <a:ln w="7620">
            <a:solidFill>
              <a:srgbClr val="E2C8B5"/>
            </a:solidFill>
            <a:prstDash val="solid"/>
          </a:ln>
        </p:spPr>
        <p:txBody>
          <a:bodyPr/>
          <a:lstStyle/>
          <a:p>
            <a:endParaRPr lang="es-ES"/>
          </a:p>
        </p:txBody>
      </p:sp>
      <p:sp>
        <p:nvSpPr>
          <p:cNvPr id="8" name="Text 5"/>
          <p:cNvSpPr/>
          <p:nvPr/>
        </p:nvSpPr>
        <p:spPr>
          <a:xfrm>
            <a:off x="10406301" y="2703790"/>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En casa</a:t>
            </a:r>
            <a:endParaRPr lang="en-US" sz="2200" dirty="0"/>
          </a:p>
        </p:txBody>
      </p:sp>
      <p:sp>
        <p:nvSpPr>
          <p:cNvPr id="9" name="Text 6"/>
          <p:cNvSpPr/>
          <p:nvPr/>
        </p:nvSpPr>
        <p:spPr>
          <a:xfrm>
            <a:off x="10406301" y="3194209"/>
            <a:ext cx="3195995" cy="1814513"/>
          </a:xfrm>
          <a:prstGeom prst="rect">
            <a:avLst/>
          </a:prstGeom>
          <a:noFill/>
          <a:ln/>
        </p:spPr>
        <p:txBody>
          <a:bodyPr wrap="square" lIns="0" tIns="0" rIns="0" bIns="0" rtlCol="0" anchor="t"/>
          <a:lstStyle/>
          <a:p>
            <a:pPr marL="0" indent="0">
              <a:lnSpc>
                <a:spcPts val="2850"/>
              </a:lnSpc>
              <a:buNone/>
            </a:pPr>
            <a:r>
              <a:rPr lang="en-US" sz="1750" b="1" kern="0" spc="-36" dirty="0">
                <a:solidFill>
                  <a:srgbClr val="2B2E3C"/>
                </a:solidFill>
                <a:latin typeface="Open Sans" pitchFamily="34" charset="0"/>
                <a:ea typeface="Open Sans" pitchFamily="34" charset="-122"/>
                <a:cs typeface="Open Sans" pitchFamily="34" charset="-120"/>
              </a:rPr>
              <a:t>Yo</a:t>
            </a:r>
            <a:r>
              <a:rPr lang="en-US" sz="1750" kern="0" spc="-36" dirty="0">
                <a:solidFill>
                  <a:srgbClr val="2B2E3C"/>
                </a:solidFill>
                <a:latin typeface="Open Sans" pitchFamily="34" charset="0"/>
                <a:ea typeface="Open Sans" pitchFamily="34" charset="-122"/>
                <a:cs typeface="Open Sans" pitchFamily="34" charset="-120"/>
              </a:rPr>
              <a:t> ayudo a mi mamá. </a:t>
            </a:r>
            <a:r>
              <a:rPr lang="en-US" sz="1750" b="1" kern="0" spc="-36" dirty="0">
                <a:solidFill>
                  <a:srgbClr val="2B2E3C"/>
                </a:solidFill>
                <a:latin typeface="Open Sans" pitchFamily="34" charset="0"/>
                <a:ea typeface="Open Sans" pitchFamily="34" charset="-122"/>
                <a:cs typeface="Open Sans" pitchFamily="34" charset="-120"/>
              </a:rPr>
              <a:t>Tú</a:t>
            </a:r>
            <a:r>
              <a:rPr lang="en-US" sz="1750" kern="0" spc="-36" dirty="0">
                <a:solidFill>
                  <a:srgbClr val="2B2E3C"/>
                </a:solidFill>
                <a:latin typeface="Open Sans" pitchFamily="34" charset="0"/>
                <a:ea typeface="Open Sans" pitchFamily="34" charset="-122"/>
                <a:cs typeface="Open Sans" pitchFamily="34" charset="-120"/>
              </a:rPr>
              <a:t> pones la mesa. </a:t>
            </a:r>
            <a:r>
              <a:rPr lang="en-US" sz="1750" b="1" kern="0" spc="-36" dirty="0">
                <a:solidFill>
                  <a:srgbClr val="2B2E3C"/>
                </a:solidFill>
                <a:latin typeface="Open Sans" pitchFamily="34" charset="0"/>
                <a:ea typeface="Open Sans" pitchFamily="34" charset="-122"/>
                <a:cs typeface="Open Sans" pitchFamily="34" charset="-120"/>
              </a:rPr>
              <a:t>Ella</a:t>
            </a:r>
            <a:r>
              <a:rPr lang="en-US" sz="1750" kern="0" spc="-36" dirty="0">
                <a:solidFill>
                  <a:srgbClr val="2B2E3C"/>
                </a:solidFill>
                <a:latin typeface="Open Sans" pitchFamily="34" charset="0"/>
                <a:ea typeface="Open Sans" pitchFamily="34" charset="-122"/>
                <a:cs typeface="Open Sans" pitchFamily="34" charset="-120"/>
              </a:rPr>
              <a:t> cocina delicioso. </a:t>
            </a:r>
            <a:r>
              <a:rPr lang="en-US" sz="1750" b="1" kern="0" spc="-36" dirty="0">
                <a:solidFill>
                  <a:srgbClr val="2B2E3C"/>
                </a:solidFill>
                <a:latin typeface="Open Sans" pitchFamily="34" charset="0"/>
                <a:ea typeface="Open Sans" pitchFamily="34" charset="-122"/>
                <a:cs typeface="Open Sans" pitchFamily="34" charset="-120"/>
              </a:rPr>
              <a:t>Nosotros</a:t>
            </a:r>
            <a:r>
              <a:rPr lang="en-US" sz="1750" kern="0" spc="-36" dirty="0">
                <a:solidFill>
                  <a:srgbClr val="2B2E3C"/>
                </a:solidFill>
                <a:latin typeface="Open Sans" pitchFamily="34" charset="0"/>
                <a:ea typeface="Open Sans" pitchFamily="34" charset="-122"/>
                <a:cs typeface="Open Sans" pitchFamily="34" charset="-120"/>
              </a:rPr>
              <a:t> cenamos en familia. </a:t>
            </a:r>
            <a:r>
              <a:rPr lang="en-US" sz="1750" b="1" kern="0" spc="-36" dirty="0">
                <a:solidFill>
                  <a:srgbClr val="2B2E3C"/>
                </a:solidFill>
                <a:latin typeface="Open Sans" pitchFamily="34" charset="0"/>
                <a:ea typeface="Open Sans" pitchFamily="34" charset="-122"/>
                <a:cs typeface="Open Sans" pitchFamily="34" charset="-120"/>
              </a:rPr>
              <a:t>Ellos</a:t>
            </a:r>
            <a:r>
              <a:rPr lang="en-US" sz="1750" kern="0" spc="-36" dirty="0">
                <a:solidFill>
                  <a:srgbClr val="2B2E3C"/>
                </a:solidFill>
                <a:latin typeface="Open Sans" pitchFamily="34" charset="0"/>
                <a:ea typeface="Open Sans" pitchFamily="34" charset="-122"/>
                <a:cs typeface="Open Sans" pitchFamily="34" charset="-120"/>
              </a:rPr>
              <a:t> ven la televisión.</a:t>
            </a:r>
            <a:endParaRPr lang="en-US" sz="1750" dirty="0"/>
          </a:p>
        </p:txBody>
      </p:sp>
      <p:sp>
        <p:nvSpPr>
          <p:cNvPr id="10" name="Shape 7"/>
          <p:cNvSpPr/>
          <p:nvPr/>
        </p:nvSpPr>
        <p:spPr>
          <a:xfrm>
            <a:off x="6280190" y="5832872"/>
            <a:ext cx="7556421" cy="1685092"/>
          </a:xfrm>
          <a:prstGeom prst="roundRect">
            <a:avLst>
              <a:gd name="adj" fmla="val 5654"/>
            </a:avLst>
          </a:prstGeom>
          <a:solidFill>
            <a:srgbClr val="FCE2CF"/>
          </a:solidFill>
          <a:ln w="7620">
            <a:solidFill>
              <a:srgbClr val="E2C8B5"/>
            </a:solidFill>
            <a:prstDash val="solid"/>
          </a:ln>
        </p:spPr>
        <p:txBody>
          <a:bodyPr/>
          <a:lstStyle/>
          <a:p>
            <a:endParaRPr lang="es-ES"/>
          </a:p>
        </p:txBody>
      </p:sp>
      <p:sp>
        <p:nvSpPr>
          <p:cNvPr id="11" name="Text 8"/>
          <p:cNvSpPr/>
          <p:nvPr/>
        </p:nvSpPr>
        <p:spPr>
          <a:xfrm>
            <a:off x="6514624" y="6067306"/>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De vacaciones</a:t>
            </a:r>
            <a:endParaRPr lang="en-US" sz="2200" dirty="0"/>
          </a:p>
        </p:txBody>
      </p:sp>
      <p:sp>
        <p:nvSpPr>
          <p:cNvPr id="12" name="Text 9"/>
          <p:cNvSpPr/>
          <p:nvPr/>
        </p:nvSpPr>
        <p:spPr>
          <a:xfrm>
            <a:off x="6514624" y="6557724"/>
            <a:ext cx="7087553" cy="725805"/>
          </a:xfrm>
          <a:prstGeom prst="rect">
            <a:avLst/>
          </a:prstGeom>
          <a:noFill/>
          <a:ln/>
        </p:spPr>
        <p:txBody>
          <a:bodyPr wrap="square" lIns="0" tIns="0" rIns="0" bIns="0" rtlCol="0" anchor="t"/>
          <a:lstStyle/>
          <a:p>
            <a:pPr marL="0" indent="0">
              <a:lnSpc>
                <a:spcPts val="2850"/>
              </a:lnSpc>
              <a:buNone/>
            </a:pPr>
            <a:r>
              <a:rPr lang="en-US" sz="1750" b="1" kern="0" spc="-36" dirty="0">
                <a:solidFill>
                  <a:srgbClr val="2B2E3C"/>
                </a:solidFill>
                <a:latin typeface="Open Sans" pitchFamily="34" charset="0"/>
                <a:ea typeface="Open Sans" pitchFamily="34" charset="-122"/>
                <a:cs typeface="Open Sans" pitchFamily="34" charset="-120"/>
              </a:rPr>
              <a:t>Yo</a:t>
            </a:r>
            <a:r>
              <a:rPr lang="en-US" sz="1750" kern="0" spc="-36" dirty="0">
                <a:solidFill>
                  <a:srgbClr val="2B2E3C"/>
                </a:solidFill>
                <a:latin typeface="Open Sans" pitchFamily="34" charset="0"/>
                <a:ea typeface="Open Sans" pitchFamily="34" charset="-122"/>
                <a:cs typeface="Open Sans" pitchFamily="34" charset="-120"/>
              </a:rPr>
              <a:t> nado en la piscina. </a:t>
            </a:r>
            <a:r>
              <a:rPr lang="en-US" sz="1750" b="1" kern="0" spc="-36" dirty="0">
                <a:solidFill>
                  <a:srgbClr val="2B2E3C"/>
                </a:solidFill>
                <a:latin typeface="Open Sans" pitchFamily="34" charset="0"/>
                <a:ea typeface="Open Sans" pitchFamily="34" charset="-122"/>
                <a:cs typeface="Open Sans" pitchFamily="34" charset="-120"/>
              </a:rPr>
              <a:t>Tú</a:t>
            </a:r>
            <a:r>
              <a:rPr lang="en-US" sz="1750" kern="0" spc="-36" dirty="0">
                <a:solidFill>
                  <a:srgbClr val="2B2E3C"/>
                </a:solidFill>
                <a:latin typeface="Open Sans" pitchFamily="34" charset="0"/>
                <a:ea typeface="Open Sans" pitchFamily="34" charset="-122"/>
                <a:cs typeface="Open Sans" pitchFamily="34" charset="-120"/>
              </a:rPr>
              <a:t> tomas el sol. </a:t>
            </a:r>
            <a:r>
              <a:rPr lang="en-US" sz="1750" b="1" kern="0" spc="-36" dirty="0">
                <a:solidFill>
                  <a:srgbClr val="2B2E3C"/>
                </a:solidFill>
                <a:latin typeface="Open Sans" pitchFamily="34" charset="0"/>
                <a:ea typeface="Open Sans" pitchFamily="34" charset="-122"/>
                <a:cs typeface="Open Sans" pitchFamily="34" charset="-120"/>
              </a:rPr>
              <a:t>Él</a:t>
            </a:r>
            <a:r>
              <a:rPr lang="en-US" sz="1750" kern="0" spc="-36" dirty="0">
                <a:solidFill>
                  <a:srgbClr val="2B2E3C"/>
                </a:solidFill>
                <a:latin typeface="Open Sans" pitchFamily="34" charset="0"/>
                <a:ea typeface="Open Sans" pitchFamily="34" charset="-122"/>
                <a:cs typeface="Open Sans" pitchFamily="34" charset="-120"/>
              </a:rPr>
              <a:t> construye un castillo de arena. </a:t>
            </a:r>
            <a:r>
              <a:rPr lang="en-US" sz="1750" b="1" kern="0" spc="-36" dirty="0">
                <a:solidFill>
                  <a:srgbClr val="2B2E3C"/>
                </a:solidFill>
                <a:latin typeface="Open Sans" pitchFamily="34" charset="0"/>
                <a:ea typeface="Open Sans" pitchFamily="34" charset="-122"/>
                <a:cs typeface="Open Sans" pitchFamily="34" charset="-120"/>
              </a:rPr>
              <a:t>Nosotros</a:t>
            </a:r>
            <a:r>
              <a:rPr lang="en-US" sz="1750" kern="0" spc="-36" dirty="0">
                <a:solidFill>
                  <a:srgbClr val="2B2E3C"/>
                </a:solidFill>
                <a:latin typeface="Open Sans" pitchFamily="34" charset="0"/>
                <a:ea typeface="Open Sans" pitchFamily="34" charset="-122"/>
                <a:cs typeface="Open Sans" pitchFamily="34" charset="-120"/>
              </a:rPr>
              <a:t> exploramos la playa. </a:t>
            </a:r>
            <a:r>
              <a:rPr lang="en-US" sz="1750" b="1" kern="0" spc="-36" dirty="0">
                <a:solidFill>
                  <a:srgbClr val="2B2E3C"/>
                </a:solidFill>
                <a:latin typeface="Open Sans" pitchFamily="34" charset="0"/>
                <a:ea typeface="Open Sans" pitchFamily="34" charset="-122"/>
                <a:cs typeface="Open Sans" pitchFamily="34" charset="-120"/>
              </a:rPr>
              <a:t>Ellos</a:t>
            </a:r>
            <a:r>
              <a:rPr lang="en-US" sz="1750" kern="0" spc="-36" dirty="0">
                <a:solidFill>
                  <a:srgbClr val="2B2E3C"/>
                </a:solidFill>
                <a:latin typeface="Open Sans" pitchFamily="34" charset="0"/>
                <a:ea typeface="Open Sans" pitchFamily="34" charset="-122"/>
                <a:cs typeface="Open Sans" pitchFamily="34" charset="-120"/>
              </a:rPr>
              <a:t> se divierten mucho.</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19375"/>
          </a:xfrm>
          <a:prstGeom prst="rect">
            <a:avLst/>
          </a:prstGeom>
        </p:spPr>
      </p:pic>
      <p:sp>
        <p:nvSpPr>
          <p:cNvPr id="3" name="Text 0"/>
          <p:cNvSpPr/>
          <p:nvPr/>
        </p:nvSpPr>
        <p:spPr>
          <a:xfrm>
            <a:off x="733425" y="3361730"/>
            <a:ext cx="10433566" cy="654844"/>
          </a:xfrm>
          <a:prstGeom prst="rect">
            <a:avLst/>
          </a:prstGeom>
          <a:noFill/>
          <a:ln/>
        </p:spPr>
        <p:txBody>
          <a:bodyPr wrap="none" lIns="0" tIns="0" rIns="0" bIns="0" rtlCol="0" anchor="t"/>
          <a:lstStyle/>
          <a:p>
            <a:pPr marL="0" indent="0">
              <a:lnSpc>
                <a:spcPts val="5150"/>
              </a:lnSpc>
              <a:buNone/>
            </a:pPr>
            <a:r>
              <a:rPr lang="en-US" sz="4100" kern="0" spc="-124" dirty="0">
                <a:solidFill>
                  <a:srgbClr val="2C3F42"/>
                </a:solidFill>
                <a:latin typeface="Bitter Medium" pitchFamily="34" charset="0"/>
                <a:ea typeface="Bitter Medium" pitchFamily="34" charset="-122"/>
                <a:cs typeface="Bitter Medium" pitchFamily="34" charset="-120"/>
              </a:rPr>
              <a:t>¡A jugar con los pronombres! (Actividad oral 1)</a:t>
            </a:r>
            <a:endParaRPr lang="en-US" sz="4100" dirty="0"/>
          </a:p>
        </p:txBody>
      </p:sp>
      <p:pic>
        <p:nvPicPr>
          <p:cNvPr id="4" name="Image 1" descr="preencoded.png"/>
          <p:cNvPicPr>
            <a:picLocks noChangeAspect="1"/>
          </p:cNvPicPr>
          <p:nvPr/>
        </p:nvPicPr>
        <p:blipFill>
          <a:blip r:embed="rId4"/>
          <a:stretch>
            <a:fillRect/>
          </a:stretch>
        </p:blipFill>
        <p:spPr>
          <a:xfrm>
            <a:off x="733425" y="4330898"/>
            <a:ext cx="4387810" cy="838200"/>
          </a:xfrm>
          <a:prstGeom prst="rect">
            <a:avLst/>
          </a:prstGeom>
        </p:spPr>
      </p:pic>
      <p:sp>
        <p:nvSpPr>
          <p:cNvPr id="5" name="Text 1"/>
          <p:cNvSpPr/>
          <p:nvPr/>
        </p:nvSpPr>
        <p:spPr>
          <a:xfrm>
            <a:off x="942975" y="5483423"/>
            <a:ext cx="2619375" cy="327422"/>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Describe tu día</a:t>
            </a:r>
            <a:endParaRPr lang="en-US" sz="2050" dirty="0"/>
          </a:p>
        </p:txBody>
      </p:sp>
      <p:sp>
        <p:nvSpPr>
          <p:cNvPr id="6" name="Text 2"/>
          <p:cNvSpPr/>
          <p:nvPr/>
        </p:nvSpPr>
        <p:spPr>
          <a:xfrm>
            <a:off x="942975" y="5936575"/>
            <a:ext cx="3968710" cy="1341120"/>
          </a:xfrm>
          <a:prstGeom prst="rect">
            <a:avLst/>
          </a:prstGeom>
          <a:noFill/>
          <a:ln/>
        </p:spPr>
        <p:txBody>
          <a:bodyPr wrap="square" lIns="0" tIns="0" rIns="0" bIns="0" rtlCol="0" anchor="t"/>
          <a:lstStyle/>
          <a:p>
            <a:pPr marL="0" indent="0" algn="l">
              <a:lnSpc>
                <a:spcPts val="2600"/>
              </a:lnSpc>
              <a:buNone/>
            </a:pPr>
            <a:r>
              <a:rPr lang="en-US" sz="1650" kern="0" spc="-33" dirty="0">
                <a:solidFill>
                  <a:srgbClr val="2B2E3C"/>
                </a:solidFill>
                <a:latin typeface="Open Sans" pitchFamily="34" charset="0"/>
                <a:ea typeface="Open Sans" pitchFamily="34" charset="-122"/>
                <a:cs typeface="Open Sans" pitchFamily="34" charset="-120"/>
              </a:rPr>
              <a:t>Comienza cada frase con un pronombre personal. Por ejemplo: </a:t>
            </a:r>
            <a:r>
              <a:rPr lang="en-US" sz="1650" b="1" kern="0" spc="-33" dirty="0">
                <a:solidFill>
                  <a:srgbClr val="2B2E3C"/>
                </a:solidFill>
                <a:latin typeface="Open Sans" pitchFamily="34" charset="0"/>
                <a:ea typeface="Open Sans" pitchFamily="34" charset="-122"/>
                <a:cs typeface="Open Sans" pitchFamily="34" charset="-120"/>
              </a:rPr>
              <a:t>Yo</a:t>
            </a:r>
            <a:r>
              <a:rPr lang="en-US" sz="1650" kern="0" spc="-33" dirty="0">
                <a:solidFill>
                  <a:srgbClr val="2B2E3C"/>
                </a:solidFill>
                <a:latin typeface="Open Sans" pitchFamily="34" charset="0"/>
                <a:ea typeface="Open Sans" pitchFamily="34" charset="-122"/>
                <a:cs typeface="Open Sans" pitchFamily="34" charset="-120"/>
              </a:rPr>
              <a:t> me levanto temprano, </a:t>
            </a:r>
            <a:r>
              <a:rPr lang="en-US" sz="1650" b="1" kern="0" spc="-33" dirty="0">
                <a:solidFill>
                  <a:srgbClr val="2B2E3C"/>
                </a:solidFill>
                <a:latin typeface="Open Sans" pitchFamily="34" charset="0"/>
                <a:ea typeface="Open Sans" pitchFamily="34" charset="-122"/>
                <a:cs typeface="Open Sans" pitchFamily="34" charset="-120"/>
              </a:rPr>
              <a:t>Él</a:t>
            </a:r>
            <a:r>
              <a:rPr lang="en-US" sz="1650" kern="0" spc="-33" dirty="0">
                <a:solidFill>
                  <a:srgbClr val="2B2E3C"/>
                </a:solidFill>
                <a:latin typeface="Open Sans" pitchFamily="34" charset="0"/>
                <a:ea typeface="Open Sans" pitchFamily="34" charset="-122"/>
                <a:cs typeface="Open Sans" pitchFamily="34" charset="-120"/>
              </a:rPr>
              <a:t> se cepilla los dientes, </a:t>
            </a:r>
            <a:r>
              <a:rPr lang="en-US" sz="1650" b="1" kern="0" spc="-33" dirty="0">
                <a:solidFill>
                  <a:srgbClr val="2B2E3C"/>
                </a:solidFill>
                <a:latin typeface="Open Sans" pitchFamily="34" charset="0"/>
                <a:ea typeface="Open Sans" pitchFamily="34" charset="-122"/>
                <a:cs typeface="Open Sans" pitchFamily="34" charset="-120"/>
              </a:rPr>
              <a:t>Nosotros</a:t>
            </a:r>
            <a:r>
              <a:rPr lang="en-US" sz="1650" kern="0" spc="-33" dirty="0">
                <a:solidFill>
                  <a:srgbClr val="2B2E3C"/>
                </a:solidFill>
                <a:latin typeface="Open Sans" pitchFamily="34" charset="0"/>
                <a:ea typeface="Open Sans" pitchFamily="34" charset="-122"/>
                <a:cs typeface="Open Sans" pitchFamily="34" charset="-120"/>
              </a:rPr>
              <a:t> desayunamos juntos.</a:t>
            </a:r>
            <a:endParaRPr lang="en-US" sz="1650" dirty="0"/>
          </a:p>
        </p:txBody>
      </p:sp>
      <p:pic>
        <p:nvPicPr>
          <p:cNvPr id="7" name="Image 2" descr="preencoded.png"/>
          <p:cNvPicPr>
            <a:picLocks noChangeAspect="1"/>
          </p:cNvPicPr>
          <p:nvPr/>
        </p:nvPicPr>
        <p:blipFill>
          <a:blip r:embed="rId5"/>
          <a:stretch>
            <a:fillRect/>
          </a:stretch>
        </p:blipFill>
        <p:spPr>
          <a:xfrm>
            <a:off x="5121235" y="4330898"/>
            <a:ext cx="4387810" cy="838200"/>
          </a:xfrm>
          <a:prstGeom prst="rect">
            <a:avLst/>
          </a:prstGeom>
        </p:spPr>
      </p:pic>
      <p:sp>
        <p:nvSpPr>
          <p:cNvPr id="8" name="Text 3"/>
          <p:cNvSpPr/>
          <p:nvPr/>
        </p:nvSpPr>
        <p:spPr>
          <a:xfrm>
            <a:off x="5330785" y="5483423"/>
            <a:ext cx="2619375" cy="327422"/>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Habla de tus amigos</a:t>
            </a:r>
            <a:endParaRPr lang="en-US" sz="2050" dirty="0"/>
          </a:p>
        </p:txBody>
      </p:sp>
      <p:sp>
        <p:nvSpPr>
          <p:cNvPr id="9" name="Text 4"/>
          <p:cNvSpPr/>
          <p:nvPr/>
        </p:nvSpPr>
        <p:spPr>
          <a:xfrm>
            <a:off x="5330785" y="5936575"/>
            <a:ext cx="3968710" cy="1341120"/>
          </a:xfrm>
          <a:prstGeom prst="rect">
            <a:avLst/>
          </a:prstGeom>
          <a:noFill/>
          <a:ln/>
        </p:spPr>
        <p:txBody>
          <a:bodyPr wrap="square" lIns="0" tIns="0" rIns="0" bIns="0" rtlCol="0" anchor="t"/>
          <a:lstStyle/>
          <a:p>
            <a:pPr marL="0" indent="0" algn="l">
              <a:lnSpc>
                <a:spcPts val="2600"/>
              </a:lnSpc>
              <a:buNone/>
            </a:pPr>
            <a:r>
              <a:rPr lang="en-US" sz="1650" kern="0" spc="-33" dirty="0">
                <a:solidFill>
                  <a:srgbClr val="2B2E3C"/>
                </a:solidFill>
                <a:latin typeface="Open Sans" pitchFamily="34" charset="0"/>
                <a:ea typeface="Open Sans" pitchFamily="34" charset="-122"/>
                <a:cs typeface="Open Sans" pitchFamily="34" charset="-120"/>
              </a:rPr>
              <a:t>Describe lo que están haciendo tus amigos usando los pronombres "él", "ella", "ellos" y "ellas". Por ejemplo: </a:t>
            </a:r>
            <a:r>
              <a:rPr lang="en-US" sz="1650" b="1" kern="0" spc="-33" dirty="0">
                <a:solidFill>
                  <a:srgbClr val="2B2E3C"/>
                </a:solidFill>
                <a:latin typeface="Open Sans" pitchFamily="34" charset="0"/>
                <a:ea typeface="Open Sans" pitchFamily="34" charset="-122"/>
                <a:cs typeface="Open Sans" pitchFamily="34" charset="-120"/>
              </a:rPr>
              <a:t>Ella</a:t>
            </a:r>
            <a:r>
              <a:rPr lang="en-US" sz="1650" kern="0" spc="-33" dirty="0">
                <a:solidFill>
                  <a:srgbClr val="2B2E3C"/>
                </a:solidFill>
                <a:latin typeface="Open Sans" pitchFamily="34" charset="0"/>
                <a:ea typeface="Open Sans" pitchFamily="34" charset="-122"/>
                <a:cs typeface="Open Sans" pitchFamily="34" charset="-120"/>
              </a:rPr>
              <a:t> está leyendo, </a:t>
            </a:r>
            <a:r>
              <a:rPr lang="en-US" sz="1650" b="1" kern="0" spc="-33" dirty="0">
                <a:solidFill>
                  <a:srgbClr val="2B2E3C"/>
                </a:solidFill>
                <a:latin typeface="Open Sans" pitchFamily="34" charset="0"/>
                <a:ea typeface="Open Sans" pitchFamily="34" charset="-122"/>
                <a:cs typeface="Open Sans" pitchFamily="34" charset="-120"/>
              </a:rPr>
              <a:t>Ellos</a:t>
            </a:r>
            <a:r>
              <a:rPr lang="en-US" sz="1650" kern="0" spc="-33" dirty="0">
                <a:solidFill>
                  <a:srgbClr val="2B2E3C"/>
                </a:solidFill>
                <a:latin typeface="Open Sans" pitchFamily="34" charset="0"/>
                <a:ea typeface="Open Sans" pitchFamily="34" charset="-122"/>
                <a:cs typeface="Open Sans" pitchFamily="34" charset="-120"/>
              </a:rPr>
              <a:t> están jugando.</a:t>
            </a:r>
            <a:endParaRPr lang="en-US" sz="1650" dirty="0"/>
          </a:p>
        </p:txBody>
      </p:sp>
      <p:pic>
        <p:nvPicPr>
          <p:cNvPr id="10" name="Image 3" descr="preencoded.png"/>
          <p:cNvPicPr>
            <a:picLocks noChangeAspect="1"/>
          </p:cNvPicPr>
          <p:nvPr/>
        </p:nvPicPr>
        <p:blipFill>
          <a:blip r:embed="rId6"/>
          <a:stretch>
            <a:fillRect/>
          </a:stretch>
        </p:blipFill>
        <p:spPr>
          <a:xfrm>
            <a:off x="9509046" y="4330898"/>
            <a:ext cx="4387810" cy="838200"/>
          </a:xfrm>
          <a:prstGeom prst="rect">
            <a:avLst/>
          </a:prstGeom>
        </p:spPr>
      </p:pic>
      <p:sp>
        <p:nvSpPr>
          <p:cNvPr id="11" name="Text 5"/>
          <p:cNvSpPr/>
          <p:nvPr/>
        </p:nvSpPr>
        <p:spPr>
          <a:xfrm>
            <a:off x="9718596" y="5483423"/>
            <a:ext cx="2619375" cy="327422"/>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Inventa una historia</a:t>
            </a:r>
            <a:endParaRPr lang="en-US" sz="2050" dirty="0"/>
          </a:p>
        </p:txBody>
      </p:sp>
      <p:sp>
        <p:nvSpPr>
          <p:cNvPr id="12" name="Text 6"/>
          <p:cNvSpPr/>
          <p:nvPr/>
        </p:nvSpPr>
        <p:spPr>
          <a:xfrm>
            <a:off x="9718596" y="5936575"/>
            <a:ext cx="3968710" cy="1341120"/>
          </a:xfrm>
          <a:prstGeom prst="rect">
            <a:avLst/>
          </a:prstGeom>
          <a:noFill/>
          <a:ln/>
        </p:spPr>
        <p:txBody>
          <a:bodyPr wrap="square" lIns="0" tIns="0" rIns="0" bIns="0" rtlCol="0" anchor="t"/>
          <a:lstStyle/>
          <a:p>
            <a:pPr marL="0" indent="0" algn="l">
              <a:lnSpc>
                <a:spcPts val="2600"/>
              </a:lnSpc>
              <a:buNone/>
            </a:pPr>
            <a:r>
              <a:rPr lang="en-US" sz="1650" kern="0" spc="-33" dirty="0">
                <a:solidFill>
                  <a:srgbClr val="2B2E3C"/>
                </a:solidFill>
                <a:latin typeface="Open Sans" pitchFamily="34" charset="0"/>
                <a:ea typeface="Open Sans" pitchFamily="34" charset="-122"/>
                <a:cs typeface="Open Sans" pitchFamily="34" charset="-120"/>
              </a:rPr>
              <a:t>Crea una historia corta usando todos los pronombres personales. ¡Sé creativo y diviértete inventando personajes y situaciones!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54023" y="915472"/>
            <a:ext cx="12652296" cy="673298"/>
          </a:xfrm>
          <a:prstGeom prst="rect">
            <a:avLst/>
          </a:prstGeom>
          <a:noFill/>
          <a:ln/>
        </p:spPr>
        <p:txBody>
          <a:bodyPr wrap="none" lIns="0" tIns="0" rIns="0" bIns="0" rtlCol="0" anchor="t"/>
          <a:lstStyle/>
          <a:p>
            <a:pPr marL="0" indent="0">
              <a:lnSpc>
                <a:spcPts val="5300"/>
              </a:lnSpc>
              <a:buNone/>
            </a:pPr>
            <a:r>
              <a:rPr lang="en-US" sz="4200" kern="0" spc="-127" dirty="0">
                <a:solidFill>
                  <a:srgbClr val="2C3F42"/>
                </a:solidFill>
                <a:latin typeface="Bitter Medium" pitchFamily="34" charset="0"/>
                <a:ea typeface="Bitter Medium" pitchFamily="34" charset="-122"/>
                <a:cs typeface="Bitter Medium" pitchFamily="34" charset="-120"/>
              </a:rPr>
              <a:t>¿Quién soy yo? Adivina el pronombre (Actividad oral 2)</a:t>
            </a:r>
            <a:endParaRPr lang="en-US" sz="4200" dirty="0"/>
          </a:p>
        </p:txBody>
      </p:sp>
      <p:sp>
        <p:nvSpPr>
          <p:cNvPr id="3" name="Text 1"/>
          <p:cNvSpPr/>
          <p:nvPr/>
        </p:nvSpPr>
        <p:spPr>
          <a:xfrm>
            <a:off x="2117527" y="2451735"/>
            <a:ext cx="2693194" cy="336590"/>
          </a:xfrm>
          <a:prstGeom prst="rect">
            <a:avLst/>
          </a:prstGeom>
          <a:noFill/>
          <a:ln/>
        </p:spPr>
        <p:txBody>
          <a:bodyPr wrap="none" lIns="0" tIns="0" rIns="0" bIns="0" rtlCol="0" anchor="t"/>
          <a:lstStyle/>
          <a:p>
            <a:pPr marL="0" indent="0" algn="r">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Pista 1</a:t>
            </a:r>
            <a:endParaRPr lang="en-US" sz="2100" dirty="0"/>
          </a:p>
        </p:txBody>
      </p:sp>
      <p:sp>
        <p:nvSpPr>
          <p:cNvPr id="4" name="Text 2"/>
          <p:cNvSpPr/>
          <p:nvPr/>
        </p:nvSpPr>
        <p:spPr>
          <a:xfrm>
            <a:off x="754023" y="2917507"/>
            <a:ext cx="4056698" cy="689610"/>
          </a:xfrm>
          <a:prstGeom prst="rect">
            <a:avLst/>
          </a:prstGeom>
          <a:noFill/>
          <a:ln/>
        </p:spPr>
        <p:txBody>
          <a:bodyPr wrap="square" lIns="0" tIns="0" rIns="0" bIns="0" rtlCol="0" anchor="t"/>
          <a:lstStyle/>
          <a:p>
            <a:pPr marL="0" indent="0" algn="r">
              <a:lnSpc>
                <a:spcPts val="2700"/>
              </a:lnSpc>
              <a:buNone/>
            </a:pPr>
            <a:r>
              <a:rPr lang="en-US" sz="1650" kern="0" spc="-34" dirty="0">
                <a:solidFill>
                  <a:srgbClr val="2B2E3C"/>
                </a:solidFill>
                <a:latin typeface="Open Sans" pitchFamily="34" charset="0"/>
                <a:ea typeface="Open Sans" pitchFamily="34" charset="-122"/>
                <a:cs typeface="Open Sans" pitchFamily="34" charset="-120"/>
              </a:rPr>
              <a:t>Soy la persona que está hablando en este momento.</a:t>
            </a:r>
            <a:endParaRPr lang="en-US" sz="1650" dirty="0"/>
          </a:p>
        </p:txBody>
      </p:sp>
      <p:pic>
        <p:nvPicPr>
          <p:cNvPr id="5" name="Image 0" descr="preencoded.png"/>
          <p:cNvPicPr>
            <a:picLocks noChangeAspect="1"/>
          </p:cNvPicPr>
          <p:nvPr/>
        </p:nvPicPr>
        <p:blipFill>
          <a:blip r:embed="rId3"/>
          <a:stretch>
            <a:fillRect/>
          </a:stretch>
        </p:blipFill>
        <p:spPr>
          <a:xfrm>
            <a:off x="5133856" y="2019657"/>
            <a:ext cx="4362569" cy="4362569"/>
          </a:xfrm>
          <a:prstGeom prst="rect">
            <a:avLst/>
          </a:prstGeom>
        </p:spPr>
      </p:pic>
      <p:sp>
        <p:nvSpPr>
          <p:cNvPr id="6" name="Text 3"/>
          <p:cNvSpPr/>
          <p:nvPr/>
        </p:nvSpPr>
        <p:spPr>
          <a:xfrm>
            <a:off x="6385203" y="2736175"/>
            <a:ext cx="103703" cy="430887"/>
          </a:xfrm>
          <a:prstGeom prst="rect">
            <a:avLst/>
          </a:prstGeom>
          <a:noFill/>
          <a:ln/>
        </p:spPr>
        <p:txBody>
          <a:bodyPr wrap="none" lIns="0" tIns="0" rIns="0" bIns="0" rtlCol="0" anchor="t"/>
          <a:lstStyle/>
          <a:p>
            <a:pPr marL="0" indent="0">
              <a:lnSpc>
                <a:spcPts val="3350"/>
              </a:lnSpc>
              <a:buNone/>
            </a:pPr>
            <a:r>
              <a:rPr lang="en-US" sz="2100" kern="0" spc="-64" dirty="0">
                <a:solidFill>
                  <a:srgbClr val="2B2E3C"/>
                </a:solidFill>
                <a:latin typeface="Bitter Medium" pitchFamily="34" charset="0"/>
                <a:ea typeface="Bitter Medium" pitchFamily="34" charset="-122"/>
                <a:cs typeface="Bitter Medium" pitchFamily="34" charset="-120"/>
              </a:rPr>
              <a:t>1</a:t>
            </a:r>
            <a:endParaRPr lang="en-US" sz="2100" dirty="0"/>
          </a:p>
        </p:txBody>
      </p:sp>
      <p:sp>
        <p:nvSpPr>
          <p:cNvPr id="7" name="Text 4"/>
          <p:cNvSpPr/>
          <p:nvPr/>
        </p:nvSpPr>
        <p:spPr>
          <a:xfrm>
            <a:off x="9819561" y="2451735"/>
            <a:ext cx="2693194" cy="33659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Pista 2</a:t>
            </a:r>
            <a:endParaRPr lang="en-US" sz="2100" dirty="0"/>
          </a:p>
        </p:txBody>
      </p:sp>
      <p:sp>
        <p:nvSpPr>
          <p:cNvPr id="8" name="Text 5"/>
          <p:cNvSpPr/>
          <p:nvPr/>
        </p:nvSpPr>
        <p:spPr>
          <a:xfrm>
            <a:off x="9819561" y="2917507"/>
            <a:ext cx="4056817" cy="689610"/>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Me usas cuando hablas directamente conmigo.</a:t>
            </a:r>
            <a:endParaRPr lang="en-US" sz="1650" dirty="0"/>
          </a:p>
        </p:txBody>
      </p:sp>
      <p:pic>
        <p:nvPicPr>
          <p:cNvPr id="9" name="Image 1" descr="preencoded.png"/>
          <p:cNvPicPr>
            <a:picLocks noChangeAspect="1"/>
          </p:cNvPicPr>
          <p:nvPr/>
        </p:nvPicPr>
        <p:blipFill>
          <a:blip r:embed="rId4"/>
          <a:stretch>
            <a:fillRect/>
          </a:stretch>
        </p:blipFill>
        <p:spPr>
          <a:xfrm>
            <a:off x="5133856" y="2019657"/>
            <a:ext cx="4362569" cy="4362569"/>
          </a:xfrm>
          <a:prstGeom prst="rect">
            <a:avLst/>
          </a:prstGeom>
        </p:spPr>
      </p:pic>
      <p:sp>
        <p:nvSpPr>
          <p:cNvPr id="10" name="Text 6"/>
          <p:cNvSpPr/>
          <p:nvPr/>
        </p:nvSpPr>
        <p:spPr>
          <a:xfrm>
            <a:off x="8494276" y="3107412"/>
            <a:ext cx="140018" cy="430887"/>
          </a:xfrm>
          <a:prstGeom prst="rect">
            <a:avLst/>
          </a:prstGeom>
          <a:noFill/>
          <a:ln/>
        </p:spPr>
        <p:txBody>
          <a:bodyPr wrap="none" lIns="0" tIns="0" rIns="0" bIns="0" rtlCol="0" anchor="t"/>
          <a:lstStyle/>
          <a:p>
            <a:pPr marL="0" indent="0">
              <a:lnSpc>
                <a:spcPts val="3350"/>
              </a:lnSpc>
              <a:buNone/>
            </a:pPr>
            <a:r>
              <a:rPr lang="en-US" sz="2100" kern="0" spc="-64" dirty="0">
                <a:solidFill>
                  <a:srgbClr val="2B2E3C"/>
                </a:solidFill>
                <a:latin typeface="Bitter Medium" pitchFamily="34" charset="0"/>
                <a:ea typeface="Bitter Medium" pitchFamily="34" charset="-122"/>
                <a:cs typeface="Bitter Medium" pitchFamily="34" charset="-120"/>
              </a:rPr>
              <a:t>2</a:t>
            </a:r>
            <a:endParaRPr lang="en-US" sz="2100" dirty="0"/>
          </a:p>
        </p:txBody>
      </p:sp>
      <p:sp>
        <p:nvSpPr>
          <p:cNvPr id="11" name="Text 7"/>
          <p:cNvSpPr/>
          <p:nvPr/>
        </p:nvSpPr>
        <p:spPr>
          <a:xfrm>
            <a:off x="9819561" y="4794647"/>
            <a:ext cx="2693194" cy="33659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Pista 3</a:t>
            </a:r>
            <a:endParaRPr lang="en-US" sz="2100" dirty="0"/>
          </a:p>
        </p:txBody>
      </p:sp>
      <p:sp>
        <p:nvSpPr>
          <p:cNvPr id="12" name="Text 8"/>
          <p:cNvSpPr/>
          <p:nvPr/>
        </p:nvSpPr>
        <p:spPr>
          <a:xfrm>
            <a:off x="9819561" y="5260419"/>
            <a:ext cx="4056817" cy="689610"/>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Lo usas para referirte a un grupo que te incluye.</a:t>
            </a:r>
            <a:endParaRPr lang="en-US" sz="1650" dirty="0"/>
          </a:p>
        </p:txBody>
      </p:sp>
      <p:pic>
        <p:nvPicPr>
          <p:cNvPr id="13" name="Image 2" descr="preencoded.png"/>
          <p:cNvPicPr>
            <a:picLocks noChangeAspect="1"/>
          </p:cNvPicPr>
          <p:nvPr/>
        </p:nvPicPr>
        <p:blipFill>
          <a:blip r:embed="rId5"/>
          <a:stretch>
            <a:fillRect/>
          </a:stretch>
        </p:blipFill>
        <p:spPr>
          <a:xfrm>
            <a:off x="5133856" y="2019657"/>
            <a:ext cx="4362569" cy="4362569"/>
          </a:xfrm>
          <a:prstGeom prst="rect">
            <a:avLst/>
          </a:prstGeom>
        </p:spPr>
      </p:pic>
      <p:sp>
        <p:nvSpPr>
          <p:cNvPr id="14" name="Text 9"/>
          <p:cNvSpPr/>
          <p:nvPr/>
        </p:nvSpPr>
        <p:spPr>
          <a:xfrm>
            <a:off x="8120063" y="5234583"/>
            <a:ext cx="145971" cy="430887"/>
          </a:xfrm>
          <a:prstGeom prst="rect">
            <a:avLst/>
          </a:prstGeom>
          <a:noFill/>
          <a:ln/>
        </p:spPr>
        <p:txBody>
          <a:bodyPr wrap="none" lIns="0" tIns="0" rIns="0" bIns="0" rtlCol="0" anchor="t"/>
          <a:lstStyle/>
          <a:p>
            <a:pPr marL="0" indent="0">
              <a:lnSpc>
                <a:spcPts val="3350"/>
              </a:lnSpc>
              <a:buNone/>
            </a:pPr>
            <a:r>
              <a:rPr lang="en-US" sz="2100" kern="0" spc="-64" dirty="0">
                <a:solidFill>
                  <a:srgbClr val="2B2E3C"/>
                </a:solidFill>
                <a:latin typeface="Bitter Medium" pitchFamily="34" charset="0"/>
                <a:ea typeface="Bitter Medium" pitchFamily="34" charset="-122"/>
                <a:cs typeface="Bitter Medium" pitchFamily="34" charset="-120"/>
              </a:rPr>
              <a:t>3</a:t>
            </a:r>
            <a:endParaRPr lang="en-US" sz="2100" dirty="0"/>
          </a:p>
        </p:txBody>
      </p:sp>
      <p:sp>
        <p:nvSpPr>
          <p:cNvPr id="15" name="Text 10"/>
          <p:cNvSpPr/>
          <p:nvPr/>
        </p:nvSpPr>
        <p:spPr>
          <a:xfrm>
            <a:off x="2117527" y="4967049"/>
            <a:ext cx="2693194" cy="336590"/>
          </a:xfrm>
          <a:prstGeom prst="rect">
            <a:avLst/>
          </a:prstGeom>
          <a:noFill/>
          <a:ln/>
        </p:spPr>
        <p:txBody>
          <a:bodyPr wrap="none" lIns="0" tIns="0" rIns="0" bIns="0" rtlCol="0" anchor="t"/>
          <a:lstStyle/>
          <a:p>
            <a:pPr marL="0" indent="0" algn="r">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Pista 4</a:t>
            </a:r>
            <a:endParaRPr lang="en-US" sz="2100" dirty="0"/>
          </a:p>
        </p:txBody>
      </p:sp>
      <p:sp>
        <p:nvSpPr>
          <p:cNvPr id="16" name="Text 11"/>
          <p:cNvSpPr/>
          <p:nvPr/>
        </p:nvSpPr>
        <p:spPr>
          <a:xfrm>
            <a:off x="754023" y="5432822"/>
            <a:ext cx="4056698" cy="344805"/>
          </a:xfrm>
          <a:prstGeom prst="rect">
            <a:avLst/>
          </a:prstGeom>
          <a:noFill/>
          <a:ln/>
        </p:spPr>
        <p:txBody>
          <a:bodyPr wrap="none" lIns="0" tIns="0" rIns="0" bIns="0" rtlCol="0" anchor="t"/>
          <a:lstStyle/>
          <a:p>
            <a:pPr marL="0" indent="0" algn="r">
              <a:lnSpc>
                <a:spcPts val="2700"/>
              </a:lnSpc>
              <a:buNone/>
            </a:pPr>
            <a:r>
              <a:rPr lang="en-US" sz="1650" kern="0" spc="-34" dirty="0">
                <a:solidFill>
                  <a:srgbClr val="2B2E3C"/>
                </a:solidFill>
                <a:latin typeface="Open Sans" pitchFamily="34" charset="0"/>
                <a:ea typeface="Open Sans" pitchFamily="34" charset="-122"/>
                <a:cs typeface="Open Sans" pitchFamily="34" charset="-120"/>
              </a:rPr>
              <a:t>Los usas para hablar de otras personas.</a:t>
            </a:r>
            <a:endParaRPr lang="en-US" sz="1650" dirty="0"/>
          </a:p>
        </p:txBody>
      </p:sp>
      <p:pic>
        <p:nvPicPr>
          <p:cNvPr id="17" name="Image 3" descr="preencoded.png"/>
          <p:cNvPicPr>
            <a:picLocks noChangeAspect="1"/>
          </p:cNvPicPr>
          <p:nvPr/>
        </p:nvPicPr>
        <p:blipFill>
          <a:blip r:embed="rId6"/>
          <a:stretch>
            <a:fillRect/>
          </a:stretch>
        </p:blipFill>
        <p:spPr>
          <a:xfrm>
            <a:off x="5133856" y="2019657"/>
            <a:ext cx="4362569" cy="4362569"/>
          </a:xfrm>
          <a:prstGeom prst="rect">
            <a:avLst/>
          </a:prstGeom>
        </p:spPr>
      </p:pic>
      <p:sp>
        <p:nvSpPr>
          <p:cNvPr id="18" name="Text 12"/>
          <p:cNvSpPr/>
          <p:nvPr/>
        </p:nvSpPr>
        <p:spPr>
          <a:xfrm>
            <a:off x="5990153" y="4863346"/>
            <a:ext cx="151328" cy="430887"/>
          </a:xfrm>
          <a:prstGeom prst="rect">
            <a:avLst/>
          </a:prstGeom>
          <a:noFill/>
          <a:ln/>
        </p:spPr>
        <p:txBody>
          <a:bodyPr wrap="none" lIns="0" tIns="0" rIns="0" bIns="0" rtlCol="0" anchor="t"/>
          <a:lstStyle/>
          <a:p>
            <a:pPr marL="0" indent="0">
              <a:lnSpc>
                <a:spcPts val="3350"/>
              </a:lnSpc>
              <a:buNone/>
            </a:pPr>
            <a:r>
              <a:rPr lang="en-US" sz="2100" kern="0" spc="-64" dirty="0">
                <a:solidFill>
                  <a:srgbClr val="2B2E3C"/>
                </a:solidFill>
                <a:latin typeface="Bitter Medium" pitchFamily="34" charset="0"/>
                <a:ea typeface="Bitter Medium" pitchFamily="34" charset="-122"/>
                <a:cs typeface="Bitter Medium" pitchFamily="34" charset="-120"/>
              </a:rPr>
              <a:t>4</a:t>
            </a:r>
            <a:endParaRPr lang="en-US" sz="2100" dirty="0"/>
          </a:p>
        </p:txBody>
      </p:sp>
      <p:sp>
        <p:nvSpPr>
          <p:cNvPr id="19" name="Text 13"/>
          <p:cNvSpPr/>
          <p:nvPr/>
        </p:nvSpPr>
        <p:spPr>
          <a:xfrm>
            <a:off x="754023" y="6624518"/>
            <a:ext cx="13122354" cy="689610"/>
          </a:xfrm>
          <a:prstGeom prst="rect">
            <a:avLst/>
          </a:prstGeom>
          <a:noFill/>
          <a:ln/>
        </p:spPr>
        <p:txBody>
          <a:bodyPr wrap="square" lIns="0" tIns="0" rIns="0" bIns="0" rtlCol="0" anchor="t"/>
          <a:lstStyle/>
          <a:p>
            <a:pPr marL="0" indent="0">
              <a:lnSpc>
                <a:spcPts val="2700"/>
              </a:lnSpc>
              <a:buNone/>
            </a:pPr>
            <a:r>
              <a:rPr lang="en-US" sz="1650" kern="0" spc="-34" dirty="0">
                <a:solidFill>
                  <a:srgbClr val="2B2E3C"/>
                </a:solidFill>
                <a:latin typeface="Open Sans" pitchFamily="34" charset="0"/>
                <a:ea typeface="Open Sans" pitchFamily="34" charset="-122"/>
                <a:cs typeface="Open Sans" pitchFamily="34" charset="-120"/>
              </a:rPr>
              <a:t>En esta actividad, daremos pistas y ustedes adivinarán qué pronombre personal estamos describiendo. ¡Preparen sus cerebros y demuestren sus conocimientos!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177058"/>
            <a:ext cx="8933736"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Pronombres en canciones y cuentos</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Canciones</a:t>
            </a:r>
            <a:endParaRPr lang="en-US" sz="2200" dirty="0"/>
          </a:p>
        </p:txBody>
      </p:sp>
      <p:sp>
        <p:nvSpPr>
          <p:cNvPr id="4" name="Text 2"/>
          <p:cNvSpPr/>
          <p:nvPr/>
        </p:nvSpPr>
        <p:spPr>
          <a:xfrm>
            <a:off x="793790" y="4033957"/>
            <a:ext cx="3978116"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Busquemos pronombres en canciones populares. Por ejemplo, en la canción "</a:t>
            </a:r>
            <a:r>
              <a:rPr lang="en-US" sz="1750" b="1" kern="0" spc="-36" dirty="0">
                <a:solidFill>
                  <a:srgbClr val="2B2E3C"/>
                </a:solidFill>
                <a:latin typeface="Open Sans" pitchFamily="34" charset="0"/>
                <a:ea typeface="Open Sans" pitchFamily="34" charset="-122"/>
                <a:cs typeface="Open Sans" pitchFamily="34" charset="-120"/>
              </a:rPr>
              <a:t>Yo</a:t>
            </a:r>
            <a:r>
              <a:rPr lang="en-US" sz="1750" kern="0" spc="-36" dirty="0">
                <a:solidFill>
                  <a:srgbClr val="2B2E3C"/>
                </a:solidFill>
                <a:latin typeface="Open Sans" pitchFamily="34" charset="0"/>
                <a:ea typeface="Open Sans" pitchFamily="34" charset="-122"/>
                <a:cs typeface="Open Sans" pitchFamily="34" charset="-120"/>
              </a:rPr>
              <a:t> quiero bailar", el pronombre "</a:t>
            </a:r>
            <a:r>
              <a:rPr lang="en-US" sz="1750" b="1" kern="0" spc="-36" dirty="0">
                <a:solidFill>
                  <a:srgbClr val="2B2E3C"/>
                </a:solidFill>
                <a:latin typeface="Open Sans" pitchFamily="34" charset="0"/>
                <a:ea typeface="Open Sans" pitchFamily="34" charset="-122"/>
                <a:cs typeface="Open Sans" pitchFamily="34" charset="-120"/>
              </a:rPr>
              <a:t>yo</a:t>
            </a:r>
            <a:r>
              <a:rPr lang="en-US" sz="1750" kern="0" spc="-36" dirty="0">
                <a:solidFill>
                  <a:srgbClr val="2B2E3C"/>
                </a:solidFill>
                <a:latin typeface="Open Sans" pitchFamily="34" charset="0"/>
                <a:ea typeface="Open Sans" pitchFamily="34" charset="-122"/>
                <a:cs typeface="Open Sans" pitchFamily="34" charset="-120"/>
              </a:rPr>
              <a:t>" se repite varias veces.</a:t>
            </a:r>
            <a:endParaRPr lang="en-US" sz="1750" dirty="0"/>
          </a:p>
        </p:txBody>
      </p:sp>
      <p:sp>
        <p:nvSpPr>
          <p:cNvPr id="5" name="Text 3"/>
          <p:cNvSpPr/>
          <p:nvPr/>
        </p:nvSpPr>
        <p:spPr>
          <a:xfrm>
            <a:off x="5332928" y="3452813"/>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Cuentos</a:t>
            </a:r>
            <a:endParaRPr lang="en-US" sz="2200" dirty="0"/>
          </a:p>
        </p:txBody>
      </p:sp>
      <p:sp>
        <p:nvSpPr>
          <p:cNvPr id="6" name="Text 4"/>
          <p:cNvSpPr/>
          <p:nvPr/>
        </p:nvSpPr>
        <p:spPr>
          <a:xfrm>
            <a:off x="5332928" y="4033957"/>
            <a:ext cx="3978116"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Leamos cuentos cortos e identifiquemos los pronombres personales que aparecen. Observemos cómo ayudan a entender la historia y a conectar con los personajes.</a:t>
            </a:r>
            <a:endParaRPr lang="en-US" sz="1750" dirty="0"/>
          </a:p>
        </p:txBody>
      </p:sp>
      <p:sp>
        <p:nvSpPr>
          <p:cNvPr id="7" name="Text 5"/>
          <p:cNvSpPr/>
          <p:nvPr/>
        </p:nvSpPr>
        <p:spPr>
          <a:xfrm>
            <a:off x="9872067" y="3452813"/>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Ejemplos</a:t>
            </a:r>
            <a:endParaRPr lang="en-US" sz="2200" dirty="0"/>
          </a:p>
        </p:txBody>
      </p:sp>
      <p:sp>
        <p:nvSpPr>
          <p:cNvPr id="8" name="Text 6"/>
          <p:cNvSpPr/>
          <p:nvPr/>
        </p:nvSpPr>
        <p:spPr>
          <a:xfrm>
            <a:off x="9872067" y="4033957"/>
            <a:ext cx="3978116"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Analicemos cómo los pronombres dan fluidez a las narraciones y evitan la monotonía al no repetir los nombres constantemente.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11899"/>
          </a:xfrm>
          <a:prstGeom prst="rect">
            <a:avLst/>
          </a:prstGeom>
        </p:spPr>
      </p:pic>
      <p:sp>
        <p:nvSpPr>
          <p:cNvPr id="3" name="Text 0"/>
          <p:cNvSpPr/>
          <p:nvPr/>
        </p:nvSpPr>
        <p:spPr>
          <a:xfrm>
            <a:off x="787241" y="3610332"/>
            <a:ext cx="8319730" cy="702826"/>
          </a:xfrm>
          <a:prstGeom prst="rect">
            <a:avLst/>
          </a:prstGeom>
          <a:noFill/>
          <a:ln/>
        </p:spPr>
        <p:txBody>
          <a:bodyPr wrap="none" lIns="0" tIns="0" rIns="0" bIns="0" rtlCol="0" anchor="t"/>
          <a:lstStyle/>
          <a:p>
            <a:pPr marL="0" indent="0">
              <a:lnSpc>
                <a:spcPts val="5500"/>
              </a:lnSpc>
              <a:buNone/>
            </a:pPr>
            <a:r>
              <a:rPr lang="en-US" sz="4400" kern="0" spc="-133" dirty="0">
                <a:solidFill>
                  <a:srgbClr val="2C3F42"/>
                </a:solidFill>
                <a:latin typeface="Bitter Medium" pitchFamily="34" charset="0"/>
                <a:ea typeface="Bitter Medium" pitchFamily="34" charset="-122"/>
                <a:cs typeface="Bitter Medium" pitchFamily="34" charset="-120"/>
              </a:rPr>
              <a:t>Resumen: Lo que aprendimos hoy</a:t>
            </a:r>
            <a:endParaRPr lang="en-US" sz="4400" dirty="0"/>
          </a:p>
        </p:txBody>
      </p:sp>
      <p:sp>
        <p:nvSpPr>
          <p:cNvPr id="4" name="Shape 1"/>
          <p:cNvSpPr/>
          <p:nvPr/>
        </p:nvSpPr>
        <p:spPr>
          <a:xfrm>
            <a:off x="787241" y="5662851"/>
            <a:ext cx="3010853" cy="224909"/>
          </a:xfrm>
          <a:prstGeom prst="roundRect">
            <a:avLst>
              <a:gd name="adj" fmla="val 42008"/>
            </a:avLst>
          </a:prstGeom>
          <a:solidFill>
            <a:srgbClr val="FCE2CF"/>
          </a:solidFill>
          <a:ln w="7620">
            <a:solidFill>
              <a:srgbClr val="E2C8B5"/>
            </a:solidFill>
            <a:prstDash val="solid"/>
          </a:ln>
        </p:spPr>
        <p:txBody>
          <a:bodyPr/>
          <a:lstStyle/>
          <a:p>
            <a:endParaRPr lang="es-ES"/>
          </a:p>
        </p:txBody>
      </p:sp>
      <p:sp>
        <p:nvSpPr>
          <p:cNvPr id="5" name="Text 2"/>
          <p:cNvSpPr/>
          <p:nvPr/>
        </p:nvSpPr>
        <p:spPr>
          <a:xfrm>
            <a:off x="787241" y="6225183"/>
            <a:ext cx="2955250" cy="351472"/>
          </a:xfrm>
          <a:prstGeom prst="rect">
            <a:avLst/>
          </a:prstGeom>
          <a:noFill/>
          <a:ln/>
        </p:spPr>
        <p:txBody>
          <a:bodyPr wrap="none" lIns="0" tIns="0" rIns="0" bIns="0" rtlCol="0" anchor="t"/>
          <a:lstStyle/>
          <a:p>
            <a:pPr marL="0" indent="0" algn="l">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Pronombres personales</a:t>
            </a:r>
            <a:endParaRPr lang="en-US" sz="2200" dirty="0"/>
          </a:p>
        </p:txBody>
      </p:sp>
      <p:sp>
        <p:nvSpPr>
          <p:cNvPr id="6" name="Text 3"/>
          <p:cNvSpPr/>
          <p:nvPr/>
        </p:nvSpPr>
        <p:spPr>
          <a:xfrm>
            <a:off x="787241" y="6711553"/>
            <a:ext cx="3010853" cy="719614"/>
          </a:xfrm>
          <a:prstGeom prst="rect">
            <a:avLst/>
          </a:prstGeom>
          <a:noFill/>
          <a:ln/>
        </p:spPr>
        <p:txBody>
          <a:bodyPr wrap="square" lIns="0" tIns="0" rIns="0" bIns="0" rtlCol="0" anchor="t"/>
          <a:lstStyle/>
          <a:p>
            <a:pPr marL="0" indent="0" algn="l">
              <a:lnSpc>
                <a:spcPts val="2800"/>
              </a:lnSpc>
              <a:buNone/>
            </a:pPr>
            <a:r>
              <a:rPr lang="en-US" sz="1750" kern="0" spc="-35" dirty="0">
                <a:solidFill>
                  <a:srgbClr val="2B2E3C"/>
                </a:solidFill>
                <a:latin typeface="Open Sans" pitchFamily="34" charset="0"/>
                <a:ea typeface="Open Sans" pitchFamily="34" charset="-122"/>
                <a:cs typeface="Open Sans" pitchFamily="34" charset="-120"/>
              </a:rPr>
              <a:t>Son palabras que reemplazan los nombres de las personas.</a:t>
            </a:r>
            <a:endParaRPr lang="en-US" sz="1750" dirty="0"/>
          </a:p>
        </p:txBody>
      </p:sp>
      <p:sp>
        <p:nvSpPr>
          <p:cNvPr id="7" name="Shape 4"/>
          <p:cNvSpPr/>
          <p:nvPr/>
        </p:nvSpPr>
        <p:spPr>
          <a:xfrm>
            <a:off x="4135517" y="5325428"/>
            <a:ext cx="3010972" cy="224909"/>
          </a:xfrm>
          <a:prstGeom prst="roundRect">
            <a:avLst>
              <a:gd name="adj" fmla="val 42008"/>
            </a:avLst>
          </a:prstGeom>
          <a:solidFill>
            <a:srgbClr val="FCE2CF"/>
          </a:solidFill>
          <a:ln w="7620">
            <a:solidFill>
              <a:srgbClr val="E2C8B5"/>
            </a:solidFill>
            <a:prstDash val="solid"/>
          </a:ln>
        </p:spPr>
        <p:txBody>
          <a:bodyPr/>
          <a:lstStyle/>
          <a:p>
            <a:endParaRPr lang="es-ES"/>
          </a:p>
        </p:txBody>
      </p:sp>
      <p:sp>
        <p:nvSpPr>
          <p:cNvPr id="8" name="Text 5"/>
          <p:cNvSpPr/>
          <p:nvPr/>
        </p:nvSpPr>
        <p:spPr>
          <a:xfrm>
            <a:off x="4135517" y="5887760"/>
            <a:ext cx="2885242" cy="351472"/>
          </a:xfrm>
          <a:prstGeom prst="rect">
            <a:avLst/>
          </a:prstGeom>
          <a:noFill/>
          <a:ln/>
        </p:spPr>
        <p:txBody>
          <a:bodyPr wrap="none" lIns="0" tIns="0" rIns="0" bIns="0" rtlCol="0" anchor="t"/>
          <a:lstStyle/>
          <a:p>
            <a:pPr marL="0" indent="0" algn="l">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Pronombres singulares</a:t>
            </a:r>
            <a:endParaRPr lang="en-US" sz="2200" dirty="0"/>
          </a:p>
        </p:txBody>
      </p:sp>
      <p:sp>
        <p:nvSpPr>
          <p:cNvPr id="9" name="Text 6"/>
          <p:cNvSpPr/>
          <p:nvPr/>
        </p:nvSpPr>
        <p:spPr>
          <a:xfrm>
            <a:off x="4135517" y="6374130"/>
            <a:ext cx="3010972" cy="359807"/>
          </a:xfrm>
          <a:prstGeom prst="rect">
            <a:avLst/>
          </a:prstGeom>
          <a:noFill/>
          <a:ln/>
        </p:spPr>
        <p:txBody>
          <a:bodyPr wrap="none" lIns="0" tIns="0" rIns="0" bIns="0" rtlCol="0" anchor="t"/>
          <a:lstStyle/>
          <a:p>
            <a:pPr marL="0" indent="0" algn="l">
              <a:lnSpc>
                <a:spcPts val="2800"/>
              </a:lnSpc>
              <a:buNone/>
            </a:pPr>
            <a:r>
              <a:rPr lang="en-US" sz="1750" kern="0" spc="-35" dirty="0">
                <a:solidFill>
                  <a:srgbClr val="2B2E3C"/>
                </a:solidFill>
                <a:latin typeface="Open Sans" pitchFamily="34" charset="0"/>
                <a:ea typeface="Open Sans" pitchFamily="34" charset="-122"/>
                <a:cs typeface="Open Sans" pitchFamily="34" charset="-120"/>
              </a:rPr>
              <a:t>Son: yo, tú, él/ella.</a:t>
            </a:r>
            <a:endParaRPr lang="en-US" sz="1750" dirty="0"/>
          </a:p>
        </p:txBody>
      </p:sp>
      <p:sp>
        <p:nvSpPr>
          <p:cNvPr id="10" name="Shape 7"/>
          <p:cNvSpPr/>
          <p:nvPr/>
        </p:nvSpPr>
        <p:spPr>
          <a:xfrm>
            <a:off x="7483912" y="4988004"/>
            <a:ext cx="3010853" cy="224909"/>
          </a:xfrm>
          <a:prstGeom prst="roundRect">
            <a:avLst>
              <a:gd name="adj" fmla="val 42008"/>
            </a:avLst>
          </a:prstGeom>
          <a:solidFill>
            <a:srgbClr val="FCE2CF"/>
          </a:solidFill>
          <a:ln w="7620">
            <a:solidFill>
              <a:srgbClr val="E2C8B5"/>
            </a:solidFill>
            <a:prstDash val="solid"/>
          </a:ln>
        </p:spPr>
        <p:txBody>
          <a:bodyPr/>
          <a:lstStyle/>
          <a:p>
            <a:endParaRPr lang="es-ES"/>
          </a:p>
        </p:txBody>
      </p:sp>
      <p:sp>
        <p:nvSpPr>
          <p:cNvPr id="11" name="Text 8"/>
          <p:cNvSpPr/>
          <p:nvPr/>
        </p:nvSpPr>
        <p:spPr>
          <a:xfrm>
            <a:off x="7483912" y="5550337"/>
            <a:ext cx="2811899" cy="351472"/>
          </a:xfrm>
          <a:prstGeom prst="rect">
            <a:avLst/>
          </a:prstGeom>
          <a:noFill/>
          <a:ln/>
        </p:spPr>
        <p:txBody>
          <a:bodyPr wrap="none" lIns="0" tIns="0" rIns="0" bIns="0" rtlCol="0" anchor="t"/>
          <a:lstStyle/>
          <a:p>
            <a:pPr marL="0" indent="0" algn="l">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Pronombres plurales</a:t>
            </a:r>
            <a:endParaRPr lang="en-US" sz="2200" dirty="0"/>
          </a:p>
        </p:txBody>
      </p:sp>
      <p:sp>
        <p:nvSpPr>
          <p:cNvPr id="12" name="Text 9"/>
          <p:cNvSpPr/>
          <p:nvPr/>
        </p:nvSpPr>
        <p:spPr>
          <a:xfrm>
            <a:off x="7483912" y="6036707"/>
            <a:ext cx="3010853" cy="719614"/>
          </a:xfrm>
          <a:prstGeom prst="rect">
            <a:avLst/>
          </a:prstGeom>
          <a:noFill/>
          <a:ln/>
        </p:spPr>
        <p:txBody>
          <a:bodyPr wrap="square" lIns="0" tIns="0" rIns="0" bIns="0" rtlCol="0" anchor="t"/>
          <a:lstStyle/>
          <a:p>
            <a:pPr marL="0" indent="0" algn="l">
              <a:lnSpc>
                <a:spcPts val="2800"/>
              </a:lnSpc>
              <a:buNone/>
            </a:pPr>
            <a:r>
              <a:rPr lang="en-US" sz="1750" kern="0" spc="-35" dirty="0">
                <a:solidFill>
                  <a:srgbClr val="2B2E3C"/>
                </a:solidFill>
                <a:latin typeface="Open Sans" pitchFamily="34" charset="0"/>
                <a:ea typeface="Open Sans" pitchFamily="34" charset="-122"/>
                <a:cs typeface="Open Sans" pitchFamily="34" charset="-120"/>
              </a:rPr>
              <a:t>Son: nosotros, vosotros, ellos/ellas.</a:t>
            </a:r>
            <a:endParaRPr lang="en-US" sz="1750" dirty="0"/>
          </a:p>
        </p:txBody>
      </p:sp>
      <p:sp>
        <p:nvSpPr>
          <p:cNvPr id="13" name="Shape 10"/>
          <p:cNvSpPr/>
          <p:nvPr/>
        </p:nvSpPr>
        <p:spPr>
          <a:xfrm>
            <a:off x="10832187" y="4650581"/>
            <a:ext cx="3010972" cy="224909"/>
          </a:xfrm>
          <a:prstGeom prst="roundRect">
            <a:avLst>
              <a:gd name="adj" fmla="val 42008"/>
            </a:avLst>
          </a:prstGeom>
          <a:solidFill>
            <a:srgbClr val="FCE2CF"/>
          </a:solidFill>
          <a:ln w="7620">
            <a:solidFill>
              <a:srgbClr val="E2C8B5"/>
            </a:solidFill>
            <a:prstDash val="solid"/>
          </a:ln>
        </p:spPr>
        <p:txBody>
          <a:bodyPr/>
          <a:lstStyle/>
          <a:p>
            <a:endParaRPr lang="es-ES"/>
          </a:p>
        </p:txBody>
      </p:sp>
      <p:sp>
        <p:nvSpPr>
          <p:cNvPr id="14" name="Text 11"/>
          <p:cNvSpPr/>
          <p:nvPr/>
        </p:nvSpPr>
        <p:spPr>
          <a:xfrm>
            <a:off x="10832187" y="5212913"/>
            <a:ext cx="2811899" cy="351472"/>
          </a:xfrm>
          <a:prstGeom prst="rect">
            <a:avLst/>
          </a:prstGeom>
          <a:noFill/>
          <a:ln/>
        </p:spPr>
        <p:txBody>
          <a:bodyPr wrap="none" lIns="0" tIns="0" rIns="0" bIns="0" rtlCol="0" anchor="t"/>
          <a:lstStyle/>
          <a:p>
            <a:pPr marL="0" indent="0" algn="l">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Usos</a:t>
            </a:r>
            <a:endParaRPr lang="en-US" sz="2200" dirty="0"/>
          </a:p>
        </p:txBody>
      </p:sp>
      <p:sp>
        <p:nvSpPr>
          <p:cNvPr id="15" name="Text 12"/>
          <p:cNvSpPr/>
          <p:nvPr/>
        </p:nvSpPr>
        <p:spPr>
          <a:xfrm>
            <a:off x="10832187" y="5699284"/>
            <a:ext cx="3010972" cy="1079421"/>
          </a:xfrm>
          <a:prstGeom prst="rect">
            <a:avLst/>
          </a:prstGeom>
          <a:noFill/>
          <a:ln/>
        </p:spPr>
        <p:txBody>
          <a:bodyPr wrap="square" lIns="0" tIns="0" rIns="0" bIns="0" rtlCol="0" anchor="t"/>
          <a:lstStyle/>
          <a:p>
            <a:pPr marL="0" indent="0" algn="l">
              <a:lnSpc>
                <a:spcPts val="2800"/>
              </a:lnSpc>
              <a:buNone/>
            </a:pPr>
            <a:r>
              <a:rPr lang="en-US" sz="1750" kern="0" spc="-35" dirty="0">
                <a:solidFill>
                  <a:srgbClr val="2B2E3C"/>
                </a:solidFill>
                <a:latin typeface="Open Sans" pitchFamily="34" charset="0"/>
                <a:ea typeface="Open Sans" pitchFamily="34" charset="-122"/>
                <a:cs typeface="Open Sans" pitchFamily="34" charset="-120"/>
              </a:rPr>
              <a:t>Evitan repeticiones y nos dicen quién habla, a quién se le habla y de quién se habla.</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976</Words>
  <Application>Microsoft Macintosh PowerPoint</Application>
  <PresentationFormat>Personalizado</PresentationFormat>
  <Paragraphs>84</Paragraphs>
  <Slides>10</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Bitter Medium</vt:lpstr>
      <vt:lpstr>Open Sans Medium</vt:lpstr>
      <vt:lpstr>Arial</vt:lpstr>
      <vt:lpstr>Open Sans</vt:lpstr>
      <vt:lpstr>Calibri</vt:lpstr>
      <vt:lpstr>Open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Microsoft Office User</cp:lastModifiedBy>
  <cp:revision>1</cp:revision>
  <dcterms:created xsi:type="dcterms:W3CDTF">2025-02-17T17:51:04Z</dcterms:created>
  <dcterms:modified xsi:type="dcterms:W3CDTF">2025-02-17T17:51:22Z</dcterms:modified>
</cp:coreProperties>
</file>