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DFEB97-8C3F-4320-BD32-8FD57719162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3D3C7A4-B9A7-42E3-8651-F6D6AA62A9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BEC9F2E-2D6B-4A65-9F87-5180D2C4CBA9}"/>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5" name="Marcador de pie de página 4">
            <a:extLst>
              <a:ext uri="{FF2B5EF4-FFF2-40B4-BE49-F238E27FC236}">
                <a16:creationId xmlns:a16="http://schemas.microsoft.com/office/drawing/2014/main" id="{EC107710-9BBB-4663-A6FF-E97066BA73D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F5D3774-1E48-4934-970B-9BB4BAB2277F}"/>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1495569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D36D8-5114-4CDE-ABA1-0F731C4A657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CF61591-A567-4D30-8D35-EA1AC45427A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55BB539-856E-4054-8B2F-B041B3D9B9F8}"/>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5" name="Marcador de pie de página 4">
            <a:extLst>
              <a:ext uri="{FF2B5EF4-FFF2-40B4-BE49-F238E27FC236}">
                <a16:creationId xmlns:a16="http://schemas.microsoft.com/office/drawing/2014/main" id="{BAFD85ED-5953-4EC7-A3AA-98BB1904C5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AF9D19-6E92-493C-BE49-7E762B68F697}"/>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233983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3F1C2A-B9DB-4B47-84BA-1B478F0D4A5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F2CB959-FF3D-478A-9E9E-08512FC6AB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1C136A6-C4EB-457E-A246-5A01156FB549}"/>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5" name="Marcador de pie de página 4">
            <a:extLst>
              <a:ext uri="{FF2B5EF4-FFF2-40B4-BE49-F238E27FC236}">
                <a16:creationId xmlns:a16="http://schemas.microsoft.com/office/drawing/2014/main" id="{60F34D97-40ED-4B49-8562-E34F384992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971557-F899-4423-B2DE-0876F97E4779}"/>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395581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1ADEA5-F5A2-4E0C-AD7B-939AAF378D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4E8C88-6FCD-4D54-986C-7531D0442B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26BFF0-645A-4ADF-9ABE-D0A0747A2C97}"/>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5" name="Marcador de pie de página 4">
            <a:extLst>
              <a:ext uri="{FF2B5EF4-FFF2-40B4-BE49-F238E27FC236}">
                <a16:creationId xmlns:a16="http://schemas.microsoft.com/office/drawing/2014/main" id="{F745F564-C54C-4EA8-B795-A9FC5E4E73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2A775A5-33E0-4A75-888D-DEF641BA6BFE}"/>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2655033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525BB-C5B8-44E2-AD0E-B0D791DBF55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92F553-DD1D-4791-9F36-BC2B4D817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4F825B-AED6-477D-84D9-45731BE66C81}"/>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5" name="Marcador de pie de página 4">
            <a:extLst>
              <a:ext uri="{FF2B5EF4-FFF2-40B4-BE49-F238E27FC236}">
                <a16:creationId xmlns:a16="http://schemas.microsoft.com/office/drawing/2014/main" id="{2508C63F-7752-4DB8-97CD-741E3CAE6A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79A1B8-D2C0-4EED-A659-1C1274E660A2}"/>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71035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941BA1-1D6D-4E95-8EA3-8F0F29FFA5A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DBDB1C4-552E-4E25-80DF-971CE992CF5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2A2D9C0-1FBA-4CB9-8FD9-80CA528F645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6E5631B-C45B-438E-9BFA-02A3FBB8D794}"/>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6" name="Marcador de pie de página 5">
            <a:extLst>
              <a:ext uri="{FF2B5EF4-FFF2-40B4-BE49-F238E27FC236}">
                <a16:creationId xmlns:a16="http://schemas.microsoft.com/office/drawing/2014/main" id="{6C1A78AD-B5BE-4334-8553-A07CC94BB7F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86120C2-51B1-435D-8754-7ACE0E9EDB69}"/>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67468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1A172-5D9F-495C-A12B-3D5A7ED5F03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FB1BA63-8D40-49C6-AEF5-C27FAEDBF8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AF1F400-2530-4D4F-A7D9-92FDE300E03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C3146-4A5F-4278-8609-8316120E91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76C8E1F-1A13-435D-BBCE-CE30B31D62F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82E6CE3-5155-488A-B030-A91FD5C02DF8}"/>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8" name="Marcador de pie de página 7">
            <a:extLst>
              <a:ext uri="{FF2B5EF4-FFF2-40B4-BE49-F238E27FC236}">
                <a16:creationId xmlns:a16="http://schemas.microsoft.com/office/drawing/2014/main" id="{B9675108-9FE8-4AF1-8725-0399C55CDA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6F1853A-C2F6-4535-B928-DC8EF1FB0F2E}"/>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1319251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F2821-D9B8-494C-A821-4ACDB474969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14DB7C2-F0F8-4959-8DC7-EDFC20E3906D}"/>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4" name="Marcador de pie de página 3">
            <a:extLst>
              <a:ext uri="{FF2B5EF4-FFF2-40B4-BE49-F238E27FC236}">
                <a16:creationId xmlns:a16="http://schemas.microsoft.com/office/drawing/2014/main" id="{777C9155-8487-4A79-9E68-F7ED58E2EC7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2C1D671-E00A-4E9F-A686-52FEB4826A07}"/>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1941066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64D122-B8F2-495E-8A4A-235BDA94B5CF}"/>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3" name="Marcador de pie de página 2">
            <a:extLst>
              <a:ext uri="{FF2B5EF4-FFF2-40B4-BE49-F238E27FC236}">
                <a16:creationId xmlns:a16="http://schemas.microsoft.com/office/drawing/2014/main" id="{CAA05BBD-94F3-43C6-B497-42383E57EE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69B3B7D-C1D0-4CB0-8902-913668C5B027}"/>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411310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D3B17-21B9-420A-9129-32CBBE0D67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34D2D6F-692B-43CD-89E6-D3218505F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E4916E1-0128-41A5-9E2A-E8659F810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E546FF-DD2D-431D-9CFE-58DB9BBBDE5A}"/>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6" name="Marcador de pie de página 5">
            <a:extLst>
              <a:ext uri="{FF2B5EF4-FFF2-40B4-BE49-F238E27FC236}">
                <a16:creationId xmlns:a16="http://schemas.microsoft.com/office/drawing/2014/main" id="{98C053AA-AEB6-4AA9-80DD-5ECCF42DB40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2BC4BA3-6AD3-419D-AD76-A5A65AC29052}"/>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99572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5FF8B-F27C-4130-B970-EF2F2238BC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B92BDB3-7CC7-4BFB-B1EA-DE70119A2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12EABC5-8008-4CE0-B01C-D973390D85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728BD85-10D8-40B9-8D91-213A2EDF913D}"/>
              </a:ext>
            </a:extLst>
          </p:cNvPr>
          <p:cNvSpPr>
            <a:spLocks noGrp="1"/>
          </p:cNvSpPr>
          <p:nvPr>
            <p:ph type="dt" sz="half" idx="10"/>
          </p:nvPr>
        </p:nvSpPr>
        <p:spPr/>
        <p:txBody>
          <a:bodyPr/>
          <a:lstStyle/>
          <a:p>
            <a:fld id="{74F28887-ED53-401D-889A-F20976A31212}" type="datetimeFigureOut">
              <a:rPr lang="es-ES" smtClean="0"/>
              <a:t>04/02/2020</a:t>
            </a:fld>
            <a:endParaRPr lang="es-ES"/>
          </a:p>
        </p:txBody>
      </p:sp>
      <p:sp>
        <p:nvSpPr>
          <p:cNvPr id="6" name="Marcador de pie de página 5">
            <a:extLst>
              <a:ext uri="{FF2B5EF4-FFF2-40B4-BE49-F238E27FC236}">
                <a16:creationId xmlns:a16="http://schemas.microsoft.com/office/drawing/2014/main" id="{8B689B1E-98D3-4F3C-92F8-0EB36C4FEB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CDC078-2A8A-42FB-B822-1E55F7A7BB6B}"/>
              </a:ext>
            </a:extLst>
          </p:cNvPr>
          <p:cNvSpPr>
            <a:spLocks noGrp="1"/>
          </p:cNvSpPr>
          <p:nvPr>
            <p:ph type="sldNum" sz="quarter" idx="12"/>
          </p:nvPr>
        </p:nvSpPr>
        <p:spPr/>
        <p:txBody>
          <a:bodyPr/>
          <a:lstStyle/>
          <a:p>
            <a:fld id="{A2E11583-CB09-4B6F-B1B9-569A6C4B7E29}" type="slidenum">
              <a:rPr lang="es-ES" smtClean="0"/>
              <a:t>‹Nº›</a:t>
            </a:fld>
            <a:endParaRPr lang="es-ES"/>
          </a:p>
        </p:txBody>
      </p:sp>
    </p:spTree>
    <p:extLst>
      <p:ext uri="{BB962C8B-B14F-4D97-AF65-F5344CB8AC3E}">
        <p14:creationId xmlns:p14="http://schemas.microsoft.com/office/powerpoint/2010/main" val="369090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8B8082-766A-4E7F-B335-C0E2B44F0F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B93295D-AB03-41E0-AC94-26E1E659B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6D255F-D7B2-472A-BAFC-DFD4B0DAED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28887-ED53-401D-889A-F20976A31212}" type="datetimeFigureOut">
              <a:rPr lang="es-ES" smtClean="0"/>
              <a:t>04/02/2020</a:t>
            </a:fld>
            <a:endParaRPr lang="es-ES"/>
          </a:p>
        </p:txBody>
      </p:sp>
      <p:sp>
        <p:nvSpPr>
          <p:cNvPr id="5" name="Marcador de pie de página 4">
            <a:extLst>
              <a:ext uri="{FF2B5EF4-FFF2-40B4-BE49-F238E27FC236}">
                <a16:creationId xmlns:a16="http://schemas.microsoft.com/office/drawing/2014/main" id="{4929727B-FA3B-4206-BF8B-F56B1CF18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D64D080-540A-41AF-AD05-5DD5573D7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E11583-CB09-4B6F-B1B9-569A6C4B7E29}" type="slidenum">
              <a:rPr lang="es-ES" smtClean="0"/>
              <a:t>‹Nº›</a:t>
            </a:fld>
            <a:endParaRPr lang="es-ES"/>
          </a:p>
        </p:txBody>
      </p:sp>
    </p:spTree>
    <p:extLst>
      <p:ext uri="{BB962C8B-B14F-4D97-AF65-F5344CB8AC3E}">
        <p14:creationId xmlns:p14="http://schemas.microsoft.com/office/powerpoint/2010/main" val="99099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simbologia igualdad de genero&quot;">
            <a:extLst>
              <a:ext uri="{FF2B5EF4-FFF2-40B4-BE49-F238E27FC236}">
                <a16:creationId xmlns:a16="http://schemas.microsoft.com/office/drawing/2014/main" id="{0D1F8DDC-964F-4A97-8FCA-C6B6FD8CA4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ffectLst>
            <a:glow>
              <a:schemeClr val="bg1">
                <a:alpha val="0"/>
              </a:schemeClr>
            </a:glow>
          </a:effectLst>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9E7A522E-D6C3-4512-ACDD-57328B670FC1}"/>
              </a:ext>
            </a:extLst>
          </p:cNvPr>
          <p:cNvSpPr>
            <a:spLocks noGrp="1"/>
          </p:cNvSpPr>
          <p:nvPr>
            <p:ph type="title"/>
          </p:nvPr>
        </p:nvSpPr>
        <p:spPr>
          <a:xfrm>
            <a:off x="1" y="1"/>
            <a:ext cx="12191998" cy="857250"/>
          </a:xfrm>
        </p:spPr>
        <p:txBody>
          <a:bodyPr/>
          <a:lstStyle/>
          <a:p>
            <a:pPr algn="ctr"/>
            <a:r>
              <a:rPr lang="es-ES" b="1" dirty="0" err="1">
                <a:highlight>
                  <a:srgbClr val="FFFF00"/>
                </a:highlight>
              </a:rPr>
              <a:t>Olimpe</a:t>
            </a:r>
            <a:r>
              <a:rPr lang="es-ES" b="1" dirty="0">
                <a:highlight>
                  <a:srgbClr val="FFFF00"/>
                </a:highlight>
              </a:rPr>
              <a:t> de </a:t>
            </a:r>
            <a:r>
              <a:rPr lang="es-ES" b="1" dirty="0" err="1">
                <a:highlight>
                  <a:srgbClr val="FFFF00"/>
                </a:highlight>
              </a:rPr>
              <a:t>Gouges</a:t>
            </a:r>
            <a:endParaRPr lang="es-ES" b="1" dirty="0">
              <a:highlight>
                <a:srgbClr val="FFFF00"/>
              </a:highlight>
            </a:endParaRPr>
          </a:p>
        </p:txBody>
      </p:sp>
      <p:sp>
        <p:nvSpPr>
          <p:cNvPr id="5" name="Marcador de contenido 4">
            <a:extLst>
              <a:ext uri="{FF2B5EF4-FFF2-40B4-BE49-F238E27FC236}">
                <a16:creationId xmlns:a16="http://schemas.microsoft.com/office/drawing/2014/main" id="{675C38A0-C83C-4034-AB4E-0DFCECD6BB0F}"/>
              </a:ext>
            </a:extLst>
          </p:cNvPr>
          <p:cNvSpPr>
            <a:spLocks noGrp="1"/>
          </p:cNvSpPr>
          <p:nvPr>
            <p:ph sz="half" idx="1"/>
          </p:nvPr>
        </p:nvSpPr>
        <p:spPr>
          <a:xfrm>
            <a:off x="0" y="857251"/>
            <a:ext cx="6019800" cy="6000748"/>
          </a:xfrm>
        </p:spPr>
        <p:txBody>
          <a:bodyPr/>
          <a:lstStyle/>
          <a:p>
            <a:pPr marL="0" indent="0">
              <a:buNone/>
            </a:pPr>
            <a:r>
              <a:rPr lang="es-ES" b="1" dirty="0"/>
              <a:t>Biografía: 7 de mayo de 1748 - 3 de Noviembre de 1793.</a:t>
            </a:r>
          </a:p>
          <a:p>
            <a:pPr algn="just"/>
            <a:r>
              <a:rPr lang="es-ES" b="1" dirty="0"/>
              <a:t>Intelectual, dramaturga y pionera del feminismo francesa que es recordada por su aporte de La Declaración de los Derechos de la Mujer y de la Ciudadana.</a:t>
            </a:r>
          </a:p>
          <a:p>
            <a:pPr algn="just"/>
            <a:r>
              <a:rPr lang="es-ES" b="1" dirty="0"/>
              <a:t>Marie </a:t>
            </a:r>
            <a:r>
              <a:rPr lang="es-ES" b="1" dirty="0" err="1"/>
              <a:t>Gouze</a:t>
            </a:r>
            <a:r>
              <a:rPr lang="es-ES" b="1" dirty="0"/>
              <a:t> eran su nombre y apellido real, sin embargo, fue más conocida como Olimpia de </a:t>
            </a:r>
            <a:r>
              <a:rPr lang="es-ES" b="1" dirty="0" err="1"/>
              <a:t>Gouges</a:t>
            </a:r>
            <a:r>
              <a:rPr lang="es-ES" b="1" dirty="0"/>
              <a:t>, tal era el seudónimo que escogió para firmar sus decenas de escritos políticos y novelas.</a:t>
            </a:r>
          </a:p>
          <a:p>
            <a:endParaRPr lang="es-ES" b="1" dirty="0"/>
          </a:p>
        </p:txBody>
      </p:sp>
      <p:sp>
        <p:nvSpPr>
          <p:cNvPr id="6" name="Marcador de contenido 5">
            <a:extLst>
              <a:ext uri="{FF2B5EF4-FFF2-40B4-BE49-F238E27FC236}">
                <a16:creationId xmlns:a16="http://schemas.microsoft.com/office/drawing/2014/main" id="{C49D68E9-4F67-4213-8D60-7D8AA9001C30}"/>
              </a:ext>
            </a:extLst>
          </p:cNvPr>
          <p:cNvSpPr>
            <a:spLocks noGrp="1"/>
          </p:cNvSpPr>
          <p:nvPr>
            <p:ph sz="half" idx="2"/>
          </p:nvPr>
        </p:nvSpPr>
        <p:spPr>
          <a:xfrm>
            <a:off x="6172199" y="857250"/>
            <a:ext cx="6019799" cy="6000747"/>
          </a:xfrm>
          <a:effectLst>
            <a:glow rad="127000">
              <a:schemeClr val="accent1">
                <a:alpha val="0"/>
              </a:schemeClr>
            </a:glow>
          </a:effectLst>
        </p:spPr>
        <p:txBody>
          <a:bodyPr/>
          <a:lstStyle/>
          <a:p>
            <a:pPr marL="0" indent="0">
              <a:buNone/>
            </a:pPr>
            <a:r>
              <a:rPr lang="es-ES" b="1" dirty="0"/>
              <a:t>Principales obras:</a:t>
            </a:r>
          </a:p>
          <a:p>
            <a:pPr algn="just"/>
            <a:r>
              <a:rPr lang="es-ES" b="1" dirty="0"/>
              <a:t>Marie u Olimpia, fue la autora de un importantísimo número de obras de teatro, como ser</a:t>
            </a:r>
            <a:r>
              <a:rPr lang="es-ES" b="1" i="1" dirty="0"/>
              <a:t> </a:t>
            </a:r>
            <a:r>
              <a:rPr lang="es-ES" b="1" i="1" dirty="0" err="1"/>
              <a:t>Zamore</a:t>
            </a:r>
            <a:r>
              <a:rPr lang="es-ES" b="1" i="1" dirty="0"/>
              <a:t> y </a:t>
            </a:r>
            <a:r>
              <a:rPr lang="es-ES" b="1" i="1" dirty="0" err="1"/>
              <a:t>Myrza</a:t>
            </a:r>
            <a:r>
              <a:rPr lang="es-ES" b="1" i="1" dirty="0"/>
              <a:t>, </a:t>
            </a:r>
            <a:r>
              <a:rPr lang="es-ES" b="1" i="1" dirty="0" err="1"/>
              <a:t>Lucianda</a:t>
            </a:r>
            <a:r>
              <a:rPr lang="es-ES" b="1" i="1" dirty="0"/>
              <a:t> y Cardenio, El hombre generoso, El filósofo corregido, El matrimonio de </a:t>
            </a:r>
            <a:r>
              <a:rPr lang="es-ES" b="1" i="1" dirty="0" err="1"/>
              <a:t>Chérubin</a:t>
            </a:r>
            <a:r>
              <a:rPr lang="es-ES" b="1" i="1" dirty="0"/>
              <a:t>, Mirabeau en los Campos </a:t>
            </a:r>
            <a:r>
              <a:rPr lang="es-ES" b="1" i="1" dirty="0" err="1"/>
              <a:t>Eliseos</a:t>
            </a:r>
            <a:r>
              <a:rPr lang="es-ES" b="1" i="1" dirty="0"/>
              <a:t>, El príncipe filósofo</a:t>
            </a:r>
            <a:r>
              <a:rPr lang="es-ES" b="1" dirty="0"/>
              <a:t>, entre otras, sin embargo, su gran aporte, sin dudas, ha sido su Declaración de los Derechos de la mujer y de la ciudadana, publicada en el año 1791 y por la cual sería considerada como la precursora del feminismo.</a:t>
            </a:r>
          </a:p>
        </p:txBody>
      </p:sp>
    </p:spTree>
    <p:extLst>
      <p:ext uri="{BB962C8B-B14F-4D97-AF65-F5344CB8AC3E}">
        <p14:creationId xmlns:p14="http://schemas.microsoft.com/office/powerpoint/2010/main" val="1141267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simbologia igualdad de genero&quot;">
            <a:extLst>
              <a:ext uri="{FF2B5EF4-FFF2-40B4-BE49-F238E27FC236}">
                <a16:creationId xmlns:a16="http://schemas.microsoft.com/office/drawing/2014/main" id="{0D1F8DDC-964F-4A97-8FCA-C6B6FD8CA4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268200" cy="6858000"/>
          </a:xfrm>
          <a:prstGeom prst="rect">
            <a:avLst/>
          </a:prstGeom>
          <a:noFill/>
          <a:effectLst>
            <a:glow>
              <a:schemeClr val="bg1">
                <a:alpha val="0"/>
              </a:schemeClr>
            </a:glow>
          </a:effectLst>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9E7A522E-D6C3-4512-ACDD-57328B670FC1}"/>
              </a:ext>
            </a:extLst>
          </p:cNvPr>
          <p:cNvSpPr>
            <a:spLocks noGrp="1"/>
          </p:cNvSpPr>
          <p:nvPr>
            <p:ph type="title"/>
          </p:nvPr>
        </p:nvSpPr>
        <p:spPr>
          <a:xfrm>
            <a:off x="1" y="1"/>
            <a:ext cx="12191998" cy="857250"/>
          </a:xfrm>
        </p:spPr>
        <p:txBody>
          <a:bodyPr/>
          <a:lstStyle/>
          <a:p>
            <a:pPr algn="ctr"/>
            <a:r>
              <a:rPr lang="es-ES" b="1" dirty="0" err="1">
                <a:highlight>
                  <a:srgbClr val="FFFF00"/>
                </a:highlight>
              </a:rPr>
              <a:t>Olimpe</a:t>
            </a:r>
            <a:r>
              <a:rPr lang="es-ES" b="1" dirty="0">
                <a:highlight>
                  <a:srgbClr val="FFFF00"/>
                </a:highlight>
              </a:rPr>
              <a:t> de </a:t>
            </a:r>
            <a:r>
              <a:rPr lang="es-ES" b="1" dirty="0" err="1">
                <a:highlight>
                  <a:srgbClr val="FFFF00"/>
                </a:highlight>
              </a:rPr>
              <a:t>Gouges</a:t>
            </a:r>
            <a:endParaRPr lang="es-ES" b="1" dirty="0">
              <a:highlight>
                <a:srgbClr val="FFFF00"/>
              </a:highlight>
            </a:endParaRPr>
          </a:p>
        </p:txBody>
      </p:sp>
      <p:sp>
        <p:nvSpPr>
          <p:cNvPr id="5" name="Marcador de contenido 4">
            <a:extLst>
              <a:ext uri="{FF2B5EF4-FFF2-40B4-BE49-F238E27FC236}">
                <a16:creationId xmlns:a16="http://schemas.microsoft.com/office/drawing/2014/main" id="{675C38A0-C83C-4034-AB4E-0DFCECD6BB0F}"/>
              </a:ext>
            </a:extLst>
          </p:cNvPr>
          <p:cNvSpPr>
            <a:spLocks noGrp="1"/>
          </p:cNvSpPr>
          <p:nvPr>
            <p:ph sz="half" idx="1"/>
          </p:nvPr>
        </p:nvSpPr>
        <p:spPr>
          <a:xfrm>
            <a:off x="0" y="857251"/>
            <a:ext cx="6019800" cy="6000748"/>
          </a:xfrm>
        </p:spPr>
        <p:txBody>
          <a:bodyPr>
            <a:normAutofit/>
          </a:bodyPr>
          <a:lstStyle/>
          <a:p>
            <a:pPr marL="0" indent="0">
              <a:buNone/>
            </a:pPr>
            <a:r>
              <a:rPr lang="es-ES" b="1" dirty="0"/>
              <a:t>Declaración de Derechos de la Mujer y Ciudadana:</a:t>
            </a:r>
          </a:p>
          <a:p>
            <a:pPr algn="just"/>
            <a:r>
              <a:rPr lang="es-ES" b="1" dirty="0"/>
              <a:t>En los 16 artículos que compusieron su declaración, Olimpia, hizo lo que nadie hasta ese momento, reconocer y proclamar ante el mundo que la mujer debe gozar de los mismos derechos y obligaciones del hombre, por lo cual nada de lo que pueda hacer el hombre deberá negársele a la mujer, y asimismo cuando la situación lo ameritase la mujer debía ser juzgada con el mismo rigor de la ley que el hombre.</a:t>
            </a:r>
          </a:p>
        </p:txBody>
      </p:sp>
      <p:pic>
        <p:nvPicPr>
          <p:cNvPr id="7" name="Picture 2">
            <a:extLst>
              <a:ext uri="{FF2B5EF4-FFF2-40B4-BE49-F238E27FC236}">
                <a16:creationId xmlns:a16="http://schemas.microsoft.com/office/drawing/2014/main" id="{A83CE43A-F7E6-46BA-A715-F5412B975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6358" y="1736033"/>
            <a:ext cx="2257425" cy="3790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declaracion de derechos de la mujer y la ciudadana&quot;">
            <a:extLst>
              <a:ext uri="{FF2B5EF4-FFF2-40B4-BE49-F238E27FC236}">
                <a16:creationId xmlns:a16="http://schemas.microsoft.com/office/drawing/2014/main" id="{EB100D41-9578-4149-8BDF-8793ED9E045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172202" y="857251"/>
            <a:ext cx="3421754" cy="600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318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simbologia igualdad de genero&quot;">
            <a:extLst>
              <a:ext uri="{FF2B5EF4-FFF2-40B4-BE49-F238E27FC236}">
                <a16:creationId xmlns:a16="http://schemas.microsoft.com/office/drawing/2014/main" id="{0D1F8DDC-964F-4A97-8FCA-C6B6FD8CA4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ffectLst>
            <a:glow>
              <a:schemeClr val="bg1">
                <a:alpha val="0"/>
              </a:schemeClr>
            </a:glow>
          </a:effectLst>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9E7A522E-D6C3-4512-ACDD-57328B670FC1}"/>
              </a:ext>
            </a:extLst>
          </p:cNvPr>
          <p:cNvSpPr>
            <a:spLocks noGrp="1"/>
          </p:cNvSpPr>
          <p:nvPr>
            <p:ph type="title"/>
          </p:nvPr>
        </p:nvSpPr>
        <p:spPr>
          <a:xfrm>
            <a:off x="1" y="1"/>
            <a:ext cx="12191998" cy="857250"/>
          </a:xfrm>
        </p:spPr>
        <p:txBody>
          <a:bodyPr/>
          <a:lstStyle/>
          <a:p>
            <a:pPr algn="ctr"/>
            <a:r>
              <a:rPr lang="es-ES" b="1" dirty="0" err="1">
                <a:highlight>
                  <a:srgbClr val="FFFF00"/>
                </a:highlight>
              </a:rPr>
              <a:t>Olimpe</a:t>
            </a:r>
            <a:r>
              <a:rPr lang="es-ES" b="1" dirty="0">
                <a:highlight>
                  <a:srgbClr val="FFFF00"/>
                </a:highlight>
              </a:rPr>
              <a:t> de </a:t>
            </a:r>
            <a:r>
              <a:rPr lang="es-ES" b="1" dirty="0" err="1">
                <a:highlight>
                  <a:srgbClr val="FFFF00"/>
                </a:highlight>
              </a:rPr>
              <a:t>Gouges</a:t>
            </a:r>
            <a:endParaRPr lang="es-ES" b="1" dirty="0">
              <a:highlight>
                <a:srgbClr val="FFFF00"/>
              </a:highlight>
            </a:endParaRPr>
          </a:p>
        </p:txBody>
      </p:sp>
      <p:sp>
        <p:nvSpPr>
          <p:cNvPr id="3" name="Marcador de contenido 2">
            <a:extLst>
              <a:ext uri="{FF2B5EF4-FFF2-40B4-BE49-F238E27FC236}">
                <a16:creationId xmlns:a16="http://schemas.microsoft.com/office/drawing/2014/main" id="{7B358535-B0DF-4536-826E-06BA57784ED2}"/>
              </a:ext>
            </a:extLst>
          </p:cNvPr>
          <p:cNvSpPr>
            <a:spLocks noGrp="1"/>
          </p:cNvSpPr>
          <p:nvPr>
            <p:ph sz="half" idx="2"/>
          </p:nvPr>
        </p:nvSpPr>
        <p:spPr>
          <a:xfrm>
            <a:off x="6172199" y="857251"/>
            <a:ext cx="6019799" cy="6000748"/>
          </a:xfrm>
        </p:spPr>
        <p:txBody>
          <a:bodyPr>
            <a:normAutofit/>
          </a:bodyPr>
          <a:lstStyle/>
          <a:p>
            <a:pPr marL="0" indent="0">
              <a:buNone/>
            </a:pPr>
            <a:r>
              <a:rPr lang="es-ES" b="1" dirty="0"/>
              <a:t>Activismos:</a:t>
            </a:r>
          </a:p>
          <a:p>
            <a:r>
              <a:rPr lang="es-ES" b="1" dirty="0">
                <a:highlight>
                  <a:srgbClr val="FFFF00"/>
                </a:highlight>
              </a:rPr>
              <a:t>Abolicionismo</a:t>
            </a:r>
            <a:r>
              <a:rPr lang="es-ES" b="1" dirty="0"/>
              <a:t>: </a:t>
            </a:r>
            <a:br>
              <a:rPr lang="es-ES" b="1" dirty="0"/>
            </a:br>
            <a:r>
              <a:rPr lang="es-ES" b="1" dirty="0"/>
              <a:t>fue partidaria del Abolicionismo, tal como se denomina a aquella doctrina que promueve la anulación de las leyes y costumbres, entre otros, que se contraponen a principios éticos y morales, especialmente la esclavitud. </a:t>
            </a:r>
          </a:p>
          <a:p>
            <a:pPr algn="just"/>
            <a:r>
              <a:rPr lang="es-ES" b="1" dirty="0">
                <a:highlight>
                  <a:srgbClr val="FFFF00"/>
                </a:highlight>
              </a:rPr>
              <a:t>Defensa del divorcio</a:t>
            </a:r>
            <a:r>
              <a:rPr lang="es-ES" b="1" dirty="0"/>
              <a:t>: se ocupó de realizar presentaciones para suprimir el matrimonio e instaurar el divorcio entre aquellos que así lo quisiesen. </a:t>
            </a:r>
          </a:p>
        </p:txBody>
      </p:sp>
      <p:sp>
        <p:nvSpPr>
          <p:cNvPr id="9" name="Marcador de contenido 5">
            <a:extLst>
              <a:ext uri="{FF2B5EF4-FFF2-40B4-BE49-F238E27FC236}">
                <a16:creationId xmlns:a16="http://schemas.microsoft.com/office/drawing/2014/main" id="{2688E417-A086-4EC5-83FC-ED0D01AB55DF}"/>
              </a:ext>
            </a:extLst>
          </p:cNvPr>
          <p:cNvSpPr>
            <a:spLocks noGrp="1"/>
          </p:cNvSpPr>
          <p:nvPr>
            <p:ph sz="half" idx="1"/>
          </p:nvPr>
        </p:nvSpPr>
        <p:spPr>
          <a:xfrm>
            <a:off x="1" y="857251"/>
            <a:ext cx="6019800" cy="6000748"/>
          </a:xfrm>
          <a:effectLst>
            <a:glow rad="127000">
              <a:schemeClr val="accent1">
                <a:alpha val="0"/>
              </a:schemeClr>
            </a:glow>
          </a:effectLst>
        </p:spPr>
        <p:txBody>
          <a:bodyPr>
            <a:normAutofit/>
          </a:bodyPr>
          <a:lstStyle/>
          <a:p>
            <a:pPr marL="0" indent="0">
              <a:buNone/>
            </a:pPr>
            <a:r>
              <a:rPr lang="es-ES" b="1" dirty="0"/>
              <a:t>Activismos:</a:t>
            </a:r>
          </a:p>
          <a:p>
            <a:pPr algn="just"/>
            <a:r>
              <a:rPr lang="es-ES" b="1" dirty="0">
                <a:highlight>
                  <a:srgbClr val="FFFF00"/>
                </a:highlight>
              </a:rPr>
              <a:t>Igualdad de la mujer</a:t>
            </a:r>
            <a:r>
              <a:rPr lang="es-ES" b="1" dirty="0"/>
              <a:t>: Hoy día casi todas las mujeres de este mundo no nos tenemos que preocupar por el derecho al voto, porque lo tenemos, por acceder al trabajo público, porque también tenemos tal posibilidad, o por poder hablar en público de temas políticas, acceder a la vida política, formar parte del ejército y hasta poder poseer y controlar propiedades, porque asimismo contamos con la disposición para hacer todas estas cosas.</a:t>
            </a:r>
          </a:p>
          <a:p>
            <a:pPr marL="0" indent="0">
              <a:buNone/>
            </a:pPr>
            <a:endParaRPr lang="es-ES" dirty="0"/>
          </a:p>
        </p:txBody>
      </p:sp>
    </p:spTree>
    <p:extLst>
      <p:ext uri="{BB962C8B-B14F-4D97-AF65-F5344CB8AC3E}">
        <p14:creationId xmlns:p14="http://schemas.microsoft.com/office/powerpoint/2010/main" val="107871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simbologia igualdad de genero&quot;">
            <a:extLst>
              <a:ext uri="{FF2B5EF4-FFF2-40B4-BE49-F238E27FC236}">
                <a16:creationId xmlns:a16="http://schemas.microsoft.com/office/drawing/2014/main" id="{0D1F8DDC-964F-4A97-8FCA-C6B6FD8CA4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53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ffectLst>
            <a:glow>
              <a:schemeClr val="bg1">
                <a:alpha val="0"/>
              </a:schemeClr>
            </a:glow>
          </a:effectLst>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9E7A522E-D6C3-4512-ACDD-57328B670FC1}"/>
              </a:ext>
            </a:extLst>
          </p:cNvPr>
          <p:cNvSpPr>
            <a:spLocks noGrp="1"/>
          </p:cNvSpPr>
          <p:nvPr>
            <p:ph type="title"/>
          </p:nvPr>
        </p:nvSpPr>
        <p:spPr>
          <a:xfrm>
            <a:off x="1" y="1"/>
            <a:ext cx="12191998" cy="857250"/>
          </a:xfrm>
        </p:spPr>
        <p:txBody>
          <a:bodyPr/>
          <a:lstStyle/>
          <a:p>
            <a:pPr algn="ctr"/>
            <a:r>
              <a:rPr lang="es-ES" b="1" dirty="0" err="1">
                <a:highlight>
                  <a:srgbClr val="FFFF00"/>
                </a:highlight>
              </a:rPr>
              <a:t>Olimpe</a:t>
            </a:r>
            <a:r>
              <a:rPr lang="es-ES" b="1" dirty="0">
                <a:highlight>
                  <a:srgbClr val="FFFF00"/>
                </a:highlight>
              </a:rPr>
              <a:t> de </a:t>
            </a:r>
            <a:r>
              <a:rPr lang="es-ES" b="1" dirty="0" err="1">
                <a:highlight>
                  <a:srgbClr val="FFFF00"/>
                </a:highlight>
              </a:rPr>
              <a:t>Gouges</a:t>
            </a:r>
            <a:endParaRPr lang="es-ES" b="1" dirty="0">
              <a:highlight>
                <a:srgbClr val="FFFF00"/>
              </a:highlight>
            </a:endParaRPr>
          </a:p>
        </p:txBody>
      </p:sp>
      <p:pic>
        <p:nvPicPr>
          <p:cNvPr id="6" name="videoplayback">
            <a:hlinkClick r:id="" action="ppaction://media"/>
            <a:extLst>
              <a:ext uri="{FF2B5EF4-FFF2-40B4-BE49-F238E27FC236}">
                <a16:creationId xmlns:a16="http://schemas.microsoft.com/office/drawing/2014/main" id="{0C7D31E8-676A-4C90-831F-6D7330F07BB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1696279" y="1183377"/>
            <a:ext cx="8004312" cy="4502425"/>
          </a:xfrm>
        </p:spPr>
      </p:pic>
    </p:spTree>
    <p:extLst>
      <p:ext uri="{BB962C8B-B14F-4D97-AF65-F5344CB8AC3E}">
        <p14:creationId xmlns:p14="http://schemas.microsoft.com/office/powerpoint/2010/main" val="399282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9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425</Words>
  <Application>Microsoft Office PowerPoint</Application>
  <PresentationFormat>Panorámica</PresentationFormat>
  <Paragraphs>16</Paragraphs>
  <Slides>4</Slides>
  <Notes>0</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vt:i4>
      </vt:variant>
    </vt:vector>
  </HeadingPairs>
  <TitlesOfParts>
    <vt:vector size="8" baseType="lpstr">
      <vt:lpstr>Arial</vt:lpstr>
      <vt:lpstr>Calibri</vt:lpstr>
      <vt:lpstr>Calibri Light</vt:lpstr>
      <vt:lpstr>Tema de Office</vt:lpstr>
      <vt:lpstr>Olimpe de Gouges</vt:lpstr>
      <vt:lpstr>Olimpe de Gouges</vt:lpstr>
      <vt:lpstr>Olimpe de Gouges</vt:lpstr>
      <vt:lpstr>Olimpe de Gouges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Olimpia de Gougues</dc:title>
  <dc:creator>ANTONIO BOVEDA LEON</dc:creator>
  <cp:lastModifiedBy>ANTONIO BOVEDA LEON</cp:lastModifiedBy>
  <cp:revision>5</cp:revision>
  <dcterms:created xsi:type="dcterms:W3CDTF">2020-02-03T17:25:16Z</dcterms:created>
  <dcterms:modified xsi:type="dcterms:W3CDTF">2020-02-04T19:07:30Z</dcterms:modified>
</cp:coreProperties>
</file>