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20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95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82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61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64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480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461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409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70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45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50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18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571FB-40A8-4D5F-9DEC-A0097194FC73}" type="datetimeFigureOut">
              <a:rPr lang="es-ES" smtClean="0"/>
              <a:t>25/03/2017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32786-A42D-4EEB-9018-8DC105728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87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1.png"/><Relationship Id="rId7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2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3368824" y="548680"/>
            <a:ext cx="3096344" cy="1261884"/>
            <a:chOff x="3345380" y="332656"/>
            <a:chExt cx="2592288" cy="1261884"/>
          </a:xfrm>
        </p:grpSpPr>
        <p:sp>
          <p:nvSpPr>
            <p:cNvPr id="5" name="4 CuadroTexto">
              <a:hlinkClick r:id="rId2" action="ppaction://hlinksldjump"/>
            </p:cNvPr>
            <p:cNvSpPr txBox="1"/>
            <p:nvPr/>
          </p:nvSpPr>
          <p:spPr>
            <a:xfrm>
              <a:off x="3345380" y="332656"/>
              <a:ext cx="2592288" cy="1261884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200" b="1" dirty="0" smtClean="0">
                  <a:solidFill>
                    <a:srgbClr val="0070C0"/>
                  </a:solidFill>
                  <a:hlinkClick r:id="rId2" action="ppaction://hlinksldjump"/>
                </a:rPr>
                <a:t>ACCESO AL CALIFICADOR</a:t>
              </a:r>
              <a:endParaRPr lang="es-ES" sz="2200" b="1" dirty="0" smtClean="0">
                <a:solidFill>
                  <a:srgbClr val="0070C0"/>
                </a:solidFill>
              </a:endParaRPr>
            </a:p>
            <a:p>
              <a:pPr algn="ctr"/>
              <a:endParaRPr lang="es-ES" dirty="0" smtClean="0"/>
            </a:p>
            <a:p>
              <a:pPr algn="ctr"/>
              <a:endParaRPr lang="es-ES" dirty="0"/>
            </a:p>
            <a:p>
              <a:pPr algn="ctr"/>
              <a:endParaRPr lang="es-E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912" y="764704"/>
              <a:ext cx="720080" cy="720079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" name="6 CuadroTexto">
            <a:hlinkClick r:id="rId4" action="ppaction://hlinksldjump"/>
          </p:cNvPr>
          <p:cNvSpPr txBox="1"/>
          <p:nvPr/>
        </p:nvSpPr>
        <p:spPr>
          <a:xfrm>
            <a:off x="6681192" y="2062009"/>
            <a:ext cx="3024336" cy="43088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>
                <a:solidFill>
                  <a:srgbClr val="0070C0"/>
                </a:solidFill>
                <a:hlinkClick r:id="rId4" action="ppaction://hlinksldjump"/>
              </a:rPr>
              <a:t>Í</a:t>
            </a:r>
            <a:r>
              <a:rPr lang="es-ES" sz="2200" b="1" dirty="0" smtClean="0">
                <a:solidFill>
                  <a:srgbClr val="0070C0"/>
                </a:solidFill>
                <a:hlinkClick r:id="rId4" action="ppaction://hlinksldjump"/>
              </a:rPr>
              <a:t>TEM DE CALIFICACIÓN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76782" y="5086345"/>
            <a:ext cx="1440160" cy="43088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 smtClean="0">
                <a:solidFill>
                  <a:srgbClr val="0070C0"/>
                </a:solidFill>
                <a:hlinkClick r:id="rId5" action="ppaction://hlinksldjump"/>
              </a:rPr>
              <a:t>ESCALAS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368824" y="5323855"/>
            <a:ext cx="2880320" cy="769441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 smtClean="0">
                <a:solidFill>
                  <a:srgbClr val="0070C0"/>
                </a:solidFill>
                <a:hlinkClick r:id="rId6" action="ppaction://hlinksldjump"/>
              </a:rPr>
              <a:t>COMENTARIOS RETROALIMENTACIÓN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72560" y="4243735"/>
            <a:ext cx="1897584" cy="769441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 smtClean="0">
                <a:solidFill>
                  <a:srgbClr val="0070C0"/>
                </a:solidFill>
                <a:hlinkClick r:id="rId7" action="ppaction://hlinksldjump"/>
              </a:rPr>
              <a:t>CALIFICACIÓN Y RANGO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27109" y="2924944"/>
            <a:ext cx="1934645" cy="769441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 smtClean="0">
                <a:solidFill>
                  <a:srgbClr val="0070C0"/>
                </a:solidFill>
                <a:hlinkClick r:id="rId8" action="ppaction://hlinksldjump"/>
              </a:rPr>
              <a:t>GUÍA DE EVALUACIÓN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70083" y="1052736"/>
            <a:ext cx="1440160" cy="43088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 smtClean="0">
                <a:solidFill>
                  <a:srgbClr val="0070C0"/>
                </a:solidFill>
                <a:hlinkClick r:id="rId9" action="ppaction://hlinksldjump"/>
              </a:rPr>
              <a:t>RÚBRICA</a:t>
            </a:r>
            <a:endParaRPr lang="es-ES" sz="2200" b="1" dirty="0">
              <a:solidFill>
                <a:srgbClr val="0070C0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3047185" y="2445551"/>
            <a:ext cx="3634007" cy="1942202"/>
          </a:xfrm>
          <a:prstGeom prst="ellipse">
            <a:avLst/>
          </a:prstGeom>
          <a:solidFill>
            <a:schemeClr val="bg1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rgbClr val="0070C0"/>
                </a:solidFill>
                <a:hlinkClick r:id="rId10" action="ppaction://hlinksldjump"/>
              </a:rPr>
              <a:t>CALIFICADOR MOODLE</a:t>
            </a:r>
            <a:endParaRPr lang="es-E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6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272480" y="755903"/>
            <a:ext cx="9417496" cy="5049361"/>
            <a:chOff x="272480" y="755903"/>
            <a:chExt cx="9417496" cy="5049361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480" y="755903"/>
              <a:ext cx="9379107" cy="728881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480" y="1428487"/>
              <a:ext cx="9417496" cy="43767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54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2863"/>
            <a:ext cx="9906000" cy="4612273"/>
          </a:xfrm>
          <a:prstGeom prst="rect">
            <a:avLst/>
          </a:prstGeom>
        </p:spPr>
      </p:pic>
      <p:sp>
        <p:nvSpPr>
          <p:cNvPr id="6" name="5 Elipse"/>
          <p:cNvSpPr/>
          <p:nvPr/>
        </p:nvSpPr>
        <p:spPr>
          <a:xfrm>
            <a:off x="-34429" y="4581128"/>
            <a:ext cx="1858419" cy="5407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1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272480" y="329559"/>
            <a:ext cx="4680520" cy="5475705"/>
            <a:chOff x="-9446" y="41527"/>
            <a:chExt cx="2624059" cy="3537194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022" b="-68152"/>
            <a:stretch/>
          </p:blipFill>
          <p:spPr>
            <a:xfrm>
              <a:off x="-9446" y="41527"/>
              <a:ext cx="2614613" cy="858585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177"/>
            <a:stretch/>
          </p:blipFill>
          <p:spPr>
            <a:xfrm>
              <a:off x="0" y="512688"/>
              <a:ext cx="2614613" cy="3066033"/>
            </a:xfrm>
            <a:prstGeom prst="rect">
              <a:avLst/>
            </a:prstGeom>
          </p:spPr>
        </p:pic>
      </p:grpSp>
      <p:grpSp>
        <p:nvGrpSpPr>
          <p:cNvPr id="16" name="15 Grupo"/>
          <p:cNvGrpSpPr/>
          <p:nvPr/>
        </p:nvGrpSpPr>
        <p:grpSpPr>
          <a:xfrm>
            <a:off x="5601072" y="620688"/>
            <a:ext cx="4032448" cy="4308872"/>
            <a:chOff x="5601072" y="620688"/>
            <a:chExt cx="4032448" cy="4308872"/>
          </a:xfrm>
        </p:grpSpPr>
        <p:sp>
          <p:nvSpPr>
            <p:cNvPr id="6" name="5 CuadroTexto"/>
            <p:cNvSpPr txBox="1"/>
            <p:nvPr/>
          </p:nvSpPr>
          <p:spPr>
            <a:xfrm>
              <a:off x="5601072" y="620688"/>
              <a:ext cx="4032448" cy="430887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s-ES" dirty="0" smtClean="0">
                  <a:solidFill>
                    <a:prstClr val="black"/>
                  </a:solidFill>
                </a:rPr>
                <a:t>En </a:t>
              </a:r>
              <a:r>
                <a:rPr lang="es-ES" dirty="0">
                  <a:solidFill>
                    <a:prstClr val="black"/>
                  </a:solidFill>
                </a:rPr>
                <a:t>la primera columna</a:t>
              </a:r>
              <a:r>
                <a:rPr lang="es-ES" b="1" dirty="0">
                  <a:solidFill>
                    <a:prstClr val="black"/>
                  </a:solidFill>
                </a:rPr>
                <a:t>, ítem de calificación</a:t>
              </a:r>
              <a:r>
                <a:rPr lang="es-ES" dirty="0">
                  <a:solidFill>
                    <a:prstClr val="black"/>
                  </a:solidFill>
                </a:rPr>
                <a:t>, están las tareas clasificadas según los siguientes iconos</a:t>
              </a:r>
              <a:r>
                <a:rPr lang="es-ES" dirty="0" smtClean="0">
                  <a:solidFill>
                    <a:prstClr val="black"/>
                  </a:solidFill>
                </a:rPr>
                <a:t>:</a:t>
              </a:r>
            </a:p>
            <a:p>
              <a:pPr lvl="0"/>
              <a:endParaRPr lang="es-ES" dirty="0">
                <a:solidFill>
                  <a:prstClr val="black"/>
                </a:solidFill>
              </a:endParaRPr>
            </a:p>
            <a:p>
              <a:pPr lvl="0">
                <a:spcAft>
                  <a:spcPts val="1200"/>
                </a:spcAft>
              </a:pPr>
              <a:r>
                <a:rPr lang="es-ES" b="1" dirty="0">
                  <a:solidFill>
                    <a:prstClr val="black"/>
                  </a:solidFill>
                </a:rPr>
                <a:t>          </a:t>
              </a:r>
              <a:r>
                <a:rPr lang="es-ES" b="1" dirty="0" smtClean="0">
                  <a:solidFill>
                    <a:prstClr val="black"/>
                  </a:solidFill>
                </a:rPr>
                <a:t>    Bloque         </a:t>
              </a:r>
            </a:p>
            <a:p>
              <a:pPr lvl="0">
                <a:spcAft>
                  <a:spcPts val="1200"/>
                </a:spcAft>
              </a:pPr>
              <a:r>
                <a:rPr lang="es-ES" dirty="0">
                  <a:solidFill>
                    <a:prstClr val="black"/>
                  </a:solidFill>
                </a:rPr>
                <a:t> </a:t>
              </a:r>
              <a:r>
                <a:rPr lang="es-ES" dirty="0" smtClean="0">
                  <a:solidFill>
                    <a:prstClr val="black"/>
                  </a:solidFill>
                </a:rPr>
                <a:t>             </a:t>
              </a:r>
              <a:r>
                <a:rPr lang="es-ES" b="1" dirty="0" smtClean="0">
                  <a:solidFill>
                    <a:prstClr val="black"/>
                  </a:solidFill>
                </a:rPr>
                <a:t>Tarea</a:t>
              </a:r>
              <a:endParaRPr lang="es-ES" b="1" dirty="0">
                <a:solidFill>
                  <a:prstClr val="black"/>
                </a:solidFill>
              </a:endParaRPr>
            </a:p>
            <a:p>
              <a:pPr lvl="0">
                <a:spcAft>
                  <a:spcPts val="1200"/>
                </a:spcAft>
              </a:pPr>
              <a:r>
                <a:rPr lang="es-ES" dirty="0">
                  <a:solidFill>
                    <a:prstClr val="black"/>
                  </a:solidFill>
                </a:rPr>
                <a:t>      </a:t>
              </a:r>
              <a:r>
                <a:rPr lang="es-ES" dirty="0" smtClean="0">
                  <a:solidFill>
                    <a:prstClr val="black"/>
                  </a:solidFill>
                </a:rPr>
                <a:t>         </a:t>
              </a:r>
              <a:r>
                <a:rPr lang="es-ES" b="1" dirty="0" smtClean="0">
                  <a:solidFill>
                    <a:prstClr val="black"/>
                  </a:solidFill>
                </a:rPr>
                <a:t>Foro</a:t>
              </a:r>
              <a:r>
                <a:rPr lang="es-ES" dirty="0">
                  <a:solidFill>
                    <a:prstClr val="black"/>
                  </a:solidFill>
                </a:rPr>
                <a:t>: tarea insertada en un foro</a:t>
              </a:r>
            </a:p>
            <a:p>
              <a:pPr lvl="0">
                <a:spcAft>
                  <a:spcPts val="1200"/>
                </a:spcAft>
              </a:pPr>
              <a:r>
                <a:rPr lang="es-ES" dirty="0">
                  <a:solidFill>
                    <a:prstClr val="black"/>
                  </a:solidFill>
                </a:rPr>
                <a:t>       </a:t>
              </a:r>
              <a:r>
                <a:rPr lang="es-ES" dirty="0" smtClean="0">
                  <a:solidFill>
                    <a:prstClr val="black"/>
                  </a:solidFill>
                </a:rPr>
                <a:t>        </a:t>
              </a:r>
              <a:r>
                <a:rPr lang="es-ES" b="1" dirty="0" smtClean="0">
                  <a:solidFill>
                    <a:prstClr val="black"/>
                  </a:solidFill>
                </a:rPr>
                <a:t>Taller</a:t>
              </a:r>
              <a:r>
                <a:rPr lang="es-ES" dirty="0">
                  <a:solidFill>
                    <a:prstClr val="black"/>
                  </a:solidFill>
                </a:rPr>
                <a:t>: tarea que consta de dos partes, una individual y otra de corrección de los trabajos de los compañeros</a:t>
              </a:r>
            </a:p>
            <a:p>
              <a:pPr lvl="0">
                <a:spcAft>
                  <a:spcPts val="1200"/>
                </a:spcAft>
              </a:pPr>
              <a:r>
                <a:rPr lang="es-ES" dirty="0">
                  <a:solidFill>
                    <a:prstClr val="black"/>
                  </a:solidFill>
                </a:rPr>
                <a:t>  </a:t>
              </a:r>
              <a:r>
                <a:rPr lang="es-ES" b="1" dirty="0">
                  <a:solidFill>
                    <a:prstClr val="black"/>
                  </a:solidFill>
                </a:rPr>
                <a:t> </a:t>
              </a:r>
              <a:r>
                <a:rPr lang="es-ES" b="1" dirty="0" smtClean="0">
                  <a:solidFill>
                    <a:prstClr val="black"/>
                  </a:solidFill>
                </a:rPr>
                <a:t>            Calculadora</a:t>
              </a:r>
              <a:r>
                <a:rPr lang="es-ES" dirty="0">
                  <a:solidFill>
                    <a:prstClr val="black"/>
                  </a:solidFill>
                </a:rPr>
                <a:t>: calificación total del bloque</a:t>
              </a:r>
              <a:endParaRPr lang="es-ES" dirty="0">
                <a:solidFill>
                  <a:prstClr val="black"/>
                </a:solidFill>
              </a:endParaRPr>
            </a:p>
          </p:txBody>
        </p:sp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7096" y="2195463"/>
              <a:ext cx="360362" cy="225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7 Imagen" descr="calc"/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8378" y="4293096"/>
              <a:ext cx="259080" cy="2590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8 Imagen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5972670" y="3086100"/>
              <a:ext cx="228600" cy="228600"/>
            </a:xfrm>
            <a:prstGeom prst="rect">
              <a:avLst/>
            </a:prstGeom>
          </p:spPr>
        </p:pic>
        <p:pic>
          <p:nvPicPr>
            <p:cNvPr id="12" name="11 Imagen">
              <a:hlinkClick r:id="rId8" action="ppaction://hlinksldjump"/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8917" y="1772816"/>
              <a:ext cx="285714" cy="295238"/>
            </a:xfrm>
            <a:prstGeom prst="rect">
              <a:avLst/>
            </a:prstGeom>
          </p:spPr>
        </p:pic>
        <p:pic>
          <p:nvPicPr>
            <p:cNvPr id="13" name="12 Imagen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2377" y="2636912"/>
              <a:ext cx="426767" cy="347736"/>
            </a:xfrm>
            <a:prstGeom prst="rect">
              <a:avLst/>
            </a:prstGeom>
          </p:spPr>
        </p:pic>
      </p:grpSp>
      <p:grpSp>
        <p:nvGrpSpPr>
          <p:cNvPr id="24" name="23 Grupo"/>
          <p:cNvGrpSpPr/>
          <p:nvPr/>
        </p:nvGrpSpPr>
        <p:grpSpPr>
          <a:xfrm>
            <a:off x="1161728" y="1058933"/>
            <a:ext cx="563339" cy="4047548"/>
            <a:chOff x="1161728" y="1058933"/>
            <a:chExt cx="563339" cy="4047548"/>
          </a:xfrm>
        </p:grpSpPr>
        <p:sp>
          <p:nvSpPr>
            <p:cNvPr id="15" name="14 Elipse"/>
            <p:cNvSpPr/>
            <p:nvPr/>
          </p:nvSpPr>
          <p:spPr>
            <a:xfrm>
              <a:off x="1208584" y="1058933"/>
              <a:ext cx="504056" cy="35384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19 Elipse"/>
            <p:cNvSpPr/>
            <p:nvPr/>
          </p:nvSpPr>
          <p:spPr>
            <a:xfrm>
              <a:off x="1221011" y="1441099"/>
              <a:ext cx="504056" cy="35384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21 Elipse"/>
            <p:cNvSpPr/>
            <p:nvPr/>
          </p:nvSpPr>
          <p:spPr>
            <a:xfrm>
              <a:off x="1161728" y="3645024"/>
              <a:ext cx="504056" cy="35384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22 Elipse"/>
            <p:cNvSpPr/>
            <p:nvPr/>
          </p:nvSpPr>
          <p:spPr>
            <a:xfrm>
              <a:off x="1208584" y="4752638"/>
              <a:ext cx="504056" cy="35384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" name="24 Elipse"/>
          <p:cNvSpPr/>
          <p:nvPr/>
        </p:nvSpPr>
        <p:spPr>
          <a:xfrm>
            <a:off x="142253" y="295941"/>
            <a:ext cx="1858419" cy="5407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454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amera.wav"/>
          </p:stSnd>
        </p:sndAc>
      </p:transition>
    </mc:Choice>
    <mc:Fallback>
      <p:transition spd="slow"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8 Cuadro de texto"/>
          <p:cNvSpPr txBox="1">
            <a:spLocks noChangeArrowheads="1"/>
          </p:cNvSpPr>
          <p:nvPr/>
        </p:nvSpPr>
        <p:spPr bwMode="auto">
          <a:xfrm>
            <a:off x="4808984" y="908720"/>
            <a:ext cx="4752528" cy="458112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 la 2ª columna,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calificación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encontrarás la nota recibida en relación al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rango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indicado en la 3ª columna, que puede ser: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a)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 cuando no está evaluado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b)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revisar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cuando la tarea no está bien hecha,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c)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rango cualitativo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p.ej. excelente, superado, no superado…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d)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nota numérica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3" t="805" r="26936" b="-805"/>
          <a:stretch/>
        </p:blipFill>
        <p:spPr>
          <a:xfrm>
            <a:off x="488504" y="332655"/>
            <a:ext cx="3312368" cy="6128821"/>
          </a:xfrm>
          <a:prstGeom prst="rect">
            <a:avLst/>
          </a:prstGeom>
        </p:spPr>
      </p:pic>
      <p:grpSp>
        <p:nvGrpSpPr>
          <p:cNvPr id="6" name="5 Grupo"/>
          <p:cNvGrpSpPr/>
          <p:nvPr/>
        </p:nvGrpSpPr>
        <p:grpSpPr>
          <a:xfrm>
            <a:off x="992558" y="1556792"/>
            <a:ext cx="1152130" cy="2110659"/>
            <a:chOff x="992558" y="1556792"/>
            <a:chExt cx="1152130" cy="2110659"/>
          </a:xfrm>
        </p:grpSpPr>
        <p:sp>
          <p:nvSpPr>
            <p:cNvPr id="4" name="3 Elipse"/>
            <p:cNvSpPr/>
            <p:nvPr/>
          </p:nvSpPr>
          <p:spPr>
            <a:xfrm>
              <a:off x="992559" y="3126679"/>
              <a:ext cx="1152129" cy="54077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4 Elipse"/>
            <p:cNvSpPr/>
            <p:nvPr/>
          </p:nvSpPr>
          <p:spPr>
            <a:xfrm>
              <a:off x="992558" y="1556792"/>
              <a:ext cx="1152129" cy="54077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7" name="6 Elipse"/>
          <p:cNvSpPr/>
          <p:nvPr/>
        </p:nvSpPr>
        <p:spPr>
          <a:xfrm>
            <a:off x="848544" y="260648"/>
            <a:ext cx="2232248" cy="6127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117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Cuadro de texto"/>
          <p:cNvSpPr txBox="1">
            <a:spLocks noChangeArrowheads="1"/>
          </p:cNvSpPr>
          <p:nvPr/>
        </p:nvSpPr>
        <p:spPr bwMode="auto">
          <a:xfrm>
            <a:off x="5169024" y="1686533"/>
            <a:ext cx="4042653" cy="18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 la última columna,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retroalimentación</a:t>
            </a: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encontrarás comentarios sobre cómo has realizado la tarea, posibles mejoras y mensajes motivadores. 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97" r="-71597"/>
          <a:stretch/>
        </p:blipFill>
        <p:spPr>
          <a:xfrm>
            <a:off x="776536" y="205544"/>
            <a:ext cx="8982631" cy="6247792"/>
          </a:xfrm>
          <a:prstGeom prst="rect">
            <a:avLst/>
          </a:prstGeom>
        </p:spPr>
      </p:pic>
      <p:sp>
        <p:nvSpPr>
          <p:cNvPr id="5" name="4 Elipse"/>
          <p:cNvSpPr/>
          <p:nvPr/>
        </p:nvSpPr>
        <p:spPr>
          <a:xfrm>
            <a:off x="574301" y="260648"/>
            <a:ext cx="1858419" cy="5407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" name="8 Grupo"/>
          <p:cNvGrpSpPr/>
          <p:nvPr/>
        </p:nvGrpSpPr>
        <p:grpSpPr>
          <a:xfrm>
            <a:off x="502293" y="1376060"/>
            <a:ext cx="1858419" cy="2593712"/>
            <a:chOff x="502293" y="1376060"/>
            <a:chExt cx="1858419" cy="2593712"/>
          </a:xfrm>
        </p:grpSpPr>
        <p:sp>
          <p:nvSpPr>
            <p:cNvPr id="6" name="5 Elipse"/>
            <p:cNvSpPr/>
            <p:nvPr/>
          </p:nvSpPr>
          <p:spPr>
            <a:xfrm>
              <a:off x="502293" y="1376060"/>
              <a:ext cx="1858419" cy="54077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Elipse"/>
            <p:cNvSpPr/>
            <p:nvPr/>
          </p:nvSpPr>
          <p:spPr>
            <a:xfrm>
              <a:off x="502293" y="3429000"/>
              <a:ext cx="1858419" cy="54077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" name="7 Elipse"/>
          <p:cNvSpPr/>
          <p:nvPr/>
        </p:nvSpPr>
        <p:spPr>
          <a:xfrm>
            <a:off x="646309" y="4832444"/>
            <a:ext cx="2650507" cy="10448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17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68624" y="5129897"/>
            <a:ext cx="684076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Para poner la calificación  de la tarea el tutor puede utilizar: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0070C0"/>
                </a:solidFill>
              </a:rPr>
              <a:t>Escalas estándar</a:t>
            </a:r>
            <a:r>
              <a:rPr lang="es-ES" sz="2000" dirty="0" smtClean="0">
                <a:solidFill>
                  <a:srgbClr val="0070C0"/>
                </a:solidFill>
              </a:rPr>
              <a:t>: superado, excelente…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0070C0"/>
                </a:solidFill>
              </a:rPr>
              <a:t>Escalas estándar numéricas</a:t>
            </a:r>
            <a:r>
              <a:rPr lang="es-ES" sz="2000" dirty="0" smtClean="0">
                <a:solidFill>
                  <a:srgbClr val="0070C0"/>
                </a:solidFill>
              </a:rPr>
              <a:t>: 7, 10…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0070C0"/>
                </a:solidFill>
              </a:rPr>
              <a:t>Escalas personalizadas: </a:t>
            </a:r>
            <a:r>
              <a:rPr lang="es-ES" sz="2000" dirty="0" smtClean="0">
                <a:solidFill>
                  <a:srgbClr val="0070C0"/>
                </a:solidFill>
              </a:rPr>
              <a:t>la que el tutor quiera</a:t>
            </a:r>
            <a:endParaRPr lang="es-ES" sz="2000" dirty="0">
              <a:solidFill>
                <a:srgbClr val="0070C0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5" t="-18134" r="385" b="18134"/>
          <a:stretch/>
        </p:blipFill>
        <p:spPr>
          <a:xfrm>
            <a:off x="1245490" y="-402848"/>
            <a:ext cx="7476190" cy="5200000"/>
          </a:xfrm>
          <a:prstGeom prst="rect">
            <a:avLst/>
          </a:prstGeom>
        </p:spPr>
      </p:pic>
      <p:sp>
        <p:nvSpPr>
          <p:cNvPr id="4" name="3 Elipse"/>
          <p:cNvSpPr/>
          <p:nvPr/>
        </p:nvSpPr>
        <p:spPr>
          <a:xfrm>
            <a:off x="4229630" y="1380507"/>
            <a:ext cx="1518747" cy="8563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lipse"/>
          <p:cNvSpPr/>
          <p:nvPr/>
        </p:nvSpPr>
        <p:spPr>
          <a:xfrm>
            <a:off x="4218794" y="2865512"/>
            <a:ext cx="1529583" cy="8557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46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" t="23064" r="1636" b="18703"/>
          <a:stretch/>
        </p:blipFill>
        <p:spPr>
          <a:xfrm>
            <a:off x="173255" y="908720"/>
            <a:ext cx="9604281" cy="3482702"/>
          </a:xfrm>
          <a:prstGeom prst="rect">
            <a:avLst/>
          </a:prstGeom>
        </p:spPr>
      </p:pic>
      <p:sp>
        <p:nvSpPr>
          <p:cNvPr id="3" name="2 Elipse"/>
          <p:cNvSpPr/>
          <p:nvPr/>
        </p:nvSpPr>
        <p:spPr>
          <a:xfrm>
            <a:off x="8193360" y="738386"/>
            <a:ext cx="1712640" cy="32666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776536" y="5661248"/>
            <a:ext cx="813690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0070C0"/>
                </a:solidFill>
              </a:rPr>
              <a:t>Guía de evaluación: </a:t>
            </a:r>
            <a:r>
              <a:rPr lang="es-ES" sz="2000" dirty="0" smtClean="0">
                <a:solidFill>
                  <a:srgbClr val="0070C0"/>
                </a:solidFill>
              </a:rPr>
              <a:t>califica por objetivos con una puntuación máxima, 0/1, 1/3… y luego se suma 25/40. Para ver la guía de evaluación de una tarea pincha sobre la misma en el libro de calificaciones.</a:t>
            </a:r>
          </a:p>
        </p:txBody>
      </p:sp>
    </p:spTree>
    <p:extLst>
      <p:ext uri="{BB962C8B-B14F-4D97-AF65-F5344CB8AC3E}">
        <p14:creationId xmlns:p14="http://schemas.microsoft.com/office/powerpoint/2010/main" val="109942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3" t="18959" r="29758" b="9724"/>
          <a:stretch/>
        </p:blipFill>
        <p:spPr>
          <a:xfrm>
            <a:off x="1280592" y="111760"/>
            <a:ext cx="7344816" cy="511744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776536" y="5373216"/>
            <a:ext cx="8496944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0070C0"/>
                </a:solidFill>
              </a:rPr>
              <a:t>Rúbrica</a:t>
            </a:r>
            <a:r>
              <a:rPr lang="es-ES" sz="2000" dirty="0" smtClean="0">
                <a:solidFill>
                  <a:srgbClr val="0070C0"/>
                </a:solidFill>
              </a:rPr>
              <a:t>: califica por objetivos con subniveles de puntuación definida. De esta forma puedes saber qué objetivos has realizado correctamente y en cuáles has tenido problemas. Para ver la rúbrica de una tarea pincha sobre la misma en el libro de calificaciones.</a:t>
            </a:r>
            <a:endParaRPr lang="es-ES" sz="2000" dirty="0">
              <a:solidFill>
                <a:srgbClr val="0070C0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6727401" y="2852936"/>
            <a:ext cx="2186039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7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284</Words>
  <Application>Microsoft Office PowerPoint</Application>
  <PresentationFormat>A4 (210 x 297 mm)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21</cp:revision>
  <dcterms:created xsi:type="dcterms:W3CDTF">2017-03-25T21:15:05Z</dcterms:created>
  <dcterms:modified xsi:type="dcterms:W3CDTF">2017-03-26T00:05:31Z</dcterms:modified>
</cp:coreProperties>
</file>