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74" r:id="rId9"/>
    <p:sldId id="275" r:id="rId10"/>
    <p:sldId id="264" r:id="rId11"/>
    <p:sldId id="265" r:id="rId12"/>
    <p:sldId id="280" r:id="rId13"/>
    <p:sldId id="266" r:id="rId14"/>
    <p:sldId id="267" r:id="rId15"/>
    <p:sldId id="277" r:id="rId16"/>
    <p:sldId id="276" r:id="rId17"/>
    <p:sldId id="282" r:id="rId18"/>
    <p:sldId id="271" r:id="rId19"/>
    <p:sldId id="272" r:id="rId20"/>
    <p:sldId id="281" r:id="rId21"/>
    <p:sldId id="278" r:id="rId22"/>
    <p:sldId id="279" r:id="rId2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A6B"/>
    <a:srgbClr val="0176AB"/>
    <a:srgbClr val="A31D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331F87-829C-4A0B-9845-A7EFDE90BC65}" v="801" dt="2025-03-22T19:40:26.940"/>
    <p1510:client id="{1F40DFBC-215A-4506-BCD0-ED1F618F2ACA}" v="5" dt="2025-03-22T19:45:19.371"/>
    <p1510:client id="{4EE7E835-3AB1-7CAA-59FF-31CEA163BE22}" v="2" dt="2025-03-22T14:56:07.092"/>
    <p1510:client id="{C48F6BDA-058E-4962-AF31-B94D93BFFAA8}" v="383" dt="2025-03-22T17:14:54.1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9E3DA-67F4-4DA1-9522-929D0D6E235C}" type="datetimeFigureOut">
              <a:rPr lang="es-ES" smtClean="0"/>
              <a:t>22/03/2025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EEE44-DBF4-48D1-A134-4535CA82F3B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1150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8EEE44-DBF4-48D1-A134-4535CA82F3B8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5368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99F2A-EA22-1EAF-4E3E-E80E60E48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1CE2C3-810C-B25C-4DB5-C424D9DCF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DDC2F-8BAD-B51A-C526-10DA5BF94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B42B-FE97-4F1E-92B7-514DDC82E024}" type="datetimeFigureOut">
              <a:rPr lang="es-ES" smtClean="0"/>
              <a:t>22/03/2025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8E658-F048-E505-7FD4-D81E22D87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ED3AF-283A-3A06-65A8-24498EEC7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C9E3-98CB-430D-A80B-B38F639E4F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620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2F957-8771-C0C8-9724-B32D6F1B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ED607A-4F08-64D4-74B9-69F2EE50B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446A6-DCA1-F88E-6C95-EC759EB4A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B42B-FE97-4F1E-92B7-514DDC82E024}" type="datetimeFigureOut">
              <a:rPr lang="es-ES" smtClean="0"/>
              <a:t>22/03/2025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F8A8D-2F79-2243-DC00-A3F670CD0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9BC0C-CCAE-0A75-73FE-3D69ECDEB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C9E3-98CB-430D-A80B-B38F639E4F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858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6DD749-79B1-D708-61A7-DAE3A6ACDF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DA9906-6793-0838-6028-1AD025C84A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0260A-151C-D16B-C117-2B26AAD1B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B42B-FE97-4F1E-92B7-514DDC82E024}" type="datetimeFigureOut">
              <a:rPr lang="es-ES" smtClean="0"/>
              <a:t>22/03/2025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3C51D-FCE1-B8F2-2484-A71B2EF4C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83BD6-DF08-780F-D54B-B816DAF59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C9E3-98CB-430D-A80B-B38F639E4F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0442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D1056-00B7-6E30-9DC3-A6F42DAF0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3D2DC-1683-F940-8F78-3A396D06C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9EF4F-260F-795E-FA2C-7396ECB9B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B42B-FE97-4F1E-92B7-514DDC82E024}" type="datetimeFigureOut">
              <a:rPr lang="es-ES" smtClean="0"/>
              <a:t>22/03/2025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4F0FB-8A90-1FC5-333F-188211ED2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E9CDB-5156-BDBE-E8FD-3648B270C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C9E3-98CB-430D-A80B-B38F639E4F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891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2E648-91BA-2F63-89B0-3F33BCFC9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03D02E-DC6A-19AC-7FC4-F58F0DE61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5040C-A954-2141-E245-92D63DD79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B42B-FE97-4F1E-92B7-514DDC82E024}" type="datetimeFigureOut">
              <a:rPr lang="es-ES" smtClean="0"/>
              <a:t>22/03/2025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19444-10B5-0136-CE10-45E3B9C47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C1444-F3DF-DB67-58C2-28654153A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C9E3-98CB-430D-A80B-B38F639E4F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9053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22695-9E27-A9C3-8754-D3B967738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274F4-0969-7FE7-803F-A0713A7CA3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7979EA-01B3-FEB7-654C-C55C83E5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21DAC0-F9D4-F097-E411-8F735294F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B42B-FE97-4F1E-92B7-514DDC82E024}" type="datetimeFigureOut">
              <a:rPr lang="es-ES" smtClean="0"/>
              <a:t>22/03/2025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5E4BB-18E5-8301-0EE6-708CCB342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EEAFD-7B46-0EAA-A74F-197D9C29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C9E3-98CB-430D-A80B-B38F639E4F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0669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0019A-61AF-2EAF-64B6-2B60067FF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DD214E-6DF5-C878-54C5-30FF16350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26CF3F-52BB-39CF-A0BE-FF2C347963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1BF44F-B12C-F0CF-5A81-A08E74D8F7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DD193E-255A-5377-3221-AD7BB25DF4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AC1104-09F9-7F90-2B80-A2369E544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B42B-FE97-4F1E-92B7-514DDC82E024}" type="datetimeFigureOut">
              <a:rPr lang="es-ES" smtClean="0"/>
              <a:t>22/03/2025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73861E-5130-489E-754C-C40EEAF57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1ACB8D-369D-60B1-A269-AE5F613A8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C9E3-98CB-430D-A80B-B38F639E4F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312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C0F91-5793-B375-8320-9C516E0B5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F3718A-3B62-7740-AB5B-62015C087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B42B-FE97-4F1E-92B7-514DDC82E024}" type="datetimeFigureOut">
              <a:rPr lang="es-ES" smtClean="0"/>
              <a:t>22/03/2025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5D77DE-6DE8-E7AE-2F4A-4F12D1B10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076901-E483-9411-B235-C81B688FF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C9E3-98CB-430D-A80B-B38F639E4F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418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F986F7-42E0-EE14-8432-AE1ED150D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B42B-FE97-4F1E-92B7-514DDC82E024}" type="datetimeFigureOut">
              <a:rPr lang="es-ES" smtClean="0"/>
              <a:t>22/03/2025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83C7F-CA0F-622A-EB60-8726F5637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5A756D-4563-E892-C723-337BDEC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C9E3-98CB-430D-A80B-B38F639E4F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6503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2C356-F912-6202-D604-6DAB1944A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A38BA-363F-474F-1648-2DFEACF2E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AA990-774A-0942-B981-62E60D861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AD6B88-20FC-71AC-CD44-783EEF080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B42B-FE97-4F1E-92B7-514DDC82E024}" type="datetimeFigureOut">
              <a:rPr lang="es-ES" smtClean="0"/>
              <a:t>22/03/2025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519DE4-D450-E6C8-C019-E030BF482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B32F1A-F0B4-3787-0410-CF909EE15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C9E3-98CB-430D-A80B-B38F639E4F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1560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1307C-AEF0-8A2A-D9D2-5F1915277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78CEC0-4204-ACF6-C7F1-F43A75B33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4341F7-0EC0-D81C-280D-7458156DF3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4A6A5E-F952-EBC1-773C-D6CD61980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B42B-FE97-4F1E-92B7-514DDC82E024}" type="datetimeFigureOut">
              <a:rPr lang="es-ES" smtClean="0"/>
              <a:t>22/03/2025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55DFFF-B238-B774-206C-8935CA240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42AB43-ADFB-23B9-F27A-A1CD979C0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DC9E3-98CB-430D-A80B-B38F639E4F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645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23D72D-EA9D-CFF1-3CBB-1713810C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927357-93B8-A63E-BAEA-9BA42196F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06912-6CCA-CB21-2753-64B76CD430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87B42B-FE97-4F1E-92B7-514DDC82E024}" type="datetimeFigureOut">
              <a:rPr lang="es-ES" smtClean="0"/>
              <a:t>22/03/2025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4A728-D11F-F37A-F869-3ED7BDD5EC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F5642-25C7-9722-A046-685D058ECB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4DC9E3-98CB-430D-A80B-B38F639E4F0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833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mailto:daniel.diaz146@educa.Madrid.org" TargetMode="External"/><Relationship Id="rId4" Type="http://schemas.openxmlformats.org/officeDocument/2006/relationships/hyperlink" Target="mailto:daniel.saez15@educa.madrid.or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daniel.saez15@educa.madrid.org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1.png"/><Relationship Id="rId4" Type="http://schemas.openxmlformats.org/officeDocument/2006/relationships/hyperlink" Target="mailto:daniel.diaz146@educa.madrid.or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2DB6E511-9169-83F0-9346-69EFD05F6533}"/>
              </a:ext>
            </a:extLst>
          </p:cNvPr>
          <p:cNvSpPr txBox="1">
            <a:spLocks/>
          </p:cNvSpPr>
          <p:nvPr/>
        </p:nvSpPr>
        <p:spPr>
          <a:xfrm>
            <a:off x="599225" y="1117599"/>
            <a:ext cx="10993549" cy="181980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all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Alternativa sostenible a los motores de combustión en aviación: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sz="2400" b="0" i="0" u="none" strike="noStrike" kern="1200" cap="all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</a:br>
            <a:r>
              <a:rPr kumimoji="0" lang="es-ES" sz="6000" i="0" u="none" strike="noStrike" kern="1200" cap="all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el motor iónico</a:t>
            </a:r>
            <a:endParaRPr lang="es-ES" sz="6000" i="0" u="none" strike="noStrike" kern="1200" cap="all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ill Sans MT" panose="020B0502020104020203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E9540ADA-D05A-049D-304D-ACE2BBA3EF10}"/>
              </a:ext>
            </a:extLst>
          </p:cNvPr>
          <p:cNvSpPr txBox="1">
            <a:spLocks/>
          </p:cNvSpPr>
          <p:nvPr/>
        </p:nvSpPr>
        <p:spPr>
          <a:xfrm>
            <a:off x="2026272" y="3581124"/>
            <a:ext cx="8035637" cy="4848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 cap="all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590B8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s-ES" sz="2400" b="0" i="0" u="none" strike="noStrike" kern="1200" cap="all" spc="0" normalizeH="0" baseline="0" noProof="0">
                <a:ln>
                  <a:noFill/>
                </a:ln>
                <a:solidFill>
                  <a:srgbClr val="7CEB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Daniel Sáez horcas  y Daniel Díaz-</a:t>
            </a:r>
            <a:r>
              <a:rPr kumimoji="0" lang="es-ES" sz="2400" b="0" i="0" u="none" strike="noStrike" kern="1200" cap="all" spc="0" normalizeH="0" baseline="0" noProof="0" err="1">
                <a:ln>
                  <a:noFill/>
                </a:ln>
                <a:solidFill>
                  <a:srgbClr val="7CEB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tejeiro</a:t>
            </a:r>
            <a:r>
              <a:rPr kumimoji="0" lang="es-ES" sz="2400" b="0" i="0" u="none" strike="noStrike" kern="1200" cap="all" spc="0" normalizeH="0" baseline="0" noProof="0">
                <a:ln>
                  <a:noFill/>
                </a:ln>
                <a:solidFill>
                  <a:srgbClr val="7CEB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calero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590B8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endParaRPr kumimoji="0" lang="es-ES" sz="2400" b="0" i="0" u="none" strike="noStrike" kern="1200" cap="all" spc="0" normalizeH="0" baseline="0" noProof="0">
              <a:ln>
                <a:noFill/>
              </a:ln>
              <a:solidFill>
                <a:srgbClr val="7CEB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0" name="Picture 9" descr="Green text on a black background&#10;&#10;AI-generated content may be incorrect.">
            <a:extLst>
              <a:ext uri="{FF2B5EF4-FFF2-40B4-BE49-F238E27FC236}">
                <a16:creationId xmlns:a16="http://schemas.microsoft.com/office/drawing/2014/main" id="{1257B93E-CCB2-59D2-7790-0F060EE729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26" y="5819034"/>
            <a:ext cx="3838257" cy="892791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6F13A5C-E259-88A3-B32F-C5D7DFADB84F}"/>
              </a:ext>
            </a:extLst>
          </p:cNvPr>
          <p:cNvSpPr txBox="1"/>
          <p:nvPr/>
        </p:nvSpPr>
        <p:spPr>
          <a:xfrm>
            <a:off x="3833090" y="4095796"/>
            <a:ext cx="4100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>
                <a:solidFill>
                  <a:schemeClr val="accent4">
                    <a:lumMod val="40000"/>
                    <a:lumOff val="6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daniel.saez15@educa.madrid.org</a:t>
            </a:r>
            <a:r>
              <a:rPr lang="es-ES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</a:p>
          <a:p>
            <a:pPr algn="ctr"/>
            <a:r>
              <a:rPr lang="es-ES">
                <a:solidFill>
                  <a:schemeClr val="accent4">
                    <a:lumMod val="40000"/>
                    <a:lumOff val="6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daniel.diaz146@educa.madrid.org</a:t>
            </a:r>
            <a:endParaRPr lang="es-ES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3CACDF-C5F8-2853-2B71-B67E5B0414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0651" y="6057409"/>
            <a:ext cx="2081349" cy="8099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BFE5C0-9BF5-1D0E-EA6D-3DA937D375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4467" y="6057409"/>
            <a:ext cx="3506184" cy="8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35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7CEA9A-7DE0-24E8-05CB-B4DE9888F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DA2D3C-43C3-03B6-92A3-9AA8F446A767}"/>
              </a:ext>
            </a:extLst>
          </p:cNvPr>
          <p:cNvSpPr txBox="1"/>
          <p:nvPr/>
        </p:nvSpPr>
        <p:spPr>
          <a:xfrm>
            <a:off x="677732" y="591671"/>
            <a:ext cx="254453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3600">
                <a:solidFill>
                  <a:schemeClr val="bg1"/>
                </a:solidFill>
              </a:rPr>
              <a:t>Soportes</a:t>
            </a:r>
          </a:p>
        </p:txBody>
      </p:sp>
      <p:pic>
        <p:nvPicPr>
          <p:cNvPr id="4" name="Imagen 3" descr="Imagen que contiene interior, persona, tabla, pequeño&#10;&#10;El contenido generado por IA puede ser incorrecto.">
            <a:extLst>
              <a:ext uri="{FF2B5EF4-FFF2-40B4-BE49-F238E27FC236}">
                <a16:creationId xmlns:a16="http://schemas.microsoft.com/office/drawing/2014/main" id="{A66F2D0A-708F-87EB-4006-173D8722F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250" y="3669770"/>
            <a:ext cx="3390900" cy="2600325"/>
          </a:xfrm>
          <a:prstGeom prst="rect">
            <a:avLst/>
          </a:prstGeom>
        </p:spPr>
      </p:pic>
      <p:pic>
        <p:nvPicPr>
          <p:cNvPr id="6" name="Imagen 5" descr="Imagen que contiene interior, tabla, escritorio, lámpara&#10;&#10;El contenido generado por IA puede ser incorrecto.">
            <a:extLst>
              <a:ext uri="{FF2B5EF4-FFF2-40B4-BE49-F238E27FC236}">
                <a16:creationId xmlns:a16="http://schemas.microsoft.com/office/drawing/2014/main" id="{68844A2B-9041-58A0-C3E9-761DD86722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36" y="1876953"/>
            <a:ext cx="4155367" cy="3814763"/>
          </a:xfrm>
          <a:prstGeom prst="rect">
            <a:avLst/>
          </a:prstGeom>
        </p:spPr>
      </p:pic>
      <p:pic>
        <p:nvPicPr>
          <p:cNvPr id="8" name="Imagen 7" descr="Diagrama&#10;&#10;El contenido generado por IA puede ser incorrecto.">
            <a:extLst>
              <a:ext uri="{FF2B5EF4-FFF2-40B4-BE49-F238E27FC236}">
                <a16:creationId xmlns:a16="http://schemas.microsoft.com/office/drawing/2014/main" id="{C48671F9-B78F-41D8-7E6B-6A720BA04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649" y="591671"/>
            <a:ext cx="373380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7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BB9B8F-B23D-0B85-7B17-0FA2E6EBE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92FBB5-9B37-6760-FDB0-47F5131162E5}"/>
              </a:ext>
            </a:extLst>
          </p:cNvPr>
          <p:cNvSpPr txBox="1"/>
          <p:nvPr/>
        </p:nvSpPr>
        <p:spPr>
          <a:xfrm>
            <a:off x="624815" y="401171"/>
            <a:ext cx="883103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3600">
                <a:solidFill>
                  <a:schemeClr val="bg1"/>
                </a:solidFill>
              </a:rPr>
              <a:t>Tratamiento para la versión con soportes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C829EDF-CC65-F97F-41CE-843FE22242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94" r="21862"/>
          <a:stretch/>
        </p:blipFill>
        <p:spPr>
          <a:xfrm rot="5400000">
            <a:off x="144028" y="1508828"/>
            <a:ext cx="3935412" cy="349973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B8D5645-8239-1490-EA1F-F6BBD79DA7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851" r="20531"/>
          <a:stretch/>
        </p:blipFill>
        <p:spPr>
          <a:xfrm rot="5400000">
            <a:off x="4128338" y="1426893"/>
            <a:ext cx="3935324" cy="36636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F5DE874-EBD2-16CC-4200-CE874CD388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290" r="30368"/>
          <a:stretch/>
        </p:blipFill>
        <p:spPr>
          <a:xfrm rot="5400000">
            <a:off x="8092123" y="1488305"/>
            <a:ext cx="3935326" cy="354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206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DB403B-D21C-B47C-445E-342831C96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4CD592-3383-5DFB-49D1-BB92BDF59916}"/>
              </a:ext>
            </a:extLst>
          </p:cNvPr>
          <p:cNvSpPr txBox="1"/>
          <p:nvPr/>
        </p:nvSpPr>
        <p:spPr>
          <a:xfrm>
            <a:off x="5475158" y="423105"/>
            <a:ext cx="671436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800">
                <a:solidFill>
                  <a:schemeClr val="bg1"/>
                </a:solidFill>
              </a:rPr>
              <a:t>Tratamiento para versión con soportes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8F4C5E3-9A9B-FA8F-CD11-FFC420C33BF9}"/>
              </a:ext>
            </a:extLst>
          </p:cNvPr>
          <p:cNvSpPr txBox="1"/>
          <p:nvPr/>
        </p:nvSpPr>
        <p:spPr>
          <a:xfrm>
            <a:off x="5979582" y="1815004"/>
            <a:ext cx="5699421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>
                <a:solidFill>
                  <a:schemeClr val="bg1"/>
                </a:solidFill>
              </a:rPr>
              <a:t>Tratamiento con pintura de carbono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>
                <a:solidFill>
                  <a:schemeClr val="bg1"/>
                </a:solidFill>
              </a:rPr>
              <a:t>Empuje vertical</a:t>
            </a:r>
          </a:p>
        </p:txBody>
      </p:sp>
      <p:pic>
        <p:nvPicPr>
          <p:cNvPr id="15" name="Gráfico 14" descr="Flechas de cheurón contorno">
            <a:extLst>
              <a:ext uri="{FF2B5EF4-FFF2-40B4-BE49-F238E27FC236}">
                <a16:creationId xmlns:a16="http://schemas.microsoft.com/office/drawing/2014/main" id="{3F49807A-80FC-2447-8424-5CABA368C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8471403" y="4326800"/>
            <a:ext cx="1724413" cy="1382694"/>
          </a:xfrm>
          <a:prstGeom prst="rect">
            <a:avLst/>
          </a:prstGeom>
        </p:spPr>
      </p:pic>
      <p:pic>
        <p:nvPicPr>
          <p:cNvPr id="18" name="Imagen 17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B86C7674-74FF-FDDA-9A23-E33C8745B8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0" t="18467" r="52792" b="19076"/>
          <a:stretch/>
        </p:blipFill>
        <p:spPr>
          <a:xfrm>
            <a:off x="10360550" y="2403122"/>
            <a:ext cx="1145382" cy="1145999"/>
          </a:xfrm>
          <a:prstGeom prst="rect">
            <a:avLst/>
          </a:prstGeom>
        </p:spPr>
      </p:pic>
      <p:pic>
        <p:nvPicPr>
          <p:cNvPr id="3" name="Imagen 2" descr="Imagen que contiene interior, tabla, silla, pequeño&#10;&#10;El contenido generado por inteligencia artificial puede ser incorrecto.">
            <a:extLst>
              <a:ext uri="{FF2B5EF4-FFF2-40B4-BE49-F238E27FC236}">
                <a16:creationId xmlns:a16="http://schemas.microsoft.com/office/drawing/2014/main" id="{ECC3FFFE-4420-2231-43C3-3BE5934F4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150" y="427038"/>
            <a:ext cx="4605866" cy="582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658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24701-FE63-4A27-C226-29B339BC3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339007-F375-D1BE-015D-5FF00319D450}"/>
              </a:ext>
            </a:extLst>
          </p:cNvPr>
          <p:cNvSpPr txBox="1"/>
          <p:nvPr/>
        </p:nvSpPr>
        <p:spPr>
          <a:xfrm>
            <a:off x="3746899" y="157754"/>
            <a:ext cx="415319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3600">
                <a:solidFill>
                  <a:schemeClr val="bg1"/>
                </a:solidFill>
              </a:rPr>
              <a:t>Test con balanza</a:t>
            </a:r>
          </a:p>
        </p:txBody>
      </p:sp>
      <p:pic>
        <p:nvPicPr>
          <p:cNvPr id="6" name="Imagen 5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0832A52E-B7E5-2A1A-07B2-D2ABF07462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16" y="1132386"/>
            <a:ext cx="6124575" cy="4593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5DD8F99-7C9A-E9D3-6B7E-15B4B3A18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7000" contras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3511" y="1134502"/>
            <a:ext cx="5152715" cy="3816381"/>
          </a:xfrm>
          <a:prstGeom prst="rect">
            <a:avLst/>
          </a:prstGeom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2E515834-4D69-43F0-9009-3198F70F15A1}"/>
              </a:ext>
            </a:extLst>
          </p:cNvPr>
          <p:cNvSpPr txBox="1"/>
          <p:nvPr/>
        </p:nvSpPr>
        <p:spPr>
          <a:xfrm>
            <a:off x="370814" y="5079003"/>
            <a:ext cx="4153199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s-ES" sz="2800">
                <a:solidFill>
                  <a:schemeClr val="bg1"/>
                </a:solidFill>
              </a:rPr>
              <a:t>Distancia entre polos.</a:t>
            </a:r>
          </a:p>
          <a:p>
            <a:pPr marL="457200" indent="-457200">
              <a:buFont typeface="Arial"/>
              <a:buChar char="•"/>
            </a:pPr>
            <a:endParaRPr lang="es-ES" sz="2800">
              <a:solidFill>
                <a:schemeClr val="bg1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s-ES" sz="2800">
                <a:solidFill>
                  <a:schemeClr val="bg1"/>
                </a:solidFill>
              </a:rPr>
              <a:t>Tensión aplicada.</a:t>
            </a:r>
          </a:p>
          <a:p>
            <a:endParaRPr lang="es-ES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935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B0A466-AE0D-4CCE-A726-AB01245C7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089527-82CE-6CF0-F7B4-9B45D964EA2E}"/>
              </a:ext>
            </a:extLst>
          </p:cNvPr>
          <p:cNvSpPr txBox="1"/>
          <p:nvPr/>
        </p:nvSpPr>
        <p:spPr>
          <a:xfrm>
            <a:off x="677732" y="591671"/>
            <a:ext cx="342294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3600">
                <a:solidFill>
                  <a:schemeClr val="bg1"/>
                </a:solidFill>
              </a:rPr>
              <a:t>Resultados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7BB8024-62DF-F2BB-222C-AA49A23BF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876381"/>
            <a:ext cx="5899370" cy="343146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CA2A7BE-62A0-FAFA-5243-C1E85EB0B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79" y="1558504"/>
            <a:ext cx="5495404" cy="406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47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C9D239-6A6C-E699-019E-73ECDE29D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183D23-DE0B-0A9A-CEF8-828ABDB2EA66}"/>
              </a:ext>
            </a:extLst>
          </p:cNvPr>
          <p:cNvSpPr txBox="1"/>
          <p:nvPr/>
        </p:nvSpPr>
        <p:spPr>
          <a:xfrm>
            <a:off x="571899" y="369421"/>
            <a:ext cx="785736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3600">
                <a:solidFill>
                  <a:schemeClr val="bg1"/>
                </a:solidFill>
              </a:rPr>
              <a:t>Resultados empuje - distancia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5576644-6134-E714-084B-21A1D405A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612" y="1011812"/>
            <a:ext cx="7446577" cy="5578335"/>
          </a:xfrm>
          <a:prstGeom prst="rect">
            <a:avLst/>
          </a:prstGeom>
        </p:spPr>
      </p:pic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3F7A27F1-AA73-EFBD-0524-A0943395F847}"/>
              </a:ext>
            </a:extLst>
          </p:cNvPr>
          <p:cNvCxnSpPr>
            <a:cxnSpLocks/>
          </p:cNvCxnSpPr>
          <p:nvPr/>
        </p:nvCxnSpPr>
        <p:spPr>
          <a:xfrm flipV="1">
            <a:off x="4027678" y="5834336"/>
            <a:ext cx="1325880" cy="4351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97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8438B1-883B-DE07-D47E-871CBBB70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6FC68D-600E-0BD2-25A4-5068D26FC29F}"/>
              </a:ext>
            </a:extLst>
          </p:cNvPr>
          <p:cNvSpPr txBox="1"/>
          <p:nvPr/>
        </p:nvSpPr>
        <p:spPr>
          <a:xfrm>
            <a:off x="468037" y="1908387"/>
            <a:ext cx="49287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>
                <a:solidFill>
                  <a:schemeClr val="bg1"/>
                </a:solidFill>
              </a:rPr>
              <a:t>Arcos voltaicos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20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20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320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err="1">
                <a:solidFill>
                  <a:schemeClr val="bg1"/>
                </a:solidFill>
              </a:rPr>
              <a:t>Desionización</a:t>
            </a:r>
            <a:r>
              <a:rPr lang="es-ES" sz="3200">
                <a:solidFill>
                  <a:schemeClr val="bg1"/>
                </a:solidFill>
              </a:rPr>
              <a:t> del aire</a:t>
            </a:r>
          </a:p>
          <a:p>
            <a:endParaRPr lang="es-ES" sz="3200">
              <a:solidFill>
                <a:schemeClr val="bg1"/>
              </a:solidFill>
            </a:endParaRPr>
          </a:p>
        </p:txBody>
      </p:sp>
      <p:pic>
        <p:nvPicPr>
          <p:cNvPr id="5" name="Imagen 4" descr="Dibujo de un barco en el mar&#10;&#10;El contenido generado por IA puede ser incorrecto.">
            <a:extLst>
              <a:ext uri="{FF2B5EF4-FFF2-40B4-BE49-F238E27FC236}">
                <a16:creationId xmlns:a16="http://schemas.microsoft.com/office/drawing/2014/main" id="{4C4AE55E-9FD2-2CDF-02A7-A34EDC1A3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505" y="961003"/>
            <a:ext cx="5453295" cy="545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26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3B7620-CCD8-F698-7223-E8BC38F41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3522B0-E4C5-3BFA-20E5-3BBD99281C3C}"/>
              </a:ext>
            </a:extLst>
          </p:cNvPr>
          <p:cNvSpPr txBox="1"/>
          <p:nvPr/>
        </p:nvSpPr>
        <p:spPr>
          <a:xfrm>
            <a:off x="571899" y="369421"/>
            <a:ext cx="785736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3600">
                <a:solidFill>
                  <a:schemeClr val="bg1"/>
                </a:solidFill>
              </a:rPr>
              <a:t>Resultados empuje - distancia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30BA469-E59C-655E-1048-679FDBE2C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612" y="1011812"/>
            <a:ext cx="7446577" cy="5578335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43364167-0034-406B-FBCF-EEB00D0AC81E}"/>
              </a:ext>
            </a:extLst>
          </p:cNvPr>
          <p:cNvCxnSpPr>
            <a:cxnSpLocks/>
          </p:cNvCxnSpPr>
          <p:nvPr/>
        </p:nvCxnSpPr>
        <p:spPr>
          <a:xfrm flipH="1">
            <a:off x="8008789" y="2076112"/>
            <a:ext cx="707644" cy="7081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60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7D638A-BC87-D9B4-974E-88FBECE50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Gráfico, Gráfico de líneas&#10;&#10;El contenido generado por inteligencia artificial puede ser incorrecto.">
            <a:extLst>
              <a:ext uri="{FF2B5EF4-FFF2-40B4-BE49-F238E27FC236}">
                <a16:creationId xmlns:a16="http://schemas.microsoft.com/office/drawing/2014/main" id="{7B9BB82F-A36C-C9C3-8B31-13934FD6C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024" y="1264922"/>
            <a:ext cx="8598408" cy="5001407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DA6A63E3-6C41-EB9C-978A-06A4C9B268D0}"/>
              </a:ext>
            </a:extLst>
          </p:cNvPr>
          <p:cNvCxnSpPr/>
          <p:nvPr/>
        </p:nvCxnSpPr>
        <p:spPr>
          <a:xfrm>
            <a:off x="8988552" y="2587752"/>
            <a:ext cx="713232" cy="2596896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4980C33D-3283-8AFE-4D5A-79ECBDF28A8A}"/>
              </a:ext>
            </a:extLst>
          </p:cNvPr>
          <p:cNvCxnSpPr>
            <a:cxnSpLocks/>
          </p:cNvCxnSpPr>
          <p:nvPr/>
        </p:nvCxnSpPr>
        <p:spPr>
          <a:xfrm>
            <a:off x="9701784" y="5184648"/>
            <a:ext cx="32766" cy="1183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id="{B6C7C88F-8029-9033-7ACD-8FBDB489D151}"/>
              </a:ext>
            </a:extLst>
          </p:cNvPr>
          <p:cNvSpPr txBox="1"/>
          <p:nvPr/>
        </p:nvSpPr>
        <p:spPr>
          <a:xfrm>
            <a:off x="571899" y="369421"/>
            <a:ext cx="966711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3600">
                <a:solidFill>
                  <a:schemeClr val="bg1"/>
                </a:solidFill>
              </a:rPr>
              <a:t>Resultados empuje – diferencia de potencial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5095D1E-8353-5F3A-9D81-70BDD02774E3}"/>
              </a:ext>
            </a:extLst>
          </p:cNvPr>
          <p:cNvSpPr txBox="1"/>
          <p:nvPr/>
        </p:nvSpPr>
        <p:spPr>
          <a:xfrm>
            <a:off x="6635750" y="5767916"/>
            <a:ext cx="29633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/>
              <a:t>*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BB7FD8D-51C7-A68C-1FC6-27F907BE7451}"/>
              </a:ext>
            </a:extLst>
          </p:cNvPr>
          <p:cNvSpPr txBox="1"/>
          <p:nvPr/>
        </p:nvSpPr>
        <p:spPr>
          <a:xfrm>
            <a:off x="1714500" y="6349999"/>
            <a:ext cx="9292165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100">
                <a:solidFill>
                  <a:schemeClr val="bg1"/>
                </a:solidFill>
                <a:ea typeface="+mn-lt"/>
                <a:cs typeface="+mn-lt"/>
              </a:rPr>
              <a:t>*Los valores se refieren a la tensión aplicada al entrada del transformador.</a:t>
            </a:r>
            <a:endParaRPr lang="es-ES">
              <a:solidFill>
                <a:schemeClr val="bg1"/>
              </a:solidFill>
            </a:endParaRPr>
          </a:p>
          <a:p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9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769894-6600-8A49-F2B9-D6BBB190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5BE76B-D802-CC3B-E0AD-B27773B757FE}"/>
              </a:ext>
            </a:extLst>
          </p:cNvPr>
          <p:cNvSpPr txBox="1"/>
          <p:nvPr/>
        </p:nvSpPr>
        <p:spPr>
          <a:xfrm>
            <a:off x="645982" y="316504"/>
            <a:ext cx="898978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3600">
                <a:solidFill>
                  <a:schemeClr val="bg1"/>
                </a:solidFill>
              </a:rPr>
              <a:t>Fase final: lanzamiento en globo sonda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AD32818-00CB-5050-8414-1834FE135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6047" y="148167"/>
            <a:ext cx="2226406" cy="657224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D4B7E30-C534-05F1-E1C3-F91547B4F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949" y="3873499"/>
            <a:ext cx="3910435" cy="2846918"/>
          </a:xfrm>
          <a:prstGeom prst="rect">
            <a:avLst/>
          </a:prstGeom>
        </p:spPr>
      </p:pic>
      <p:pic>
        <p:nvPicPr>
          <p:cNvPr id="8" name="Imagen 7" descr="Grupo de personas alrededor de una mesa&#10;&#10;El contenido generado por inteligencia artificial puede ser incorrecto.">
            <a:extLst>
              <a:ext uri="{FF2B5EF4-FFF2-40B4-BE49-F238E27FC236}">
                <a16:creationId xmlns:a16="http://schemas.microsoft.com/office/drawing/2014/main" id="{6C2B6868-40E7-7720-D8C4-56447A76D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8303" y="1830916"/>
            <a:ext cx="3061395" cy="4074584"/>
          </a:xfrm>
          <a:prstGeom prst="rect">
            <a:avLst/>
          </a:prstGeom>
        </p:spPr>
      </p:pic>
      <p:pic>
        <p:nvPicPr>
          <p:cNvPr id="9" name="Imagen 8" descr="Tu experimento en un globo sonda. 2024">
            <a:extLst>
              <a:ext uri="{FF2B5EF4-FFF2-40B4-BE49-F238E27FC236}">
                <a16:creationId xmlns:a16="http://schemas.microsoft.com/office/drawing/2014/main" id="{2E2A8C6B-3FC0-B46C-77FC-EA91B31C52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900" y="1239308"/>
            <a:ext cx="4383616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47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oscuro, aire, luz, avión&#10;&#10;El contenido generado por IA puede ser incorrecto.">
            <a:extLst>
              <a:ext uri="{FF2B5EF4-FFF2-40B4-BE49-F238E27FC236}">
                <a16:creationId xmlns:a16="http://schemas.microsoft.com/office/drawing/2014/main" id="{72F870CD-862D-4CEE-F06E-C3F031CD72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13" y="3714748"/>
            <a:ext cx="4690533" cy="2638425"/>
          </a:xfrm>
          <a:prstGeom prst="rect">
            <a:avLst/>
          </a:prstGeom>
        </p:spPr>
      </p:pic>
      <p:pic>
        <p:nvPicPr>
          <p:cNvPr id="6" name="Imagen 5" descr="Imagen que contiene exterior, transporte, calle, noche&#10;&#10;El contenido generado por IA puede ser incorrecto.">
            <a:extLst>
              <a:ext uri="{FF2B5EF4-FFF2-40B4-BE49-F238E27FC236}">
                <a16:creationId xmlns:a16="http://schemas.microsoft.com/office/drawing/2014/main" id="{391E38D3-DA57-D9ED-5062-FDF50626C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533" y="3521008"/>
            <a:ext cx="3838528" cy="3025903"/>
          </a:xfrm>
          <a:prstGeom prst="rect">
            <a:avLst/>
          </a:prstGeom>
        </p:spPr>
      </p:pic>
      <p:pic>
        <p:nvPicPr>
          <p:cNvPr id="8" name="Imagen 7" descr="Imagen que contiene viejo, motor, grande, tabla&#10;&#10;El contenido generado por IA puede ser incorrecto.">
            <a:extLst>
              <a:ext uri="{FF2B5EF4-FFF2-40B4-BE49-F238E27FC236}">
                <a16:creationId xmlns:a16="http://schemas.microsoft.com/office/drawing/2014/main" id="{D2E9079D-4CC1-4AAC-2DF1-307384A973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571" y="695324"/>
            <a:ext cx="3860453" cy="2571751"/>
          </a:xfrm>
          <a:prstGeom prst="rect">
            <a:avLst/>
          </a:prstGeom>
        </p:spPr>
      </p:pic>
      <p:pic>
        <p:nvPicPr>
          <p:cNvPr id="12" name="Imagen 11" descr="Imagen que contiene azul, tren, oscuro, grande&#10;&#10;El contenido generado por IA puede ser incorrecto.">
            <a:extLst>
              <a:ext uri="{FF2B5EF4-FFF2-40B4-BE49-F238E27FC236}">
                <a16:creationId xmlns:a16="http://schemas.microsoft.com/office/drawing/2014/main" id="{7BA5982B-74B9-A969-D900-7E84A03665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31" y="221932"/>
            <a:ext cx="4203699" cy="315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31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09B071-EB1B-2217-8D82-18F33ECC2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8C28B5-0C0F-077D-E3AE-993DD6D16827}"/>
              </a:ext>
            </a:extLst>
          </p:cNvPr>
          <p:cNvSpPr txBox="1"/>
          <p:nvPr/>
        </p:nvSpPr>
        <p:spPr>
          <a:xfrm>
            <a:off x="677732" y="591671"/>
            <a:ext cx="7444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>
                <a:solidFill>
                  <a:schemeClr val="bg1"/>
                </a:solidFill>
              </a:rPr>
              <a:t>Limitaciones peso y espacio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1085CEC-8690-F6B0-7242-39F5A48A9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812" y="1566121"/>
            <a:ext cx="4851698" cy="4819568"/>
          </a:xfrm>
          <a:prstGeom prst="rect">
            <a:avLst/>
          </a:prstGeom>
        </p:spPr>
      </p:pic>
      <p:pic>
        <p:nvPicPr>
          <p:cNvPr id="4" name="Imagen 3" descr="Diagrama&#10;&#10;El contenido generado por inteligencia artificial puede ser incorrecto.">
            <a:extLst>
              <a:ext uri="{FF2B5EF4-FFF2-40B4-BE49-F238E27FC236}">
                <a16:creationId xmlns:a16="http://schemas.microsoft.com/office/drawing/2014/main" id="{C8F3753E-2DE2-1240-459E-29FE8160E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5275" y="1331674"/>
            <a:ext cx="6229350" cy="566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8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B2993D-1017-A730-3DFF-0624A21C3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56F675-7B90-AFC2-6142-2D741B63CF9D}"/>
              </a:ext>
            </a:extLst>
          </p:cNvPr>
          <p:cNvSpPr txBox="1"/>
          <p:nvPr/>
        </p:nvSpPr>
        <p:spPr>
          <a:xfrm>
            <a:off x="677732" y="591671"/>
            <a:ext cx="4851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>
                <a:solidFill>
                  <a:schemeClr val="bg1"/>
                </a:solidFill>
              </a:rPr>
              <a:t>Explicación componentes</a:t>
            </a:r>
          </a:p>
        </p:txBody>
      </p:sp>
      <p:pic>
        <p:nvPicPr>
          <p:cNvPr id="4" name="Imagen 3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AAB649BE-A8FD-0A96-E0F9-43E47104B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90" y="398075"/>
            <a:ext cx="10776620" cy="606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817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B430FE-81F4-3F1A-BEF8-7B4C5AFBB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magen que contiene oscuro, tabla, hélice, frente&#10;&#10;El contenido generado por IA puede ser incorrecto.">
            <a:extLst>
              <a:ext uri="{FF2B5EF4-FFF2-40B4-BE49-F238E27FC236}">
                <a16:creationId xmlns:a16="http://schemas.microsoft.com/office/drawing/2014/main" id="{3DDD1D21-20C3-9935-1AA3-6E7290D0F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1875F76-CDB3-3A92-4AA3-337F7A0BC44E}"/>
              </a:ext>
            </a:extLst>
          </p:cNvPr>
          <p:cNvSpPr txBox="1"/>
          <p:nvPr/>
        </p:nvSpPr>
        <p:spPr>
          <a:xfrm>
            <a:off x="2187841" y="-166"/>
            <a:ext cx="8091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>
                <a:solidFill>
                  <a:schemeClr val="bg1"/>
                </a:solidFill>
              </a:rPr>
              <a:t>Gracias por su atención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67BC90C-8CFD-897A-30A3-6193CC40EB2B}"/>
              </a:ext>
            </a:extLst>
          </p:cNvPr>
          <p:cNvSpPr txBox="1"/>
          <p:nvPr/>
        </p:nvSpPr>
        <p:spPr>
          <a:xfrm>
            <a:off x="657225" y="5695950"/>
            <a:ext cx="1140142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Daniel Sáez Horcas							Daniel Díaz-Tejeiro Calero</a:t>
            </a:r>
          </a:p>
          <a:p>
            <a:r>
              <a:rPr lang="es-ES">
                <a:solidFill>
                  <a:schemeClr val="accent1">
                    <a:lumMod val="20000"/>
                    <a:lumOff val="8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daniel.saez15@educa.madrid.org</a:t>
            </a:r>
            <a:r>
              <a:rPr lang="es-ES">
                <a:solidFill>
                  <a:schemeClr val="accent1">
                    <a:lumMod val="20000"/>
                    <a:lumOff val="80000"/>
                  </a:schemeClr>
                </a:solidFill>
              </a:rPr>
              <a:t>	</a:t>
            </a:r>
            <a:r>
              <a:rPr lang="es-ES">
                <a:solidFill>
                  <a:srgbClr val="014A6B"/>
                </a:solidFill>
              </a:rPr>
              <a:t>				</a:t>
            </a:r>
            <a:r>
              <a:rPr lang="es-ES">
                <a:solidFill>
                  <a:schemeClr val="accent1">
                    <a:lumMod val="20000"/>
                    <a:lumOff val="8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daniel.diaz146@educa.madrid.org</a:t>
            </a:r>
            <a:r>
              <a:rPr lang="es-ES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pic>
        <p:nvPicPr>
          <p:cNvPr id="2" name="Imagen 1" descr="Código QR&#10;&#10;El contenido generado por inteligencia artificial puede ser incorrecto.">
            <a:extLst>
              <a:ext uri="{FF2B5EF4-FFF2-40B4-BE49-F238E27FC236}">
                <a16:creationId xmlns:a16="http://schemas.microsoft.com/office/drawing/2014/main" id="{AA98F005-7430-F1C0-BC42-44C7E44051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7751" y="656167"/>
            <a:ext cx="1788583" cy="1788583"/>
          </a:xfrm>
          <a:prstGeom prst="rect">
            <a:avLst/>
          </a:prstGeom>
        </p:spPr>
      </p:pic>
      <p:pic>
        <p:nvPicPr>
          <p:cNvPr id="4" name="Picture 9" descr="Green text on a black background&#10;&#10;AI-generated content may be incorrect.">
            <a:extLst>
              <a:ext uri="{FF2B5EF4-FFF2-40B4-BE49-F238E27FC236}">
                <a16:creationId xmlns:a16="http://schemas.microsoft.com/office/drawing/2014/main" id="{6600D4B5-7B54-FB12-76D0-891E57C8DF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" y="1035367"/>
            <a:ext cx="2811674" cy="681124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2615005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F56472-923D-B26F-81E2-B3BD88E9C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08E1F4-D928-9EA9-197E-56FD85B1DC13}"/>
              </a:ext>
            </a:extLst>
          </p:cNvPr>
          <p:cNvSpPr txBox="1"/>
          <p:nvPr/>
        </p:nvSpPr>
        <p:spPr>
          <a:xfrm>
            <a:off x="2085316" y="305921"/>
            <a:ext cx="71906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3600">
                <a:solidFill>
                  <a:schemeClr val="bg1"/>
                </a:solidFill>
              </a:rPr>
              <a:t>EL MOTOR IÓNICO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9A88203-39AE-8694-626C-247CFC058DC4}"/>
              </a:ext>
            </a:extLst>
          </p:cNvPr>
          <p:cNvSpPr txBox="1"/>
          <p:nvPr/>
        </p:nvSpPr>
        <p:spPr>
          <a:xfrm>
            <a:off x="749808" y="2018919"/>
            <a:ext cx="72927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>
                <a:solidFill>
                  <a:schemeClr val="bg1"/>
                </a:solidFill>
              </a:rPr>
              <a:t>Eléctrico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32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32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>
                <a:solidFill>
                  <a:schemeClr val="bg1"/>
                </a:solidFill>
              </a:rPr>
              <a:t>Sin partes móviles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32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32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>
                <a:solidFill>
                  <a:schemeClr val="bg1"/>
                </a:solidFill>
              </a:rPr>
              <a:t>Funcionamiento mediante ionización</a:t>
            </a:r>
          </a:p>
        </p:txBody>
      </p:sp>
      <p:pic>
        <p:nvPicPr>
          <p:cNvPr id="3" name="Imagen 2" descr="Imagen que contiene oscuro, vidrio, estrella, sostener&#10;&#10;El contenido generado por IA puede ser incorrecto.">
            <a:extLst>
              <a:ext uri="{FF2B5EF4-FFF2-40B4-BE49-F238E27FC236}">
                <a16:creationId xmlns:a16="http://schemas.microsoft.com/office/drawing/2014/main" id="{D9284596-F7FA-087C-61D2-A4EBC5D4B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734" y="951399"/>
            <a:ext cx="5829356" cy="3888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6029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44CE1C-E726-8D89-BFDB-13D52E135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26F509-04BF-1F67-FCB5-C7B5E8C49ACD}"/>
              </a:ext>
            </a:extLst>
          </p:cNvPr>
          <p:cNvSpPr txBox="1"/>
          <p:nvPr/>
        </p:nvSpPr>
        <p:spPr>
          <a:xfrm>
            <a:off x="677732" y="591671"/>
            <a:ext cx="654503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3600">
                <a:solidFill>
                  <a:schemeClr val="bg1"/>
                </a:solidFill>
              </a:rPr>
              <a:t>El plasma</a:t>
            </a:r>
          </a:p>
        </p:txBody>
      </p:sp>
      <p:pic>
        <p:nvPicPr>
          <p:cNvPr id="5" name="Imagen 4" descr="Gráfico, Gráfico de burbujas&#10;&#10;El contenido generado por IA puede ser incorrecto.">
            <a:extLst>
              <a:ext uri="{FF2B5EF4-FFF2-40B4-BE49-F238E27FC236}">
                <a16:creationId xmlns:a16="http://schemas.microsoft.com/office/drawing/2014/main" id="{298C8AC1-BB83-9BA8-6A63-1D27FFBCB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256" y="2195000"/>
            <a:ext cx="5355861" cy="2467997"/>
          </a:xfrm>
          <a:prstGeom prst="rect">
            <a:avLst/>
          </a:prstGeom>
        </p:spPr>
      </p:pic>
      <p:pic>
        <p:nvPicPr>
          <p:cNvPr id="6" name="Imagen 5" descr="Diagrama&#10;&#10;El contenido generado por IA puede ser incorrecto.">
            <a:extLst>
              <a:ext uri="{FF2B5EF4-FFF2-40B4-BE49-F238E27FC236}">
                <a16:creationId xmlns:a16="http://schemas.microsoft.com/office/drawing/2014/main" id="{21551AE6-1191-EC23-8B8A-980DEB0DF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0"/>
          <a:stretch/>
        </p:blipFill>
        <p:spPr>
          <a:xfrm>
            <a:off x="323850" y="1712365"/>
            <a:ext cx="5876925" cy="42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33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407BD9-3013-D897-8E91-8DB28C875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señal&#10;&#10;El contenido generado por IA puede ser incorrecto.">
            <a:extLst>
              <a:ext uri="{FF2B5EF4-FFF2-40B4-BE49-F238E27FC236}">
                <a16:creationId xmlns:a16="http://schemas.microsoft.com/office/drawing/2014/main" id="{49EB359C-B648-FF09-2E73-A73ED2104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52" y="295437"/>
            <a:ext cx="10428296" cy="6267126"/>
          </a:xfrm>
          <a:prstGeom prst="rect">
            <a:avLst/>
          </a:prstGeom>
        </p:spPr>
      </p:pic>
      <p:sp>
        <p:nvSpPr>
          <p:cNvPr id="7" name="Signo menos 6">
            <a:extLst>
              <a:ext uri="{FF2B5EF4-FFF2-40B4-BE49-F238E27FC236}">
                <a16:creationId xmlns:a16="http://schemas.microsoft.com/office/drawing/2014/main" id="{562798F1-E0C5-49CF-26A4-4C11366B03E1}"/>
              </a:ext>
            </a:extLst>
          </p:cNvPr>
          <p:cNvSpPr/>
          <p:nvPr/>
        </p:nvSpPr>
        <p:spPr>
          <a:xfrm>
            <a:off x="8474078" y="762169"/>
            <a:ext cx="495300" cy="457200"/>
          </a:xfrm>
          <a:prstGeom prst="mathMinu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Signo más 7">
            <a:extLst>
              <a:ext uri="{FF2B5EF4-FFF2-40B4-BE49-F238E27FC236}">
                <a16:creationId xmlns:a16="http://schemas.microsoft.com/office/drawing/2014/main" id="{59E43A8D-554B-5493-BB48-19E04E9F856F}"/>
              </a:ext>
            </a:extLst>
          </p:cNvPr>
          <p:cNvSpPr/>
          <p:nvPr/>
        </p:nvSpPr>
        <p:spPr>
          <a:xfrm>
            <a:off x="2657474" y="874352"/>
            <a:ext cx="495300" cy="4572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>
              <a:solidFill>
                <a:srgbClr val="FFFF00"/>
              </a:solidFill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721AD8A-43CC-E8CA-B8F3-E21C22B08DBD}"/>
              </a:ext>
            </a:extLst>
          </p:cNvPr>
          <p:cNvSpPr/>
          <p:nvPr/>
        </p:nvSpPr>
        <p:spPr>
          <a:xfrm>
            <a:off x="4125120" y="2523131"/>
            <a:ext cx="292608" cy="292608"/>
          </a:xfrm>
          <a:prstGeom prst="ellipse">
            <a:avLst/>
          </a:prstGeom>
          <a:solidFill>
            <a:srgbClr val="A31D1D"/>
          </a:solidFill>
          <a:ln>
            <a:solidFill>
              <a:srgbClr val="A31D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Signo más 15">
            <a:extLst>
              <a:ext uri="{FF2B5EF4-FFF2-40B4-BE49-F238E27FC236}">
                <a16:creationId xmlns:a16="http://schemas.microsoft.com/office/drawing/2014/main" id="{C3B2CCCF-6A96-FFB2-35FB-FF36C968D84F}"/>
              </a:ext>
            </a:extLst>
          </p:cNvPr>
          <p:cNvSpPr/>
          <p:nvPr/>
        </p:nvSpPr>
        <p:spPr>
          <a:xfrm>
            <a:off x="4125120" y="2541353"/>
            <a:ext cx="292608" cy="269677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2161663-39F6-938C-BA09-2AA3CBAD57F5}"/>
              </a:ext>
            </a:extLst>
          </p:cNvPr>
          <p:cNvSpPr/>
          <p:nvPr/>
        </p:nvSpPr>
        <p:spPr>
          <a:xfrm>
            <a:off x="4417728" y="1887761"/>
            <a:ext cx="292608" cy="292608"/>
          </a:xfrm>
          <a:prstGeom prst="ellipse">
            <a:avLst/>
          </a:prstGeom>
          <a:solidFill>
            <a:srgbClr val="A31D1D"/>
          </a:solidFill>
          <a:ln>
            <a:solidFill>
              <a:srgbClr val="A31D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Signo más 18">
            <a:extLst>
              <a:ext uri="{FF2B5EF4-FFF2-40B4-BE49-F238E27FC236}">
                <a16:creationId xmlns:a16="http://schemas.microsoft.com/office/drawing/2014/main" id="{DDB365A9-7298-0CA5-5726-E664BF70F7FC}"/>
              </a:ext>
            </a:extLst>
          </p:cNvPr>
          <p:cNvSpPr/>
          <p:nvPr/>
        </p:nvSpPr>
        <p:spPr>
          <a:xfrm>
            <a:off x="4417728" y="1905983"/>
            <a:ext cx="292608" cy="269677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A7DBF7CC-9F05-8B16-1DAD-A94B86803910}"/>
              </a:ext>
            </a:extLst>
          </p:cNvPr>
          <p:cNvSpPr/>
          <p:nvPr/>
        </p:nvSpPr>
        <p:spPr>
          <a:xfrm>
            <a:off x="5026980" y="2344869"/>
            <a:ext cx="292608" cy="292608"/>
          </a:xfrm>
          <a:prstGeom prst="ellipse">
            <a:avLst/>
          </a:prstGeom>
          <a:solidFill>
            <a:srgbClr val="A31D1D"/>
          </a:solidFill>
          <a:ln>
            <a:solidFill>
              <a:srgbClr val="A31D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Signo más 21">
            <a:extLst>
              <a:ext uri="{FF2B5EF4-FFF2-40B4-BE49-F238E27FC236}">
                <a16:creationId xmlns:a16="http://schemas.microsoft.com/office/drawing/2014/main" id="{208E1567-62AC-8088-94E2-8E8BC8B07EFA}"/>
              </a:ext>
            </a:extLst>
          </p:cNvPr>
          <p:cNvSpPr/>
          <p:nvPr/>
        </p:nvSpPr>
        <p:spPr>
          <a:xfrm>
            <a:off x="5020056" y="2359061"/>
            <a:ext cx="292608" cy="269677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6F91E1E0-B3BE-13EC-DDC5-EA98D777E3CF}"/>
              </a:ext>
            </a:extLst>
          </p:cNvPr>
          <p:cNvSpPr/>
          <p:nvPr/>
        </p:nvSpPr>
        <p:spPr>
          <a:xfrm>
            <a:off x="3556320" y="2116633"/>
            <a:ext cx="292608" cy="292608"/>
          </a:xfrm>
          <a:prstGeom prst="ellipse">
            <a:avLst/>
          </a:prstGeom>
          <a:solidFill>
            <a:srgbClr val="A31D1D"/>
          </a:solidFill>
          <a:ln>
            <a:solidFill>
              <a:srgbClr val="A31D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Signo más 34">
            <a:extLst>
              <a:ext uri="{FF2B5EF4-FFF2-40B4-BE49-F238E27FC236}">
                <a16:creationId xmlns:a16="http://schemas.microsoft.com/office/drawing/2014/main" id="{A470CA6D-5273-60CC-CCAF-DA9CD6C7B63D}"/>
              </a:ext>
            </a:extLst>
          </p:cNvPr>
          <p:cNvSpPr/>
          <p:nvPr/>
        </p:nvSpPr>
        <p:spPr>
          <a:xfrm>
            <a:off x="3556320" y="2116633"/>
            <a:ext cx="292608" cy="269677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2DA96CD-B230-8747-4B12-645F191D22FE}"/>
              </a:ext>
            </a:extLst>
          </p:cNvPr>
          <p:cNvSpPr txBox="1"/>
          <p:nvPr/>
        </p:nvSpPr>
        <p:spPr>
          <a:xfrm>
            <a:off x="1450316" y="295338"/>
            <a:ext cx="903211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3200">
                <a:solidFill>
                  <a:schemeClr val="bg1"/>
                </a:solidFill>
              </a:rPr>
              <a:t>FUNCIONAMIENTO DEL MOTOR IÓNICO</a:t>
            </a:r>
          </a:p>
        </p:txBody>
      </p:sp>
    </p:spTree>
    <p:extLst>
      <p:ext uri="{BB962C8B-B14F-4D97-AF65-F5344CB8AC3E}">
        <p14:creationId xmlns:p14="http://schemas.microsoft.com/office/powerpoint/2010/main" val="222466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1" nodeType="withEffect">
                                  <p:stCondLst>
                                    <p:cond delay="15250"/>
                                  </p:stCondLst>
                                  <p:childTnLst>
                                    <p:animMotion origin="layout" path="M -6.25E-7 -3.7037E-7 L 0.47305 -0.0057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46" y="-301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1" nodeType="withEffect">
                                  <p:stCondLst>
                                    <p:cond delay="15250"/>
                                  </p:stCondLst>
                                  <p:childTnLst>
                                    <p:animMotion origin="layout" path="M -6.25E-7 2.22222E-6 L 0.47227 -0.0069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07" y="-34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1" nodeType="withEffect">
                                  <p:stCondLst>
                                    <p:cond delay="15250"/>
                                  </p:stCondLst>
                                  <p:childTnLst>
                                    <p:animMotion origin="layout" path="M 1.04167E-6 2.22222E-6 L 0.45299 0.0020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43" y="93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1" nodeType="withEffect">
                                  <p:stCondLst>
                                    <p:cond delay="15250"/>
                                  </p:stCondLst>
                                  <p:childTnLst>
                                    <p:animMotion origin="layout" path="M 1.04167E-6 -3.7037E-6 L 0.45299 0.00162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43" y="6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1" nodeType="withEffect">
                                  <p:stCondLst>
                                    <p:cond delay="15250"/>
                                  </p:stCondLst>
                                  <p:childTnLst>
                                    <p:animMotion origin="layout" path="M 1.04167E-6 -4.44444E-6 L 0.47773 0.00463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80" y="231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1" nodeType="withEffect">
                                  <p:stCondLst>
                                    <p:cond delay="15250"/>
                                  </p:stCondLst>
                                  <p:childTnLst>
                                    <p:animMotion origin="layout" path="M 2.08333E-6 2.59259E-6 L 0.47864 0.0041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32" y="208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grpId="1" nodeType="withEffect">
                                  <p:stCondLst>
                                    <p:cond delay="15250"/>
                                  </p:stCondLst>
                                  <p:childTnLst>
                                    <p:animMotion origin="layout" path="M 4.16667E-6 -1.11111E-6 L 0.4651 0.0108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55" y="532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grpId="1" nodeType="withEffect">
                                  <p:stCondLst>
                                    <p:cond delay="15250"/>
                                  </p:stCondLst>
                                  <p:childTnLst>
                                    <p:animMotion origin="layout" path="M 5E-6 -2.96296E-6 L 0.46615 0.0090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07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  <p:bldP spid="33" grpId="0" animBg="1"/>
      <p:bldP spid="33" grpId="1" animBg="1"/>
      <p:bldP spid="35" grpId="0" animBg="1"/>
      <p:bldP spid="3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8D89A8-BFC8-AF48-7566-0A5FB55F1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70B233-5CF7-16C8-DC82-BF23574E2DE7}"/>
              </a:ext>
            </a:extLst>
          </p:cNvPr>
          <p:cNvSpPr txBox="1"/>
          <p:nvPr/>
        </p:nvSpPr>
        <p:spPr>
          <a:xfrm>
            <a:off x="677732" y="591671"/>
            <a:ext cx="4851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>
                <a:solidFill>
                  <a:schemeClr val="bg1"/>
                </a:solidFill>
              </a:rPr>
              <a:t>Vídeo funcionando prototipo 1</a:t>
            </a:r>
          </a:p>
        </p:txBody>
      </p:sp>
      <p:pic>
        <p:nvPicPr>
          <p:cNvPr id="3" name="prueba sin luz">
            <a:hlinkClick r:id="" action="ppaction://media"/>
            <a:extLst>
              <a:ext uri="{FF2B5EF4-FFF2-40B4-BE49-F238E27FC236}">
                <a16:creationId xmlns:a16="http://schemas.microsoft.com/office/drawing/2014/main" id="{587561AF-0BE7-BEA8-593D-8E38794572D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348" end="33857.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2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2BE1D2-C848-2656-2BF9-2907FBBFF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39CDDD-AF2C-1B9B-44B8-30AA8FEF5F29}"/>
              </a:ext>
            </a:extLst>
          </p:cNvPr>
          <p:cNvSpPr txBox="1"/>
          <p:nvPr/>
        </p:nvSpPr>
        <p:spPr>
          <a:xfrm>
            <a:off x="582482" y="295338"/>
            <a:ext cx="248103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3600">
                <a:solidFill>
                  <a:schemeClr val="bg1"/>
                </a:solidFill>
              </a:rPr>
              <a:t>Prototipo 1</a:t>
            </a:r>
          </a:p>
        </p:txBody>
      </p:sp>
      <p:pic>
        <p:nvPicPr>
          <p:cNvPr id="4" name="Imagen 3" descr="Logotipo&#10;&#10;El contenido generado por IA puede ser incorrecto.">
            <a:extLst>
              <a:ext uri="{FF2B5EF4-FFF2-40B4-BE49-F238E27FC236}">
                <a16:creationId xmlns:a16="http://schemas.microsoft.com/office/drawing/2014/main" id="{83D3FBBB-9DF2-E365-5847-C3989E0F0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404" y="1157287"/>
            <a:ext cx="4775170" cy="4543425"/>
          </a:xfrm>
          <a:prstGeom prst="rect">
            <a:avLst/>
          </a:prstGeom>
        </p:spPr>
      </p:pic>
      <p:pic>
        <p:nvPicPr>
          <p:cNvPr id="6" name="Imagen 5" descr="Icono&#10;&#10;El contenido generado por IA puede ser incorrecto.">
            <a:extLst>
              <a:ext uri="{FF2B5EF4-FFF2-40B4-BE49-F238E27FC236}">
                <a16:creationId xmlns:a16="http://schemas.microsoft.com/office/drawing/2014/main" id="{F3401206-B10E-8463-2009-9CD8598C6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16" y="1157287"/>
            <a:ext cx="5320984" cy="4543761"/>
          </a:xfrm>
          <a:prstGeom prst="rect">
            <a:avLst/>
          </a:prstGeom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7D1F80E8-B0F7-D157-956A-A664B43B380F}"/>
              </a:ext>
            </a:extLst>
          </p:cNvPr>
          <p:cNvSpPr txBox="1"/>
          <p:nvPr/>
        </p:nvSpPr>
        <p:spPr>
          <a:xfrm>
            <a:off x="1979481" y="5883337"/>
            <a:ext cx="148620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3200">
                <a:solidFill>
                  <a:schemeClr val="bg1"/>
                </a:solidFill>
              </a:rPr>
              <a:t>Ánodo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D1779448-A9D6-FD59-89F1-BCF5E57E8683}"/>
              </a:ext>
            </a:extLst>
          </p:cNvPr>
          <p:cNvSpPr txBox="1"/>
          <p:nvPr/>
        </p:nvSpPr>
        <p:spPr>
          <a:xfrm>
            <a:off x="8498815" y="5883338"/>
            <a:ext cx="164495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3200">
                <a:solidFill>
                  <a:schemeClr val="bg1"/>
                </a:solidFill>
              </a:rPr>
              <a:t>Cátodo</a:t>
            </a:r>
          </a:p>
        </p:txBody>
      </p:sp>
    </p:spTree>
    <p:extLst>
      <p:ext uri="{BB962C8B-B14F-4D97-AF65-F5344CB8AC3E}">
        <p14:creationId xmlns:p14="http://schemas.microsoft.com/office/powerpoint/2010/main" val="1164714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08385E-C776-F5D1-26E6-CF44BC8B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7C927ECD-18BB-1AC5-D091-755FED457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28725"/>
            <a:ext cx="5096152" cy="5248732"/>
          </a:xfrm>
          <a:prstGeom prst="rect">
            <a:avLst/>
          </a:prstGeom>
        </p:spPr>
      </p:pic>
      <p:pic>
        <p:nvPicPr>
          <p:cNvPr id="6" name="Imagen 5" descr="Imagen que contiene tabla&#10;&#10;El contenido generado por IA puede ser incorrecto.">
            <a:extLst>
              <a:ext uri="{FF2B5EF4-FFF2-40B4-BE49-F238E27FC236}">
                <a16:creationId xmlns:a16="http://schemas.microsoft.com/office/drawing/2014/main" id="{3FBE4BF0-3707-4236-04AD-780906426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2" r="19212"/>
          <a:stretch/>
        </p:blipFill>
        <p:spPr>
          <a:xfrm>
            <a:off x="6972300" y="1229261"/>
            <a:ext cx="4305300" cy="5248196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52151929-BE6B-119C-1FD2-A23A6A1B5004}"/>
              </a:ext>
            </a:extLst>
          </p:cNvPr>
          <p:cNvSpPr txBox="1"/>
          <p:nvPr/>
        </p:nvSpPr>
        <p:spPr>
          <a:xfrm>
            <a:off x="582482" y="295338"/>
            <a:ext cx="675669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3600">
                <a:solidFill>
                  <a:schemeClr val="bg1"/>
                </a:solidFill>
              </a:rPr>
              <a:t>Prototipo 1 completo</a:t>
            </a:r>
          </a:p>
        </p:txBody>
      </p:sp>
    </p:spTree>
    <p:extLst>
      <p:ext uri="{BB962C8B-B14F-4D97-AF65-F5344CB8AC3E}">
        <p14:creationId xmlns:p14="http://schemas.microsoft.com/office/powerpoint/2010/main" val="2718750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137B8-CADC-FAD5-E781-2EDE43E4C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A5AA0F-201F-114B-2907-8930972A63DC}"/>
              </a:ext>
            </a:extLst>
          </p:cNvPr>
          <p:cNvSpPr txBox="1"/>
          <p:nvPr/>
        </p:nvSpPr>
        <p:spPr>
          <a:xfrm>
            <a:off x="677732" y="591671"/>
            <a:ext cx="4851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>
                <a:solidFill>
                  <a:schemeClr val="bg1"/>
                </a:solidFill>
              </a:rPr>
              <a:t>Vídeo con modelo de acero</a:t>
            </a:r>
          </a:p>
        </p:txBody>
      </p:sp>
      <p:pic>
        <p:nvPicPr>
          <p:cNvPr id="3" name="camara lenta con chispas">
            <a:hlinkClick r:id="" action="ppaction://media"/>
            <a:extLst>
              <a:ext uri="{FF2B5EF4-FFF2-40B4-BE49-F238E27FC236}">
                <a16:creationId xmlns:a16="http://schemas.microsoft.com/office/drawing/2014/main" id="{E54DD944-7E7B-77C7-CEE1-B0E55FA5B47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56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9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189</Words>
  <Application>Microsoft Office PowerPoint</Application>
  <PresentationFormat>Widescreen</PresentationFormat>
  <Paragraphs>54</Paragraphs>
  <Slides>22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Gill Sans MT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Horcas Calvo</dc:creator>
  <cp:lastModifiedBy>Ignacio Horcas Calvo</cp:lastModifiedBy>
  <cp:revision>3</cp:revision>
  <dcterms:created xsi:type="dcterms:W3CDTF">2025-03-17T21:21:16Z</dcterms:created>
  <dcterms:modified xsi:type="dcterms:W3CDTF">2025-03-22T20:00:44Z</dcterms:modified>
</cp:coreProperties>
</file>