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36"/>
  </p:notesMasterIdLst>
  <p:sldIdLst>
    <p:sldId id="513" r:id="rId2"/>
    <p:sldId id="730" r:id="rId3"/>
    <p:sldId id="747" r:id="rId4"/>
    <p:sldId id="880" r:id="rId5"/>
    <p:sldId id="763" r:id="rId6"/>
    <p:sldId id="735" r:id="rId7"/>
    <p:sldId id="736" r:id="rId8"/>
    <p:sldId id="883" r:id="rId9"/>
    <p:sldId id="866" r:id="rId10"/>
    <p:sldId id="884" r:id="rId11"/>
    <p:sldId id="745" r:id="rId12"/>
    <p:sldId id="876" r:id="rId13"/>
    <p:sldId id="860" r:id="rId14"/>
    <p:sldId id="759" r:id="rId15"/>
    <p:sldId id="628" r:id="rId16"/>
    <p:sldId id="788" r:id="rId17"/>
    <p:sldId id="790" r:id="rId18"/>
    <p:sldId id="792" r:id="rId19"/>
    <p:sldId id="881" r:id="rId20"/>
    <p:sldId id="795" r:id="rId21"/>
    <p:sldId id="799" r:id="rId22"/>
    <p:sldId id="877" r:id="rId23"/>
    <p:sldId id="797" r:id="rId24"/>
    <p:sldId id="878" r:id="rId25"/>
    <p:sldId id="879" r:id="rId26"/>
    <p:sldId id="808" r:id="rId27"/>
    <p:sldId id="812" r:id="rId28"/>
    <p:sldId id="801" r:id="rId29"/>
    <p:sldId id="802" r:id="rId30"/>
    <p:sldId id="882" r:id="rId31"/>
    <p:sldId id="771" r:id="rId32"/>
    <p:sldId id="865" r:id="rId33"/>
    <p:sldId id="874" r:id="rId34"/>
    <p:sldId id="291" r:id="rId35"/>
  </p:sldIdLst>
  <p:sldSz cx="9144000" cy="5143500" type="screen16x9"/>
  <p:notesSz cx="6858000" cy="9144000"/>
  <p:custDataLst>
    <p:tags r:id="rId37"/>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 xmlns:p15="http://schemas.microsoft.com/office/powerpoint/2012/main">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extLst>
      <p:ext uri="{19B8F6BF-5375-455C-9EA6-DF929625EA0E}">
        <p15:presenceInfo xmlns="" xmlns:p15="http://schemas.microsoft.com/office/powerpoint/2012/main" userId="S-1-5-21-1708537768-1303643608-725345543-200204" providerId="AD"/>
      </p:ext>
    </p:extLst>
  </p:cmAuthor>
  <p:cmAuthor id="2" name="Bob Vachon" initials="BV" lastIdx="24" clrIdx="2">
    <p:extLst>
      <p:ext uri="{19B8F6BF-5375-455C-9EA6-DF929625EA0E}">
        <p15:presenceInfo xmlns="" xmlns:p15="http://schemas.microsoft.com/office/powerpoint/2012/main" userId="c7abe87968a0b63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757" autoAdjust="0"/>
    <p:restoredTop sz="98927" autoAdjust="0"/>
  </p:normalViewPr>
  <p:slideViewPr>
    <p:cSldViewPr snapToGrid="0" showGuides="1">
      <p:cViewPr>
        <p:scale>
          <a:sx n="200" d="100"/>
          <a:sy n="200" d="100"/>
        </p:scale>
        <p:origin x="-186" y="-72"/>
      </p:cViewPr>
      <p:guideLst>
        <p:guide orient="horz" pos="1620"/>
        <p:guide pos="336"/>
      </p:guideLst>
    </p:cSldViewPr>
  </p:slideViewPr>
  <p:notesTextViewPr>
    <p:cViewPr>
      <p:scale>
        <a:sx n="1" d="1"/>
        <a:sy n="1" d="1"/>
      </p:scale>
      <p:origin x="0" y="0"/>
    </p:cViewPr>
  </p:notesTextViewPr>
  <p:sorterViewPr>
    <p:cViewPr>
      <p:scale>
        <a:sx n="111" d="100"/>
        <a:sy n="111" d="100"/>
      </p:scale>
      <p:origin x="0" y="-5120"/>
    </p:cViewPr>
  </p:sorterViewPr>
  <p:notesViewPr>
    <p:cSldViewPr snapToGrid="0">
      <p:cViewPr varScale="1">
        <p:scale>
          <a:sx n="82" d="100"/>
          <a:sy n="82" d="100"/>
        </p:scale>
        <p:origin x="-924"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12/2/2019</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a:t>IT Essentials 7.0</a:t>
            </a:r>
          </a:p>
          <a:p>
            <a:pPr rtl="0">
              <a:buFontTx/>
              <a:buNone/>
            </a:pPr>
            <a:r>
              <a:rPr lang="x-none" sz="1200" b="0"/>
              <a:t>Capítulo 9: Virtualización y computación en la nube</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a:t>
            </a:fld>
            <a:endParaRPr/>
          </a:p>
        </p:txBody>
      </p:sp>
    </p:spTree>
    <p:extLst>
      <p:ext uri="{BB962C8B-B14F-4D97-AF65-F5344CB8AC3E}">
        <p14:creationId xmlns:p14="http://schemas.microsoft.com/office/powerpoint/2010/main" val="3025542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solidFill>
                  <a:prstClr val="black"/>
                </a:solidFill>
              </a:rPr>
              <a:pPr algn="r"/>
              <a:t>10</a:t>
            </a:fld>
            <a:endParaRPr sz="800" b="0">
              <a:solidFill>
                <a:prstClr val="black"/>
              </a:solidFill>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263148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5F7D0146-1035-4865-8A5B-0B1E8578604B}" type="slidenum">
              <a:rPr sz="800" b="0">
                <a:ea typeface="ＭＳ Ｐゴシック" pitchFamily="34" charset="-128"/>
              </a:rPr>
              <a:pPr algn="r"/>
              <a:t>11</a:t>
            </a:fld>
            <a:endParaRPr sz="800" b="0">
              <a:ea typeface="ＭＳ Ｐゴシック" pitchFamily="34" charset="-128"/>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4291573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a:t>IT Essentials 7.0</a:t>
            </a:r>
          </a:p>
          <a:p>
            <a:pPr rtl="0">
              <a:buFontTx/>
              <a:buNone/>
            </a:pPr>
            <a:r>
              <a:rPr lang="x-none" sz="1200" b="0"/>
              <a:t>Capítulo 9: Virtualización y computación en la nube</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12</a:t>
            </a:fld>
            <a:endParaRPr/>
          </a:p>
        </p:txBody>
      </p:sp>
    </p:spTree>
    <p:extLst>
      <p:ext uri="{BB962C8B-B14F-4D97-AF65-F5344CB8AC3E}">
        <p14:creationId xmlns:p14="http://schemas.microsoft.com/office/powerpoint/2010/main" val="5081187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solidFill>
                  <a:prstClr val="black"/>
                </a:solidFill>
              </a:rPr>
              <a:pPr algn="r"/>
              <a:t>13</a:t>
            </a:fld>
            <a:endParaRPr sz="800" b="0">
              <a:solidFill>
                <a:prstClr val="black"/>
              </a:solidFill>
            </a:endParaRPr>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a:t>IT Essentials 7.0</a:t>
            </a:r>
          </a:p>
          <a:p>
            <a:pPr rtl="0">
              <a:buFontTx/>
              <a:buNone/>
            </a:pPr>
            <a:r>
              <a:rPr lang="x-none" b="0"/>
              <a:t>Capítulo 9: Virtualización y computación en la nube</a:t>
            </a:r>
          </a:p>
        </p:txBody>
      </p:sp>
    </p:spTree>
    <p:extLst>
      <p:ext uri="{BB962C8B-B14F-4D97-AF65-F5344CB8AC3E}">
        <p14:creationId xmlns:p14="http://schemas.microsoft.com/office/powerpoint/2010/main" val="17344456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9 Virtualización y computación en la nube</a:t>
            </a:r>
          </a:p>
          <a:p>
            <a:pPr rtl="0">
              <a:buFontTx/>
              <a:buNone/>
            </a:pPr>
            <a:r>
              <a:rPr lang="x-none" sz="1200" b="0"/>
              <a:t>9.1 Virtualización</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14</a:t>
            </a:fld>
            <a:endParaRPr/>
          </a:p>
        </p:txBody>
      </p:sp>
    </p:spTree>
    <p:extLst>
      <p:ext uri="{BB962C8B-B14F-4D97-AF65-F5344CB8AC3E}">
        <p14:creationId xmlns:p14="http://schemas.microsoft.com/office/powerpoint/2010/main" val="6255296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9 Virtualización y computación en la nube</a:t>
            </a:r>
          </a:p>
          <a:p>
            <a:pPr rtl="0">
              <a:lnSpc>
                <a:spcPct val="80000"/>
              </a:lnSpc>
              <a:buFontTx/>
              <a:buNone/>
            </a:pPr>
            <a:r>
              <a:rPr lang="x-none" sz="1200" kern="1200">
                <a:solidFill>
                  <a:schemeClr val="tx1"/>
                </a:solidFill>
                <a:latin typeface="Arial" charset="0"/>
                <a:ea typeface="ＭＳ Ｐゴシック" charset="0"/>
                <a:cs typeface="ＭＳ Ｐゴシック" charset="0"/>
              </a:rPr>
              <a:t>9.1 Virtualización</a:t>
            </a:r>
          </a:p>
          <a:p>
            <a:pPr rtl="0">
              <a:lnSpc>
                <a:spcPct val="80000"/>
              </a:lnSpc>
              <a:buFontTx/>
              <a:buNone/>
            </a:pPr>
            <a:r>
              <a:rPr lang="x-none" sz="1200" kern="1200">
                <a:solidFill>
                  <a:schemeClr val="tx1"/>
                </a:solidFill>
                <a:latin typeface="Arial" charset="0"/>
                <a:ea typeface="ＭＳ Ｐゴシック" charset="0"/>
                <a:cs typeface="ＭＳ Ｐゴシック" charset="0"/>
              </a:rPr>
              <a:t>9.1.1 Virtualización</a:t>
            </a:r>
          </a:p>
          <a:p>
            <a:pPr rtl="0">
              <a:lnSpc>
                <a:spcPct val="80000"/>
              </a:lnSpc>
              <a:buFontTx/>
              <a:buNone/>
            </a:pPr>
            <a:r>
              <a:rPr lang="x-none" baseline="0">
                <a:latin typeface="Arial" charset="0"/>
              </a:rPr>
              <a:t>9.1.1.1 Explicación en video: ¿Qué es la nube?</a:t>
            </a:r>
          </a:p>
        </p:txBody>
      </p:sp>
    </p:spTree>
    <p:extLst>
      <p:ext uri="{BB962C8B-B14F-4D97-AF65-F5344CB8AC3E}">
        <p14:creationId xmlns:p14="http://schemas.microsoft.com/office/powerpoint/2010/main" val="35251901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16</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9 Virtualización y computación en la nube</a:t>
            </a:r>
          </a:p>
          <a:p>
            <a:pPr rtl="0">
              <a:lnSpc>
                <a:spcPct val="80000"/>
              </a:lnSpc>
              <a:buFontTx/>
              <a:buNone/>
            </a:pPr>
            <a:r>
              <a:rPr lang="x-none" sz="1200" kern="1200">
                <a:solidFill>
                  <a:schemeClr val="tx1"/>
                </a:solidFill>
                <a:latin typeface="Arial" charset="0"/>
                <a:ea typeface="ＭＳ Ｐゴシック" charset="0"/>
                <a:cs typeface="ＭＳ Ｐゴシック" charset="0"/>
              </a:rPr>
              <a:t>9.1 Virtualización</a:t>
            </a:r>
          </a:p>
          <a:p>
            <a:pPr rtl="0">
              <a:lnSpc>
                <a:spcPct val="80000"/>
              </a:lnSpc>
              <a:buFontTx/>
              <a:buNone/>
            </a:pPr>
            <a:r>
              <a:rPr lang="x-none" sz="1200" kern="1200">
                <a:solidFill>
                  <a:schemeClr val="tx1"/>
                </a:solidFill>
                <a:latin typeface="Arial" charset="0"/>
                <a:ea typeface="ＭＳ Ｐゴシック" charset="0"/>
                <a:cs typeface="ＭＳ Ｐゴシック" charset="0"/>
              </a:rPr>
              <a:t>9.1.1 Virtualización</a:t>
            </a:r>
          </a:p>
          <a:p>
            <a:pPr rtl="0">
              <a:lnSpc>
                <a:spcPct val="80000"/>
              </a:lnSpc>
              <a:buFontTx/>
              <a:buNone/>
            </a:pPr>
            <a:r>
              <a:rPr lang="x-none" sz="1200" kern="1200">
                <a:solidFill>
                  <a:schemeClr val="tx1"/>
                </a:solidFill>
                <a:latin typeface="Arial" charset="0"/>
                <a:ea typeface="ＭＳ Ｐゴシック" charset="0"/>
                <a:cs typeface="ＭＳ Ｐゴシック" charset="0"/>
              </a:rPr>
              <a:t>9.1.1.2 – Computación en la nube y virtualización</a:t>
            </a:r>
          </a:p>
        </p:txBody>
      </p:sp>
    </p:spTree>
    <p:extLst>
      <p:ext uri="{BB962C8B-B14F-4D97-AF65-F5344CB8AC3E}">
        <p14:creationId xmlns:p14="http://schemas.microsoft.com/office/powerpoint/2010/main" val="34275545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17</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9 Virtualización y computación en la nube</a:t>
            </a:r>
          </a:p>
          <a:p>
            <a:pPr rtl="0">
              <a:lnSpc>
                <a:spcPct val="80000"/>
              </a:lnSpc>
              <a:buFontTx/>
              <a:buNone/>
            </a:pPr>
            <a:r>
              <a:rPr lang="x-none" sz="1200" kern="1200">
                <a:solidFill>
                  <a:schemeClr val="tx1"/>
                </a:solidFill>
                <a:latin typeface="Arial" charset="0"/>
                <a:ea typeface="ＭＳ Ｐゴシック" charset="0"/>
                <a:cs typeface="ＭＳ Ｐゴシック" charset="0"/>
              </a:rPr>
              <a:t>9.1 Virtualización</a:t>
            </a:r>
          </a:p>
          <a:p>
            <a:pPr rtl="0">
              <a:lnSpc>
                <a:spcPct val="80000"/>
              </a:lnSpc>
              <a:buFontTx/>
              <a:buNone/>
            </a:pPr>
            <a:r>
              <a:rPr lang="x-none" sz="1200" kern="1200">
                <a:solidFill>
                  <a:schemeClr val="tx1"/>
                </a:solidFill>
                <a:latin typeface="Arial" charset="0"/>
                <a:ea typeface="ＭＳ Ｐゴシック" charset="0"/>
                <a:cs typeface="ＭＳ Ｐゴシック" charset="0"/>
              </a:rPr>
              <a:t>9.1.1 Virtualización</a:t>
            </a:r>
          </a:p>
          <a:p>
            <a:pPr rtl="0">
              <a:lnSpc>
                <a:spcPct val="80000"/>
              </a:lnSpc>
              <a:buFontTx/>
              <a:buNone/>
            </a:pPr>
            <a:r>
              <a:rPr lang="x-none" sz="1200" kern="1200">
                <a:solidFill>
                  <a:schemeClr val="tx1"/>
                </a:solidFill>
                <a:latin typeface="Arial" charset="0"/>
                <a:ea typeface="ＭＳ Ｐゴシック" charset="0"/>
                <a:cs typeface="ＭＳ Ｐゴシック" charset="0"/>
              </a:rPr>
              <a:t>9.1.1.3 Implementación de servidor tradicional</a:t>
            </a:r>
          </a:p>
        </p:txBody>
      </p:sp>
    </p:spTree>
    <p:extLst>
      <p:ext uri="{BB962C8B-B14F-4D97-AF65-F5344CB8AC3E}">
        <p14:creationId xmlns:p14="http://schemas.microsoft.com/office/powerpoint/2010/main" val="7853359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18</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9 Virtualización y computación en la nube</a:t>
            </a:r>
          </a:p>
          <a:p>
            <a:pPr rtl="0">
              <a:lnSpc>
                <a:spcPct val="80000"/>
              </a:lnSpc>
              <a:buFontTx/>
              <a:buNone/>
            </a:pPr>
            <a:r>
              <a:rPr lang="x-none" sz="1200" kern="1200">
                <a:solidFill>
                  <a:schemeClr val="tx1"/>
                </a:solidFill>
                <a:latin typeface="Arial" charset="0"/>
                <a:ea typeface="ＭＳ Ｐゴシック" charset="0"/>
                <a:cs typeface="ＭＳ Ｐゴシック" charset="0"/>
              </a:rPr>
              <a:t>9.1 Virtualización</a:t>
            </a:r>
          </a:p>
          <a:p>
            <a:pPr rtl="0">
              <a:lnSpc>
                <a:spcPct val="80000"/>
              </a:lnSpc>
              <a:buFontTx/>
              <a:buNone/>
            </a:pPr>
            <a:r>
              <a:rPr lang="x-none" sz="1200" kern="1200">
                <a:solidFill>
                  <a:schemeClr val="tx1"/>
                </a:solidFill>
                <a:latin typeface="Arial" charset="0"/>
                <a:ea typeface="ＭＳ Ｐゴシック" charset="0"/>
                <a:cs typeface="ＭＳ Ｐゴシック" charset="0"/>
              </a:rPr>
              <a:t>9.1.1 Virtualización</a:t>
            </a:r>
          </a:p>
          <a:p>
            <a:pPr rtl="0">
              <a:lnSpc>
                <a:spcPct val="80000"/>
              </a:lnSpc>
              <a:buFontTx/>
              <a:buNone/>
            </a:pPr>
            <a:r>
              <a:rPr lang="x-none" sz="1200" kern="1200">
                <a:solidFill>
                  <a:schemeClr val="tx1"/>
                </a:solidFill>
                <a:latin typeface="Arial" charset="0"/>
                <a:ea typeface="ＭＳ Ｐゴシック" charset="0"/>
                <a:cs typeface="ＭＳ Ｐゴシック" charset="0"/>
              </a:rPr>
              <a:t>9.1.1.4 Virtualización de servidores</a:t>
            </a:r>
          </a:p>
          <a:p>
            <a:pPr>
              <a:lnSpc>
                <a:spcPct val="80000"/>
              </a:lnSpc>
              <a:buFontTx/>
              <a:buNone/>
            </a:pPr>
            <a:endParaRPr lang="en-US" dirty="0"/>
          </a:p>
        </p:txBody>
      </p:sp>
    </p:spTree>
    <p:extLst>
      <p:ext uri="{BB962C8B-B14F-4D97-AF65-F5344CB8AC3E}">
        <p14:creationId xmlns:p14="http://schemas.microsoft.com/office/powerpoint/2010/main" val="11566048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19</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9 Virtualización y computación en la nube</a:t>
            </a:r>
          </a:p>
          <a:p>
            <a:pPr rtl="0">
              <a:lnSpc>
                <a:spcPct val="80000"/>
              </a:lnSpc>
              <a:buFontTx/>
              <a:buNone/>
            </a:pPr>
            <a:r>
              <a:rPr lang="x-none" sz="1200" kern="1200">
                <a:solidFill>
                  <a:schemeClr val="tx1"/>
                </a:solidFill>
                <a:latin typeface="Arial" charset="0"/>
                <a:ea typeface="ＭＳ Ｐゴシック" charset="0"/>
                <a:cs typeface="ＭＳ Ｐゴシック" charset="0"/>
              </a:rPr>
              <a:t>9.1 Virtualización</a:t>
            </a:r>
          </a:p>
          <a:p>
            <a:pPr rtl="0">
              <a:lnSpc>
                <a:spcPct val="80000"/>
              </a:lnSpc>
              <a:buFontTx/>
              <a:buNone/>
            </a:pPr>
            <a:r>
              <a:rPr lang="x-none" sz="1200" kern="1200">
                <a:solidFill>
                  <a:schemeClr val="tx1"/>
                </a:solidFill>
                <a:latin typeface="Arial" charset="0"/>
                <a:ea typeface="ＭＳ Ｐゴシック" charset="0"/>
                <a:cs typeface="ＭＳ Ｐゴシック" charset="0"/>
              </a:rPr>
              <a:t>9.1.1 Virtualización</a:t>
            </a:r>
          </a:p>
          <a:p>
            <a:pPr rtl="0">
              <a:lnSpc>
                <a:spcPct val="80000"/>
              </a:lnSpc>
              <a:buFontTx/>
              <a:buNone/>
            </a:pPr>
            <a:r>
              <a:rPr lang="x-none"/>
              <a:t>9.1.1.5 Ventajas de la virtualización de servidores</a:t>
            </a:r>
          </a:p>
          <a:p>
            <a:pPr rtl="0">
              <a:lnSpc>
                <a:spcPct val="80000"/>
              </a:lnSpc>
              <a:buFontTx/>
              <a:buNone/>
            </a:pPr>
            <a:r>
              <a:rPr lang="x-none"/>
              <a:t>9.1.1.6 Verifique su comprensión: cuente con las ventajas de la virtualización</a:t>
            </a:r>
          </a:p>
        </p:txBody>
      </p:sp>
    </p:spTree>
    <p:extLst>
      <p:ext uri="{BB962C8B-B14F-4D97-AF65-F5344CB8AC3E}">
        <p14:creationId xmlns:p14="http://schemas.microsoft.com/office/powerpoint/2010/main" val="4222691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2</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66771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9 Virtualización y computación en la nube</a:t>
            </a:r>
          </a:p>
          <a:p>
            <a:pPr rtl="0"/>
            <a:r>
              <a:rPr lang="x-none"/>
              <a:t>9.1 Virtualización</a:t>
            </a:r>
          </a:p>
          <a:p>
            <a:pPr rtl="0"/>
            <a:r>
              <a:rPr lang="x-none"/>
              <a:t>9.1.2 Virtualización del lado del cliente</a:t>
            </a:r>
          </a:p>
          <a:p>
            <a:pPr rtl="0"/>
            <a:r>
              <a:rPr lang="x-none"/>
              <a:t>9.1.2.1 Virtualización del lado del cliente</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20</a:t>
            </a:fld>
            <a:endParaRPr>
              <a:solidFill>
                <a:prstClr val="black"/>
              </a:solidFill>
            </a:endParaRPr>
          </a:p>
        </p:txBody>
      </p:sp>
    </p:spTree>
    <p:extLst>
      <p:ext uri="{BB962C8B-B14F-4D97-AF65-F5344CB8AC3E}">
        <p14:creationId xmlns:p14="http://schemas.microsoft.com/office/powerpoint/2010/main" val="8765288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9 Virtualización y computación en la nube</a:t>
            </a:r>
          </a:p>
          <a:p>
            <a:pPr rtl="0"/>
            <a:r>
              <a:rPr lang="x-none"/>
              <a:t>9.1 Virtualización</a:t>
            </a:r>
          </a:p>
          <a:p>
            <a:pPr rtl="0"/>
            <a:r>
              <a:rPr lang="x-none"/>
              <a:t>9.1.2 Virtualización del lado del cliente</a:t>
            </a:r>
          </a:p>
          <a:p>
            <a:pPr rtl="0"/>
            <a:r>
              <a:rPr lang="x-none"/>
              <a:t>9.1.2.2: Hipervisores de tipo 1 y 2</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21</a:t>
            </a:fld>
            <a:endParaRPr>
              <a:solidFill>
                <a:prstClr val="black"/>
              </a:solidFill>
            </a:endParaRPr>
          </a:p>
        </p:txBody>
      </p:sp>
    </p:spTree>
    <p:extLst>
      <p:ext uri="{BB962C8B-B14F-4D97-AF65-F5344CB8AC3E}">
        <p14:creationId xmlns:p14="http://schemas.microsoft.com/office/powerpoint/2010/main" val="9870770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9 Virtualización y computación en la nube</a:t>
            </a:r>
          </a:p>
          <a:p>
            <a:pPr rtl="0"/>
            <a:r>
              <a:rPr lang="x-none"/>
              <a:t>9.1 Virtualización</a:t>
            </a:r>
          </a:p>
          <a:p>
            <a:pPr rtl="0"/>
            <a:r>
              <a:rPr lang="x-none"/>
              <a:t>9.1.2 Virtualización del lado del cliente</a:t>
            </a:r>
          </a:p>
          <a:p>
            <a:pPr rtl="0"/>
            <a:r>
              <a:rPr lang="x-none"/>
              <a:t>9.1.2.2: Hipervisores de tipo 1 y 2 (Cont.)</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22</a:t>
            </a:fld>
            <a:endParaRPr>
              <a:solidFill>
                <a:prstClr val="black"/>
              </a:solidFill>
            </a:endParaRPr>
          </a:p>
        </p:txBody>
      </p:sp>
    </p:spTree>
    <p:extLst>
      <p:ext uri="{BB962C8B-B14F-4D97-AF65-F5344CB8AC3E}">
        <p14:creationId xmlns:p14="http://schemas.microsoft.com/office/powerpoint/2010/main" val="3718856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23</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9 Virtualización y computación en la nube</a:t>
            </a:r>
          </a:p>
          <a:p>
            <a:pPr rtl="0">
              <a:lnSpc>
                <a:spcPct val="80000"/>
              </a:lnSpc>
              <a:buFontTx/>
              <a:buNone/>
            </a:pPr>
            <a:r>
              <a:rPr lang="x-none" sz="1200" kern="1200">
                <a:solidFill>
                  <a:schemeClr val="tx1"/>
                </a:solidFill>
                <a:latin typeface="Arial" charset="0"/>
                <a:ea typeface="ＭＳ Ｐゴシック" charset="0"/>
                <a:cs typeface="ＭＳ Ｐゴシック" charset="0"/>
              </a:rPr>
              <a:t>9.1 Virtualización</a:t>
            </a:r>
          </a:p>
          <a:p>
            <a:pPr rtl="0">
              <a:lnSpc>
                <a:spcPct val="80000"/>
              </a:lnSpc>
              <a:buFontTx/>
              <a:buNone/>
            </a:pPr>
            <a:r>
              <a:rPr lang="x-none" sz="1200" kern="1200">
                <a:solidFill>
                  <a:schemeClr val="tx1"/>
                </a:solidFill>
                <a:latin typeface="Arial" charset="0"/>
                <a:ea typeface="ＭＳ Ｐゴシック" charset="0"/>
                <a:cs typeface="ＭＳ Ｐゴシック" charset="0"/>
              </a:rPr>
              <a:t>9.1.2 Virtualización del lado del cliente</a:t>
            </a:r>
          </a:p>
          <a:p>
            <a:pPr rtl="0">
              <a:lnSpc>
                <a:spcPct val="80000"/>
              </a:lnSpc>
              <a:buFontTx/>
              <a:buNone/>
            </a:pPr>
            <a:r>
              <a:rPr lang="x-none" sz="1200" kern="1200">
                <a:solidFill>
                  <a:schemeClr val="tx1"/>
                </a:solidFill>
                <a:latin typeface="Arial" charset="0"/>
                <a:ea typeface="ＭＳ Ｐゴシック" charset="0"/>
                <a:cs typeface="ＭＳ Ｐゴシック" charset="0"/>
              </a:rPr>
              <a:t>9.1.2.3 Requisitos de las máquinas virtuales</a:t>
            </a:r>
          </a:p>
          <a:p>
            <a:pPr>
              <a:lnSpc>
                <a:spcPct val="80000"/>
              </a:lnSpc>
              <a:buFontTx/>
              <a:buNone/>
            </a:pPr>
            <a:endParaRPr lang="en-US" dirty="0"/>
          </a:p>
        </p:txBody>
      </p:sp>
    </p:spTree>
    <p:extLst>
      <p:ext uri="{BB962C8B-B14F-4D97-AF65-F5344CB8AC3E}">
        <p14:creationId xmlns:p14="http://schemas.microsoft.com/office/powerpoint/2010/main" val="378846352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24</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9 Virtualización y computación en la nube</a:t>
            </a:r>
          </a:p>
          <a:p>
            <a:pPr rtl="0">
              <a:lnSpc>
                <a:spcPct val="80000"/>
              </a:lnSpc>
              <a:buFontTx/>
              <a:buNone/>
            </a:pPr>
            <a:r>
              <a:rPr lang="x-none" sz="1200" kern="1200">
                <a:solidFill>
                  <a:schemeClr val="tx1"/>
                </a:solidFill>
                <a:latin typeface="Arial" charset="0"/>
                <a:ea typeface="ＭＳ Ｐゴシック" charset="0"/>
                <a:cs typeface="ＭＳ Ｐゴシック" charset="0"/>
              </a:rPr>
              <a:t>9.1 Virtualización</a:t>
            </a:r>
          </a:p>
          <a:p>
            <a:pPr rtl="0">
              <a:lnSpc>
                <a:spcPct val="80000"/>
              </a:lnSpc>
              <a:buFontTx/>
              <a:buNone/>
            </a:pPr>
            <a:r>
              <a:rPr lang="x-none" sz="1200" kern="1200">
                <a:solidFill>
                  <a:schemeClr val="tx1"/>
                </a:solidFill>
                <a:latin typeface="Arial" charset="0"/>
                <a:ea typeface="ＭＳ Ｐゴシック" charset="0"/>
                <a:cs typeface="ＭＳ Ｐゴシック" charset="0"/>
              </a:rPr>
              <a:t>9.1.2 Virtualización del lado del cliente</a:t>
            </a:r>
          </a:p>
          <a:p>
            <a:pPr rtl="0">
              <a:lnSpc>
                <a:spcPct val="80000"/>
              </a:lnSpc>
              <a:buFontTx/>
              <a:buNone/>
            </a:pPr>
            <a:r>
              <a:rPr lang="x-none" sz="1200" kern="1200">
                <a:solidFill>
                  <a:schemeClr val="tx1"/>
                </a:solidFill>
                <a:latin typeface="Arial" charset="0"/>
                <a:ea typeface="ＭＳ Ｐゴシック" charset="0"/>
                <a:cs typeface="ＭＳ Ｐゴシック" charset="0"/>
              </a:rPr>
              <a:t>9.1.2.3 Requisitos de las máquinas virtuales (Cont.)</a:t>
            </a:r>
          </a:p>
          <a:p>
            <a:pPr>
              <a:lnSpc>
                <a:spcPct val="80000"/>
              </a:lnSpc>
              <a:buFontTx/>
              <a:buNone/>
            </a:pPr>
            <a:endParaRPr lang="en-US" dirty="0"/>
          </a:p>
        </p:txBody>
      </p:sp>
    </p:spTree>
    <p:extLst>
      <p:ext uri="{BB962C8B-B14F-4D97-AF65-F5344CB8AC3E}">
        <p14:creationId xmlns:p14="http://schemas.microsoft.com/office/powerpoint/2010/main" val="42488481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solidFill>
                  <a:prstClr val="black"/>
                </a:solidFill>
              </a:rPr>
              <a:pPr/>
              <a:t>25</a:t>
            </a:fld>
            <a:endParaRPr sz="800">
              <a:solidFill>
                <a:prstClr val="black"/>
              </a:solidFill>
            </a:endParaRPr>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9 Virtualización y computación en la nube</a:t>
            </a:r>
          </a:p>
          <a:p>
            <a:pPr rtl="0">
              <a:lnSpc>
                <a:spcPct val="80000"/>
              </a:lnSpc>
              <a:buFontTx/>
              <a:buNone/>
            </a:pPr>
            <a:r>
              <a:rPr lang="x-none" sz="1200" kern="1200">
                <a:solidFill>
                  <a:schemeClr val="tx1"/>
                </a:solidFill>
                <a:latin typeface="Arial" charset="0"/>
                <a:ea typeface="ＭＳ Ｐゴシック" charset="0"/>
                <a:cs typeface="ＭＳ Ｐゴシック" charset="0"/>
              </a:rPr>
              <a:t>9.1 Virtualización</a:t>
            </a:r>
          </a:p>
          <a:p>
            <a:pPr rtl="0">
              <a:lnSpc>
                <a:spcPct val="80000"/>
              </a:lnSpc>
              <a:buFontTx/>
              <a:buNone/>
            </a:pPr>
            <a:r>
              <a:rPr lang="x-none" sz="1200" kern="1200">
                <a:solidFill>
                  <a:schemeClr val="tx1"/>
                </a:solidFill>
                <a:latin typeface="Arial" charset="0"/>
                <a:ea typeface="ＭＳ Ｐゴシック" charset="0"/>
                <a:cs typeface="ＭＳ Ｐゴシック" charset="0"/>
              </a:rPr>
              <a:t>9.1.2 Virtualización del lado del cliente</a:t>
            </a:r>
          </a:p>
          <a:p>
            <a:pPr rtl="0">
              <a:lnSpc>
                <a:spcPct val="80000"/>
              </a:lnSpc>
              <a:buFontTx/>
              <a:buNone/>
            </a:pPr>
            <a:r>
              <a:rPr lang="x-none" sz="1200" kern="1200">
                <a:solidFill>
                  <a:schemeClr val="tx1"/>
                </a:solidFill>
                <a:latin typeface="Arial" charset="0"/>
                <a:ea typeface="ＭＳ Ｐゴシック" charset="0"/>
                <a:cs typeface="ＭＳ Ｐゴシック" charset="0"/>
              </a:rPr>
              <a:t>9.1.2.3 Requisitos de las máquinas virtuales (Cont.)</a:t>
            </a:r>
          </a:p>
          <a:p>
            <a:pPr rtl="0">
              <a:lnSpc>
                <a:spcPct val="80000"/>
              </a:lnSpc>
              <a:buFontTx/>
              <a:buNone/>
            </a:pPr>
            <a:r>
              <a:rPr lang="x-none" baseline="0">
                <a:latin typeface="Arial" charset="0"/>
              </a:rPr>
              <a:t>9.1.2.4 Verifique su comprensión: Terminología de virtualización</a:t>
            </a:r>
          </a:p>
        </p:txBody>
      </p:sp>
    </p:spTree>
    <p:extLst>
      <p:ext uri="{BB962C8B-B14F-4D97-AF65-F5344CB8AC3E}">
        <p14:creationId xmlns:p14="http://schemas.microsoft.com/office/powerpoint/2010/main" val="205492709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9 Virtualización y computación en la nube</a:t>
            </a:r>
          </a:p>
          <a:p>
            <a:pPr rtl="0"/>
            <a:r>
              <a:rPr lang="x-none"/>
              <a:t>9.1 Virtualización</a:t>
            </a:r>
          </a:p>
          <a:p>
            <a:pPr rtl="0"/>
            <a:r>
              <a:rPr lang="x-none"/>
              <a:t>9.1.2 Virtualización del lado del cliente</a:t>
            </a:r>
          </a:p>
          <a:p>
            <a:pPr rtl="0"/>
            <a:r>
              <a:rPr lang="x-none"/>
              <a:t>9.1.2.5 Práctica de laboratorio: Instalación de Linux en una máquina virtual y exploración de la GUI</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26</a:t>
            </a:fld>
            <a:endParaRPr>
              <a:solidFill>
                <a:prstClr val="black"/>
              </a:solidFill>
            </a:endParaRPr>
          </a:p>
        </p:txBody>
      </p:sp>
    </p:spTree>
    <p:extLst>
      <p:ext uri="{BB962C8B-B14F-4D97-AF65-F5344CB8AC3E}">
        <p14:creationId xmlns:p14="http://schemas.microsoft.com/office/powerpoint/2010/main" val="29275515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9 Virtualización y computación en la nube</a:t>
            </a:r>
          </a:p>
          <a:p>
            <a:pPr rtl="0"/>
            <a:r>
              <a:rPr lang="x-none"/>
              <a:t>9.2 Computación en la nube</a:t>
            </a:r>
          </a:p>
          <a:p>
            <a:pPr>
              <a:buFontTx/>
              <a:buNone/>
            </a:pPr>
            <a:endParaRPr lang="en-GB" b="0" dirty="0"/>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27</a:t>
            </a:fld>
            <a:endParaRPr>
              <a:solidFill>
                <a:prstClr val="black"/>
              </a:solidFill>
            </a:endParaRPr>
          </a:p>
        </p:txBody>
      </p:sp>
    </p:spTree>
    <p:extLst>
      <p:ext uri="{BB962C8B-B14F-4D97-AF65-F5344CB8AC3E}">
        <p14:creationId xmlns:p14="http://schemas.microsoft.com/office/powerpoint/2010/main" val="10112177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9 Virtualización y computación en la nube</a:t>
            </a:r>
          </a:p>
          <a:p>
            <a:pPr rtl="0">
              <a:lnSpc>
                <a:spcPct val="80000"/>
              </a:lnSpc>
              <a:buFontTx/>
              <a:buNone/>
            </a:pPr>
            <a:r>
              <a:rPr lang="x-none" sz="1200" kern="1200">
                <a:solidFill>
                  <a:schemeClr val="tx1"/>
                </a:solidFill>
                <a:latin typeface="Arial" charset="0"/>
                <a:ea typeface="ＭＳ Ｐゴシック" charset="0"/>
                <a:cs typeface="ＭＳ Ｐゴシック" charset="0"/>
              </a:rPr>
              <a:t>9.2 Computación en la nube</a:t>
            </a:r>
          </a:p>
          <a:p>
            <a:pPr rtl="0">
              <a:lnSpc>
                <a:spcPct val="80000"/>
              </a:lnSpc>
              <a:buFontTx/>
              <a:buNone/>
            </a:pPr>
            <a:r>
              <a:rPr lang="x-none" sz="1200" kern="1200">
                <a:solidFill>
                  <a:schemeClr val="tx1"/>
                </a:solidFill>
                <a:latin typeface="Arial" charset="0"/>
                <a:ea typeface="ＭＳ Ｐゴシック" charset="0"/>
                <a:cs typeface="ＭＳ Ｐゴシック" charset="0"/>
              </a:rPr>
              <a:t>9.2.1 Aplicaciones de computación en la nube</a:t>
            </a:r>
          </a:p>
          <a:p>
            <a:pPr rtl="0">
              <a:lnSpc>
                <a:spcPct val="80000"/>
              </a:lnSpc>
              <a:buFontTx/>
              <a:buNone/>
            </a:pPr>
            <a:r>
              <a:rPr lang="x-none" sz="1200" kern="1200">
                <a:solidFill>
                  <a:schemeClr val="tx1"/>
                </a:solidFill>
                <a:latin typeface="Arial" charset="0"/>
                <a:ea typeface="ＭＳ Ｐゴシック" charset="0"/>
                <a:cs typeface="ＭＳ Ｐゴシック" charset="0"/>
              </a:rPr>
              <a:t>9.2.1.1 Cómo usamos la nube</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28</a:t>
            </a:fld>
            <a:endParaRPr>
              <a:solidFill>
                <a:prstClr val="black"/>
              </a:solidFill>
            </a:endParaRPr>
          </a:p>
        </p:txBody>
      </p:sp>
    </p:spTree>
    <p:extLst>
      <p:ext uri="{BB962C8B-B14F-4D97-AF65-F5344CB8AC3E}">
        <p14:creationId xmlns:p14="http://schemas.microsoft.com/office/powerpoint/2010/main" val="2826419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9 Virtualización y computación en la nube</a:t>
            </a:r>
          </a:p>
          <a:p>
            <a:pPr rtl="0">
              <a:lnSpc>
                <a:spcPct val="80000"/>
              </a:lnSpc>
              <a:buFontTx/>
              <a:buNone/>
            </a:pPr>
            <a:r>
              <a:rPr lang="x-none" sz="1200" kern="1200">
                <a:solidFill>
                  <a:schemeClr val="tx1"/>
                </a:solidFill>
                <a:latin typeface="Arial" charset="0"/>
                <a:ea typeface="ＭＳ Ｐゴシック" charset="0"/>
                <a:cs typeface="ＭＳ Ｐゴシック" charset="0"/>
              </a:rPr>
              <a:t>9.2 Computación en la nube</a:t>
            </a:r>
          </a:p>
          <a:p>
            <a:pPr rtl="0">
              <a:lnSpc>
                <a:spcPct val="80000"/>
              </a:lnSpc>
              <a:buFontTx/>
              <a:buNone/>
            </a:pPr>
            <a:r>
              <a:rPr lang="x-none" sz="1200" kern="1200">
                <a:solidFill>
                  <a:schemeClr val="tx1"/>
                </a:solidFill>
                <a:latin typeface="Arial" charset="0"/>
                <a:ea typeface="ＭＳ Ｐゴシック" charset="0"/>
                <a:cs typeface="ＭＳ Ｐゴシック" charset="0"/>
              </a:rPr>
              <a:t>9.2.2 Servicios en la nube</a:t>
            </a:r>
          </a:p>
          <a:p>
            <a:pPr rtl="0">
              <a:lnSpc>
                <a:spcPct val="80000"/>
              </a:lnSpc>
              <a:buFontTx/>
              <a:buNone/>
            </a:pPr>
            <a:r>
              <a:rPr lang="x-none" sz="1200" kern="1200">
                <a:solidFill>
                  <a:schemeClr val="tx1"/>
                </a:solidFill>
                <a:latin typeface="Arial" charset="0"/>
                <a:ea typeface="ＭＳ Ｐゴシック" charset="0"/>
                <a:cs typeface="ＭＳ Ｐゴシック" charset="0"/>
              </a:rPr>
              <a:t>9.2.2.1 Servicios en la nube</a:t>
            </a:r>
          </a:p>
          <a:p>
            <a:pPr rtl="0">
              <a:lnSpc>
                <a:spcPct val="80000"/>
              </a:lnSpc>
              <a:buFontTx/>
              <a:buNone/>
            </a:pPr>
            <a:r>
              <a:rPr lang="x-none"/>
              <a:t>9.2.2.2 ¿Qué conoce hasta ahora? Modelos de nube</a:t>
            </a:r>
          </a:p>
          <a:p>
            <a:pPr rtl="0">
              <a:lnSpc>
                <a:spcPct val="80000"/>
              </a:lnSpc>
              <a:buFontTx/>
              <a:buNone/>
            </a:pPr>
            <a:r>
              <a:rPr lang="x-none"/>
              <a:t>9.2.2.3 Verifique su comprensión: servicios en la nube y terminología del modelo de nube</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29</a:t>
            </a:fld>
            <a:endParaRPr>
              <a:solidFill>
                <a:prstClr val="black"/>
              </a:solidFill>
            </a:endParaRPr>
          </a:p>
        </p:txBody>
      </p:sp>
    </p:spTree>
    <p:extLst>
      <p:ext uri="{BB962C8B-B14F-4D97-AF65-F5344CB8AC3E}">
        <p14:creationId xmlns:p14="http://schemas.microsoft.com/office/powerpoint/2010/main" val="1190489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baseline="0"/>
              <a:t>IT Essentials 7.0</a:t>
            </a:r>
          </a:p>
          <a:p>
            <a:pPr rtl="0">
              <a:buFontTx/>
              <a:buNone/>
            </a:pPr>
            <a:r>
              <a:rPr lang="x-none" sz="1200" b="0"/>
              <a:t>Capítulo 9:</a:t>
            </a:r>
            <a:r>
              <a:rPr lang="x-none" sz="1200" b="0" baseline="0"/>
              <a:t> Virtualización y computación en la nube</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3</a:t>
            </a:fld>
            <a:endParaRPr/>
          </a:p>
        </p:txBody>
      </p:sp>
    </p:spTree>
    <p:extLst>
      <p:ext uri="{BB962C8B-B14F-4D97-AF65-F5344CB8AC3E}">
        <p14:creationId xmlns:p14="http://schemas.microsoft.com/office/powerpoint/2010/main" val="41503246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lnSpc>
                <a:spcPct val="80000"/>
              </a:lnSpc>
              <a:buFontTx/>
              <a:buNone/>
            </a:pPr>
            <a:r>
              <a:rPr lang="x-none" sz="1200" kern="1200">
                <a:solidFill>
                  <a:schemeClr val="tx1"/>
                </a:solidFill>
                <a:latin typeface="Arial" charset="0"/>
                <a:ea typeface="ＭＳ Ｐゴシック" charset="0"/>
                <a:cs typeface="ＭＳ Ｐゴシック" charset="0"/>
              </a:rPr>
              <a:t>9 Virtualización y computación en la nube</a:t>
            </a:r>
          </a:p>
          <a:p>
            <a:pPr rtl="0">
              <a:lnSpc>
                <a:spcPct val="80000"/>
              </a:lnSpc>
              <a:buFontTx/>
              <a:buNone/>
            </a:pPr>
            <a:r>
              <a:rPr lang="x-none" sz="1200" kern="1200">
                <a:solidFill>
                  <a:schemeClr val="tx1"/>
                </a:solidFill>
                <a:latin typeface="Arial" charset="0"/>
                <a:ea typeface="ＭＳ Ｐゴシック" charset="0"/>
                <a:cs typeface="ＭＳ Ｐゴシック" charset="0"/>
              </a:rPr>
              <a:t>9.2 Computación en la nube</a:t>
            </a:r>
          </a:p>
          <a:p>
            <a:pPr rtl="0">
              <a:lnSpc>
                <a:spcPct val="80000"/>
              </a:lnSpc>
              <a:buFontTx/>
              <a:buNone/>
            </a:pPr>
            <a:r>
              <a:rPr lang="x-none" sz="1200" kern="1200">
                <a:solidFill>
                  <a:schemeClr val="tx1"/>
                </a:solidFill>
                <a:latin typeface="Arial" charset="0"/>
                <a:ea typeface="ＭＳ Ｐゴシック" charset="0"/>
                <a:cs typeface="ＭＳ Ｐゴシック" charset="0"/>
              </a:rPr>
              <a:t>9.2.2 Servicios en la nube</a:t>
            </a:r>
          </a:p>
          <a:p>
            <a:pPr rtl="0">
              <a:lnSpc>
                <a:spcPct val="80000"/>
              </a:lnSpc>
              <a:buFontTx/>
              <a:buNone/>
            </a:pPr>
            <a:r>
              <a:rPr lang="x-none"/>
              <a:t>9.2.2.4 Características de computación en la nube</a:t>
            </a:r>
          </a:p>
          <a:p>
            <a:pPr rtl="0">
              <a:lnSpc>
                <a:spcPct val="80000"/>
              </a:lnSpc>
              <a:buFontTx/>
              <a:buNone/>
            </a:pPr>
            <a:r>
              <a:rPr lang="x-none"/>
              <a:t>9.2.2.5: Verifique su comprensión: ajuste las características de la nube</a:t>
            </a:r>
          </a:p>
        </p:txBody>
      </p:sp>
      <p:sp>
        <p:nvSpPr>
          <p:cNvPr id="4" name="Slide Number Placeholder 3"/>
          <p:cNvSpPr>
            <a:spLocks noGrp="1"/>
          </p:cNvSpPr>
          <p:nvPr>
            <p:ph type="sldNum" sz="quarter" idx="10"/>
          </p:nvPr>
        </p:nvSpPr>
        <p:spPr/>
        <p:txBody>
          <a:bodyPr/>
          <a:lstStyle/>
          <a:p>
            <a:pPr rtl="0"/>
            <a:fld id="{5641018C-6CAF-B84E-B92C-ECB119457FBA}" type="slidenum">
              <a:rPr>
                <a:solidFill>
                  <a:prstClr val="black"/>
                </a:solidFill>
              </a:rPr>
              <a:pPr/>
              <a:t>30</a:t>
            </a:fld>
            <a:endParaRPr>
              <a:solidFill>
                <a:prstClr val="black"/>
              </a:solidFill>
            </a:endParaRPr>
          </a:p>
        </p:txBody>
      </p:sp>
    </p:spTree>
    <p:extLst>
      <p:ext uri="{BB962C8B-B14F-4D97-AF65-F5344CB8AC3E}">
        <p14:creationId xmlns:p14="http://schemas.microsoft.com/office/powerpoint/2010/main" val="37917458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9 Virtualización y computación en la nube</a:t>
            </a:r>
          </a:p>
          <a:p>
            <a:pPr rtl="0">
              <a:buFontTx/>
              <a:buNone/>
            </a:pPr>
            <a:r>
              <a:rPr lang="x-none" sz="1200" b="0"/>
              <a:t>9.3</a:t>
            </a:r>
            <a:r>
              <a:rPr lang="x-none"/>
              <a:t> Resumen</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31</a:t>
            </a:fld>
            <a:endParaRPr/>
          </a:p>
        </p:txBody>
      </p:sp>
    </p:spTree>
    <p:extLst>
      <p:ext uri="{BB962C8B-B14F-4D97-AF65-F5344CB8AC3E}">
        <p14:creationId xmlns:p14="http://schemas.microsoft.com/office/powerpoint/2010/main" val="1764100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3997A419-355F-A04A-96E0-21643AF8E9FF}" type="slidenum">
              <a:rPr sz="800">
                <a:solidFill>
                  <a:prstClr val="black"/>
                </a:solidFill>
              </a:rPr>
              <a:pPr/>
              <a:t>32</a:t>
            </a:fld>
            <a:endParaRPr sz="800">
              <a:solidFill>
                <a:prstClr val="black"/>
              </a:solidFill>
            </a:endParaRPr>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r>
              <a:rPr lang="x-none"/>
              <a:t>1.5: Resumen</a:t>
            </a:r>
          </a:p>
          <a:p>
            <a:pPr rtl="0"/>
            <a:r>
              <a:rPr lang="x-none"/>
              <a:t>1.5.1 </a:t>
            </a:r>
            <a:r>
              <a:rPr lang="x-none" sz="1200" b="0" i="0" kern="1200">
                <a:solidFill>
                  <a:schemeClr val="tx1"/>
                </a:solidFill>
                <a:effectLst/>
                <a:latin typeface="+mn-lt"/>
                <a:ea typeface="+mn-ea"/>
                <a:cs typeface="+mn-cs"/>
              </a:rPr>
              <a:t>Conclusión</a:t>
            </a:r>
          </a:p>
        </p:txBody>
      </p:sp>
    </p:spTree>
    <p:extLst>
      <p:ext uri="{BB962C8B-B14F-4D97-AF65-F5344CB8AC3E}">
        <p14:creationId xmlns:p14="http://schemas.microsoft.com/office/powerpoint/2010/main" val="32554485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solidFill>
                  <a:prstClr val="black"/>
                </a:solidFill>
              </a:rPr>
              <a:pPr/>
              <a:t>33</a:t>
            </a:fld>
            <a:endParaRPr sz="800">
              <a:solidFill>
                <a:prstClr val="black"/>
              </a:solidFill>
            </a:endParaRPr>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dirty="0">
                <a:latin typeface="Arial" charset="0"/>
              </a:rPr>
              <a:t>Nuevos términos y comandos</a:t>
            </a:r>
          </a:p>
        </p:txBody>
      </p:sp>
    </p:spTree>
    <p:extLst>
      <p:ext uri="{BB962C8B-B14F-4D97-AF65-F5344CB8AC3E}">
        <p14:creationId xmlns:p14="http://schemas.microsoft.com/office/powerpoint/2010/main" val="22467429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641018C-6CAF-B84E-B92C-ECB119457FBA}" type="slidenum">
              <a:rPr lang="en-US" smtClean="0"/>
              <a:t>34</a:t>
            </a:fld>
            <a:endParaRPr lang="en-US" dirty="0"/>
          </a:p>
        </p:txBody>
      </p:sp>
    </p:spTree>
    <p:extLst>
      <p:ext uri="{BB962C8B-B14F-4D97-AF65-F5344CB8AC3E}">
        <p14:creationId xmlns:p14="http://schemas.microsoft.com/office/powerpoint/2010/main" val="4249307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4</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4002744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5</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687453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6</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4226138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7</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5605797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solidFill>
                  <a:prstClr val="black"/>
                </a:solidFill>
              </a:rPr>
              <a:pPr algn="r"/>
              <a:t>8</a:t>
            </a:fld>
            <a:endParaRPr sz="800" b="0">
              <a:solidFill>
                <a:prstClr val="black"/>
              </a:solidFill>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922178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solidFill>
                  <a:prstClr val="black"/>
                </a:solidFill>
              </a:rPr>
              <a:pPr algn="r"/>
              <a:t>9</a:t>
            </a:fld>
            <a:endParaRPr sz="800" b="0">
              <a:solidFill>
                <a:prstClr val="black"/>
              </a:solidFill>
            </a:endParaRPr>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40882824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mod="1">
    <p:ext uri="{DCECCB84-F9BA-43D5-87BE-67443E8EF086}">
      <p15:sldGuideLst xmlns="" xmlns:c="http://schemas.openxmlformats.org/drawingml/2006/chart" xmlns:c15="http://schemas.microsoft.com/office/drawing/2012/char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dirty="0">
                <a:sym typeface="Arial" pitchFamily="34" charset="0"/>
              </a:rPr>
              <a:t>Click to edit Master text styles</a:t>
            </a:r>
          </a:p>
          <a:p>
            <a:pPr lvl="1"/>
            <a:r>
              <a:rPr lang="en-US" dirty="0">
                <a:sym typeface="Arial" pitchFamily="34" charset="0"/>
              </a:rPr>
              <a:t>Second level</a:t>
            </a:r>
          </a:p>
          <a:p>
            <a:pPr lvl="2"/>
            <a:r>
              <a:rPr lang="en-US" dirty="0">
                <a:sym typeface="Arial" pitchFamily="34" charset="0"/>
              </a:rPr>
              <a:t>Third level</a:t>
            </a:r>
          </a:p>
          <a:p>
            <a:pPr lvl="3"/>
            <a:r>
              <a:rPr lang="en-US" dirty="0">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dirty="0">
                <a:sym typeface="Arial" pitchFamily="34" charset="0"/>
              </a:rPr>
              <a:t>Click to edit Master title style</a:t>
            </a:r>
          </a:p>
        </p:txBody>
      </p:sp>
    </p:spTree>
    <p:extLst>
      <p:ext uri="{BB962C8B-B14F-4D97-AF65-F5344CB8AC3E}">
        <p14:creationId xmlns:p14="http://schemas.microsoft.com/office/powerpoint/2010/main" val="22579966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3653042546"/>
      </p:ext>
    </p:extLst>
  </p:cSld>
  <p:clrMapOvr>
    <a:masterClrMapping/>
  </p:clrMapOvr>
  <p:transition spd="slow">
    <p:wipe/>
  </p:transition>
  <p:extLst mod="1">
    <p:ext uri="{DCECCB84-F9BA-43D5-87BE-67443E8EF086}">
      <p15:sldGuideLst xmlns="" xmlns:c="http://schemas.openxmlformats.org/drawingml/2006/chart" xmlns:c15="http://schemas.microsoft.com/office/drawing/2012/char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1974617842"/>
      </p:ext>
    </p:extLst>
  </p:cSld>
  <p:clrMapOvr>
    <a:masterClrMapping/>
  </p:clrMapOvr>
  <p:transition spd="slow">
    <p:wipe/>
  </p:transition>
  <p:extLst mod="1">
    <p:ext uri="{DCECCB84-F9BA-43D5-87BE-67443E8EF086}">
      <p15:sldGuideLst xmlns="" xmlns:c="http://schemas.openxmlformats.org/drawingml/2006/chart" xmlns:c15="http://schemas.microsoft.com/office/drawing/2012/chart" xmlns:p15="http://schemas.microsoft.com/office/powerpoint/2012/main">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dirty="0"/>
              <a:t>Click to edit Master title style</a:t>
            </a:r>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sz="600">
              <a:solidFill>
                <a:schemeClr val="accent5">
                  <a:lumMod val="50000"/>
                </a:schemeClr>
              </a:solidFill>
              <a:latin typeface="+mn-lt"/>
              <a:ea typeface="+mn-ea"/>
              <a:cs typeface="CiscoSans Thin"/>
            </a:endParaRP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6" name="Rectangle 4"/>
          <p:cNvSpPr>
            <a:spLocks noChangeArrowheads="1"/>
          </p:cNvSpPr>
          <p:nvPr userDrawn="1"/>
        </p:nvSpPr>
        <p:spPr bwMode="ltGray">
          <a:xfrm>
            <a:off x="5083969" y="4741653"/>
            <a:ext cx="3441557" cy="154518"/>
          </a:xfrm>
          <a:prstGeom prst="rect">
            <a:avLst/>
          </a:prstGeom>
          <a:noFill/>
          <a:ln w="9525">
            <a:noFill/>
            <a:miter lim="800000"/>
            <a:headEnd/>
            <a:tailEnd/>
          </a:ln>
          <a:effectLst/>
        </p:spPr>
        <p:txBody>
          <a:bodyPr wrap="square" lIns="61586" tIns="30792" rIns="61586" bIns="30792" anchor="b">
            <a:spAutoFit/>
          </a:bodyPr>
          <a:lstStyle/>
          <a:p>
            <a:pPr algn="l" defTabSz="610744" rtl="0" fontAlgn="auto">
              <a:spcBef>
                <a:spcPts val="0"/>
              </a:spcBef>
              <a:spcAft>
                <a:spcPts val="0"/>
              </a:spcAft>
              <a:defRPr/>
            </a:pPr>
            <a:r>
              <a:rPr lang="x-none" sz="600" kern="1200" dirty="0">
                <a:solidFill>
                  <a:schemeClr val="accent5">
                    <a:lumMod val="50000"/>
                  </a:schemeClr>
                </a:solidFill>
                <a:latin typeface="+mn-lt"/>
                <a:ea typeface="+mn-ea"/>
                <a:cs typeface="CiscoSans Thin"/>
              </a:rPr>
              <a:t>© 2016 Cisco y/o sus filiales. Todos los derechos reservados</a:t>
            </a:r>
            <a:r>
              <a:rPr lang="x-none" sz="600" kern="1200" dirty="0" smtClean="0">
                <a:solidFill>
                  <a:schemeClr val="accent5">
                    <a:lumMod val="50000"/>
                  </a:schemeClr>
                </a:solidFill>
                <a:latin typeface="+mn-lt"/>
                <a:ea typeface="+mn-ea"/>
                <a:cs typeface="CiscoSans Thin"/>
              </a:rPr>
              <a:t>.</a:t>
            </a:r>
            <a:r>
              <a:rPr lang="en-US" sz="600" kern="1200" dirty="0" smtClean="0">
                <a:solidFill>
                  <a:schemeClr val="accent5">
                    <a:lumMod val="50000"/>
                  </a:schemeClr>
                </a:solidFill>
                <a:latin typeface="+mn-lt"/>
                <a:ea typeface="+mn-ea"/>
                <a:cs typeface="CiscoSans Thin"/>
              </a:rPr>
              <a:t> </a:t>
            </a:r>
            <a:r>
              <a:rPr lang="x-none" sz="600" kern="1200" dirty="0" smtClean="0">
                <a:solidFill>
                  <a:schemeClr val="accent5">
                    <a:lumMod val="50000"/>
                  </a:schemeClr>
                </a:solidFill>
                <a:latin typeface="+mn-lt"/>
                <a:ea typeface="+mn-ea"/>
                <a:cs typeface="CiscoSans Thin"/>
              </a:rPr>
              <a:t>Información </a:t>
            </a:r>
            <a:r>
              <a:rPr lang="x-none" sz="600" kern="1200" dirty="0">
                <a:solidFill>
                  <a:schemeClr val="accent5">
                    <a:lumMod val="50000"/>
                  </a:schemeClr>
                </a:solidFill>
                <a:latin typeface="+mn-lt"/>
                <a:ea typeface="+mn-ea"/>
                <a:cs typeface="CiscoSans Thin"/>
              </a:rPr>
              <a:t>confidencial de Cisco.</a:t>
            </a:r>
          </a:p>
        </p:txBody>
      </p:sp>
    </p:spTree>
    <p:extLst>
      <p:ext uri="{BB962C8B-B14F-4D97-AF65-F5344CB8AC3E}">
        <p14:creationId xmlns:p14="http://schemas.microsoft.com/office/powerpoint/2010/main" val="1890854121"/>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c="http://schemas.openxmlformats.org/drawingml/2006/chart" xmlns:c15="http://schemas.microsoft.com/office/drawing/2012/chart" xmlns="">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dirty="0"/>
              <a:t>Click to edit Master title style</a:t>
            </a:r>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sz="600">
              <a:solidFill>
                <a:schemeClr val="accent3">
                  <a:lumMod val="85000"/>
                </a:schemeClr>
              </a:solidFill>
              <a:latin typeface="+mn-lt"/>
              <a:ea typeface="+mn-ea"/>
              <a:cs typeface="CiscoSans Thin"/>
            </a:endParaRP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3" name="Rectangle 4"/>
          <p:cNvSpPr>
            <a:spLocks noChangeArrowheads="1"/>
          </p:cNvSpPr>
          <p:nvPr userDrawn="1"/>
        </p:nvSpPr>
        <p:spPr bwMode="ltGray">
          <a:xfrm>
            <a:off x="5083969" y="4741653"/>
            <a:ext cx="3441557" cy="154518"/>
          </a:xfrm>
          <a:prstGeom prst="rect">
            <a:avLst/>
          </a:prstGeom>
          <a:noFill/>
          <a:ln w="9525">
            <a:noFill/>
            <a:miter lim="800000"/>
            <a:headEnd/>
            <a:tailEnd/>
          </a:ln>
          <a:effectLst/>
        </p:spPr>
        <p:txBody>
          <a:bodyPr wrap="square" lIns="61586" tIns="30792" rIns="61586" bIns="30792" anchor="b">
            <a:spAutoFit/>
          </a:bodyPr>
          <a:lstStyle/>
          <a:p>
            <a:pPr defTabSz="610744" rtl="0" fontAlgn="auto">
              <a:spcBef>
                <a:spcPts val="0"/>
              </a:spcBef>
              <a:spcAft>
                <a:spcPts val="0"/>
              </a:spcAft>
              <a:defRPr/>
            </a:pPr>
            <a:r>
              <a:rPr lang="x-none" sz="600" dirty="0">
                <a:solidFill>
                  <a:schemeClr val="accent3">
                    <a:lumMod val="85000"/>
                  </a:schemeClr>
                </a:solidFill>
                <a:latin typeface="+mn-lt"/>
                <a:ea typeface="+mn-ea"/>
                <a:cs typeface="CiscoSans Thin"/>
              </a:rPr>
              <a:t>© 2016 Cisco y/o sus filiales. Todos los derechos reservados</a:t>
            </a:r>
            <a:r>
              <a:rPr lang="x-none" sz="600" dirty="0" smtClean="0">
                <a:solidFill>
                  <a:schemeClr val="accent3">
                    <a:lumMod val="85000"/>
                  </a:schemeClr>
                </a:solidFill>
                <a:latin typeface="+mn-lt"/>
                <a:ea typeface="+mn-ea"/>
                <a:cs typeface="CiscoSans Thin"/>
              </a:rPr>
              <a:t>.</a:t>
            </a:r>
            <a:r>
              <a:rPr lang="en-US" sz="600" dirty="0" smtClean="0">
                <a:solidFill>
                  <a:schemeClr val="accent3">
                    <a:lumMod val="85000"/>
                  </a:schemeClr>
                </a:solidFill>
                <a:latin typeface="+mn-lt"/>
                <a:ea typeface="+mn-ea"/>
                <a:cs typeface="CiscoSans Thin"/>
              </a:rPr>
              <a:t> </a:t>
            </a:r>
            <a:r>
              <a:rPr lang="x-none" sz="600" dirty="0" smtClean="0">
                <a:solidFill>
                  <a:schemeClr val="accent3">
                    <a:lumMod val="85000"/>
                  </a:schemeClr>
                </a:solidFill>
                <a:latin typeface="+mn-lt"/>
                <a:ea typeface="+mn-ea"/>
                <a:cs typeface="CiscoSans Thin"/>
              </a:rPr>
              <a:t>Información </a:t>
            </a:r>
            <a:r>
              <a:rPr lang="x-none" sz="600" dirty="0">
                <a:solidFill>
                  <a:schemeClr val="accent3">
                    <a:lumMod val="85000"/>
                  </a:schemeClr>
                </a:solidFill>
                <a:latin typeface="+mn-lt"/>
                <a:ea typeface="+mn-ea"/>
                <a:cs typeface="CiscoSans Thin"/>
              </a:rPr>
              <a:t>confidencial de Cisco.</a:t>
            </a:r>
          </a:p>
        </p:txBody>
      </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mod="1">
    <p:ext uri="{27BBF7A9-308A-43DC-89C8-2F10F3537804}">
      <p15:sldGuideLst xmlns="" xmlns:c="http://schemas.openxmlformats.org/drawingml/2006/chart" xmlns:c15="http://schemas.microsoft.com/office/drawing/2012/chart" xmlns:p15="http://schemas.microsoft.com/office/powerpoint/2012/main">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12.xml"/><Relationship Id="rId5" Type="http://schemas.openxmlformats.org/officeDocument/2006/relationships/hyperlink" Target="https://community.cisco.com/" TargetMode="External"/><Relationship Id="rId4" Type="http://schemas.openxmlformats.org/officeDocument/2006/relationships/hyperlink" Target="https://community.cisco.com/t5/networking-academy/ct-p/Netacad"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3.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tags" Target="../tags/tag16.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3.xml"/><Relationship Id="rId1" Type="http://schemas.openxmlformats.org/officeDocument/2006/relationships/tags" Target="../tags/tag17.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tags" Target="../tags/tag18.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19.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3.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xml"/><Relationship Id="rId1" Type="http://schemas.openxmlformats.org/officeDocument/2006/relationships/tags" Target="../tags/tag21.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tags" Target="../tags/tag22.xml"/><Relationship Id="rId5" Type="http://schemas.openxmlformats.org/officeDocument/2006/relationships/image" Target="../media/image9.png"/><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3.xml"/><Relationship Id="rId1" Type="http://schemas.openxmlformats.org/officeDocument/2006/relationships/tags" Target="../tags/tag23.xml"/><Relationship Id="rId5" Type="http://schemas.openxmlformats.org/officeDocument/2006/relationships/image" Target="../media/image11.png"/><Relationship Id="rId4" Type="http://schemas.openxmlformats.org/officeDocument/2006/relationships/image" Target="../media/image10.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13.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3.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3.xml"/><Relationship Id="rId1" Type="http://schemas.openxmlformats.org/officeDocument/2006/relationships/tags" Target="../tags/tag30.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3.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4.xml"/><Relationship Id="rId1" Type="http://schemas.openxmlformats.org/officeDocument/2006/relationships/tags" Target="../tags/tag3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3.xml"/><Relationship Id="rId1" Type="http://schemas.openxmlformats.org/officeDocument/2006/relationships/tags" Target="../tags/tag33.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3.xml"/><Relationship Id="rId1" Type="http://schemas.openxmlformats.org/officeDocument/2006/relationships/tags" Target="../tags/tag34.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0.xml"/><Relationship Id="rId1" Type="http://schemas.openxmlformats.org/officeDocument/2006/relationships/tags" Target="../tags/tag35.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69497" y="1762298"/>
            <a:ext cx="6130765" cy="1123528"/>
          </a:xfrm>
        </p:spPr>
        <p:txBody>
          <a:bodyPr/>
          <a:lstStyle/>
          <a:p>
            <a:pPr rtl="0"/>
            <a:r>
              <a:rPr lang="x-none">
                <a:solidFill>
                  <a:schemeClr val="accent5">
                    <a:lumMod val="40000"/>
                    <a:lumOff val="60000"/>
                  </a:schemeClr>
                </a:solidFill>
              </a:rPr>
              <a:t>Capítulo 9: Virtualización y </a:t>
            </a:r>
            <a:r>
              <a:rPr lang="en-US" dirty="0">
                <a:solidFill>
                  <a:schemeClr val="accent5">
                    <a:lumMod val="40000"/>
                    <a:lumOff val="60000"/>
                  </a:schemeClr>
                </a:solidFill>
              </a:rPr>
              <a:t/>
            </a:r>
            <a:br>
              <a:rPr lang="en-US" dirty="0">
                <a:solidFill>
                  <a:schemeClr val="accent5">
                    <a:lumMod val="40000"/>
                    <a:lumOff val="60000"/>
                  </a:schemeClr>
                </a:solidFill>
              </a:rPr>
            </a:br>
            <a:r>
              <a:rPr lang="x-none">
                <a:solidFill>
                  <a:schemeClr val="accent5">
                    <a:lumMod val="40000"/>
                    <a:lumOff val="60000"/>
                  </a:schemeClr>
                </a:solidFill>
              </a:rPr>
              <a:t>computación en la nube</a:t>
            </a:r>
          </a:p>
        </p:txBody>
      </p:sp>
      <p:sp>
        <p:nvSpPr>
          <p:cNvPr id="5" name="Text Placeholder 4" descr="IT Essentials 7.0&#10;&#10;Instructor Materials&#10;&#10;Chapter 9: Virtualization and Cloud Computing."/>
          <p:cNvSpPr>
            <a:spLocks noGrp="1"/>
          </p:cNvSpPr>
          <p:nvPr>
            <p:ph type="body" sz="quarter" idx="13"/>
          </p:nvPr>
        </p:nvSpPr>
        <p:spPr>
          <a:xfrm>
            <a:off x="469497" y="3127609"/>
            <a:ext cx="5925246" cy="299001"/>
          </a:xfrm>
        </p:spPr>
        <p:txBody>
          <a:bodyPr/>
          <a:lstStyle/>
          <a:p>
            <a:pPr rtl="0"/>
            <a:r>
              <a:rPr lang="x-none">
                <a:solidFill>
                  <a:schemeClr val="bg2">
                    <a:lumMod val="40000"/>
                    <a:lumOff val="60000"/>
                  </a:schemeClr>
                </a:solidFill>
              </a:rPr>
              <a:t>Materiales del Instructor</a:t>
            </a:r>
          </a:p>
        </p:txBody>
      </p:sp>
      <p:sp>
        <p:nvSpPr>
          <p:cNvPr id="7" name="Subtitle 6"/>
          <p:cNvSpPr>
            <a:spLocks noGrp="1"/>
          </p:cNvSpPr>
          <p:nvPr>
            <p:ph type="subTitle" idx="1"/>
          </p:nvPr>
        </p:nvSpPr>
        <p:spPr>
          <a:xfrm>
            <a:off x="469497" y="3809526"/>
            <a:ext cx="2368954" cy="902174"/>
          </a:xfrm>
        </p:spPr>
        <p:txBody>
          <a:bodyPr/>
          <a:lstStyle/>
          <a:p>
            <a:pPr rtl="0"/>
            <a:r>
              <a:rPr lang="x-none">
                <a:solidFill>
                  <a:schemeClr val="accent5">
                    <a:lumMod val="40000"/>
                    <a:lumOff val="60000"/>
                  </a:schemeClr>
                </a:solidFill>
              </a:rPr>
              <a:t>IT Essentials 7.0</a:t>
            </a:r>
          </a:p>
          <a:p>
            <a:endParaRPr lang="en-US" dirty="0"/>
          </a:p>
        </p:txBody>
      </p:sp>
    </p:spTree>
    <p:custDataLst>
      <p:tags r:id="rId1"/>
    </p:custDataLst>
    <p:extLst>
      <p:ext uri="{BB962C8B-B14F-4D97-AF65-F5344CB8AC3E}">
        <p14:creationId xmlns:p14="http://schemas.microsoft.com/office/powerpoint/2010/main" val="343650477"/>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9: Prácticas recomendadas (cont.)</a:t>
            </a:r>
          </a:p>
        </p:txBody>
      </p:sp>
      <p:sp>
        <p:nvSpPr>
          <p:cNvPr id="11266" name="Rectangle 34"/>
          <p:cNvSpPr>
            <a:spLocks noGrp="1" noChangeArrowheads="1"/>
          </p:cNvSpPr>
          <p:nvPr>
            <p:ph idx="1"/>
          </p:nvPr>
        </p:nvSpPr>
        <p:spPr>
          <a:xfrm>
            <a:off x="145358" y="637579"/>
            <a:ext cx="8853286" cy="4155319"/>
          </a:xfrm>
        </p:spPr>
        <p:txBody>
          <a:bodyPr/>
          <a:lstStyle/>
          <a:p>
            <a:pPr rtl="0"/>
            <a:r>
              <a:rPr lang="x-none"/>
              <a:t>Demuestre una herramienta de colaboración que proporcionó una escuela a través del sistema de administración del aprendizaje (LMS) o la aplicación de la escuela.</a:t>
            </a:r>
          </a:p>
          <a:p>
            <a:pPr lvl="2" rtl="0"/>
            <a:r>
              <a:rPr lang="x-none"/>
              <a:t>Analice dónde se puede ubicar el servidor: en un armario de redes, un centro de operaciones de red, un espacio alquilado con la escuela que proporciona el servidor o un servicio en la nube ubicado en cualquier lugar del mundo.</a:t>
            </a:r>
          </a:p>
          <a:p>
            <a:pPr lvl="2" rtl="0"/>
            <a:r>
              <a:rPr lang="x-none"/>
              <a:t>Analice cómo la herramienta puede ser una VM que comparte el mismo servidor que ofrece correo electrónico.</a:t>
            </a:r>
          </a:p>
          <a:p>
            <a:pPr marL="0" indent="0">
              <a:lnSpc>
                <a:spcPct val="85000"/>
              </a:lnSpc>
              <a:spcBef>
                <a:spcPct val="30000"/>
              </a:spcBef>
              <a:buNone/>
            </a:pPr>
            <a:endParaRPr lang="en-US" dirty="0"/>
          </a:p>
          <a:p>
            <a:pPr>
              <a:lnSpc>
                <a:spcPct val="85000"/>
              </a:lnSpc>
              <a:spcBef>
                <a:spcPct val="30000"/>
              </a:spcBef>
            </a:pPr>
            <a:endParaRPr lang="en-US" dirty="0"/>
          </a:p>
          <a:p>
            <a:pPr>
              <a:lnSpc>
                <a:spcPct val="85000"/>
              </a:lnSpc>
              <a:spcBef>
                <a:spcPct val="30000"/>
              </a:spcBef>
            </a:pPr>
            <a:endParaRPr lang="en-US" dirty="0"/>
          </a:p>
          <a:p>
            <a:pPr lvl="1">
              <a:lnSpc>
                <a:spcPct val="85000"/>
              </a:lnSpc>
              <a:spcBef>
                <a:spcPct val="30000"/>
              </a:spcBef>
            </a:pPr>
            <a:endParaRPr lang="en-US" dirty="0"/>
          </a:p>
          <a:p>
            <a:pPr eaLnBrk="1" hangingPunct="1">
              <a:lnSpc>
                <a:spcPct val="85000"/>
              </a:lnSpc>
              <a:spcBef>
                <a:spcPct val="30000"/>
              </a:spcBef>
            </a:pPr>
            <a:endParaRPr lang="en-US" dirty="0"/>
          </a:p>
          <a:p>
            <a:pPr marL="630238" lvl="2" indent="-214313">
              <a:buFont typeface="Arial" panose="020B0604020202020204" pitchFamily="34" charset="0"/>
              <a:buChar char="•"/>
            </a:pPr>
            <a:endParaRPr lang="en-US" sz="1200" dirty="0"/>
          </a:p>
          <a:p>
            <a:pPr marL="630238" lvl="2" indent="-214313">
              <a:buFont typeface="Arial" panose="020B0604020202020204" pitchFamily="34" charset="0"/>
              <a:buChar char="•"/>
            </a:pPr>
            <a:endParaRPr lang="en-US" sz="1500" dirty="0"/>
          </a:p>
          <a:p>
            <a:pPr eaLnBrk="1" hangingPunct="1">
              <a:lnSpc>
                <a:spcPct val="85000"/>
              </a:lnSpc>
              <a:spcBef>
                <a:spcPct val="30000"/>
              </a:spcBef>
            </a:pPr>
            <a:endParaRPr lang="en-US" b="1" dirty="0">
              <a:solidFill>
                <a:srgbClr val="FF0000"/>
              </a:solidFill>
            </a:endParaRPr>
          </a:p>
          <a:p>
            <a:pPr eaLnBrk="1" hangingPunct="1">
              <a:lnSpc>
                <a:spcPct val="85000"/>
              </a:lnSpc>
              <a:spcBef>
                <a:spcPct val="30000"/>
              </a:spcBef>
            </a:pPr>
            <a:endParaRPr lang="en-US" dirty="0"/>
          </a:p>
        </p:txBody>
      </p:sp>
    </p:spTree>
    <p:custDataLst>
      <p:tags r:id="rId1"/>
    </p:custDataLst>
    <p:extLst>
      <p:ext uri="{BB962C8B-B14F-4D97-AF65-F5344CB8AC3E}">
        <p14:creationId xmlns:p14="http://schemas.microsoft.com/office/powerpoint/2010/main" val="3931598472"/>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Rectangle 33"/>
          <p:cNvSpPr>
            <a:spLocks noGrp="1" noChangeArrowheads="1"/>
          </p:cNvSpPr>
          <p:nvPr>
            <p:ph type="title"/>
          </p:nvPr>
        </p:nvSpPr>
        <p:spPr/>
        <p:txBody>
          <a:bodyPr/>
          <a:lstStyle/>
          <a:p>
            <a:pPr rtl="0" eaLnBrk="1" hangingPunct="1"/>
            <a:r>
              <a:rPr lang="x-none"/>
              <a:t>Capítulo 9: Ayuda adicional</a:t>
            </a:r>
          </a:p>
        </p:txBody>
      </p:sp>
      <p:sp>
        <p:nvSpPr>
          <p:cNvPr id="20483" name="Rectangle 34"/>
          <p:cNvSpPr>
            <a:spLocks noGrp="1" noChangeArrowheads="1"/>
          </p:cNvSpPr>
          <p:nvPr>
            <p:ph idx="1"/>
          </p:nvPr>
        </p:nvSpPr>
        <p:spPr>
          <a:xfrm>
            <a:off x="519289" y="1128584"/>
            <a:ext cx="8308622" cy="3825679"/>
          </a:xfrm>
        </p:spPr>
        <p:txBody>
          <a:bodyPr/>
          <a:lstStyle/>
          <a:p>
            <a:pPr rtl="0">
              <a:lnSpc>
                <a:spcPct val="85000"/>
              </a:lnSpc>
              <a:spcBef>
                <a:spcPct val="30000"/>
              </a:spcBef>
              <a:spcAft>
                <a:spcPts val="900"/>
              </a:spcAft>
              <a:defRPr/>
            </a:pPr>
            <a:r>
              <a:rPr lang="x-none" dirty="0"/>
              <a:t>Para obtener ayuda adicional sobre las estrategias de enseñanza, incluidos los planes de lección, analogías para los conceptos difíciles y temas de conversación, visite la Comunidad ITE en: </a:t>
            </a:r>
            <a:r>
              <a:rPr lang="x-none" dirty="0">
                <a:hlinkClick r:id="rId4"/>
              </a:rPr>
              <a:t>https://community.cisco.com/t5/networking-academy/ct-p/Netacad</a:t>
            </a:r>
            <a:r>
              <a:rPr lang="x-none" dirty="0"/>
              <a:t>, o simplemente vaya a </a:t>
            </a:r>
            <a:r>
              <a:rPr lang="x-none" dirty="0">
                <a:hlinkClick r:id="rId5"/>
              </a:rPr>
              <a:t>https://community.cisco.com</a:t>
            </a:r>
            <a:r>
              <a:rPr lang="x-none" dirty="0"/>
              <a:t>.</a:t>
            </a:r>
          </a:p>
          <a:p>
            <a:pPr rtl="0">
              <a:lnSpc>
                <a:spcPct val="85000"/>
              </a:lnSpc>
              <a:spcBef>
                <a:spcPct val="30000"/>
              </a:spcBef>
              <a:defRPr/>
            </a:pPr>
            <a:r>
              <a:rPr lang="x-none" dirty="0"/>
              <a:t>Si tiene planes o recursos de lección que desee compartir, cárguelos a la Comunidad ITE a fin de ayudar a otros instructores.</a:t>
            </a:r>
          </a:p>
        </p:txBody>
      </p:sp>
    </p:spTree>
    <p:custDataLst>
      <p:tags r:id="rId1"/>
    </p:custDataLst>
    <p:extLst>
      <p:ext uri="{BB962C8B-B14F-4D97-AF65-F5344CB8AC3E}">
        <p14:creationId xmlns:p14="http://schemas.microsoft.com/office/powerpoint/2010/main" val="1849301981"/>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69497" y="1729047"/>
            <a:ext cx="6130765" cy="1165068"/>
          </a:xfrm>
        </p:spPr>
        <p:txBody>
          <a:bodyPr/>
          <a:lstStyle/>
          <a:p>
            <a:pPr rtl="0"/>
            <a:r>
              <a:rPr lang="x-none" dirty="0">
                <a:solidFill>
                  <a:schemeClr val="accent5">
                    <a:lumMod val="40000"/>
                    <a:lumOff val="60000"/>
                  </a:schemeClr>
                </a:solidFill>
              </a:rPr>
              <a:t>Capítulo 9: Virtualización y </a:t>
            </a:r>
            <a:r>
              <a:rPr lang="en-US" dirty="0">
                <a:solidFill>
                  <a:schemeClr val="accent5">
                    <a:lumMod val="40000"/>
                    <a:lumOff val="60000"/>
                  </a:schemeClr>
                </a:solidFill>
              </a:rPr>
              <a:t/>
            </a:r>
            <a:br>
              <a:rPr lang="en-US" dirty="0">
                <a:solidFill>
                  <a:schemeClr val="accent5">
                    <a:lumMod val="40000"/>
                    <a:lumOff val="60000"/>
                  </a:schemeClr>
                </a:solidFill>
              </a:rPr>
            </a:br>
            <a:r>
              <a:rPr lang="x-none" dirty="0">
                <a:solidFill>
                  <a:schemeClr val="accent5">
                    <a:lumMod val="40000"/>
                    <a:lumOff val="60000"/>
                  </a:schemeClr>
                </a:solidFill>
              </a:rPr>
              <a:t>computación en la nube</a:t>
            </a:r>
          </a:p>
        </p:txBody>
      </p:sp>
      <p:sp>
        <p:nvSpPr>
          <p:cNvPr id="7" name="Subtitle 6"/>
          <p:cNvSpPr>
            <a:spLocks noGrp="1"/>
          </p:cNvSpPr>
          <p:nvPr>
            <p:ph type="subTitle" idx="1"/>
          </p:nvPr>
        </p:nvSpPr>
        <p:spPr>
          <a:xfrm>
            <a:off x="469497" y="3809526"/>
            <a:ext cx="2368954" cy="902174"/>
          </a:xfrm>
        </p:spPr>
        <p:txBody>
          <a:bodyPr/>
          <a:lstStyle/>
          <a:p>
            <a:pPr rtl="0"/>
            <a:r>
              <a:rPr lang="x-none">
                <a:solidFill>
                  <a:schemeClr val="accent5">
                    <a:lumMod val="40000"/>
                    <a:lumOff val="60000"/>
                  </a:schemeClr>
                </a:solidFill>
              </a:rPr>
              <a:t>IT Essentials 7.0</a:t>
            </a:r>
          </a:p>
          <a:p>
            <a:endParaRPr lang="en-US" dirty="0"/>
          </a:p>
        </p:txBody>
      </p:sp>
    </p:spTree>
    <p:custDataLst>
      <p:tags r:id="rId1"/>
    </p:custDataLst>
    <p:extLst>
      <p:ext uri="{BB962C8B-B14F-4D97-AF65-F5344CB8AC3E}">
        <p14:creationId xmlns:p14="http://schemas.microsoft.com/office/powerpoint/2010/main" val="1989389863"/>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x-none"/>
              <a:t>Capítulo 9: Secciones y objetivos</a:t>
            </a:r>
          </a:p>
        </p:txBody>
      </p:sp>
      <p:sp>
        <p:nvSpPr>
          <p:cNvPr id="4099" name="Rectangle 34"/>
          <p:cNvSpPr>
            <a:spLocks noGrp="1" noChangeArrowheads="1"/>
          </p:cNvSpPr>
          <p:nvPr>
            <p:ph idx="1"/>
          </p:nvPr>
        </p:nvSpPr>
        <p:spPr>
          <a:xfrm>
            <a:off x="1346788" y="798944"/>
            <a:ext cx="7244055" cy="4155319"/>
          </a:xfrm>
        </p:spPr>
        <p:txBody>
          <a:bodyPr/>
          <a:lstStyle/>
          <a:p>
            <a:pPr rtl="0"/>
            <a:r>
              <a:rPr lang="x-none" dirty="0"/>
              <a:t>9.1 Virtualización</a:t>
            </a:r>
          </a:p>
          <a:p>
            <a:pPr marL="469106" lvl="1" indent="-214313" rtl="0">
              <a:buFont typeface="Arial" panose="020B0604020202020204" pitchFamily="34" charset="0"/>
              <a:buChar char="•"/>
            </a:pPr>
            <a:r>
              <a:rPr lang="x-none" sz="1350" dirty="0"/>
              <a:t>Instale una máquina virtual en una computadora.</a:t>
            </a:r>
          </a:p>
          <a:p>
            <a:pPr marL="542131" lvl="2" indent="-214313" rtl="0">
              <a:buFont typeface="Arial" panose="020B0604020202020204" pitchFamily="34" charset="0"/>
              <a:buChar char="•"/>
            </a:pPr>
            <a:r>
              <a:rPr lang="x-none" dirty="0"/>
              <a:t>Explique la virtualización de servidores</a:t>
            </a:r>
          </a:p>
          <a:p>
            <a:pPr marL="542131" lvl="2" indent="-214313" rtl="0">
              <a:buFont typeface="Arial" panose="020B0604020202020204" pitchFamily="34" charset="0"/>
              <a:buChar char="•"/>
            </a:pPr>
            <a:r>
              <a:rPr lang="x-none" dirty="0"/>
              <a:t>Instale software de virtualización en una computadora. </a:t>
            </a:r>
          </a:p>
          <a:p>
            <a:pPr rtl="0"/>
            <a:r>
              <a:rPr lang="x-none" dirty="0"/>
              <a:t>9.2 Computación en nube</a:t>
            </a:r>
          </a:p>
          <a:p>
            <a:pPr marL="469106" lvl="1" indent="-214313" rtl="0">
              <a:buFont typeface="Arial" panose="020B0604020202020204" pitchFamily="34" charset="0"/>
              <a:buChar char="•"/>
            </a:pPr>
            <a:r>
              <a:rPr lang="x-none" sz="1350" dirty="0"/>
              <a:t>Compare conceptos de computación en la nube</a:t>
            </a:r>
            <a:r>
              <a:rPr lang="x-none" sz="1200" dirty="0"/>
              <a:t>.</a:t>
            </a:r>
            <a:r>
              <a:rPr lang="x-none" sz="1350" dirty="0"/>
              <a:t> </a:t>
            </a:r>
          </a:p>
          <a:p>
            <a:pPr marL="542131" lvl="2" indent="-214313" rtl="0">
              <a:buFont typeface="Arial" panose="020B0604020202020204" pitchFamily="34" charset="0"/>
              <a:buChar char="•"/>
            </a:pPr>
            <a:r>
              <a:rPr lang="x-none" dirty="0"/>
              <a:t>Describa los usos de la nube. </a:t>
            </a:r>
          </a:p>
          <a:p>
            <a:pPr marL="542131" lvl="2" indent="-214313" rtl="0">
              <a:buFont typeface="Arial" panose="020B0604020202020204" pitchFamily="34" charset="0"/>
              <a:buChar char="•"/>
            </a:pPr>
            <a:r>
              <a:rPr lang="x-none" dirty="0"/>
              <a:t>Explique las características de la computación en nube pública, privada, híbrida y comunitaria.</a:t>
            </a:r>
          </a:p>
          <a:p>
            <a:pPr marL="254793" lvl="1" indent="0">
              <a:buNone/>
            </a:pPr>
            <a:endParaRPr lang="en-US" sz="1350" dirty="0"/>
          </a:p>
          <a:p>
            <a:pPr marL="65881" indent="0">
              <a:buNone/>
            </a:pPr>
            <a:endParaRPr lang="en-US" sz="1450" dirty="0"/>
          </a:p>
          <a:p>
            <a:pPr marL="542131" lvl="2" indent="-214313">
              <a:buFont typeface="Arial" panose="020B0604020202020204" pitchFamily="34" charset="0"/>
              <a:buChar char="•"/>
            </a:pPr>
            <a:endParaRPr lang="en-US" sz="1150" dirty="0"/>
          </a:p>
          <a:p>
            <a:pPr marL="327818" lvl="2" indent="0">
              <a:buNone/>
            </a:pPr>
            <a:endParaRPr lang="en-US" sz="1150" dirty="0"/>
          </a:p>
        </p:txBody>
      </p:sp>
    </p:spTree>
    <p:custDataLst>
      <p:tags r:id="rId1"/>
    </p:custDataLst>
    <p:extLst>
      <p:ext uri="{BB962C8B-B14F-4D97-AF65-F5344CB8AC3E}">
        <p14:creationId xmlns:p14="http://schemas.microsoft.com/office/powerpoint/2010/main" val="111192384"/>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9.1 Virtualización</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9144000" cy="592921"/>
          </a:xfrm>
        </p:spPr>
        <p:txBody>
          <a:bodyPr/>
          <a:lstStyle/>
          <a:p>
            <a:pPr rtl="0"/>
            <a:r>
              <a:rPr lang="x-none"/>
              <a:t>Explicación en video: ¿Qué es la nube?</a:t>
            </a:r>
          </a:p>
        </p:txBody>
      </p:sp>
      <p:pic>
        <p:nvPicPr>
          <p:cNvPr id="3" name="Content Placeholder 2">
            <a:extLst>
              <a:ext uri="{FF2B5EF4-FFF2-40B4-BE49-F238E27FC236}">
                <a16:creationId xmlns="" xmlns:c="http://schemas.openxmlformats.org/drawingml/2006/chart" xmlns:c15="http://schemas.microsoft.com/office/drawing/2012/chart" xmlns:a16="http://schemas.microsoft.com/office/drawing/2014/main" id="{EC2CB35C-26D3-4FEB-863C-13A12BDA920B}"/>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38364" y="741406"/>
            <a:ext cx="7189672" cy="3867611"/>
          </a:xfrm>
          <a:ln>
            <a:solidFill>
              <a:srgbClr val="00B0F0"/>
            </a:solidFill>
          </a:ln>
        </p:spPr>
      </p:pic>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Virtualización</a:t>
            </a:r>
            <a:r>
              <a:rPr lang="en-US" altLang="en-US" dirty="0"/>
              <a:t/>
            </a:r>
            <a:br>
              <a:rPr lang="en-US" altLang="en-US" dirty="0"/>
            </a:br>
            <a:r>
              <a:rPr lang="x-none"/>
              <a:t>Computación en la nube y virtualización</a:t>
            </a:r>
          </a:p>
        </p:txBody>
      </p:sp>
      <p:sp>
        <p:nvSpPr>
          <p:cNvPr id="8195" name="Rectangle 6"/>
          <p:cNvSpPr>
            <a:spLocks noGrp="1" noChangeArrowheads="1"/>
          </p:cNvSpPr>
          <p:nvPr>
            <p:ph idx="1"/>
          </p:nvPr>
        </p:nvSpPr>
        <p:spPr>
          <a:xfrm>
            <a:off x="144064" y="798945"/>
            <a:ext cx="8999935" cy="1548840"/>
          </a:xfrm>
        </p:spPr>
        <p:txBody>
          <a:bodyPr/>
          <a:lstStyle/>
          <a:p>
            <a:pPr rtl="0"/>
            <a:r>
              <a:rPr lang="x-none" spc="-30" dirty="0"/>
              <a:t>La virtualización permite que una sola computadora aloje varias computadoras virtuales independientes denominadas máquinas virtuales (VM) que comparten el hardware de la computadora host.</a:t>
            </a:r>
          </a:p>
          <a:p>
            <a:pPr rtl="0"/>
            <a:r>
              <a:rPr lang="x-none" dirty="0"/>
              <a:t>El software de virtualización separa el hardware físico real de las instancias de VM. </a:t>
            </a:r>
          </a:p>
          <a:p>
            <a:pPr rtl="0"/>
            <a:r>
              <a:rPr lang="x-none" dirty="0"/>
              <a:t>La imagen de una VM se puede guardar como un archivo y luego volver a iniciarse cuando sea necesario.</a:t>
            </a:r>
          </a:p>
        </p:txBody>
      </p:sp>
      <p:sp>
        <p:nvSpPr>
          <p:cNvPr id="5" name="TextBox 4">
            <a:extLst>
              <a:ext uri="{FF2B5EF4-FFF2-40B4-BE49-F238E27FC236}">
                <a16:creationId xmlns="" xmlns:c="http://schemas.openxmlformats.org/drawingml/2006/chart" xmlns:c15="http://schemas.microsoft.com/office/drawing/2012/chart" xmlns:a16="http://schemas.microsoft.com/office/drawing/2014/main" id="{F16082EF-92C3-404D-8326-8AF84C1B0F38}"/>
              </a:ext>
            </a:extLst>
          </p:cNvPr>
          <p:cNvSpPr txBox="1"/>
          <p:nvPr/>
        </p:nvSpPr>
        <p:spPr>
          <a:xfrm>
            <a:off x="325298" y="2571750"/>
            <a:ext cx="4686969" cy="1246495"/>
          </a:xfrm>
          <a:prstGeom prst="rect">
            <a:avLst/>
          </a:prstGeom>
          <a:noFill/>
        </p:spPr>
        <p:txBody>
          <a:bodyPr wrap="square" rtlCol="0">
            <a:spAutoFit/>
          </a:bodyPr>
          <a:lstStyle/>
          <a:p>
            <a:pPr marL="285750" indent="-285750" rtl="0">
              <a:buFont typeface="Wingdings" panose="05000000000000000000" pitchFamily="2" charset="2"/>
              <a:buChar char="§"/>
            </a:pPr>
            <a:r>
              <a:rPr lang="x-none" sz="1500" dirty="0">
                <a:solidFill>
                  <a:srgbClr val="000000"/>
                </a:solidFill>
                <a:latin typeface="+mn-lt"/>
                <a:ea typeface="ＭＳ Ｐゴシック" charset="0"/>
              </a:rPr>
              <a:t>La computación en la nube separa las aplicaciones del hardware.</a:t>
            </a:r>
          </a:p>
          <a:p>
            <a:pPr marL="285750" indent="-285750" rtl="0">
              <a:buFont typeface="Wingdings" panose="05000000000000000000" pitchFamily="2" charset="2"/>
              <a:buChar char="§"/>
            </a:pPr>
            <a:r>
              <a:rPr lang="x-none" sz="1500" dirty="0">
                <a:solidFill>
                  <a:srgbClr val="000000"/>
                </a:solidFill>
                <a:latin typeface="+mn-lt"/>
                <a:ea typeface="ＭＳ Ｐゴシック" charset="0"/>
              </a:rPr>
              <a:t>Los proveedores de servicios, como Amazon Web Services (AWS), poseen y administran la infraestructura de la nube.</a:t>
            </a:r>
          </a:p>
        </p:txBody>
      </p:sp>
      <p:sp>
        <p:nvSpPr>
          <p:cNvPr id="9" name="TextBox 8">
            <a:extLst>
              <a:ext uri="{FF2B5EF4-FFF2-40B4-BE49-F238E27FC236}">
                <a16:creationId xmlns="" xmlns:c="http://schemas.openxmlformats.org/drawingml/2006/chart" xmlns:c15="http://schemas.microsoft.com/office/drawing/2012/chart" xmlns:a16="http://schemas.microsoft.com/office/drawing/2014/main" id="{140ECF0A-55B6-4EC1-85C3-D43D0981E296}"/>
              </a:ext>
            </a:extLst>
          </p:cNvPr>
          <p:cNvSpPr txBox="1"/>
          <p:nvPr/>
        </p:nvSpPr>
        <p:spPr>
          <a:xfrm>
            <a:off x="102876" y="3910232"/>
            <a:ext cx="5284670" cy="646331"/>
          </a:xfrm>
          <a:prstGeom prst="rect">
            <a:avLst/>
          </a:prstGeom>
          <a:noFill/>
        </p:spPr>
        <p:txBody>
          <a:bodyPr wrap="square" rtlCol="0">
            <a:spAutoFit/>
          </a:bodyPr>
          <a:lstStyle/>
          <a:p>
            <a:pPr algn="ctr" rtl="0"/>
            <a:r>
              <a:rPr lang="x-none" b="1" dirty="0"/>
              <a:t>La virtualización es la base que </a:t>
            </a:r>
            <a:r>
              <a:rPr lang="en-US" b="1" dirty="0" smtClean="0"/>
              <a:t/>
            </a:r>
            <a:br>
              <a:rPr lang="en-US" b="1" dirty="0" smtClean="0"/>
            </a:br>
            <a:r>
              <a:rPr lang="x-none" b="1" dirty="0" smtClean="0"/>
              <a:t>admite </a:t>
            </a:r>
            <a:r>
              <a:rPr lang="x-none" b="1" dirty="0"/>
              <a:t>la computación en la nube.</a:t>
            </a:r>
          </a:p>
        </p:txBody>
      </p:sp>
      <p:pic>
        <p:nvPicPr>
          <p:cNvPr id="8" name="Picture 7" descr="Figure of a businessperson holding a tablet with cloud computing icons floating above it." title="Cloud Computing and Virtualization">
            <a:extLst>
              <a:ext uri="{FF2B5EF4-FFF2-40B4-BE49-F238E27FC236}">
                <a16:creationId xmlns="" xmlns:c="http://schemas.openxmlformats.org/drawingml/2006/chart" xmlns:c15="http://schemas.microsoft.com/office/drawing/2012/chart" xmlns:a16="http://schemas.microsoft.com/office/drawing/2014/main" id="{452BAB49-444A-4849-A893-9AEFFDE456C0}"/>
              </a:ext>
            </a:extLst>
          </p:cNvPr>
          <p:cNvPicPr>
            <a:picLocks noChangeAspect="1"/>
          </p:cNvPicPr>
          <p:nvPr/>
        </p:nvPicPr>
        <p:blipFill>
          <a:blip r:embed="rId4"/>
          <a:stretch>
            <a:fillRect/>
          </a:stretch>
        </p:blipFill>
        <p:spPr>
          <a:xfrm>
            <a:off x="5648532" y="2453859"/>
            <a:ext cx="2968247" cy="2225233"/>
          </a:xfrm>
          <a:prstGeom prst="rect">
            <a:avLst/>
          </a:prstGeom>
        </p:spPr>
      </p:pic>
    </p:spTree>
    <p:custDataLst>
      <p:tags r:id="rId1"/>
    </p:custDataLst>
    <p:extLst>
      <p:ext uri="{BB962C8B-B14F-4D97-AF65-F5344CB8AC3E}">
        <p14:creationId xmlns:p14="http://schemas.microsoft.com/office/powerpoint/2010/main" val="49223303"/>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Virtualización</a:t>
            </a:r>
            <a:r>
              <a:rPr lang="en-US" altLang="en-US" dirty="0"/>
              <a:t/>
            </a:r>
            <a:br>
              <a:rPr lang="en-US" altLang="en-US" dirty="0"/>
            </a:br>
            <a:r>
              <a:rPr lang="x-none"/>
              <a:t>Implementación del servidor tradicional</a:t>
            </a:r>
          </a:p>
        </p:txBody>
      </p:sp>
      <p:sp>
        <p:nvSpPr>
          <p:cNvPr id="8195" name="Rectangle 6"/>
          <p:cNvSpPr>
            <a:spLocks noGrp="1" noChangeArrowheads="1"/>
          </p:cNvSpPr>
          <p:nvPr>
            <p:ph idx="1"/>
          </p:nvPr>
        </p:nvSpPr>
        <p:spPr>
          <a:xfrm>
            <a:off x="124608" y="905949"/>
            <a:ext cx="8940369" cy="1310029"/>
          </a:xfrm>
        </p:spPr>
        <p:txBody>
          <a:bodyPr/>
          <a:lstStyle/>
          <a:p>
            <a:pPr rtl="0"/>
            <a:r>
              <a:rPr lang="x-none" sz="1200" dirty="0"/>
              <a:t>Tradicionalmente, las organizaciones entregaban aplicaciones y servicios mediante potentes servidores dedicados.</a:t>
            </a:r>
          </a:p>
          <a:p>
            <a:pPr rtl="0"/>
            <a:r>
              <a:rPr lang="x-none" sz="1200" dirty="0"/>
              <a:t>Estos servidores dedicados están equipados con mucha capacidad de RAM, CPU potentes y varios dispositivos de almacenamiento grandes.</a:t>
            </a:r>
          </a:p>
          <a:p>
            <a:pPr rtl="0"/>
            <a:r>
              <a:rPr lang="x-none" sz="1200" dirty="0"/>
              <a:t>Entre las desventajas, se incluyen las siguientes: recursos desperdiciados, un único punto de falla y la proliferación de servidores.</a:t>
            </a:r>
          </a:p>
        </p:txBody>
      </p:sp>
      <p:pic>
        <p:nvPicPr>
          <p:cNvPr id="4" name="Picture 3">
            <a:extLst>
              <a:ext uri="{FF2B5EF4-FFF2-40B4-BE49-F238E27FC236}">
                <a16:creationId xmlns="" xmlns:c="http://schemas.openxmlformats.org/drawingml/2006/chart" xmlns:c15="http://schemas.microsoft.com/office/drawing/2012/chart" xmlns:a16="http://schemas.microsoft.com/office/drawing/2014/main" id="{217AA1D9-9A18-4D8B-8830-FD2ED1165D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13006" y="2359113"/>
            <a:ext cx="6271803" cy="2308096"/>
          </a:xfrm>
          <a:prstGeom prst="rect">
            <a:avLst/>
          </a:prstGeom>
        </p:spPr>
      </p:pic>
    </p:spTree>
    <p:custDataLst>
      <p:tags r:id="rId1"/>
    </p:custDataLst>
    <p:extLst>
      <p:ext uri="{BB962C8B-B14F-4D97-AF65-F5344CB8AC3E}">
        <p14:creationId xmlns:p14="http://schemas.microsoft.com/office/powerpoint/2010/main" val="2638466440"/>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Virtualización</a:t>
            </a:r>
            <a:r>
              <a:rPr lang="en-US" altLang="en-US" dirty="0"/>
              <a:t/>
            </a:r>
            <a:br>
              <a:rPr lang="en-US" altLang="en-US" dirty="0"/>
            </a:br>
            <a:r>
              <a:rPr lang="x-none"/>
              <a:t>Virtualización de servidores</a:t>
            </a:r>
          </a:p>
        </p:txBody>
      </p:sp>
      <p:sp>
        <p:nvSpPr>
          <p:cNvPr id="8195" name="Rectangle 6"/>
          <p:cNvSpPr>
            <a:spLocks noGrp="1" noChangeArrowheads="1"/>
          </p:cNvSpPr>
          <p:nvPr>
            <p:ph idx="1"/>
          </p:nvPr>
        </p:nvSpPr>
        <p:spPr>
          <a:xfrm>
            <a:off x="134336" y="896222"/>
            <a:ext cx="9009663" cy="1675528"/>
          </a:xfrm>
        </p:spPr>
        <p:txBody>
          <a:bodyPr/>
          <a:lstStyle/>
          <a:p>
            <a:pPr rtl="0"/>
            <a:r>
              <a:rPr lang="x-none" sz="1400" spc="-30" dirty="0"/>
              <a:t>La virtualización de servidores aprovecha los recursos inactivos para reducir el número de servidores requeridos. </a:t>
            </a:r>
          </a:p>
          <a:p>
            <a:pPr rtl="0"/>
            <a:r>
              <a:rPr lang="x-none" sz="1400" spc="-30" dirty="0"/>
              <a:t>Se utiliza un programa denominado </a:t>
            </a:r>
            <a:r>
              <a:rPr lang="x-none" sz="1400" b="1" spc="-30" dirty="0"/>
              <a:t>hipervisor</a:t>
            </a:r>
            <a:r>
              <a:rPr lang="x-none" sz="1400" spc="-30" dirty="0"/>
              <a:t> para administrar los recursos de la computadora y diversas VM.</a:t>
            </a:r>
          </a:p>
          <a:p>
            <a:pPr rtl="0"/>
            <a:r>
              <a:rPr lang="x-none" sz="1400" spc="-30" dirty="0"/>
              <a:t>Proporciona a las VM acceso al hardware en la máquina física, como las CPU, la memoria, controladores de disco y NIC.</a:t>
            </a:r>
          </a:p>
          <a:p>
            <a:pPr rtl="0"/>
            <a:r>
              <a:rPr lang="x-none" sz="1400" spc="-30" dirty="0"/>
              <a:t>Cada máquina virtual ejecuta un sistema operativo completo y separado.</a:t>
            </a:r>
          </a:p>
          <a:p>
            <a:endParaRPr lang="en-US" altLang="ja-JP" sz="1400" spc="-30" dirty="0"/>
          </a:p>
        </p:txBody>
      </p:sp>
      <p:pic>
        <p:nvPicPr>
          <p:cNvPr id="7" name="Picture 6">
            <a:extLst>
              <a:ext uri="{FF2B5EF4-FFF2-40B4-BE49-F238E27FC236}">
                <a16:creationId xmlns="" xmlns:c="http://schemas.openxmlformats.org/drawingml/2006/chart" xmlns:c15="http://schemas.microsoft.com/office/drawing/2012/chart" xmlns:a16="http://schemas.microsoft.com/office/drawing/2014/main" id="{C82BD155-B926-41C7-BA37-8685B2AFF3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79112" y="2763609"/>
            <a:ext cx="4785775" cy="1889923"/>
          </a:xfrm>
          <a:prstGeom prst="rect">
            <a:avLst/>
          </a:prstGeom>
        </p:spPr>
      </p:pic>
    </p:spTree>
    <p:custDataLst>
      <p:tags r:id="rId1"/>
    </p:custDataLst>
    <p:extLst>
      <p:ext uri="{BB962C8B-B14F-4D97-AF65-F5344CB8AC3E}">
        <p14:creationId xmlns:p14="http://schemas.microsoft.com/office/powerpoint/2010/main" val="3707270558"/>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Virtualización</a:t>
            </a:r>
            <a:r>
              <a:rPr lang="en-US" altLang="en-US" dirty="0"/>
              <a:t/>
            </a:r>
            <a:br>
              <a:rPr lang="en-US" altLang="en-US" dirty="0"/>
            </a:br>
            <a:r>
              <a:rPr lang="x-none"/>
              <a:t>Ventajas de la virtualización de servidores</a:t>
            </a:r>
          </a:p>
        </p:txBody>
      </p:sp>
      <p:sp>
        <p:nvSpPr>
          <p:cNvPr id="8195" name="Rectangle 6"/>
          <p:cNvSpPr>
            <a:spLocks noGrp="1" noChangeArrowheads="1"/>
          </p:cNvSpPr>
          <p:nvPr>
            <p:ph idx="1"/>
          </p:nvPr>
        </p:nvSpPr>
        <p:spPr>
          <a:xfrm>
            <a:off x="134337" y="896221"/>
            <a:ext cx="8853286" cy="3786873"/>
          </a:xfrm>
        </p:spPr>
        <p:txBody>
          <a:bodyPr/>
          <a:lstStyle/>
          <a:p>
            <a:pPr rtl="0"/>
            <a:r>
              <a:rPr lang="x-none"/>
              <a:t>Mejor uso de los recursos</a:t>
            </a:r>
          </a:p>
          <a:p>
            <a:pPr rtl="0"/>
            <a:r>
              <a:rPr lang="x-none"/>
              <a:t>Se requiere menos espacio</a:t>
            </a:r>
          </a:p>
          <a:p>
            <a:pPr rtl="0"/>
            <a:r>
              <a:rPr lang="x-none"/>
              <a:t>Se consume menos energía</a:t>
            </a:r>
          </a:p>
          <a:p>
            <a:pPr rtl="0"/>
            <a:r>
              <a:rPr lang="x-none"/>
              <a:t>Reducción de costos</a:t>
            </a:r>
          </a:p>
          <a:p>
            <a:pPr rtl="0"/>
            <a:r>
              <a:rPr lang="x-none"/>
              <a:t>Aprovisionamiento más rápido de servidores</a:t>
            </a:r>
          </a:p>
          <a:p>
            <a:pPr rtl="0"/>
            <a:r>
              <a:rPr lang="x-none"/>
              <a:t>Tiempo de actividad maximizado</a:t>
            </a:r>
          </a:p>
          <a:p>
            <a:pPr rtl="0"/>
            <a:r>
              <a:rPr lang="x-none"/>
              <a:t>Recuperación tras desastres mejorada</a:t>
            </a:r>
          </a:p>
          <a:p>
            <a:pPr rtl="0"/>
            <a:r>
              <a:rPr lang="x-none"/>
              <a:t>Soporte para sistemas antiguos</a:t>
            </a:r>
          </a:p>
          <a:p>
            <a:endParaRPr lang="en-US" altLang="ja-JP" dirty="0"/>
          </a:p>
        </p:txBody>
      </p:sp>
    </p:spTree>
    <p:custDataLst>
      <p:tags r:id="rId1"/>
    </p:custDataLst>
    <p:extLst>
      <p:ext uri="{BB962C8B-B14F-4D97-AF65-F5344CB8AC3E}">
        <p14:creationId xmlns:p14="http://schemas.microsoft.com/office/powerpoint/2010/main" val="4274422524"/>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a:r>
              <a:rPr lang="x-none"/>
              <a:t>Materiales del instructor: Guía de planificación del capítulo 9</a:t>
            </a:r>
          </a:p>
        </p:txBody>
      </p:sp>
      <p:sp>
        <p:nvSpPr>
          <p:cNvPr id="4099" name="Rectangle 34"/>
          <p:cNvSpPr>
            <a:spLocks noGrp="1" noChangeArrowheads="1"/>
          </p:cNvSpPr>
          <p:nvPr>
            <p:ph idx="1"/>
          </p:nvPr>
        </p:nvSpPr>
        <p:spPr/>
        <p:txBody>
          <a:bodyPr/>
          <a:lstStyle/>
          <a:p>
            <a:pPr rtl="0"/>
            <a:r>
              <a:rPr lang="x-none"/>
              <a:t>Esta presentación en PowerPoint se divide en dos partes:</a:t>
            </a:r>
          </a:p>
          <a:p>
            <a:pPr rtl="0"/>
            <a:r>
              <a:rPr lang="x-none"/>
              <a:t>Guía de planificación para el instructor</a:t>
            </a:r>
          </a:p>
          <a:p>
            <a:pPr lvl="1" rtl="0"/>
            <a:r>
              <a:rPr lang="x-none"/>
              <a:t>Información para ayudarlo a familiarizarse con el capítulo</a:t>
            </a:r>
          </a:p>
          <a:p>
            <a:pPr lvl="1" rtl="0"/>
            <a:r>
              <a:rPr lang="x-none"/>
              <a:t>Ayuda didáctica</a:t>
            </a:r>
          </a:p>
          <a:p>
            <a:pPr rtl="0"/>
            <a:r>
              <a:rPr lang="x-none"/>
              <a:t>Presentación de la clase del instructor</a:t>
            </a:r>
          </a:p>
          <a:p>
            <a:pPr lvl="1" rtl="0"/>
            <a:r>
              <a:rPr lang="x-none"/>
              <a:t>Diapositivas opcionales que puede utilizar en el aula</a:t>
            </a:r>
          </a:p>
          <a:p>
            <a:pPr lvl="1" rtl="0"/>
            <a:r>
              <a:rPr lang="x-none"/>
              <a:t>Comienza por la diapositiva #12</a:t>
            </a:r>
          </a:p>
          <a:p>
            <a:endParaRPr lang="en-CA" dirty="0"/>
          </a:p>
          <a:p>
            <a:pPr rtl="0"/>
            <a:r>
              <a:rPr lang="x-none" b="1"/>
              <a:t>Nota</a:t>
            </a:r>
            <a:r>
              <a:rPr lang="x-none"/>
              <a:t>: Elimine la Guía de Planificación de esta presentación antes de compartirla con otras personas.</a:t>
            </a:r>
          </a:p>
        </p:txBody>
      </p:sp>
    </p:spTree>
    <p:custDataLst>
      <p:tags r:id="rId1"/>
    </p:custDataLst>
    <p:extLst>
      <p:ext uri="{BB962C8B-B14F-4D97-AF65-F5344CB8AC3E}">
        <p14:creationId xmlns:p14="http://schemas.microsoft.com/office/powerpoint/2010/main" val="3599581950"/>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 y="41393"/>
            <a:ext cx="9144000" cy="626069"/>
          </a:xfrm>
        </p:spPr>
        <p:txBody>
          <a:bodyPr/>
          <a:lstStyle/>
          <a:p>
            <a:pPr rtl="0"/>
            <a:r>
              <a:rPr lang="x-none" sz="1600"/>
              <a:t>Virtualización</a:t>
            </a:r>
            <a:r>
              <a:rPr lang="en-US" altLang="en-US" sz="1600" dirty="0"/>
              <a:t/>
            </a:r>
            <a:br>
              <a:rPr lang="en-US" altLang="en-US" sz="1600" dirty="0"/>
            </a:br>
            <a:r>
              <a:rPr lang="x-none"/>
              <a:t>Virtualización del lado del cliente</a:t>
            </a:r>
          </a:p>
        </p:txBody>
      </p:sp>
      <p:sp>
        <p:nvSpPr>
          <p:cNvPr id="55299" name="Rectangle 3"/>
          <p:cNvSpPr>
            <a:spLocks noGrp="1" noChangeArrowheads="1"/>
          </p:cNvSpPr>
          <p:nvPr>
            <p:ph type="body" idx="1"/>
          </p:nvPr>
        </p:nvSpPr>
        <p:spPr>
          <a:xfrm>
            <a:off x="4724454" y="724024"/>
            <a:ext cx="4419545" cy="3808575"/>
          </a:xfrm>
        </p:spPr>
        <p:txBody>
          <a:bodyPr/>
          <a:lstStyle/>
          <a:p>
            <a:pPr rtl="0"/>
            <a:r>
              <a:rPr lang="x-none" sz="1700" dirty="0"/>
              <a:t>La virtualización del lado del cliente permite que los usuarios ejecuten VM en su computadora local.</a:t>
            </a:r>
          </a:p>
          <a:p>
            <a:pPr rtl="0"/>
            <a:r>
              <a:rPr lang="x-none" sz="1700" dirty="0"/>
              <a:t>Permite a los usuarios probar nuevos sistemas operativos y software o ejecutar software más antiguo.</a:t>
            </a:r>
          </a:p>
          <a:p>
            <a:pPr rtl="0"/>
            <a:r>
              <a:rPr lang="x-none" sz="1700" b="1" dirty="0"/>
              <a:t>Computadora host</a:t>
            </a:r>
            <a:r>
              <a:rPr lang="x-none" sz="1700" dirty="0"/>
              <a:t>: la computadora física controlada por un usuario.</a:t>
            </a:r>
          </a:p>
          <a:p>
            <a:pPr rtl="0"/>
            <a:r>
              <a:rPr lang="x-none" sz="1700" b="1" dirty="0"/>
              <a:t>SO </a:t>
            </a:r>
            <a:r>
              <a:rPr lang="x-none" sz="1700" b="1" dirty="0" smtClean="0"/>
              <a:t>host</a:t>
            </a:r>
            <a:r>
              <a:rPr lang="x-none" sz="1700" dirty="0" smtClean="0"/>
              <a:t>: </a:t>
            </a:r>
            <a:r>
              <a:rPr lang="x-none" sz="1700" dirty="0"/>
              <a:t>el sistema operativo de la computadora host.</a:t>
            </a:r>
          </a:p>
          <a:p>
            <a:pPr rtl="0"/>
            <a:r>
              <a:rPr lang="x-none" sz="1700" b="1" dirty="0"/>
              <a:t>SO invitado</a:t>
            </a:r>
            <a:r>
              <a:rPr lang="x-none" sz="1700" dirty="0"/>
              <a:t>: el sistema operativo que se ejecuta en la VM</a:t>
            </a:r>
            <a:r>
              <a:rPr lang="x-none" sz="1700" dirty="0" smtClean="0"/>
              <a:t>.</a:t>
            </a:r>
            <a:endParaRPr lang="en-CA" altLang="en-US" sz="1700" b="1" dirty="0"/>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FA46D3DE-2646-4647-A00F-9A70249E66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2205" y="1230514"/>
            <a:ext cx="4111907" cy="2682472"/>
          </a:xfrm>
          <a:prstGeom prst="rect">
            <a:avLst/>
          </a:prstGeom>
        </p:spPr>
      </p:pic>
    </p:spTree>
    <p:custDataLst>
      <p:tags r:id="rId1"/>
    </p:custDataLst>
    <p:extLst>
      <p:ext uri="{BB962C8B-B14F-4D97-AF65-F5344CB8AC3E}">
        <p14:creationId xmlns:p14="http://schemas.microsoft.com/office/powerpoint/2010/main" val="2900830122"/>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1" y="-15169"/>
            <a:ext cx="9144000" cy="757551"/>
          </a:xfrm>
        </p:spPr>
        <p:txBody>
          <a:bodyPr/>
          <a:lstStyle/>
          <a:p>
            <a:pPr rtl="0"/>
            <a:r>
              <a:rPr lang="x-none" sz="1600"/>
              <a:t>Virtualización</a:t>
            </a:r>
            <a:r>
              <a:rPr lang="en-US" altLang="en-US" sz="1600" dirty="0"/>
              <a:t/>
            </a:r>
            <a:br>
              <a:rPr lang="en-US" altLang="en-US" sz="1600" dirty="0"/>
            </a:br>
            <a:r>
              <a:rPr lang="x-none"/>
              <a:t>Hipervisores de tipo 1 y 2</a:t>
            </a:r>
          </a:p>
        </p:txBody>
      </p:sp>
      <p:sp>
        <p:nvSpPr>
          <p:cNvPr id="55299" name="Rectangle 3"/>
          <p:cNvSpPr>
            <a:spLocks noGrp="1" noChangeArrowheads="1"/>
          </p:cNvSpPr>
          <p:nvPr>
            <p:ph type="body" idx="1"/>
          </p:nvPr>
        </p:nvSpPr>
        <p:spPr>
          <a:xfrm>
            <a:off x="180846" y="1162335"/>
            <a:ext cx="4920543" cy="2939645"/>
          </a:xfrm>
        </p:spPr>
        <p:txBody>
          <a:bodyPr/>
          <a:lstStyle/>
          <a:p>
            <a:pPr rtl="0"/>
            <a:r>
              <a:rPr lang="x-none" sz="1700" dirty="0"/>
              <a:t>El hipervisor de tipo 1 (nativo) se utiliza generalmente con la virtualización de servidores. Por ejemplo, se utilizan en centros de datos y computación en la nube.</a:t>
            </a:r>
          </a:p>
          <a:p>
            <a:pPr rtl="0"/>
            <a:r>
              <a:rPr lang="x-none" sz="1700" dirty="0"/>
              <a:t>Los hipervisores de tipo 1 se ejecutan directamente en el hardware de un host y administran la asignación de recursos del sistema a las VM.</a:t>
            </a:r>
          </a:p>
          <a:p>
            <a:pPr rtl="0"/>
            <a:r>
              <a:rPr lang="x-none" sz="1700" dirty="0"/>
              <a:t>Entre los hipervisores de tipo 1, se </a:t>
            </a:r>
            <a:r>
              <a:rPr lang="x-none" sz="1700" dirty="0" smtClean="0"/>
              <a:t>incluye</a:t>
            </a:r>
            <a:r>
              <a:rPr lang="en-US" sz="1700" dirty="0" smtClean="0"/>
              <a:t> </a:t>
            </a:r>
            <a:r>
              <a:rPr lang="x-none" sz="1700" dirty="0" smtClean="0"/>
              <a:t>VMware </a:t>
            </a:r>
            <a:r>
              <a:rPr lang="x-none" sz="1700" dirty="0"/>
              <a:t>VSphere/ESXi, Xen y el servidor de VM Oracle.</a:t>
            </a:r>
          </a:p>
          <a:p>
            <a:pPr lvl="1"/>
            <a:endParaRPr lang="en-US" altLang="en-US" sz="1800" dirty="0"/>
          </a:p>
          <a:p>
            <a:pPr marL="0" indent="0" eaLnBrk="1" hangingPunct="1">
              <a:buNone/>
            </a:pPr>
            <a:endParaRPr lang="en-CA" altLang="en-US" sz="1650" b="1" dirty="0"/>
          </a:p>
        </p:txBody>
      </p:sp>
      <p:pic>
        <p:nvPicPr>
          <p:cNvPr id="4" name="Picture 3">
            <a:extLst>
              <a:ext uri="{FF2B5EF4-FFF2-40B4-BE49-F238E27FC236}">
                <a16:creationId xmlns="" xmlns:c="http://schemas.openxmlformats.org/drawingml/2006/chart" xmlns:c15="http://schemas.microsoft.com/office/drawing/2012/chart" xmlns:a16="http://schemas.microsoft.com/office/drawing/2014/main" id="{64FBED7C-A2A8-4007-895D-BB41F866B5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87906" y="807421"/>
            <a:ext cx="2994183" cy="2019475"/>
          </a:xfrm>
          <a:prstGeom prst="rect">
            <a:avLst/>
          </a:prstGeom>
        </p:spPr>
      </p:pic>
      <p:pic>
        <p:nvPicPr>
          <p:cNvPr id="6" name="Picture 5">
            <a:extLst>
              <a:ext uri="{FF2B5EF4-FFF2-40B4-BE49-F238E27FC236}">
                <a16:creationId xmlns="" xmlns:c="http://schemas.openxmlformats.org/drawingml/2006/chart" xmlns:c15="http://schemas.microsoft.com/office/drawing/2012/chart" xmlns:a16="http://schemas.microsoft.com/office/drawing/2014/main" id="{0BA56C25-5C67-4479-A7B7-52D995135BD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07154" y="2938776"/>
            <a:ext cx="2962912" cy="1950889"/>
          </a:xfrm>
          <a:prstGeom prst="rect">
            <a:avLst/>
          </a:prstGeom>
        </p:spPr>
      </p:pic>
    </p:spTree>
    <p:custDataLst>
      <p:tags r:id="rId1"/>
    </p:custDataLst>
    <p:extLst>
      <p:ext uri="{BB962C8B-B14F-4D97-AF65-F5344CB8AC3E}">
        <p14:creationId xmlns:p14="http://schemas.microsoft.com/office/powerpoint/2010/main" val="3473580008"/>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rtl="0"/>
            <a:r>
              <a:rPr lang="x-none" sz="1600"/>
              <a:t>Virtualización</a:t>
            </a:r>
            <a:r>
              <a:rPr lang="en-US" altLang="en-US" sz="1600" dirty="0"/>
              <a:t/>
            </a:r>
            <a:br>
              <a:rPr lang="en-US" altLang="en-US" sz="1600" dirty="0"/>
            </a:br>
            <a:r>
              <a:rPr lang="x-none"/>
              <a:t>Hipervisores de tipo 1 y 2 (cont.)</a:t>
            </a:r>
          </a:p>
        </p:txBody>
      </p:sp>
      <p:sp>
        <p:nvSpPr>
          <p:cNvPr id="55299" name="Rectangle 3"/>
          <p:cNvSpPr>
            <a:spLocks noGrp="1" noChangeArrowheads="1"/>
          </p:cNvSpPr>
          <p:nvPr>
            <p:ph type="body" idx="1"/>
          </p:nvPr>
        </p:nvSpPr>
        <p:spPr>
          <a:xfrm>
            <a:off x="222229" y="859082"/>
            <a:ext cx="8921771" cy="1525900"/>
          </a:xfrm>
        </p:spPr>
        <p:txBody>
          <a:bodyPr/>
          <a:lstStyle/>
          <a:p>
            <a:pPr rtl="0"/>
            <a:r>
              <a:rPr lang="x-none" sz="1600" dirty="0"/>
              <a:t>Los hipervisores </a:t>
            </a:r>
            <a:r>
              <a:rPr lang="x-none" sz="1600" spc="-30" dirty="0"/>
              <a:t>de tipo 2 (alojados) se utilizan comúnmente con la virtualización del lado cliente.</a:t>
            </a:r>
          </a:p>
          <a:p>
            <a:pPr rtl="0"/>
            <a:r>
              <a:rPr lang="x-none" sz="1600" dirty="0"/>
              <a:t>Los hipervisores </a:t>
            </a:r>
            <a:r>
              <a:rPr lang="x-none" sz="1600" spc="-30" dirty="0"/>
              <a:t>de tipo 2 funcionan con la computadora host para crear y utilizar varias VM.</a:t>
            </a:r>
          </a:p>
          <a:p>
            <a:pPr rtl="0"/>
            <a:r>
              <a:rPr lang="x-none" sz="1600" dirty="0"/>
              <a:t>Los hipervisores </a:t>
            </a:r>
            <a:r>
              <a:rPr lang="x-none" sz="1600" spc="-30" dirty="0"/>
              <a:t>de tipo 2 incluyen VMware Workstation, Windows Hyper-V y Oracle VirtualBox.</a:t>
            </a:r>
          </a:p>
          <a:p>
            <a:pPr lvl="1"/>
            <a:endParaRPr lang="en-US" altLang="en-US" sz="1600" dirty="0"/>
          </a:p>
          <a:p>
            <a:pPr marL="0" indent="0" eaLnBrk="1" hangingPunct="1">
              <a:buNone/>
            </a:pPr>
            <a:endParaRPr lang="en-CA" altLang="en-US" sz="1600" b="1" dirty="0"/>
          </a:p>
        </p:txBody>
      </p:sp>
      <p:pic>
        <p:nvPicPr>
          <p:cNvPr id="3" name="Picture 2">
            <a:extLst>
              <a:ext uri="{FF2B5EF4-FFF2-40B4-BE49-F238E27FC236}">
                <a16:creationId xmlns="" xmlns:c="http://schemas.openxmlformats.org/drawingml/2006/chart" xmlns:c15="http://schemas.microsoft.com/office/drawing/2012/chart" xmlns:a16="http://schemas.microsoft.com/office/drawing/2014/main" id="{2830994A-426E-412F-A895-E1DF23F8CD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2935" y="2532818"/>
            <a:ext cx="3008636" cy="2377646"/>
          </a:xfrm>
          <a:prstGeom prst="rect">
            <a:avLst/>
          </a:prstGeom>
        </p:spPr>
      </p:pic>
      <p:pic>
        <p:nvPicPr>
          <p:cNvPr id="7" name="Picture 6">
            <a:extLst>
              <a:ext uri="{FF2B5EF4-FFF2-40B4-BE49-F238E27FC236}">
                <a16:creationId xmlns="" xmlns:c="http://schemas.openxmlformats.org/drawingml/2006/chart" xmlns:c15="http://schemas.microsoft.com/office/drawing/2012/chart" xmlns:a16="http://schemas.microsoft.com/office/drawing/2014/main" id="{92ED7CE3-E613-4056-8B8A-C284711F2B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6255" y="2582352"/>
            <a:ext cx="3006624" cy="2278577"/>
          </a:xfrm>
          <a:prstGeom prst="rect">
            <a:avLst/>
          </a:prstGeom>
        </p:spPr>
      </p:pic>
    </p:spTree>
    <p:custDataLst>
      <p:tags r:id="rId1"/>
    </p:custDataLst>
    <p:extLst>
      <p:ext uri="{BB962C8B-B14F-4D97-AF65-F5344CB8AC3E}">
        <p14:creationId xmlns:p14="http://schemas.microsoft.com/office/powerpoint/2010/main" val="3951231172"/>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Virtualización</a:t>
            </a:r>
            <a:r>
              <a:rPr lang="en-US" altLang="en-US" dirty="0"/>
              <a:t/>
            </a:r>
            <a:br>
              <a:rPr lang="en-US" altLang="en-US" dirty="0"/>
            </a:br>
            <a:r>
              <a:rPr lang="x-none"/>
              <a:t>Requisitos de las máquinas virtuales</a:t>
            </a:r>
          </a:p>
        </p:txBody>
      </p:sp>
      <p:graphicFrame>
        <p:nvGraphicFramePr>
          <p:cNvPr id="8" name="Content Placeholder 7">
            <a:extLst>
              <a:ext uri="{FF2B5EF4-FFF2-40B4-BE49-F238E27FC236}">
                <a16:creationId xmlns="" xmlns:c="http://schemas.openxmlformats.org/drawingml/2006/chart" xmlns:c15="http://schemas.microsoft.com/office/drawing/2012/chart" xmlns:a16="http://schemas.microsoft.com/office/drawing/2014/main" id="{F84B522F-23FA-4DD3-B2E0-C66CF2743367}"/>
              </a:ext>
            </a:extLst>
          </p:cNvPr>
          <p:cNvGraphicFramePr>
            <a:graphicFrameLocks noGrp="1"/>
          </p:cNvGraphicFramePr>
          <p:nvPr>
            <p:ph idx="1"/>
            <p:extLst>
              <p:ext uri="{D42A27DB-BD31-4B8C-83A1-F6EECF244321}">
                <p14:modId xmlns:p14="http://schemas.microsoft.com/office/powerpoint/2010/main" val="1425202793"/>
              </p:ext>
            </p:extLst>
          </p:nvPr>
        </p:nvGraphicFramePr>
        <p:xfrm>
          <a:off x="721905" y="1399875"/>
          <a:ext cx="7830000" cy="2534920"/>
        </p:xfrm>
        <a:graphic>
          <a:graphicData uri="http://schemas.openxmlformats.org/drawingml/2006/table">
            <a:tbl>
              <a:tblPr firstRow="1" bandRow="1">
                <a:tableStyleId>{5C22544A-7EE6-4342-B048-85BDC9FD1C3A}</a:tableStyleId>
              </a:tblPr>
              <a:tblGrid>
                <a:gridCol w="1911600">
                  <a:extLst>
                    <a:ext uri="{9D8B030D-6E8A-4147-A177-3AD203B41FA5}">
                      <a16:colId xmlns="" xmlns:c="http://schemas.openxmlformats.org/drawingml/2006/chart" xmlns:c15="http://schemas.microsoft.com/office/drawing/2012/chart" xmlns:a16="http://schemas.microsoft.com/office/drawing/2014/main" val="38602190"/>
                    </a:ext>
                  </a:extLst>
                </a:gridCol>
                <a:gridCol w="5918400">
                  <a:extLst>
                    <a:ext uri="{9D8B030D-6E8A-4147-A177-3AD203B41FA5}">
                      <a16:colId xmlns="" xmlns:c="http://schemas.openxmlformats.org/drawingml/2006/chart" xmlns:c15="http://schemas.microsoft.com/office/drawing/2012/chart" xmlns:a16="http://schemas.microsoft.com/office/drawing/2014/main" val="2311145181"/>
                    </a:ext>
                  </a:extLst>
                </a:gridCol>
              </a:tblGrid>
              <a:tr h="370840">
                <a:tc gridSpan="2">
                  <a:txBody>
                    <a:bodyPr/>
                    <a:lstStyle/>
                    <a:p>
                      <a:pPr rtl="0"/>
                      <a:r>
                        <a:rPr lang="x-none" dirty="0"/>
                        <a:t>Requisitos mínimos de Windows Hyper-V en Windows 10</a:t>
                      </a:r>
                    </a:p>
                  </a:txBody>
                  <a:tcPr/>
                </a:tc>
                <a:tc hMerge="1">
                  <a:txBody>
                    <a:bodyPr/>
                    <a:lstStyle/>
                    <a:p>
                      <a:endParaRPr lang="en-US" dirty="0"/>
                    </a:p>
                  </a:txBody>
                  <a:tcPr/>
                </a:tc>
                <a:extLst>
                  <a:ext uri="{0D108BD9-81ED-4DB2-BD59-A6C34878D82A}">
                    <a16:rowId xmlns="" xmlns:c="http://schemas.openxmlformats.org/drawingml/2006/chart" xmlns:c15="http://schemas.microsoft.com/office/drawing/2012/chart" xmlns:a16="http://schemas.microsoft.com/office/drawing/2014/main" val="2255326577"/>
                  </a:ext>
                </a:extLst>
              </a:tr>
              <a:tr h="0">
                <a:tc>
                  <a:txBody>
                    <a:bodyPr/>
                    <a:lstStyle/>
                    <a:p>
                      <a:pPr rtl="0"/>
                      <a:r>
                        <a:rPr lang="x-none" dirty="0"/>
                        <a:t>Sistema operativo del host</a:t>
                      </a:r>
                    </a:p>
                  </a:txBody>
                  <a:tcPr/>
                </a:tc>
                <a:tc>
                  <a:txBody>
                    <a:bodyPr/>
                    <a:lstStyle/>
                    <a:p>
                      <a:pPr rtl="0"/>
                      <a:r>
                        <a:rPr lang="x-none" dirty="0"/>
                        <a:t>Windows 10 Pro o Windows Server (2012 y 2016)</a:t>
                      </a:r>
                    </a:p>
                  </a:txBody>
                  <a:tcPr/>
                </a:tc>
                <a:extLst>
                  <a:ext uri="{0D108BD9-81ED-4DB2-BD59-A6C34878D82A}">
                    <a16:rowId xmlns="" xmlns:c="http://schemas.openxmlformats.org/drawingml/2006/chart" xmlns:c15="http://schemas.microsoft.com/office/drawing/2012/chart" xmlns:a16="http://schemas.microsoft.com/office/drawing/2014/main" val="633157363"/>
                  </a:ext>
                </a:extLst>
              </a:tr>
              <a:tr h="0">
                <a:tc>
                  <a:txBody>
                    <a:bodyPr/>
                    <a:lstStyle/>
                    <a:p>
                      <a:pPr rtl="0"/>
                      <a:r>
                        <a:rPr lang="x-none" dirty="0"/>
                        <a:t>Procesador</a:t>
                      </a:r>
                    </a:p>
                  </a:txBody>
                  <a:tcPr/>
                </a:tc>
                <a:tc>
                  <a:txBody>
                    <a:bodyPr/>
                    <a:lstStyle/>
                    <a:p>
                      <a:pPr rtl="0"/>
                      <a:r>
                        <a:rPr lang="x-none" dirty="0"/>
                        <a:t>CPU de 64 bits con traducción de dirección de segundo nivel (SLAT)</a:t>
                      </a:r>
                    </a:p>
                  </a:txBody>
                  <a:tcPr/>
                </a:tc>
                <a:extLst>
                  <a:ext uri="{0D108BD9-81ED-4DB2-BD59-A6C34878D82A}">
                    <a16:rowId xmlns="" xmlns:c="http://schemas.openxmlformats.org/drawingml/2006/chart" xmlns:c15="http://schemas.microsoft.com/office/drawing/2012/chart" xmlns:a16="http://schemas.microsoft.com/office/drawing/2014/main" val="1677730649"/>
                  </a:ext>
                </a:extLst>
              </a:tr>
              <a:tr h="0">
                <a:tc>
                  <a:txBody>
                    <a:bodyPr/>
                    <a:lstStyle/>
                    <a:p>
                      <a:pPr rtl="0"/>
                      <a:r>
                        <a:rPr lang="x-none" dirty="0"/>
                        <a:t>BIOS</a:t>
                      </a:r>
                    </a:p>
                  </a:txBody>
                  <a:tcPr/>
                </a:tc>
                <a:tc>
                  <a:txBody>
                    <a:bodyPr/>
                    <a:lstStyle/>
                    <a:p>
                      <a:pPr rtl="0"/>
                      <a:r>
                        <a:rPr lang="x-none"/>
                        <a:t>Compatibilidad de CPU para la extensión de modo de monitor de la VM (VT-c en las CPU Intel)</a:t>
                      </a:r>
                    </a:p>
                  </a:txBody>
                  <a:tcPr/>
                </a:tc>
                <a:extLst>
                  <a:ext uri="{0D108BD9-81ED-4DB2-BD59-A6C34878D82A}">
                    <a16:rowId xmlns="" xmlns:c="http://schemas.openxmlformats.org/drawingml/2006/chart" xmlns:c15="http://schemas.microsoft.com/office/drawing/2012/chart" xmlns:a16="http://schemas.microsoft.com/office/drawing/2014/main" val="3287952534"/>
                  </a:ext>
                </a:extLst>
              </a:tr>
              <a:tr h="0">
                <a:tc>
                  <a:txBody>
                    <a:bodyPr/>
                    <a:lstStyle/>
                    <a:p>
                      <a:pPr rtl="0"/>
                      <a:r>
                        <a:rPr lang="x-none" dirty="0"/>
                        <a:t>Memoria</a:t>
                      </a:r>
                    </a:p>
                  </a:txBody>
                  <a:tcPr/>
                </a:tc>
                <a:tc>
                  <a:txBody>
                    <a:bodyPr/>
                    <a:lstStyle/>
                    <a:p>
                      <a:pPr rtl="0"/>
                      <a:r>
                        <a:rPr lang="x-none" dirty="0"/>
                        <a:t>RAM del sistema de 4 GB como mínimo</a:t>
                      </a:r>
                    </a:p>
                  </a:txBody>
                  <a:tcPr/>
                </a:tc>
                <a:extLst>
                  <a:ext uri="{0D108BD9-81ED-4DB2-BD59-A6C34878D82A}">
                    <a16:rowId xmlns="" xmlns:c="http://schemas.openxmlformats.org/drawingml/2006/chart" xmlns:c15="http://schemas.microsoft.com/office/drawing/2012/chart" xmlns:a16="http://schemas.microsoft.com/office/drawing/2014/main" val="2104614768"/>
                  </a:ext>
                </a:extLst>
              </a:tr>
              <a:tr h="0">
                <a:tc>
                  <a:txBody>
                    <a:bodyPr/>
                    <a:lstStyle/>
                    <a:p>
                      <a:pPr rtl="0"/>
                      <a:r>
                        <a:rPr lang="x-none"/>
                        <a:t>Espacio en el disco duro</a:t>
                      </a:r>
                    </a:p>
                  </a:txBody>
                  <a:tcPr/>
                </a:tc>
                <a:tc>
                  <a:txBody>
                    <a:bodyPr/>
                    <a:lstStyle/>
                    <a:p>
                      <a:pPr rtl="0"/>
                      <a:r>
                        <a:rPr lang="x-none" dirty="0"/>
                        <a:t>Por lo menos 15 GB por VM</a:t>
                      </a:r>
                    </a:p>
                  </a:txBody>
                  <a:tcPr/>
                </a:tc>
                <a:extLst>
                  <a:ext uri="{0D108BD9-81ED-4DB2-BD59-A6C34878D82A}">
                    <a16:rowId xmlns="" xmlns:c="http://schemas.openxmlformats.org/drawingml/2006/chart" xmlns:c15="http://schemas.microsoft.com/office/drawing/2012/chart" xmlns:a16="http://schemas.microsoft.com/office/drawing/2014/main" val="3130607801"/>
                  </a:ext>
                </a:extLst>
              </a:tr>
            </a:tbl>
          </a:graphicData>
        </a:graphic>
      </p:graphicFrame>
      <p:sp>
        <p:nvSpPr>
          <p:cNvPr id="2" name="TextBox 1">
            <a:extLst>
              <a:ext uri="{FF2B5EF4-FFF2-40B4-BE49-F238E27FC236}">
                <a16:creationId xmlns="" xmlns:c="http://schemas.openxmlformats.org/drawingml/2006/chart" xmlns:c15="http://schemas.microsoft.com/office/drawing/2012/chart" xmlns:a16="http://schemas.microsoft.com/office/drawing/2014/main" id="{AC3633FF-D103-42D6-BB88-6E5A655A220B}"/>
              </a:ext>
            </a:extLst>
          </p:cNvPr>
          <p:cNvSpPr txBox="1"/>
          <p:nvPr/>
        </p:nvSpPr>
        <p:spPr>
          <a:xfrm>
            <a:off x="2302475" y="4041180"/>
            <a:ext cx="4539049" cy="369332"/>
          </a:xfrm>
          <a:prstGeom prst="rect">
            <a:avLst/>
          </a:prstGeom>
          <a:noFill/>
        </p:spPr>
        <p:txBody>
          <a:bodyPr wrap="square" rtlCol="0">
            <a:spAutoFit/>
          </a:bodyPr>
          <a:lstStyle/>
          <a:p>
            <a:pPr rtl="0"/>
            <a:r>
              <a:rPr lang="x-none" b="1"/>
              <a:t>Hyper-V se incluye en Windows 10 Pro</a:t>
            </a:r>
          </a:p>
        </p:txBody>
      </p:sp>
    </p:spTree>
    <p:custDataLst>
      <p:tags r:id="rId1"/>
    </p:custDataLst>
    <p:extLst>
      <p:ext uri="{BB962C8B-B14F-4D97-AF65-F5344CB8AC3E}">
        <p14:creationId xmlns:p14="http://schemas.microsoft.com/office/powerpoint/2010/main" val="2023712381"/>
      </p:ext>
    </p:extLst>
  </p:cSld>
  <p:clrMapOvr>
    <a:masterClrMapping/>
  </p:clrMapOvr>
  <p:transition spd="slow">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Virtualización</a:t>
            </a:r>
            <a:r>
              <a:rPr lang="en-US" altLang="en-US" dirty="0"/>
              <a:t/>
            </a:r>
            <a:br>
              <a:rPr lang="en-US" altLang="en-US" dirty="0"/>
            </a:br>
            <a:r>
              <a:rPr lang="x-none"/>
              <a:t>Requisitos de máquinas virtuales (Cont.)</a:t>
            </a:r>
          </a:p>
        </p:txBody>
      </p:sp>
      <p:graphicFrame>
        <p:nvGraphicFramePr>
          <p:cNvPr id="8" name="Content Placeholder 7">
            <a:extLst>
              <a:ext uri="{FF2B5EF4-FFF2-40B4-BE49-F238E27FC236}">
                <a16:creationId xmlns="" xmlns:c="http://schemas.openxmlformats.org/drawingml/2006/chart" xmlns:c15="http://schemas.microsoft.com/office/drawing/2012/chart" xmlns:a16="http://schemas.microsoft.com/office/drawing/2014/main" id="{F84B522F-23FA-4DD3-B2E0-C66CF2743367}"/>
              </a:ext>
            </a:extLst>
          </p:cNvPr>
          <p:cNvGraphicFramePr>
            <a:graphicFrameLocks noGrp="1"/>
          </p:cNvGraphicFramePr>
          <p:nvPr>
            <p:ph idx="1"/>
            <p:extLst>
              <p:ext uri="{D42A27DB-BD31-4B8C-83A1-F6EECF244321}">
                <p14:modId xmlns:p14="http://schemas.microsoft.com/office/powerpoint/2010/main" val="2473270273"/>
              </p:ext>
            </p:extLst>
          </p:nvPr>
        </p:nvGraphicFramePr>
        <p:xfrm>
          <a:off x="721905" y="1399875"/>
          <a:ext cx="7828971" cy="2321560"/>
        </p:xfrm>
        <a:graphic>
          <a:graphicData uri="http://schemas.openxmlformats.org/drawingml/2006/table">
            <a:tbl>
              <a:tblPr firstRow="1" bandRow="1">
                <a:tableStyleId>{5C22544A-7EE6-4342-B048-85BDC9FD1C3A}</a:tableStyleId>
              </a:tblPr>
              <a:tblGrid>
                <a:gridCol w="1911231">
                  <a:extLst>
                    <a:ext uri="{9D8B030D-6E8A-4147-A177-3AD203B41FA5}">
                      <a16:colId xmlns="" xmlns:c="http://schemas.openxmlformats.org/drawingml/2006/chart" xmlns:c15="http://schemas.microsoft.com/office/drawing/2012/chart" xmlns:a16="http://schemas.microsoft.com/office/drawing/2014/main" val="38602190"/>
                    </a:ext>
                  </a:extLst>
                </a:gridCol>
                <a:gridCol w="5917740">
                  <a:extLst>
                    <a:ext uri="{9D8B030D-6E8A-4147-A177-3AD203B41FA5}">
                      <a16:colId xmlns="" xmlns:c="http://schemas.openxmlformats.org/drawingml/2006/chart" xmlns:c15="http://schemas.microsoft.com/office/drawing/2012/chart" xmlns:a16="http://schemas.microsoft.com/office/drawing/2014/main" val="2311145181"/>
                    </a:ext>
                  </a:extLst>
                </a:gridCol>
              </a:tblGrid>
              <a:tr h="370840">
                <a:tc gridSpan="2">
                  <a:txBody>
                    <a:bodyPr/>
                    <a:lstStyle/>
                    <a:p>
                      <a:pPr rtl="0"/>
                      <a:r>
                        <a:rPr lang="x-none" dirty="0"/>
                        <a:t>Requisitos mínimos de Windows Hyper-V en Windows 8</a:t>
                      </a:r>
                    </a:p>
                  </a:txBody>
                  <a:tcPr/>
                </a:tc>
                <a:tc hMerge="1">
                  <a:txBody>
                    <a:bodyPr/>
                    <a:lstStyle/>
                    <a:p>
                      <a:endParaRPr lang="en-US" dirty="0"/>
                    </a:p>
                  </a:txBody>
                  <a:tcPr/>
                </a:tc>
                <a:extLst>
                  <a:ext uri="{0D108BD9-81ED-4DB2-BD59-A6C34878D82A}">
                    <a16:rowId xmlns="" xmlns:c="http://schemas.openxmlformats.org/drawingml/2006/chart" xmlns:c15="http://schemas.microsoft.com/office/drawing/2012/chart" xmlns:a16="http://schemas.microsoft.com/office/drawing/2014/main" val="2255326577"/>
                  </a:ext>
                </a:extLst>
              </a:tr>
              <a:tr h="0">
                <a:tc>
                  <a:txBody>
                    <a:bodyPr/>
                    <a:lstStyle/>
                    <a:p>
                      <a:pPr rtl="0"/>
                      <a:r>
                        <a:rPr lang="x-none" dirty="0"/>
                        <a:t>Sistema operativo del host</a:t>
                      </a:r>
                    </a:p>
                  </a:txBody>
                  <a:tcPr/>
                </a:tc>
                <a:tc>
                  <a:txBody>
                    <a:bodyPr/>
                    <a:lstStyle/>
                    <a:p>
                      <a:pPr rtl="0"/>
                      <a:r>
                        <a:rPr lang="x-none"/>
                        <a:t>Sistema operativo Windows 8 Pro o Enterprise de 64 bit</a:t>
                      </a:r>
                    </a:p>
                  </a:txBody>
                  <a:tcPr/>
                </a:tc>
                <a:extLst>
                  <a:ext uri="{0D108BD9-81ED-4DB2-BD59-A6C34878D82A}">
                    <a16:rowId xmlns="" xmlns:c="http://schemas.openxmlformats.org/drawingml/2006/chart" xmlns:c15="http://schemas.microsoft.com/office/drawing/2012/chart" xmlns:a16="http://schemas.microsoft.com/office/drawing/2014/main" val="633157363"/>
                  </a:ext>
                </a:extLst>
              </a:tr>
              <a:tr h="0">
                <a:tc>
                  <a:txBody>
                    <a:bodyPr/>
                    <a:lstStyle/>
                    <a:p>
                      <a:pPr rtl="0"/>
                      <a:r>
                        <a:rPr lang="x-none" dirty="0"/>
                        <a:t>Procesador</a:t>
                      </a:r>
                    </a:p>
                  </a:txBody>
                  <a:tcPr/>
                </a:tc>
                <a:tc>
                  <a:txBody>
                    <a:bodyPr/>
                    <a:lstStyle/>
                    <a:p>
                      <a:pPr rtl="0"/>
                      <a:r>
                        <a:rPr lang="x-none" dirty="0"/>
                        <a:t>CPU de 64 bits con traducción de dirección de segundo nivel (SLAT)</a:t>
                      </a:r>
                    </a:p>
                  </a:txBody>
                  <a:tcPr/>
                </a:tc>
                <a:extLst>
                  <a:ext uri="{0D108BD9-81ED-4DB2-BD59-A6C34878D82A}">
                    <a16:rowId xmlns="" xmlns:c="http://schemas.openxmlformats.org/drawingml/2006/chart" xmlns:c15="http://schemas.microsoft.com/office/drawing/2012/chart" xmlns:a16="http://schemas.microsoft.com/office/drawing/2014/main" val="1677730649"/>
                  </a:ext>
                </a:extLst>
              </a:tr>
              <a:tr h="0">
                <a:tc>
                  <a:txBody>
                    <a:bodyPr/>
                    <a:lstStyle/>
                    <a:p>
                      <a:pPr rtl="0"/>
                      <a:r>
                        <a:rPr lang="x-none" dirty="0"/>
                        <a:t>BIOS</a:t>
                      </a:r>
                    </a:p>
                  </a:txBody>
                  <a:tcPr/>
                </a:tc>
                <a:tc>
                  <a:txBody>
                    <a:bodyPr/>
                    <a:lstStyle/>
                    <a:p>
                      <a:pPr rtl="0"/>
                      <a:r>
                        <a:rPr lang="x-none" dirty="0"/>
                        <a:t>Soporte de virtualización de hardware del nivel de BIOS</a:t>
                      </a:r>
                    </a:p>
                  </a:txBody>
                  <a:tcPr/>
                </a:tc>
                <a:extLst>
                  <a:ext uri="{0D108BD9-81ED-4DB2-BD59-A6C34878D82A}">
                    <a16:rowId xmlns="" xmlns:c="http://schemas.openxmlformats.org/drawingml/2006/chart" xmlns:c15="http://schemas.microsoft.com/office/drawing/2012/chart" xmlns:a16="http://schemas.microsoft.com/office/drawing/2014/main" val="3287952534"/>
                  </a:ext>
                </a:extLst>
              </a:tr>
              <a:tr h="0">
                <a:tc>
                  <a:txBody>
                    <a:bodyPr/>
                    <a:lstStyle/>
                    <a:p>
                      <a:pPr rtl="0"/>
                      <a:r>
                        <a:rPr lang="x-none"/>
                        <a:t>Memoria</a:t>
                      </a:r>
                    </a:p>
                  </a:txBody>
                  <a:tcPr/>
                </a:tc>
                <a:tc>
                  <a:txBody>
                    <a:bodyPr/>
                    <a:lstStyle/>
                    <a:p>
                      <a:pPr rtl="0"/>
                      <a:r>
                        <a:rPr lang="x-none" dirty="0"/>
                        <a:t>RAM del sistema de 4 GB como mínimo</a:t>
                      </a:r>
                    </a:p>
                  </a:txBody>
                  <a:tcPr/>
                </a:tc>
                <a:extLst>
                  <a:ext uri="{0D108BD9-81ED-4DB2-BD59-A6C34878D82A}">
                    <a16:rowId xmlns="" xmlns:c="http://schemas.openxmlformats.org/drawingml/2006/chart" xmlns:c15="http://schemas.microsoft.com/office/drawing/2012/chart" xmlns:a16="http://schemas.microsoft.com/office/drawing/2014/main" val="2104614768"/>
                  </a:ext>
                </a:extLst>
              </a:tr>
              <a:tr h="0">
                <a:tc>
                  <a:txBody>
                    <a:bodyPr/>
                    <a:lstStyle/>
                    <a:p>
                      <a:pPr rtl="0"/>
                      <a:r>
                        <a:rPr lang="x-none"/>
                        <a:t>Espacio en el disco duro</a:t>
                      </a:r>
                    </a:p>
                  </a:txBody>
                  <a:tcPr/>
                </a:tc>
                <a:tc>
                  <a:txBody>
                    <a:bodyPr/>
                    <a:lstStyle/>
                    <a:p>
                      <a:pPr rtl="0"/>
                      <a:r>
                        <a:rPr lang="x-none" dirty="0"/>
                        <a:t>Por lo menos 15 GB por SO virtual</a:t>
                      </a:r>
                    </a:p>
                  </a:txBody>
                  <a:tcPr/>
                </a:tc>
                <a:extLst>
                  <a:ext uri="{0D108BD9-81ED-4DB2-BD59-A6C34878D82A}">
                    <a16:rowId xmlns="" xmlns:c="http://schemas.openxmlformats.org/drawingml/2006/chart" xmlns:c15="http://schemas.microsoft.com/office/drawing/2012/chart" xmlns:a16="http://schemas.microsoft.com/office/drawing/2014/main" val="3130607801"/>
                  </a:ext>
                </a:extLst>
              </a:tr>
            </a:tbl>
          </a:graphicData>
        </a:graphic>
      </p:graphicFrame>
    </p:spTree>
    <p:custDataLst>
      <p:tags r:id="rId1"/>
    </p:custDataLst>
    <p:extLst>
      <p:ext uri="{BB962C8B-B14F-4D97-AF65-F5344CB8AC3E}">
        <p14:creationId xmlns:p14="http://schemas.microsoft.com/office/powerpoint/2010/main" val="841224644"/>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Virtualización</a:t>
            </a:r>
            <a:r>
              <a:rPr lang="en-US" altLang="en-US" dirty="0"/>
              <a:t/>
            </a:r>
            <a:br>
              <a:rPr lang="en-US" altLang="en-US" dirty="0"/>
            </a:br>
            <a:r>
              <a:rPr lang="x-none"/>
              <a:t>Requisitos de máquinas virtuales (Cont.)</a:t>
            </a:r>
          </a:p>
        </p:txBody>
      </p:sp>
      <p:graphicFrame>
        <p:nvGraphicFramePr>
          <p:cNvPr id="8" name="Content Placeholder 7">
            <a:extLst>
              <a:ext uri="{FF2B5EF4-FFF2-40B4-BE49-F238E27FC236}">
                <a16:creationId xmlns="" xmlns:c="http://schemas.openxmlformats.org/drawingml/2006/chart" xmlns:c15="http://schemas.microsoft.com/office/drawing/2012/chart" xmlns:a16="http://schemas.microsoft.com/office/drawing/2014/main" id="{F84B522F-23FA-4DD3-B2E0-C66CF2743367}"/>
              </a:ext>
            </a:extLst>
          </p:cNvPr>
          <p:cNvGraphicFramePr>
            <a:graphicFrameLocks noGrp="1"/>
          </p:cNvGraphicFramePr>
          <p:nvPr>
            <p:ph idx="1"/>
            <p:extLst>
              <p:ext uri="{D42A27DB-BD31-4B8C-83A1-F6EECF244321}">
                <p14:modId xmlns:p14="http://schemas.microsoft.com/office/powerpoint/2010/main" val="1015588096"/>
              </p:ext>
            </p:extLst>
          </p:nvPr>
        </p:nvGraphicFramePr>
        <p:xfrm>
          <a:off x="721905" y="1399875"/>
          <a:ext cx="7828971" cy="1498600"/>
        </p:xfrm>
        <a:graphic>
          <a:graphicData uri="http://schemas.openxmlformats.org/drawingml/2006/table">
            <a:tbl>
              <a:tblPr firstRow="1" bandRow="1">
                <a:tableStyleId>{5C22544A-7EE6-4342-B048-85BDC9FD1C3A}</a:tableStyleId>
              </a:tblPr>
              <a:tblGrid>
                <a:gridCol w="1911231">
                  <a:extLst>
                    <a:ext uri="{9D8B030D-6E8A-4147-A177-3AD203B41FA5}">
                      <a16:colId xmlns="" xmlns:c="http://schemas.openxmlformats.org/drawingml/2006/chart" xmlns:c15="http://schemas.microsoft.com/office/drawing/2012/chart" xmlns:a16="http://schemas.microsoft.com/office/drawing/2014/main" val="38602190"/>
                    </a:ext>
                  </a:extLst>
                </a:gridCol>
                <a:gridCol w="5917740">
                  <a:extLst>
                    <a:ext uri="{9D8B030D-6E8A-4147-A177-3AD203B41FA5}">
                      <a16:colId xmlns="" xmlns:c="http://schemas.openxmlformats.org/drawingml/2006/chart" xmlns:c15="http://schemas.microsoft.com/office/drawing/2012/chart" xmlns:a16="http://schemas.microsoft.com/office/drawing/2014/main" val="2311145181"/>
                    </a:ext>
                  </a:extLst>
                </a:gridCol>
              </a:tblGrid>
              <a:tr h="370840">
                <a:tc gridSpan="2">
                  <a:txBody>
                    <a:bodyPr/>
                    <a:lstStyle/>
                    <a:p>
                      <a:pPr rtl="0"/>
                      <a:r>
                        <a:rPr lang="x-none" dirty="0"/>
                        <a:t>Requisitos de Windows Virtual PC en Windows 7</a:t>
                      </a:r>
                    </a:p>
                  </a:txBody>
                  <a:tcPr/>
                </a:tc>
                <a:tc hMerge="1">
                  <a:txBody>
                    <a:bodyPr/>
                    <a:lstStyle/>
                    <a:p>
                      <a:endParaRPr lang="en-US" dirty="0"/>
                    </a:p>
                  </a:txBody>
                  <a:tcPr/>
                </a:tc>
                <a:extLst>
                  <a:ext uri="{0D108BD9-81ED-4DB2-BD59-A6C34878D82A}">
                    <a16:rowId xmlns="" xmlns:c="http://schemas.openxmlformats.org/drawingml/2006/chart" xmlns:c15="http://schemas.microsoft.com/office/drawing/2012/chart" xmlns:a16="http://schemas.microsoft.com/office/drawing/2014/main" val="2255326577"/>
                  </a:ext>
                </a:extLst>
              </a:tr>
              <a:tr h="0">
                <a:tc>
                  <a:txBody>
                    <a:bodyPr/>
                    <a:lstStyle/>
                    <a:p>
                      <a:pPr rtl="0"/>
                      <a:r>
                        <a:rPr lang="x-none" dirty="0"/>
                        <a:t>Procesador</a:t>
                      </a:r>
                    </a:p>
                  </a:txBody>
                  <a:tcPr/>
                </a:tc>
                <a:tc>
                  <a:txBody>
                    <a:bodyPr/>
                    <a:lstStyle/>
                    <a:p>
                      <a:pPr rtl="0"/>
                      <a:r>
                        <a:rPr lang="x-none"/>
                        <a:t>Procesador de 32 bits o de 64 bits de 1 GHz</a:t>
                      </a:r>
                    </a:p>
                  </a:txBody>
                  <a:tcPr/>
                </a:tc>
                <a:extLst>
                  <a:ext uri="{0D108BD9-81ED-4DB2-BD59-A6C34878D82A}">
                    <a16:rowId xmlns="" xmlns:c="http://schemas.openxmlformats.org/drawingml/2006/chart" xmlns:c15="http://schemas.microsoft.com/office/drawing/2012/chart" xmlns:a16="http://schemas.microsoft.com/office/drawing/2014/main" val="1677730649"/>
                  </a:ext>
                </a:extLst>
              </a:tr>
              <a:tr h="0">
                <a:tc>
                  <a:txBody>
                    <a:bodyPr/>
                    <a:lstStyle/>
                    <a:p>
                      <a:pPr rtl="0"/>
                      <a:r>
                        <a:rPr lang="x-none" dirty="0"/>
                        <a:t>Memoria</a:t>
                      </a:r>
                    </a:p>
                  </a:txBody>
                  <a:tcPr/>
                </a:tc>
                <a:tc>
                  <a:txBody>
                    <a:bodyPr/>
                    <a:lstStyle/>
                    <a:p>
                      <a:pPr rtl="0"/>
                      <a:r>
                        <a:rPr lang="x-none" dirty="0"/>
                        <a:t>2GB</a:t>
                      </a:r>
                    </a:p>
                  </a:txBody>
                  <a:tcPr/>
                </a:tc>
                <a:extLst>
                  <a:ext uri="{0D108BD9-81ED-4DB2-BD59-A6C34878D82A}">
                    <a16:rowId xmlns="" xmlns:c="http://schemas.openxmlformats.org/drawingml/2006/chart" xmlns:c15="http://schemas.microsoft.com/office/drawing/2012/chart" xmlns:a16="http://schemas.microsoft.com/office/drawing/2014/main" val="2104614768"/>
                  </a:ext>
                </a:extLst>
              </a:tr>
              <a:tr h="0">
                <a:tc>
                  <a:txBody>
                    <a:bodyPr/>
                    <a:lstStyle/>
                    <a:p>
                      <a:pPr rtl="0"/>
                      <a:r>
                        <a:rPr lang="x-none"/>
                        <a:t>Espacio en el disco duro</a:t>
                      </a:r>
                    </a:p>
                  </a:txBody>
                  <a:tcPr/>
                </a:tc>
                <a:tc>
                  <a:txBody>
                    <a:bodyPr/>
                    <a:lstStyle/>
                    <a:p>
                      <a:pPr rtl="0"/>
                      <a:r>
                        <a:rPr lang="x-none" dirty="0"/>
                        <a:t>Por lo menos 15 GB por SO virtual</a:t>
                      </a:r>
                    </a:p>
                  </a:txBody>
                  <a:tcPr/>
                </a:tc>
                <a:extLst>
                  <a:ext uri="{0D108BD9-81ED-4DB2-BD59-A6C34878D82A}">
                    <a16:rowId xmlns="" xmlns:c="http://schemas.openxmlformats.org/drawingml/2006/chart" xmlns:c15="http://schemas.microsoft.com/office/drawing/2012/chart" xmlns:a16="http://schemas.microsoft.com/office/drawing/2014/main" val="3130607801"/>
                  </a:ext>
                </a:extLst>
              </a:tr>
            </a:tbl>
          </a:graphicData>
        </a:graphic>
      </p:graphicFrame>
    </p:spTree>
    <p:custDataLst>
      <p:tags r:id="rId1"/>
    </p:custDataLst>
    <p:extLst>
      <p:ext uri="{BB962C8B-B14F-4D97-AF65-F5344CB8AC3E}">
        <p14:creationId xmlns:p14="http://schemas.microsoft.com/office/powerpoint/2010/main" val="3671955841"/>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 y="154283"/>
            <a:ext cx="9144000" cy="757551"/>
          </a:xfrm>
        </p:spPr>
        <p:txBody>
          <a:bodyPr/>
          <a:lstStyle/>
          <a:p>
            <a:pPr rtl="0"/>
            <a:r>
              <a:rPr lang="x-none" sz="1600"/>
              <a:t>Virtualización</a:t>
            </a:r>
            <a:r>
              <a:rPr lang="en-US" dirty="0"/>
              <a:t/>
            </a:r>
            <a:br>
              <a:rPr lang="en-US" dirty="0"/>
            </a:br>
            <a:r>
              <a:rPr lang="x-none"/>
              <a:t>Práctica de laboratorio: Instalación de Linux en una máquina virtual y exploración de la GUI</a:t>
            </a:r>
          </a:p>
        </p:txBody>
      </p:sp>
      <p:sp>
        <p:nvSpPr>
          <p:cNvPr id="2" name="Content Placeholder 1"/>
          <p:cNvSpPr>
            <a:spLocks noGrp="1"/>
          </p:cNvSpPr>
          <p:nvPr>
            <p:ph idx="1"/>
          </p:nvPr>
        </p:nvSpPr>
        <p:spPr>
          <a:xfrm>
            <a:off x="144065" y="1140179"/>
            <a:ext cx="8853286" cy="3926974"/>
          </a:xfrm>
        </p:spPr>
        <p:txBody>
          <a:bodyPr/>
          <a:lstStyle/>
          <a:p>
            <a:pPr marL="0" indent="0" rtl="0">
              <a:buNone/>
            </a:pPr>
            <a:r>
              <a:rPr lang="x-none" dirty="0"/>
              <a:t>En esta práctica de laboratorio, instalará el sistema operativo Linux en una máquina virtual mediante una aplicación de virtualización de equipos de escritorio, como VirtualBox. Después de completar la instalación, explorará la interfaz de la GUI.</a:t>
            </a:r>
          </a:p>
          <a:p>
            <a:pPr marL="0" indent="0" rtl="0">
              <a:buNone/>
            </a:pPr>
            <a:r>
              <a:rPr lang="x-none" b="1" dirty="0"/>
              <a:t>Objetivos:</a:t>
            </a:r>
          </a:p>
          <a:p>
            <a:pPr marL="0" indent="0" rtl="0">
              <a:buNone/>
            </a:pPr>
            <a:r>
              <a:rPr lang="x-none" dirty="0"/>
              <a:t>	Parte 1: Preparar una computadora para la virtualización</a:t>
            </a:r>
          </a:p>
          <a:p>
            <a:pPr marL="0" indent="0" rtl="0">
              <a:buNone/>
            </a:pPr>
            <a:r>
              <a:rPr lang="x-none" dirty="0"/>
              <a:t>	Parte 2: Instalar un sistema operativo Linux en la máquina virtual</a:t>
            </a:r>
          </a:p>
          <a:p>
            <a:pPr marL="0" indent="0" rtl="0">
              <a:buNone/>
            </a:pPr>
            <a:r>
              <a:rPr lang="x-none" dirty="0"/>
              <a:t>	Parte 3: Explorar la interfaz gráfica de usuario</a:t>
            </a:r>
          </a:p>
        </p:txBody>
      </p:sp>
    </p:spTree>
    <p:custDataLst>
      <p:tags r:id="rId1"/>
    </p:custDataLst>
    <p:extLst>
      <p:ext uri="{BB962C8B-B14F-4D97-AF65-F5344CB8AC3E}">
        <p14:creationId xmlns:p14="http://schemas.microsoft.com/office/powerpoint/2010/main" val="1588145085"/>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8231464" cy="1802391"/>
          </a:xfrm>
        </p:spPr>
        <p:txBody>
          <a:bodyPr/>
          <a:lstStyle/>
          <a:p>
            <a:pPr rtl="0"/>
            <a:r>
              <a:rPr lang="x-none" sz="4000">
                <a:solidFill>
                  <a:schemeClr val="accent5">
                    <a:lumMod val="40000"/>
                    <a:lumOff val="60000"/>
                  </a:schemeClr>
                </a:solidFill>
              </a:rPr>
              <a:t>9.2 Computación en nube</a:t>
            </a:r>
          </a:p>
        </p:txBody>
      </p:sp>
    </p:spTree>
    <p:custDataLst>
      <p:tags r:id="rId1"/>
    </p:custDataLst>
    <p:extLst>
      <p:ext uri="{BB962C8B-B14F-4D97-AF65-F5344CB8AC3E}">
        <p14:creationId xmlns:p14="http://schemas.microsoft.com/office/powerpoint/2010/main" val="3313693684"/>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t>Computación en la nube</a:t>
            </a:r>
            <a:r>
              <a:rPr lang="en-US" altLang="en-US" dirty="0"/>
              <a:t/>
            </a:r>
            <a:br>
              <a:rPr lang="en-US" altLang="en-US" dirty="0"/>
            </a:br>
            <a:r>
              <a:rPr lang="x-none"/>
              <a:t>Cómo usamos la nube</a:t>
            </a:r>
          </a:p>
        </p:txBody>
      </p:sp>
      <p:sp>
        <p:nvSpPr>
          <p:cNvPr id="13315" name="Content Placeholder 2"/>
          <p:cNvSpPr>
            <a:spLocks noGrp="1"/>
          </p:cNvSpPr>
          <p:nvPr>
            <p:ph idx="1"/>
          </p:nvPr>
        </p:nvSpPr>
        <p:spPr>
          <a:xfrm>
            <a:off x="74908" y="1302902"/>
            <a:ext cx="4135942" cy="2843288"/>
          </a:xfrm>
        </p:spPr>
        <p:txBody>
          <a:bodyPr/>
          <a:lstStyle/>
          <a:p>
            <a:pPr rtl="0"/>
            <a:r>
              <a:rPr lang="x-none"/>
              <a:t>Marcador de posición</a:t>
            </a:r>
          </a:p>
          <a:p>
            <a:pPr lvl="1"/>
            <a:endParaRPr lang="en-CA" altLang="en-US" dirty="0"/>
          </a:p>
          <a:p>
            <a:pPr lvl="1"/>
            <a:endParaRPr lang="en-CA" altLang="en-US" dirty="0"/>
          </a:p>
          <a:p>
            <a:pPr lvl="1"/>
            <a:endParaRPr lang="en-CA" altLang="en-US" dirty="0"/>
          </a:p>
          <a:p>
            <a:pPr lvl="1"/>
            <a:endParaRPr lang="en-CA" altLang="en-US" dirty="0"/>
          </a:p>
          <a:p>
            <a:pPr lvl="1"/>
            <a:endParaRPr lang="en-CA" altLang="en-US" dirty="0"/>
          </a:p>
          <a:p>
            <a:pPr lvl="1"/>
            <a:endParaRPr lang="en-CA" altLang="en-US" dirty="0"/>
          </a:p>
          <a:p>
            <a:pPr lvl="1"/>
            <a:endParaRPr lang="en-CA" altLang="en-US" dirty="0"/>
          </a:p>
          <a:p>
            <a:pPr lvl="1"/>
            <a:endParaRPr lang="en-CA" altLang="en-US" dirty="0"/>
          </a:p>
          <a:p>
            <a:pPr lvl="1"/>
            <a:endParaRPr lang="en-CA" altLang="en-US" dirty="0"/>
          </a:p>
          <a:p>
            <a:pPr lvl="1"/>
            <a:endParaRPr lang="en-CA" altLang="en-US" dirty="0"/>
          </a:p>
        </p:txBody>
      </p:sp>
    </p:spTree>
    <p:custDataLst>
      <p:tags r:id="rId1"/>
    </p:custDataLst>
    <p:extLst>
      <p:ext uri="{BB962C8B-B14F-4D97-AF65-F5344CB8AC3E}">
        <p14:creationId xmlns:p14="http://schemas.microsoft.com/office/powerpoint/2010/main" val="1650759332"/>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t>Computación en la nube</a:t>
            </a:r>
            <a:r>
              <a:rPr lang="en-US" altLang="en-US" dirty="0"/>
              <a:t/>
            </a:r>
            <a:br>
              <a:rPr lang="en-US" altLang="en-US" dirty="0"/>
            </a:br>
            <a:r>
              <a:rPr lang="x-none"/>
              <a:t>Servicios en la nube</a:t>
            </a:r>
          </a:p>
        </p:txBody>
      </p:sp>
      <p:sp>
        <p:nvSpPr>
          <p:cNvPr id="13315" name="Content Placeholder 2"/>
          <p:cNvSpPr>
            <a:spLocks noGrp="1"/>
          </p:cNvSpPr>
          <p:nvPr>
            <p:ph idx="1"/>
          </p:nvPr>
        </p:nvSpPr>
        <p:spPr>
          <a:xfrm>
            <a:off x="185147" y="1236600"/>
            <a:ext cx="3752539" cy="2818579"/>
          </a:xfrm>
        </p:spPr>
        <p:txBody>
          <a:bodyPr/>
          <a:lstStyle/>
          <a:p>
            <a:pPr rtl="0"/>
            <a:r>
              <a:rPr lang="x-none" dirty="0"/>
              <a:t>Los proveedores de servicios en la nube pueden proporcionar diversos servicios diseñados para satisfacer los requisitos del cliente.</a:t>
            </a:r>
          </a:p>
          <a:p>
            <a:pPr lvl="1" rtl="0"/>
            <a:r>
              <a:rPr lang="x-none" dirty="0"/>
              <a:t>Software como servicio (SaaS)</a:t>
            </a:r>
          </a:p>
          <a:p>
            <a:pPr lvl="1" rtl="0"/>
            <a:r>
              <a:rPr lang="x-none" dirty="0"/>
              <a:t>Plataforma como servicio (PaaS)</a:t>
            </a:r>
          </a:p>
          <a:p>
            <a:pPr lvl="1" rtl="0"/>
            <a:r>
              <a:rPr lang="x-none" dirty="0"/>
              <a:t>Infraestructura como servicio (IaaS)</a:t>
            </a:r>
          </a:p>
          <a:p>
            <a:pPr rtl="0"/>
            <a:r>
              <a:rPr lang="x-none" dirty="0"/>
              <a:t>Los proveedores de servicios en la nube han extendido el modelo laaS para también proporcionar TI como servicio (ITaaS</a:t>
            </a:r>
            <a:r>
              <a:rPr lang="x-none" dirty="0" smtClean="0"/>
              <a:t>).</a:t>
            </a:r>
            <a:endParaRPr lang="x-none"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46701" y="1232069"/>
            <a:ext cx="4807016" cy="2706420"/>
          </a:xfrm>
          <a:prstGeom prst="rect">
            <a:avLst/>
          </a:prstGeom>
        </p:spPr>
      </p:pic>
    </p:spTree>
    <p:custDataLst>
      <p:tags r:id="rId1"/>
    </p:custDataLst>
    <p:extLst>
      <p:ext uri="{BB962C8B-B14F-4D97-AF65-F5344CB8AC3E}">
        <p14:creationId xmlns:p14="http://schemas.microsoft.com/office/powerpoint/2010/main" val="2916398686"/>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Capítulo 9: Virtualización y computación en la nube</a:t>
            </a:r>
          </a:p>
        </p:txBody>
      </p:sp>
      <p:sp>
        <p:nvSpPr>
          <p:cNvPr id="3" name="Rectangle 2"/>
          <p:cNvSpPr/>
          <p:nvPr/>
        </p:nvSpPr>
        <p:spPr>
          <a:xfrm>
            <a:off x="628650" y="3436035"/>
            <a:ext cx="5467350" cy="369332"/>
          </a:xfrm>
          <a:prstGeom prst="rect">
            <a:avLst/>
          </a:prstGeom>
        </p:spPr>
        <p:txBody>
          <a:bodyPr wrap="square">
            <a:spAutoFit/>
          </a:bodyPr>
          <a:lstStyle/>
          <a:p>
            <a:pPr rtl="0"/>
            <a:r>
              <a:rPr lang="x-none" b="1">
                <a:solidFill>
                  <a:schemeClr val="accent6">
                    <a:lumMod val="40000"/>
                    <a:lumOff val="60000"/>
                  </a:schemeClr>
                </a:solidFill>
              </a:rPr>
              <a:t>Guía de planificación de IT Essentials 7.0</a:t>
            </a:r>
          </a:p>
        </p:txBody>
      </p:sp>
    </p:spTree>
    <p:custDataLst>
      <p:tags r:id="rId1"/>
    </p:custDataLst>
    <p:extLst>
      <p:ext uri="{BB962C8B-B14F-4D97-AF65-F5344CB8AC3E}">
        <p14:creationId xmlns:p14="http://schemas.microsoft.com/office/powerpoint/2010/main" val="914249568"/>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rtl="0"/>
            <a:r>
              <a:rPr lang="x-none" sz="1600"/>
              <a:t>Computación en la nube</a:t>
            </a:r>
            <a:r>
              <a:rPr lang="en-US" altLang="en-US" dirty="0"/>
              <a:t/>
            </a:r>
            <a:br>
              <a:rPr lang="en-US" altLang="en-US" dirty="0"/>
            </a:br>
            <a:r>
              <a:rPr lang="x-none"/>
              <a:t>Características de computación en la nube</a:t>
            </a:r>
          </a:p>
        </p:txBody>
      </p:sp>
      <p:sp>
        <p:nvSpPr>
          <p:cNvPr id="13315" name="Content Placeholder 2"/>
          <p:cNvSpPr>
            <a:spLocks noGrp="1"/>
          </p:cNvSpPr>
          <p:nvPr>
            <p:ph idx="1"/>
          </p:nvPr>
        </p:nvSpPr>
        <p:spPr>
          <a:xfrm>
            <a:off x="185147" y="1236600"/>
            <a:ext cx="3752539" cy="2818579"/>
          </a:xfrm>
        </p:spPr>
        <p:txBody>
          <a:bodyPr/>
          <a:lstStyle/>
          <a:p>
            <a:pPr lvl="1" rtl="0"/>
            <a:r>
              <a:rPr lang="x-none"/>
              <a:t>A pedido (autoservicio)</a:t>
            </a:r>
          </a:p>
          <a:p>
            <a:pPr lvl="1" rtl="0"/>
            <a:r>
              <a:rPr lang="x-none"/>
              <a:t>Rápida elasticidad</a:t>
            </a:r>
          </a:p>
          <a:p>
            <a:pPr lvl="1" rtl="0"/>
            <a:r>
              <a:rPr lang="x-none"/>
              <a:t>Agrupamiento de recursos</a:t>
            </a:r>
          </a:p>
          <a:p>
            <a:pPr lvl="1" rtl="0"/>
            <a:r>
              <a:rPr lang="x-none"/>
              <a:t>Servicio medido</a:t>
            </a:r>
          </a:p>
          <a:p>
            <a:pPr lvl="1" rtl="0"/>
            <a:r>
              <a:rPr lang="x-none"/>
              <a:t>Amplio acceso a la red</a:t>
            </a:r>
          </a:p>
          <a:p>
            <a:pPr lvl="1"/>
            <a:endParaRPr lang="en-CA" altLang="en-US" dirty="0"/>
          </a:p>
          <a:p>
            <a:pPr lvl="1"/>
            <a:endParaRPr lang="en-CA" altLang="en-US" dirty="0"/>
          </a:p>
          <a:p>
            <a:pPr lvl="1"/>
            <a:endParaRPr lang="en-CA" altLang="en-US" dirty="0"/>
          </a:p>
          <a:p>
            <a:pPr lvl="1"/>
            <a:endParaRPr lang="en-CA" altLang="en-US" dirty="0"/>
          </a:p>
          <a:p>
            <a:pPr lvl="1"/>
            <a:endParaRPr lang="en-CA" altLang="en-US" dirty="0"/>
          </a:p>
        </p:txBody>
      </p:sp>
    </p:spTree>
    <p:custDataLst>
      <p:tags r:id="rId1"/>
    </p:custDataLst>
    <p:extLst>
      <p:ext uri="{BB962C8B-B14F-4D97-AF65-F5344CB8AC3E}">
        <p14:creationId xmlns:p14="http://schemas.microsoft.com/office/powerpoint/2010/main" val="981956679"/>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9.3 Resumen del capítulo</a:t>
            </a:r>
          </a:p>
        </p:txBody>
      </p:sp>
    </p:spTree>
    <p:custDataLst>
      <p:tags r:id="rId1"/>
    </p:custDataLst>
    <p:extLst>
      <p:ext uri="{BB962C8B-B14F-4D97-AF65-F5344CB8AC3E}">
        <p14:creationId xmlns:p14="http://schemas.microsoft.com/office/powerpoint/2010/main" val="3886944279"/>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ChangeArrowheads="1"/>
          </p:cNvSpPr>
          <p:nvPr>
            <p:ph type="title"/>
          </p:nvPr>
        </p:nvSpPr>
        <p:spPr>
          <a:xfrm>
            <a:off x="1" y="22539"/>
            <a:ext cx="9144000" cy="757551"/>
          </a:xfrm>
        </p:spPr>
        <p:txBody>
          <a:bodyPr/>
          <a:lstStyle/>
          <a:p>
            <a:pPr rtl="0"/>
            <a:r>
              <a:rPr lang="x-none" sz="1400">
                <a:latin typeface="Arial" charset="0"/>
              </a:rPr>
              <a:t>Conclusión</a:t>
            </a:r>
            <a:r>
              <a:rPr lang="en-US" dirty="0">
                <a:latin typeface="Arial" charset="0"/>
              </a:rPr>
              <a:t/>
            </a:r>
            <a:br>
              <a:rPr lang="en-US" dirty="0">
                <a:latin typeface="Arial" charset="0"/>
              </a:rPr>
            </a:br>
            <a:r>
              <a:rPr lang="x-none">
                <a:latin typeface="Arial" charset="0"/>
              </a:rPr>
              <a:t>Capítulo 9: virtualización y computación en la nube</a:t>
            </a:r>
          </a:p>
        </p:txBody>
      </p:sp>
      <p:sp>
        <p:nvSpPr>
          <p:cNvPr id="4" name="Content Placeholder 3"/>
          <p:cNvSpPr>
            <a:spLocks noGrp="1"/>
          </p:cNvSpPr>
          <p:nvPr>
            <p:ph idx="1"/>
          </p:nvPr>
        </p:nvSpPr>
        <p:spPr/>
        <p:txBody>
          <a:bodyPr/>
          <a:lstStyle/>
          <a:p>
            <a:pPr rtl="0"/>
            <a:r>
              <a:rPr lang="x-none" dirty="0"/>
              <a:t>Explique la virtualización de servidores</a:t>
            </a:r>
          </a:p>
          <a:p>
            <a:pPr rtl="0"/>
            <a:r>
              <a:rPr lang="x-none" dirty="0"/>
              <a:t>Instale software de virtualización en una computadora.</a:t>
            </a:r>
          </a:p>
          <a:p>
            <a:pPr rtl="0"/>
            <a:r>
              <a:rPr lang="x-none" dirty="0"/>
              <a:t>Describa los usos de la nube.</a:t>
            </a:r>
          </a:p>
          <a:p>
            <a:pPr rtl="0"/>
            <a:r>
              <a:rPr lang="x-none" dirty="0"/>
              <a:t>Explique las características de la computación en nube pública, privada, híbrida y comunitaria</a:t>
            </a:r>
            <a:r>
              <a:rPr lang="x-none" dirty="0" smtClean="0"/>
              <a:t>.</a:t>
            </a:r>
            <a:endParaRPr lang="en-US" dirty="0"/>
          </a:p>
        </p:txBody>
      </p:sp>
    </p:spTree>
    <p:custDataLst>
      <p:tags r:id="rId1"/>
    </p:custDataLst>
    <p:extLst>
      <p:ext uri="{BB962C8B-B14F-4D97-AF65-F5344CB8AC3E}">
        <p14:creationId xmlns:p14="http://schemas.microsoft.com/office/powerpoint/2010/main" val="2499570505"/>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sz="1400">
                <a:latin typeface="Arial" charset="0"/>
              </a:rPr>
              <a:t>Capítulo 9</a:t>
            </a:r>
            <a:r>
              <a:rPr lang="en-US" dirty="0">
                <a:latin typeface="Arial" charset="0"/>
              </a:rPr>
              <a:t/>
            </a:r>
            <a:br>
              <a:rPr lang="en-US" dirty="0">
                <a:latin typeface="Arial" charset="0"/>
              </a:rPr>
            </a:br>
            <a:r>
              <a:rPr lang="x-none">
                <a:latin typeface="Arial" charset="0"/>
              </a:rPr>
              <a:t>Nuevos términos y comandos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89968626"/>
              </p:ext>
            </p:extLst>
          </p:nvPr>
        </p:nvGraphicFramePr>
        <p:xfrm>
          <a:off x="970155" y="1173103"/>
          <a:ext cx="7203690" cy="2946400"/>
        </p:xfrm>
        <a:graphic>
          <a:graphicData uri="http://schemas.openxmlformats.org/drawingml/2006/table">
            <a:tbl>
              <a:tblPr firstRow="1" bandRow="1">
                <a:tableStyleId>{F5AB1C69-6EDB-4FF4-983F-18BD219EF322}</a:tableStyleId>
              </a:tblPr>
              <a:tblGrid>
                <a:gridCol w="3601845">
                  <a:extLst>
                    <a:ext uri="{9D8B030D-6E8A-4147-A177-3AD203B41FA5}">
                      <a16:colId xmlns="" xmlns:c="http://schemas.openxmlformats.org/drawingml/2006/chart" xmlns:c15="http://schemas.microsoft.com/office/drawing/2012/chart" xmlns:a16="http://schemas.microsoft.com/office/drawing/2014/main" val="2731093094"/>
                    </a:ext>
                  </a:extLst>
                </a:gridCol>
                <a:gridCol w="3601845">
                  <a:extLst>
                    <a:ext uri="{9D8B030D-6E8A-4147-A177-3AD203B41FA5}">
                      <a16:colId xmlns="" xmlns:c="http://schemas.openxmlformats.org/drawingml/2006/chart" xmlns:c15="http://schemas.microsoft.com/office/drawing/2012/chart" xmlns:a16="http://schemas.microsoft.com/office/drawing/2014/main" val="2353496225"/>
                    </a:ext>
                  </a:extLst>
                </a:gridCol>
              </a:tblGrid>
              <a:tr h="370840">
                <a:tc>
                  <a:txBody>
                    <a:bodyPr/>
                    <a:lstStyle/>
                    <a:p>
                      <a:pPr marL="173038" indent="-173038" rtl="0">
                        <a:spcBef>
                          <a:spcPts val="200"/>
                        </a:spcBef>
                        <a:spcAft>
                          <a:spcPts val="200"/>
                        </a:spcAft>
                        <a:buFont typeface="Arial" panose="020B0604020202020204" pitchFamily="34" charset="0"/>
                        <a:buChar char="•"/>
                      </a:pPr>
                      <a:r>
                        <a:rPr lang="x-none" b="0" dirty="0">
                          <a:solidFill>
                            <a:schemeClr val="tx1"/>
                          </a:solidFill>
                          <a:latin typeface="+mn-lt"/>
                        </a:rPr>
                        <a:t>Virtualización </a:t>
                      </a:r>
                      <a:r>
                        <a:rPr lang="x-none" b="0" dirty="0" smtClean="0">
                          <a:solidFill>
                            <a:schemeClr val="tx1"/>
                          </a:solidFill>
                          <a:latin typeface="+mn-lt"/>
                        </a:rPr>
                        <a:t>informática</a:t>
                      </a:r>
                      <a:endParaRPr lang="en-US" b="0" dirty="0" smtClean="0">
                        <a:solidFill>
                          <a:schemeClr val="tx1"/>
                        </a:solidFill>
                        <a:latin typeface="+mn-lt"/>
                      </a:endParaRPr>
                    </a:p>
                    <a:p>
                      <a:pPr marL="173038" indent="-173038" rtl="0">
                        <a:spcBef>
                          <a:spcPts val="200"/>
                        </a:spcBef>
                        <a:spcAft>
                          <a:spcPts val="200"/>
                        </a:spcAft>
                        <a:buFont typeface="Arial" panose="020B0604020202020204" pitchFamily="34" charset="0"/>
                        <a:buChar char="•"/>
                      </a:pPr>
                      <a:r>
                        <a:rPr lang="x-none" b="0" dirty="0" smtClean="0">
                          <a:solidFill>
                            <a:schemeClr val="tx1"/>
                          </a:solidFill>
                          <a:latin typeface="+mn-lt"/>
                        </a:rPr>
                        <a:t>Máquina </a:t>
                      </a:r>
                      <a:r>
                        <a:rPr lang="x-none" b="0" dirty="0">
                          <a:solidFill>
                            <a:schemeClr val="tx1"/>
                          </a:solidFill>
                          <a:latin typeface="+mn-lt"/>
                        </a:rPr>
                        <a:t>virtual (VM)</a:t>
                      </a:r>
                    </a:p>
                    <a:p>
                      <a:pPr marL="173038" indent="-173038" rtl="0">
                        <a:spcBef>
                          <a:spcPts val="200"/>
                        </a:spcBef>
                        <a:spcAft>
                          <a:spcPts val="200"/>
                        </a:spcAft>
                        <a:buFont typeface="Arial" panose="020B0604020202020204" pitchFamily="34" charset="0"/>
                        <a:buChar char="•"/>
                      </a:pPr>
                      <a:r>
                        <a:rPr lang="x-none" b="0" dirty="0">
                          <a:solidFill>
                            <a:schemeClr val="tx1"/>
                          </a:solidFill>
                          <a:latin typeface="+mn-lt"/>
                        </a:rPr>
                        <a:t>Computación en la nube</a:t>
                      </a:r>
                    </a:p>
                    <a:p>
                      <a:pPr marL="173038" indent="-173038" rtl="0">
                        <a:spcBef>
                          <a:spcPts val="200"/>
                        </a:spcBef>
                        <a:spcAft>
                          <a:spcPts val="200"/>
                        </a:spcAft>
                        <a:buFont typeface="Arial" panose="020B0604020202020204" pitchFamily="34" charset="0"/>
                        <a:buChar char="•"/>
                      </a:pPr>
                      <a:r>
                        <a:rPr lang="x-none" b="0" dirty="0">
                          <a:solidFill>
                            <a:schemeClr val="tx1"/>
                          </a:solidFill>
                          <a:latin typeface="+mn-lt"/>
                        </a:rPr>
                        <a:t>Hipervisor</a:t>
                      </a:r>
                    </a:p>
                    <a:p>
                      <a:pPr marL="173038" indent="-173038" rtl="0">
                        <a:spcBef>
                          <a:spcPts val="200"/>
                        </a:spcBef>
                        <a:spcAft>
                          <a:spcPts val="200"/>
                        </a:spcAft>
                        <a:buFont typeface="Arial" panose="020B0604020202020204" pitchFamily="34" charset="0"/>
                        <a:buChar char="•"/>
                      </a:pPr>
                      <a:r>
                        <a:rPr lang="x-none" b="0" dirty="0">
                          <a:solidFill>
                            <a:schemeClr val="tx1"/>
                          </a:solidFill>
                          <a:latin typeface="+mn-lt"/>
                        </a:rPr>
                        <a:t>Virtualización de servidores</a:t>
                      </a:r>
                    </a:p>
                    <a:p>
                      <a:pPr marL="173038" indent="-173038" rtl="0">
                        <a:spcBef>
                          <a:spcPts val="200"/>
                        </a:spcBef>
                        <a:spcAft>
                          <a:spcPts val="200"/>
                        </a:spcAft>
                        <a:buFont typeface="Arial" panose="020B0604020202020204" pitchFamily="34" charset="0"/>
                        <a:buChar char="•"/>
                      </a:pPr>
                      <a:r>
                        <a:rPr lang="x-none" b="0" dirty="0">
                          <a:solidFill>
                            <a:schemeClr val="tx1"/>
                          </a:solidFill>
                          <a:latin typeface="+mn-lt"/>
                        </a:rPr>
                        <a:t>Virtualización del cliente</a:t>
                      </a:r>
                    </a:p>
                    <a:p>
                      <a:pPr marL="173038" indent="-173038" rtl="0">
                        <a:spcBef>
                          <a:spcPts val="200"/>
                        </a:spcBef>
                        <a:spcAft>
                          <a:spcPts val="200"/>
                        </a:spcAft>
                        <a:buFont typeface="Arial" panose="020B0604020202020204" pitchFamily="34" charset="0"/>
                        <a:buChar char="•"/>
                      </a:pPr>
                      <a:r>
                        <a:rPr lang="x-none" b="0" dirty="0">
                          <a:solidFill>
                            <a:schemeClr val="tx1"/>
                          </a:solidFill>
                          <a:latin typeface="+mn-lt"/>
                        </a:rPr>
                        <a:t>Equipo host</a:t>
                      </a:r>
                    </a:p>
                    <a:p>
                      <a:pPr marL="173038" indent="-173038" rtl="0">
                        <a:spcBef>
                          <a:spcPts val="200"/>
                        </a:spcBef>
                        <a:spcAft>
                          <a:spcPts val="200"/>
                        </a:spcAft>
                        <a:buFont typeface="Arial" panose="020B0604020202020204" pitchFamily="34" charset="0"/>
                        <a:buChar char="•"/>
                      </a:pPr>
                      <a:r>
                        <a:rPr lang="x-none" b="0" dirty="0">
                          <a:solidFill>
                            <a:schemeClr val="tx1"/>
                          </a:solidFill>
                          <a:latin typeface="+mn-lt"/>
                        </a:rPr>
                        <a:t>Sistema ⁪operativo del host</a:t>
                      </a:r>
                    </a:p>
                    <a:p>
                      <a:pPr marL="173038" indent="-173038" rtl="0">
                        <a:spcBef>
                          <a:spcPts val="200"/>
                        </a:spcBef>
                        <a:spcAft>
                          <a:spcPts val="200"/>
                        </a:spcAft>
                        <a:buFont typeface="Arial" panose="020B0604020202020204" pitchFamily="34" charset="0"/>
                        <a:buChar char="•"/>
                      </a:pPr>
                      <a:r>
                        <a:rPr lang="x-none" b="0" dirty="0">
                          <a:solidFill>
                            <a:schemeClr val="tx1"/>
                          </a:solidFill>
                          <a:latin typeface="+mn-lt"/>
                        </a:rPr>
                        <a:t>Sistema operativo invitado (SO invitado)</a:t>
                      </a:r>
                    </a:p>
                    <a:p>
                      <a:pPr marL="173038" indent="-173038" rtl="0">
                        <a:spcBef>
                          <a:spcPts val="200"/>
                        </a:spcBef>
                        <a:spcAft>
                          <a:spcPts val="200"/>
                        </a:spcAft>
                        <a:buFont typeface="Arial" panose="020B0604020202020204" pitchFamily="34" charset="0"/>
                        <a:buChar char="•"/>
                      </a:pPr>
                      <a:r>
                        <a:rPr lang="x-none" b="0" dirty="0">
                          <a:solidFill>
                            <a:schemeClr val="tx1"/>
                          </a:solidFill>
                          <a:latin typeface="+mn-lt"/>
                        </a:rPr>
                        <a:t>Hipervisor de tipo 1</a:t>
                      </a:r>
                    </a:p>
                    <a:p>
                      <a:pPr marL="173038" indent="-173038" rtl="0">
                        <a:spcBef>
                          <a:spcPts val="200"/>
                        </a:spcBef>
                        <a:spcAft>
                          <a:spcPts val="200"/>
                        </a:spcAft>
                        <a:buFont typeface="Arial" panose="020B0604020202020204" pitchFamily="34" charset="0"/>
                        <a:buChar char="•"/>
                      </a:pPr>
                      <a:r>
                        <a:rPr lang="x-none" b="0" dirty="0">
                          <a:solidFill>
                            <a:schemeClr val="tx1"/>
                          </a:solidFill>
                          <a:latin typeface="+mn-lt"/>
                        </a:rPr>
                        <a:t>Hipervisor de tipo 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Software como servicio (SaaS)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Plataforma como servicio (PaaS)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Infraestructura como servicio (IaaS)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TI como servicio (ITaaS)</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Nube privada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Nube comunitaria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Nube pública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Nube híbrida</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A pedido (autoservicio)</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Rápida elasticidad</a:t>
                      </a:r>
                    </a:p>
                    <a:p>
                      <a:pPr marL="173038" indent="-173038" algn="l" defTabSz="685777" rtl="0" eaLnBrk="1" latinLnBrk="0" hangingPunct="1">
                        <a:spcBef>
                          <a:spcPts val="200"/>
                        </a:spcBef>
                        <a:spcAft>
                          <a:spcPts val="200"/>
                        </a:spcAft>
                        <a:buFont typeface="Arial" panose="020B0604020202020204" pitchFamily="34" charset="0"/>
                        <a:buChar char="•"/>
                      </a:pPr>
                      <a:r>
                        <a:rPr lang="x-none" sz="1400" b="0" kern="1200">
                          <a:solidFill>
                            <a:schemeClr val="tx1"/>
                          </a:solidFill>
                          <a:latin typeface="+mn-lt"/>
                          <a:ea typeface="+mn-ea"/>
                          <a:cs typeface="+mn-cs"/>
                        </a:rPr>
                        <a:t>Agrupamiento de recursos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c="http://schemas.openxmlformats.org/drawingml/2006/chart" xmlns:c15="http://schemas.microsoft.com/office/drawing/2012/chart" xmlns:a16="http://schemas.microsoft.com/office/drawing/2014/main" val="1600795013"/>
                  </a:ext>
                </a:extLst>
              </a:tr>
            </a:tbl>
          </a:graphicData>
        </a:graphic>
      </p:graphicFrame>
    </p:spTree>
    <p:custDataLst>
      <p:tags r:id="rId1"/>
    </p:custDataLst>
    <p:extLst>
      <p:ext uri="{BB962C8B-B14F-4D97-AF65-F5344CB8AC3E}">
        <p14:creationId xmlns:p14="http://schemas.microsoft.com/office/powerpoint/2010/main" val="3271745509"/>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90828277"/>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Verifique su comprensión y ¿Qué conoce hasta ahora? </a:t>
            </a:r>
          </a:p>
        </p:txBody>
      </p:sp>
      <p:sp>
        <p:nvSpPr>
          <p:cNvPr id="7171" name="Rectangle 34"/>
          <p:cNvSpPr>
            <a:spLocks noGrp="1" noChangeArrowheads="1"/>
          </p:cNvSpPr>
          <p:nvPr>
            <p:ph idx="1"/>
          </p:nvPr>
        </p:nvSpPr>
        <p:spPr>
          <a:xfrm>
            <a:off x="145356" y="1103744"/>
            <a:ext cx="8998643" cy="3667761"/>
          </a:xfrm>
        </p:spPr>
        <p:txBody>
          <a:bodyPr/>
          <a:lstStyle/>
          <a:p>
            <a:pPr rtl="0" eaLnBrk="1" hangingPunct="1">
              <a:spcBef>
                <a:spcPct val="30000"/>
              </a:spcBef>
            </a:pPr>
            <a:r>
              <a:rPr lang="x-none" sz="1400" dirty="0"/>
              <a:t>Las actividades de "Verifique su Comprensión" solían denominarse Actividades Interactivas. Simplemente tienen un nuevo nombre. Fueron diseñadas para permitir que los alumnos determinen rápidamente si comprenden el contenido y pueden continuar, o si necesitan repasar. </a:t>
            </a:r>
          </a:p>
          <a:p>
            <a:pPr rtl="0" eaLnBrk="1" hangingPunct="1">
              <a:spcBef>
                <a:spcPct val="30000"/>
              </a:spcBef>
            </a:pPr>
            <a:r>
              <a:rPr lang="x-none" sz="1400" dirty="0"/>
              <a:t>Las actividades de "Verifique su Comprensión" </a:t>
            </a:r>
            <a:r>
              <a:rPr lang="x-none" sz="1400" b="1" i="1" dirty="0"/>
              <a:t>no </a:t>
            </a:r>
            <a:r>
              <a:rPr lang="x-none" sz="1400" dirty="0"/>
              <a:t>afectan las calificaciones de los alumnos.</a:t>
            </a:r>
          </a:p>
          <a:p>
            <a:pPr rtl="0" eaLnBrk="1" hangingPunct="1">
              <a:spcBef>
                <a:spcPct val="30000"/>
              </a:spcBef>
            </a:pPr>
            <a:r>
              <a:rPr lang="x-none" sz="1400" dirty="0"/>
              <a:t>Las actividades denominadas "¿Qué conoce hasta ahora?" son un tipo de actividad en el que solicitamos al alumno que simplemente adivine. No pretende evaluar su conocimiento. Solo pretende introducir diferentes temas para que piensen en ellos antes de ser presentados en el curso. Los alumnos reciben contenido adicional en forma de comentarios para </a:t>
            </a:r>
            <a:r>
              <a:rPr lang="x-none" sz="1400" b="1" i="1" dirty="0"/>
              <a:t>cualquier</a:t>
            </a:r>
            <a:r>
              <a:rPr lang="x-none" sz="1400" dirty="0"/>
              <a:t> respuesta que seleccionen. </a:t>
            </a:r>
          </a:p>
          <a:p>
            <a:pPr rtl="0" eaLnBrk="1" hangingPunct="1">
              <a:spcBef>
                <a:spcPct val="30000"/>
              </a:spcBef>
            </a:pPr>
            <a:r>
              <a:rPr lang="x-none" sz="1400" dirty="0"/>
              <a:t>Las actividades de ¿Qué conoce hasta ahora? </a:t>
            </a:r>
            <a:r>
              <a:rPr lang="x-none" sz="1400" b="1" i="1" dirty="0"/>
              <a:t>no afectan directamente </a:t>
            </a:r>
            <a:r>
              <a:rPr lang="x-none" sz="1400" dirty="0"/>
              <a:t>las calificaciones de los alumnos; </a:t>
            </a:r>
            <a:r>
              <a:rPr lang="x-none" sz="1400" spc="-30" dirty="0"/>
              <a:t>no obstante, los comentarios pueden presentar contenido que aparece posteriormente en pruebas y exámenes, por lo que es importante que los alumnos completen las actividades de ¿Qué conoce hasta ahora? </a:t>
            </a:r>
          </a:p>
          <a:p>
            <a:pPr rtl="0" eaLnBrk="1" hangingPunct="1">
              <a:spcBef>
                <a:spcPct val="30000"/>
              </a:spcBef>
            </a:pPr>
            <a:r>
              <a:rPr lang="x-none" sz="1400" dirty="0"/>
              <a:t>No hay diapositivas separadas para estas actividades en el PPT. Se enumeran en el área de notas de la diapositiva que aparece antes de estas actividades</a:t>
            </a:r>
            <a:r>
              <a:rPr lang="x-none" sz="1400" dirty="0" smtClean="0"/>
              <a:t>.</a:t>
            </a:r>
            <a:endParaRPr lang="en-US" sz="1400" dirty="0"/>
          </a:p>
        </p:txBody>
      </p:sp>
    </p:spTree>
    <p:custDataLst>
      <p:tags r:id="rId1"/>
    </p:custDataLst>
    <p:extLst>
      <p:ext uri="{BB962C8B-B14F-4D97-AF65-F5344CB8AC3E}">
        <p14:creationId xmlns:p14="http://schemas.microsoft.com/office/powerpoint/2010/main" val="1533357529"/>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eaLnBrk="1" hangingPunct="1"/>
            <a:r>
              <a:rPr lang="x-none"/>
              <a:t>Capítulo 9: Actividades</a:t>
            </a:r>
          </a:p>
        </p:txBody>
      </p:sp>
      <p:sp>
        <p:nvSpPr>
          <p:cNvPr id="6147" name="Rectangle 34"/>
          <p:cNvSpPr>
            <a:spLocks noGrp="1" noChangeArrowheads="1"/>
          </p:cNvSpPr>
          <p:nvPr>
            <p:ph idx="1"/>
          </p:nvPr>
        </p:nvSpPr>
        <p:spPr>
          <a:xfrm>
            <a:off x="144065" y="798945"/>
            <a:ext cx="8853286" cy="348414"/>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1135076502"/>
              </p:ext>
            </p:extLst>
          </p:nvPr>
        </p:nvGraphicFramePr>
        <p:xfrm>
          <a:off x="455999" y="1147358"/>
          <a:ext cx="8229418" cy="2821434"/>
        </p:xfrm>
        <a:graphic>
          <a:graphicData uri="http://schemas.openxmlformats.org/drawingml/2006/table">
            <a:tbl>
              <a:tblPr firstRow="1" bandRow="1">
                <a:tableStyleId>{5C22544A-7EE6-4342-B048-85BDC9FD1C3A}</a:tableStyleId>
              </a:tblPr>
              <a:tblGrid>
                <a:gridCol w="1129733">
                  <a:extLst>
                    <a:ext uri="{9D8B030D-6E8A-4147-A177-3AD203B41FA5}">
                      <a16:colId xmlns="" xmlns:c="http://schemas.openxmlformats.org/drawingml/2006/chart" xmlns:c15="http://schemas.microsoft.com/office/drawing/2012/chart" xmlns:a16="http://schemas.microsoft.com/office/drawing/2014/main" val="20001"/>
                    </a:ext>
                  </a:extLst>
                </a:gridCol>
                <a:gridCol w="1857736">
                  <a:extLst>
                    <a:ext uri="{9D8B030D-6E8A-4147-A177-3AD203B41FA5}">
                      <a16:colId xmlns="" xmlns:c="http://schemas.openxmlformats.org/drawingml/2006/chart" xmlns:c15="http://schemas.microsoft.com/office/drawing/2012/chart" xmlns:a16="http://schemas.microsoft.com/office/drawing/2014/main" val="3156509146"/>
                    </a:ext>
                  </a:extLst>
                </a:gridCol>
                <a:gridCol w="4080076">
                  <a:extLst>
                    <a:ext uri="{9D8B030D-6E8A-4147-A177-3AD203B41FA5}">
                      <a16:colId xmlns="" xmlns:c="http://schemas.openxmlformats.org/drawingml/2006/chart" xmlns:c15="http://schemas.microsoft.com/office/drawing/2012/chart" xmlns:a16="http://schemas.microsoft.com/office/drawing/2014/main" val="20002"/>
                    </a:ext>
                  </a:extLst>
                </a:gridCol>
                <a:gridCol w="1161873">
                  <a:extLst>
                    <a:ext uri="{9D8B030D-6E8A-4147-A177-3AD203B41FA5}">
                      <a16:colId xmlns="" xmlns:c="http://schemas.openxmlformats.org/drawingml/2006/chart" xmlns:c15="http://schemas.microsoft.com/office/drawing/2012/chart" xmlns:a16="http://schemas.microsoft.com/office/drawing/2014/main" val="20003"/>
                    </a:ext>
                  </a:extLst>
                </a:gridCol>
              </a:tblGrid>
              <a:tr h="301434">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dirty="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0"/>
                  </a:ext>
                </a:extLst>
              </a:tr>
              <a:tr h="360000">
                <a:tc>
                  <a:txBody>
                    <a:bodyPr/>
                    <a:lstStyle/>
                    <a:p>
                      <a:pPr algn="ctr" rtl="0"/>
                      <a:r>
                        <a:rPr lang="x-none" sz="1100" dirty="0"/>
                        <a:t>9.1.1.1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dirty="0"/>
                        <a:t>Explicación en video</a:t>
                      </a:r>
                    </a:p>
                  </a:txBody>
                  <a:tcPr marL="68580" marR="68580" marT="34290" marB="34290" anchor="ctr"/>
                </a:tc>
                <a:tc>
                  <a:txBody>
                    <a:bodyPr/>
                    <a:lstStyle/>
                    <a:p>
                      <a:pPr rtl="0"/>
                      <a:r>
                        <a:rPr lang="x-none" sz="1100" dirty="0"/>
                        <a:t>¿Qué es la nube?</a:t>
                      </a:r>
                    </a:p>
                  </a:txBody>
                  <a:tcPr marL="68580" marR="68580" marT="34290" marB="34290" anchor="ctr"/>
                </a:tc>
                <a:tc>
                  <a:txBody>
                    <a:bodyPr/>
                    <a:lstStyle/>
                    <a:p>
                      <a:pPr rtl="0"/>
                      <a:r>
                        <a:rPr lang="x-none" sz="1100"/>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1"/>
                  </a:ext>
                </a:extLst>
              </a:tr>
              <a:tr h="360000">
                <a:tc>
                  <a:txBody>
                    <a:bodyPr/>
                    <a:lstStyle/>
                    <a:p>
                      <a:pPr algn="ctr" rtl="0"/>
                      <a:r>
                        <a:rPr lang="x-none" sz="1100"/>
                        <a:t>9.1.1.6</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dirty="0"/>
                        <a:t>Verifique su comprensión</a:t>
                      </a:r>
                    </a:p>
                  </a:txBody>
                  <a:tcPr marL="68580" marR="68580" marT="34290" marB="34290" anchor="ctr"/>
                </a:tc>
                <a:tc>
                  <a:txBody>
                    <a:bodyPr/>
                    <a:lstStyle/>
                    <a:p>
                      <a:pPr rtl="0"/>
                      <a:r>
                        <a:rPr lang="x-none" sz="1100" dirty="0"/>
                        <a:t>Iguale las ventajas de la virtualización</a:t>
                      </a:r>
                    </a:p>
                  </a:txBody>
                  <a:tcPr marL="68580" marR="68580" marT="34290" marB="34290" anchor="ctr"/>
                </a:tc>
                <a:tc>
                  <a:txBody>
                    <a:bodyPr/>
                    <a:lstStyle/>
                    <a:p>
                      <a:pPr rtl="0"/>
                      <a:r>
                        <a:rPr lang="x-none" sz="1100"/>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6"/>
                  </a:ext>
                </a:extLst>
              </a:tr>
              <a:tr h="360000">
                <a:tc>
                  <a:txBody>
                    <a:bodyPr/>
                    <a:lstStyle/>
                    <a:p>
                      <a:pPr algn="ctr" rtl="0"/>
                      <a:r>
                        <a:rPr lang="x-none" sz="1100"/>
                        <a:t>9.1.2.4</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dirty="0"/>
                        <a:t>Verifique su comprensión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dirty="0"/>
                        <a:t>Terminología de Virtualización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x-none" sz="1100" u="none" strike="noStrike" kern="1200" cap="none" spc="0" normalizeH="0" baseline="0">
                          <a:ln>
                            <a:noFill/>
                          </a:ln>
                          <a:effectLst/>
                          <a:uLnTx/>
                          <a:uFillTx/>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10008"/>
                  </a:ext>
                </a:extLst>
              </a:tr>
              <a:tr h="360000">
                <a:tc>
                  <a:txBody>
                    <a:bodyPr/>
                    <a:lstStyle/>
                    <a:p>
                      <a:pPr algn="ctr" rtl="0"/>
                      <a:r>
                        <a:rPr lang="x-none" sz="1100"/>
                        <a:t>9.1.2.5</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Práctica de laboratorio</a:t>
                      </a:r>
                    </a:p>
                  </a:txBody>
                  <a:tcPr marL="68580" marR="68580" marT="34290" marB="34290" anchor="ctr"/>
                </a:tc>
                <a:tc>
                  <a:txBody>
                    <a:bodyPr/>
                    <a:lstStyle/>
                    <a:p>
                      <a:pPr rtl="0"/>
                      <a:r>
                        <a:rPr lang="x-none" sz="1100" spc="-30" baseline="0" dirty="0"/>
                        <a:t>Instalación de Linux en una máquina virtual y exploración de la GUI</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x-none" sz="1100" u="none" strike="noStrike" kern="1200" cap="none" spc="0" normalizeH="0" baseline="0">
                          <a:ln>
                            <a:noFill/>
                          </a:ln>
                          <a:effectLst/>
                          <a:uLnTx/>
                          <a:uFillTx/>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2582900979"/>
                  </a:ext>
                </a:extLst>
              </a:tr>
              <a:tr h="360000">
                <a:tc>
                  <a:txBody>
                    <a:bodyPr/>
                    <a:lstStyle/>
                    <a:p>
                      <a:pPr algn="ctr" rtl="0"/>
                      <a:r>
                        <a:rPr lang="x-none" sz="1100"/>
                        <a:t>9.2.2.2</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¿Qué conoce hasta ahora?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dirty="0"/>
                        <a:t>Modelos de nube</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x-none" sz="1100" u="none" strike="noStrike" kern="1200" cap="none" spc="0" normalizeH="0" baseline="0">
                          <a:ln>
                            <a:noFill/>
                          </a:ln>
                          <a:effectLst/>
                          <a:uLnTx/>
                          <a:uFillTx/>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3406068602"/>
                  </a:ext>
                </a:extLst>
              </a:tr>
              <a:tr h="360000">
                <a:tc>
                  <a:txBody>
                    <a:bodyPr/>
                    <a:lstStyle/>
                    <a:p>
                      <a:pPr algn="ctr" rtl="0"/>
                      <a:r>
                        <a:rPr lang="x-none" sz="1100"/>
                        <a:t>9.2.2.3</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dirty="0"/>
                        <a:t>Servicio en la nube y tecnología del modelo de nube</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x-none" sz="1100" u="none" strike="noStrike" kern="1200" cap="none" spc="0" normalizeH="0" baseline="0">
                          <a:ln>
                            <a:noFill/>
                          </a:ln>
                          <a:effectLst/>
                          <a:uLnTx/>
                          <a:uFillTx/>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3663230194"/>
                  </a:ext>
                </a:extLst>
              </a:tr>
              <a:tr h="360000">
                <a:tc>
                  <a:txBody>
                    <a:bodyPr/>
                    <a:lstStyle/>
                    <a:p>
                      <a:pPr algn="ctr" rtl="0"/>
                      <a:r>
                        <a:rPr lang="x-none" sz="1100"/>
                        <a:t>9.2.2.5</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dirty="0"/>
                        <a:t>Iguale las características de la nube</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kumimoji="0" lang="x-none" sz="1100" u="none" strike="noStrike" kern="1200" cap="none" spc="0" normalizeH="0" baseline="0" dirty="0">
                          <a:ln>
                            <a:noFill/>
                          </a:ln>
                          <a:effectLst/>
                          <a:uLnTx/>
                          <a:uFillTx/>
                        </a:rPr>
                        <a:t>Recomendado</a:t>
                      </a:r>
                    </a:p>
                  </a:txBody>
                  <a:tcPr marL="68580" marR="68580" marT="34290" marB="34290" anchor="ctr"/>
                </a:tc>
                <a:extLst>
                  <a:ext uri="{0D108BD9-81ED-4DB2-BD59-A6C34878D82A}">
                    <a16:rowId xmlns="" xmlns:c="http://schemas.openxmlformats.org/drawingml/2006/chart" xmlns:c15="http://schemas.microsoft.com/office/drawing/2012/chart" xmlns:a16="http://schemas.microsoft.com/office/drawing/2014/main" val="2487844270"/>
                  </a:ext>
                </a:extLst>
              </a:tr>
            </a:tbl>
          </a:graphicData>
        </a:graphic>
      </p:graphicFrame>
    </p:spTree>
    <p:custDataLst>
      <p:tags r:id="rId1"/>
    </p:custDataLst>
    <p:extLst>
      <p:ext uri="{BB962C8B-B14F-4D97-AF65-F5344CB8AC3E}">
        <p14:creationId xmlns:p14="http://schemas.microsoft.com/office/powerpoint/2010/main" val="2145273728"/>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Capítulo 9: Evaluación</a:t>
            </a:r>
          </a:p>
        </p:txBody>
      </p:sp>
      <p:sp>
        <p:nvSpPr>
          <p:cNvPr id="7171" name="Rectangle 34"/>
          <p:cNvSpPr>
            <a:spLocks noGrp="1" noChangeArrowheads="1"/>
          </p:cNvSpPr>
          <p:nvPr>
            <p:ph idx="1"/>
          </p:nvPr>
        </p:nvSpPr>
        <p:spPr>
          <a:xfrm>
            <a:off x="145356" y="1103744"/>
            <a:ext cx="8998643" cy="3418829"/>
          </a:xfrm>
        </p:spPr>
        <p:txBody>
          <a:bodyPr rIns="36000"/>
          <a:lstStyle/>
          <a:p>
            <a:pPr rtl="0" eaLnBrk="1" hangingPunct="1">
              <a:spcBef>
                <a:spcPct val="30000"/>
              </a:spcBef>
            </a:pPr>
            <a:r>
              <a:rPr lang="x-none" dirty="0"/>
              <a:t>Los estudiantes deben completar la "Evaluación" del Capítulo 9 después de completar el Capítulo 9.</a:t>
            </a:r>
          </a:p>
          <a:p>
            <a:pPr rtl="0" eaLnBrk="1" hangingPunct="1">
              <a:spcBef>
                <a:spcPct val="30000"/>
              </a:spcBef>
            </a:pPr>
            <a:r>
              <a:rPr lang="x-none" spc="-30" dirty="0"/>
              <a:t>Las pruebas, el trabajo de laboratorio y otras actividades pueden utilizarse para evaluar informalmente el progreso de los estudiantes.</a:t>
            </a:r>
          </a:p>
        </p:txBody>
      </p:sp>
    </p:spTree>
    <p:custDataLst>
      <p:tags r:id="rId1"/>
    </p:custDataLst>
    <p:extLst>
      <p:ext uri="{BB962C8B-B14F-4D97-AF65-F5344CB8AC3E}">
        <p14:creationId xmlns:p14="http://schemas.microsoft.com/office/powerpoint/2010/main" val="1296080354"/>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9: Prácticas recomendadas</a:t>
            </a:r>
          </a:p>
        </p:txBody>
      </p:sp>
      <p:sp>
        <p:nvSpPr>
          <p:cNvPr id="11266" name="Rectangle 34"/>
          <p:cNvSpPr>
            <a:spLocks noGrp="1" noChangeArrowheads="1"/>
          </p:cNvSpPr>
          <p:nvPr>
            <p:ph idx="1"/>
          </p:nvPr>
        </p:nvSpPr>
        <p:spPr>
          <a:xfrm>
            <a:off x="144065" y="798944"/>
            <a:ext cx="8853286" cy="4155319"/>
          </a:xfrm>
        </p:spPr>
        <p:txBody>
          <a:bodyPr/>
          <a:lstStyle/>
          <a:p>
            <a:pPr marL="0" indent="0" rtl="0">
              <a:lnSpc>
                <a:spcPct val="85000"/>
              </a:lnSpc>
              <a:spcBef>
                <a:spcPct val="30000"/>
              </a:spcBef>
              <a:buNone/>
            </a:pPr>
            <a:r>
              <a:rPr lang="x-none" dirty="0"/>
              <a:t>Antes de enseñar el capítulo 9, el instructor debe:</a:t>
            </a:r>
          </a:p>
          <a:p>
            <a:pPr rtl="0" eaLnBrk="1" hangingPunct="1">
              <a:lnSpc>
                <a:spcPct val="85000"/>
              </a:lnSpc>
              <a:spcBef>
                <a:spcPct val="30000"/>
              </a:spcBef>
            </a:pPr>
            <a:r>
              <a:rPr lang="x-none" dirty="0"/>
              <a:t>Completar la "Evaluación" del Capítulo 9</a:t>
            </a:r>
          </a:p>
          <a:p>
            <a:pPr eaLnBrk="1" hangingPunct="1">
              <a:lnSpc>
                <a:spcPct val="85000"/>
              </a:lnSpc>
              <a:spcBef>
                <a:spcPct val="30000"/>
              </a:spcBef>
            </a:pPr>
            <a:endParaRPr lang="en-US" dirty="0"/>
          </a:p>
          <a:p>
            <a:pPr rtl="0" eaLnBrk="1" hangingPunct="1">
              <a:lnSpc>
                <a:spcPct val="85000"/>
              </a:lnSpc>
              <a:spcBef>
                <a:spcPct val="30000"/>
              </a:spcBef>
            </a:pPr>
            <a:r>
              <a:rPr lang="x-none" dirty="0"/>
              <a:t>Los objetivos de este capítulo son:</a:t>
            </a:r>
          </a:p>
          <a:p>
            <a:pPr lvl="1" rtl="0">
              <a:lnSpc>
                <a:spcPct val="85000"/>
              </a:lnSpc>
              <a:spcBef>
                <a:spcPct val="30000"/>
              </a:spcBef>
            </a:pPr>
            <a:r>
              <a:rPr lang="x-none" dirty="0"/>
              <a:t>Explique la virtualización de servidores</a:t>
            </a:r>
          </a:p>
          <a:p>
            <a:pPr lvl="1" rtl="0">
              <a:lnSpc>
                <a:spcPct val="85000"/>
              </a:lnSpc>
              <a:spcBef>
                <a:spcPct val="30000"/>
              </a:spcBef>
            </a:pPr>
            <a:r>
              <a:rPr lang="x-none" dirty="0"/>
              <a:t>Instale software de virtualización en una computadora.</a:t>
            </a:r>
          </a:p>
          <a:p>
            <a:pPr lvl="1" rtl="0">
              <a:lnSpc>
                <a:spcPct val="85000"/>
              </a:lnSpc>
              <a:spcBef>
                <a:spcPct val="30000"/>
              </a:spcBef>
            </a:pPr>
            <a:r>
              <a:rPr lang="x-none" dirty="0"/>
              <a:t>Describa los usos de la nube.</a:t>
            </a:r>
          </a:p>
          <a:p>
            <a:pPr lvl="1" rtl="0">
              <a:lnSpc>
                <a:spcPct val="85000"/>
              </a:lnSpc>
              <a:spcBef>
                <a:spcPct val="30000"/>
              </a:spcBef>
            </a:pPr>
            <a:r>
              <a:rPr lang="x-none" dirty="0"/>
              <a:t>Explique las características de la computación en nube pública, privada, híbrida y comunitaria.</a:t>
            </a:r>
          </a:p>
          <a:p>
            <a:pPr lvl="1">
              <a:lnSpc>
                <a:spcPct val="85000"/>
              </a:lnSpc>
              <a:spcBef>
                <a:spcPct val="30000"/>
              </a:spcBef>
            </a:pPr>
            <a:endParaRPr lang="en-US" dirty="0"/>
          </a:p>
          <a:p>
            <a:pPr rtl="0">
              <a:lnSpc>
                <a:spcPct val="85000"/>
              </a:lnSpc>
              <a:spcBef>
                <a:spcPct val="30000"/>
              </a:spcBef>
            </a:pPr>
            <a:r>
              <a:rPr lang="x-none" dirty="0"/>
              <a:t>En este capítulo, se incluyen lecciones y conceptos</a:t>
            </a:r>
            <a:r>
              <a:rPr lang="x-none" dirty="0" smtClean="0"/>
              <a:t>. Tratar </a:t>
            </a:r>
            <a:r>
              <a:rPr lang="x-none" dirty="0"/>
              <a:t>de incluir la mayor cantidad de preguntas posible para que los estudiantes participen durante la presentación.</a:t>
            </a:r>
          </a:p>
          <a:p>
            <a:pPr eaLnBrk="1" hangingPunct="1">
              <a:lnSpc>
                <a:spcPct val="85000"/>
              </a:lnSpc>
              <a:spcBef>
                <a:spcPct val="30000"/>
              </a:spcBef>
            </a:pPr>
            <a:endParaRPr lang="en-US" dirty="0"/>
          </a:p>
          <a:p>
            <a:pPr marL="630238" lvl="2" indent="-214313">
              <a:buFont typeface="Arial" panose="020B0604020202020204" pitchFamily="34" charset="0"/>
              <a:buChar char="•"/>
            </a:pPr>
            <a:endParaRPr lang="en-US" sz="1200" dirty="0"/>
          </a:p>
          <a:p>
            <a:pPr marL="630238" lvl="2" indent="-214313">
              <a:buFont typeface="Arial" panose="020B0604020202020204" pitchFamily="34" charset="0"/>
              <a:buChar char="•"/>
            </a:pPr>
            <a:endParaRPr lang="en-US" sz="1500" dirty="0"/>
          </a:p>
          <a:p>
            <a:pPr eaLnBrk="1" hangingPunct="1">
              <a:lnSpc>
                <a:spcPct val="85000"/>
              </a:lnSpc>
              <a:spcBef>
                <a:spcPct val="30000"/>
              </a:spcBef>
            </a:pPr>
            <a:endParaRPr lang="en-US" b="1" dirty="0">
              <a:solidFill>
                <a:srgbClr val="FF0000"/>
              </a:solidFill>
            </a:endParaRPr>
          </a:p>
          <a:p>
            <a:pPr eaLnBrk="1" hangingPunct="1">
              <a:lnSpc>
                <a:spcPct val="85000"/>
              </a:lnSpc>
              <a:spcBef>
                <a:spcPct val="30000"/>
              </a:spcBef>
            </a:pPr>
            <a:endParaRPr lang="en-US" dirty="0"/>
          </a:p>
        </p:txBody>
      </p:sp>
    </p:spTree>
    <p:custDataLst>
      <p:tags r:id="rId1"/>
    </p:custDataLst>
    <p:extLst>
      <p:ext uri="{BB962C8B-B14F-4D97-AF65-F5344CB8AC3E}">
        <p14:creationId xmlns:p14="http://schemas.microsoft.com/office/powerpoint/2010/main" val="237934136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9: Prácticas recomendadas (cont.)</a:t>
            </a:r>
          </a:p>
        </p:txBody>
      </p:sp>
      <p:sp>
        <p:nvSpPr>
          <p:cNvPr id="11266" name="Rectangle 34"/>
          <p:cNvSpPr>
            <a:spLocks noGrp="1" noChangeArrowheads="1"/>
          </p:cNvSpPr>
          <p:nvPr>
            <p:ph idx="1"/>
          </p:nvPr>
        </p:nvSpPr>
        <p:spPr>
          <a:xfrm>
            <a:off x="145358" y="671446"/>
            <a:ext cx="8853286" cy="4155319"/>
          </a:xfrm>
        </p:spPr>
        <p:txBody>
          <a:bodyPr/>
          <a:lstStyle/>
          <a:p>
            <a:pPr rtl="0">
              <a:lnSpc>
                <a:spcPct val="85000"/>
              </a:lnSpc>
              <a:spcBef>
                <a:spcPct val="30000"/>
              </a:spcBef>
            </a:pPr>
            <a:r>
              <a:rPr lang="x-none" dirty="0"/>
              <a:t>Sección 9.1.1</a:t>
            </a:r>
          </a:p>
          <a:p>
            <a:pPr lvl="1" rtl="0"/>
            <a:r>
              <a:rPr lang="x-none" dirty="0"/>
              <a:t>Pregunte a los estudiantes o tenga un debate en clase</a:t>
            </a:r>
          </a:p>
          <a:p>
            <a:pPr lvl="2" rtl="0"/>
            <a:r>
              <a:rPr lang="x-none" dirty="0"/>
              <a:t>¿Qué es la nube?</a:t>
            </a:r>
          </a:p>
          <a:p>
            <a:pPr lvl="2" rtl="0"/>
            <a:r>
              <a:rPr lang="x-none" dirty="0"/>
              <a:t>¿Cómo podría la virtualización ayudar a una empresa?</a:t>
            </a:r>
          </a:p>
          <a:p>
            <a:pPr lvl="2" rtl="0"/>
            <a:r>
              <a:rPr lang="x-none" dirty="0"/>
              <a:t>¿Cómo ha cambiado la virtualización el mercado laboral de TI?</a:t>
            </a:r>
          </a:p>
          <a:p>
            <a:pPr lvl="1" rtl="0"/>
            <a:r>
              <a:rPr lang="x-none" dirty="0"/>
              <a:t>Realice la práctica de laboratorio sobre virtualización y tenga Linux y Windows o dos tipos de Linux instalados en las VM. Esto es muy revelador para los alumnos.</a:t>
            </a:r>
          </a:p>
          <a:p>
            <a:pPr lvl="1" rtl="0"/>
            <a:r>
              <a:rPr lang="x-none" dirty="0"/>
              <a:t>Demuestre Hyper-V en una computadora con Windows.</a:t>
            </a:r>
          </a:p>
          <a:p>
            <a:pPr lvl="1" rtl="0"/>
            <a:r>
              <a:rPr lang="x-none" dirty="0"/>
              <a:t>Dado que el scripting de PowerShell se encuentra en la certificación, podría considerar cómo se puede ejecutar el siguiente comando desde la consola de PowerShell como administrador:</a:t>
            </a:r>
            <a:r>
              <a:rPr lang="en-US" altLang="ja-JP" dirty="0"/>
              <a:t/>
            </a:r>
            <a:br>
              <a:rPr lang="en-US" altLang="ja-JP" dirty="0"/>
            </a:br>
            <a:r>
              <a:rPr lang="x-none" dirty="0" smtClean="0"/>
              <a:t>Enable-WindowsOptionalFeature </a:t>
            </a:r>
            <a:r>
              <a:rPr lang="x-none" dirty="0"/>
              <a:t>–Online –FeatureName Microsoft-Hyper-V –All</a:t>
            </a:r>
          </a:p>
          <a:p>
            <a:pPr lvl="2" rtl="0"/>
            <a:r>
              <a:rPr lang="x-none" dirty="0"/>
              <a:t>No olvide reiniciar la computadora después de que se haya ejecutado el comando</a:t>
            </a:r>
            <a:r>
              <a:rPr lang="x-none" dirty="0" smtClean="0"/>
              <a:t>.</a:t>
            </a:r>
            <a:endParaRPr lang="en-US" dirty="0"/>
          </a:p>
        </p:txBody>
      </p:sp>
    </p:spTree>
    <p:custDataLst>
      <p:tags r:id="rId1"/>
    </p:custDataLst>
    <p:extLst>
      <p:ext uri="{BB962C8B-B14F-4D97-AF65-F5344CB8AC3E}">
        <p14:creationId xmlns:p14="http://schemas.microsoft.com/office/powerpoint/2010/main" val="415397689"/>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9: Prácticas recomendadas (cont.)</a:t>
            </a:r>
          </a:p>
        </p:txBody>
      </p:sp>
      <p:sp>
        <p:nvSpPr>
          <p:cNvPr id="11266" name="Rectangle 34"/>
          <p:cNvSpPr>
            <a:spLocks noGrp="1" noChangeArrowheads="1"/>
          </p:cNvSpPr>
          <p:nvPr>
            <p:ph idx="1"/>
          </p:nvPr>
        </p:nvSpPr>
        <p:spPr>
          <a:xfrm>
            <a:off x="145358" y="637579"/>
            <a:ext cx="8853286" cy="4155319"/>
          </a:xfrm>
        </p:spPr>
        <p:txBody>
          <a:bodyPr/>
          <a:lstStyle/>
          <a:p>
            <a:pPr rtl="0"/>
            <a:r>
              <a:rPr lang="x-none" dirty="0"/>
              <a:t>Sección 9.2.1</a:t>
            </a:r>
          </a:p>
          <a:p>
            <a:pPr lvl="1" rtl="0"/>
            <a:r>
              <a:rPr lang="x-none" dirty="0"/>
              <a:t>Pregunte a los estudiantes o tenga un debate en clase</a:t>
            </a:r>
          </a:p>
          <a:p>
            <a:pPr lvl="2" rtl="0"/>
            <a:r>
              <a:rPr lang="x-none" dirty="0"/>
              <a:t>¿Qué ejemplos de servicios en la nube usamos diariamente?</a:t>
            </a:r>
          </a:p>
          <a:p>
            <a:pPr lvl="1" rtl="0"/>
            <a:r>
              <a:rPr lang="x-none" dirty="0"/>
              <a:t>Realice una demostración con un servicio en la nube, como OneDrive, GoogleDrive, SugerSync y DropBox.</a:t>
            </a:r>
          </a:p>
          <a:p>
            <a:pPr lvl="1" rtl="0"/>
            <a:r>
              <a:rPr lang="x-none" dirty="0"/>
              <a:t>Solicite a los alumnos que demuestren qué servicios en la nube pueden utilizar. </a:t>
            </a:r>
          </a:p>
          <a:p>
            <a:pPr lvl="1" rtl="0"/>
            <a:r>
              <a:rPr lang="x-none" dirty="0"/>
              <a:t>Hable sobre los juegos y los efectos de ese sector en la nube. Pregunte si alguno de los alumnos ha jugado Minecraft u otro juego de varios jugadores. Pregúnteles dónde reside el código de ese juego cuando los amigos juegan en línea.</a:t>
            </a:r>
          </a:p>
          <a:p>
            <a:pPr lvl="1" rtl="0"/>
            <a:r>
              <a:rPr lang="x-none" dirty="0"/>
              <a:t>Pida a los alumnos que investiguen aplicaciones que las empresas usarían para colaborar en un proyecto o realice una lluvia de ideas.</a:t>
            </a:r>
          </a:p>
          <a:p>
            <a:pPr lvl="2" rtl="0"/>
            <a:r>
              <a:rPr lang="x-none" dirty="0"/>
              <a:t>Comparta lo que hacen las aplicaciones</a:t>
            </a:r>
          </a:p>
          <a:p>
            <a:pPr lvl="2" rtl="0"/>
            <a:r>
              <a:rPr lang="x-none" dirty="0"/>
              <a:t>Comparta cómo las aplicaciones basadas en la nube han cambiado la colaboración (las personas pueden contribuir cuando están disponibles en lugar de que todos tengan que estar en una sala física al mismo tiempo</a:t>
            </a:r>
            <a:r>
              <a:rPr lang="x-none" dirty="0" smtClean="0"/>
              <a:t>).</a:t>
            </a:r>
            <a:endParaRPr lang="en-US" dirty="0"/>
          </a:p>
        </p:txBody>
      </p:sp>
    </p:spTree>
    <p:custDataLst>
      <p:tags r:id="rId1"/>
    </p:custDataLst>
    <p:extLst>
      <p:ext uri="{BB962C8B-B14F-4D97-AF65-F5344CB8AC3E}">
        <p14:creationId xmlns:p14="http://schemas.microsoft.com/office/powerpoint/2010/main" val="483078966"/>
      </p:ext>
    </p:extLst>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COUNT" val="3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Default Theme" id="{A3178FD6-045E-43BB-9FF9-79BDC55288A1}" vid="{B3635A64-254C-4D4D-B1C2-6197525273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8336</TotalTime>
  <Words>2539</Words>
  <Application>Microsoft Office PowerPoint</Application>
  <PresentationFormat>全屏显示(16:9)</PresentationFormat>
  <Paragraphs>375</Paragraphs>
  <Slides>34</Slides>
  <Notes>34</Notes>
  <HiddenSlides>10</HiddenSlides>
  <MMClips>0</MMClips>
  <ScaleCrop>false</ScaleCrop>
  <HeadingPairs>
    <vt:vector size="4" baseType="variant">
      <vt:variant>
        <vt:lpstr>主题</vt:lpstr>
      </vt:variant>
      <vt:variant>
        <vt:i4>1</vt:i4>
      </vt:variant>
      <vt:variant>
        <vt:lpstr>幻灯片标题</vt:lpstr>
      </vt:variant>
      <vt:variant>
        <vt:i4>34</vt:i4>
      </vt:variant>
    </vt:vector>
  </HeadingPairs>
  <TitlesOfParts>
    <vt:vector size="35" baseType="lpstr">
      <vt:lpstr>Default Theme</vt:lpstr>
      <vt:lpstr>Capítulo 9: Virtualización y  computación en la nube</vt:lpstr>
      <vt:lpstr>Materiales del instructor: Guía de planificación del capítulo 9</vt:lpstr>
      <vt:lpstr>Capítulo 9: Virtualización y computación en la nube</vt:lpstr>
      <vt:lpstr>Verifique su comprensión y ¿Qué conoce hasta ahora? </vt:lpstr>
      <vt:lpstr>Capítulo 9: Actividades</vt:lpstr>
      <vt:lpstr>Capítulo 9: Evaluación</vt:lpstr>
      <vt:lpstr>Capítulo 9: Prácticas recomendadas</vt:lpstr>
      <vt:lpstr>Capítulo 9: Prácticas recomendadas (cont.)</vt:lpstr>
      <vt:lpstr>Capítulo 9: Prácticas recomendadas (cont.)</vt:lpstr>
      <vt:lpstr>Capítulo 9: Prácticas recomendadas (cont.)</vt:lpstr>
      <vt:lpstr>Capítulo 9: Ayuda adicional</vt:lpstr>
      <vt:lpstr>Capítulo 9: Virtualización y  computación en la nube</vt:lpstr>
      <vt:lpstr>Capítulo 9: Secciones y objetivos</vt:lpstr>
      <vt:lpstr>9.1 Virtualización</vt:lpstr>
      <vt:lpstr>Explicación en video: ¿Qué es la nube?</vt:lpstr>
      <vt:lpstr>Virtualización Computación en la nube y virtualización</vt:lpstr>
      <vt:lpstr>Virtualización Implementación del servidor tradicional</vt:lpstr>
      <vt:lpstr>Virtualización Virtualización de servidores</vt:lpstr>
      <vt:lpstr>Virtualización Ventajas de la virtualización de servidores</vt:lpstr>
      <vt:lpstr>Virtualización Virtualización del lado del cliente</vt:lpstr>
      <vt:lpstr>Virtualización Hipervisores de tipo 1 y 2</vt:lpstr>
      <vt:lpstr>Virtualización Hipervisores de tipo 1 y 2 (cont.)</vt:lpstr>
      <vt:lpstr>Virtualización Requisitos de las máquinas virtuales</vt:lpstr>
      <vt:lpstr>Virtualización Requisitos de máquinas virtuales (Cont.)</vt:lpstr>
      <vt:lpstr>Virtualización Requisitos de máquinas virtuales (Cont.)</vt:lpstr>
      <vt:lpstr>Virtualización Práctica de laboratorio: Instalación de Linux en una máquina virtual y exploración de la GUI</vt:lpstr>
      <vt:lpstr>9.2 Computación en nube</vt:lpstr>
      <vt:lpstr>Computación en la nube Cómo usamos la nube</vt:lpstr>
      <vt:lpstr>Computación en la nube Servicios en la nube</vt:lpstr>
      <vt:lpstr>Computación en la nube Características de computación en la nube</vt:lpstr>
      <vt:lpstr>9.3 Resumen del capítulo</vt:lpstr>
      <vt:lpstr>Conclusión Capítulo 9: virtualización y computación en la nube</vt:lpstr>
      <vt:lpstr>Capítulo 9 Nuevos términos y comandos</vt:lpstr>
      <vt:lpstr>PowerPoint 演示文稿</vt:lpstr>
    </vt:vector>
  </TitlesOfParts>
  <Company>Cisco Systems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bvachon@cisco.com</dc:creator>
  <cp:lastModifiedBy>User</cp:lastModifiedBy>
  <cp:revision>524</cp:revision>
  <dcterms:created xsi:type="dcterms:W3CDTF">2016-08-22T22:27:36Z</dcterms:created>
  <dcterms:modified xsi:type="dcterms:W3CDTF">2019-12-02T05:24:49Z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F9A496F7-57D7-4028-9572-D40DFDF3715A</vt:lpwstr>
  </property>
  <property fmtid="{D5CDD505-2E9C-101B-9397-08002B2CF9AE}" pid="9" name="ArticulatePath">
    <vt:lpwstr>ITE7_Chp9_by_jg</vt:lpwstr>
  </property>
</Properties>
</file>