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95" r:id="rId2"/>
    <p:sldId id="267" r:id="rId3"/>
    <p:sldId id="268" r:id="rId4"/>
    <p:sldId id="269" r:id="rId5"/>
    <p:sldId id="289" r:id="rId6"/>
    <p:sldId id="265" r:id="rId7"/>
    <p:sldId id="290" r:id="rId8"/>
    <p:sldId id="291" r:id="rId9"/>
    <p:sldId id="263" r:id="rId10"/>
    <p:sldId id="292" r:id="rId11"/>
    <p:sldId id="293" r:id="rId12"/>
    <p:sldId id="294" r:id="rId13"/>
    <p:sldId id="28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06" autoAdjust="0"/>
    <p:restoredTop sz="94660"/>
  </p:normalViewPr>
  <p:slideViewPr>
    <p:cSldViewPr snapToGrid="0">
      <p:cViewPr>
        <p:scale>
          <a:sx n="126" d="100"/>
          <a:sy n="126" d="100"/>
        </p:scale>
        <p:origin x="-474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9ED812F3-FB22-4698-99EC-F48A9C5C7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xmlns="" id="{F5E2BEE6-17D1-417F-B066-033D836AB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80150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854E-AEC6-4222-A42C-A9A934BA99DF}" type="datetimeFigureOut">
              <a:rPr lang="es-ES" smtClean="0"/>
              <a:t>20/04/2018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15A5-3FBB-4041-A317-DF2C7F2A81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82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854E-AEC6-4222-A42C-A9A934BA99DF}" type="datetimeFigureOut">
              <a:rPr lang="es-ES" smtClean="0"/>
              <a:t>20/04/2018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15A5-3FBB-4041-A317-DF2C7F2A81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626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16ECC22A-5E81-429A-BC85-9A9712861B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0" y="609601"/>
            <a:ext cx="8596668" cy="98406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995D8F6F-C6BE-41DE-9288-EF92E53D91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3" y="6042949"/>
            <a:ext cx="10191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3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948070"/>
            <a:ext cx="9144000" cy="330973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PRÁCTICA 4. </a:t>
            </a:r>
            <a:r>
              <a:rPr lang="es-ES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CREACIÓN DE UN USUARIO A TRAVÉS </a:t>
            </a:r>
            <a:r>
              <a:rPr lang="es-ES" sz="3200" b="1">
                <a:solidFill>
                  <a:prstClr val="black">
                    <a:lumMod val="75000"/>
                    <a:lumOff val="25000"/>
                  </a:prstClr>
                </a:solidFill>
              </a:rPr>
              <a:t>DE </a:t>
            </a:r>
            <a:r>
              <a:rPr lang="es-ES" sz="3200" b="1"/>
              <a:t>LÍNEA DE COMANDOS (SQLPLUS)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618039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5782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Modificar usuario – cambiar contraseña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93570" y="2215062"/>
            <a:ext cx="933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Podemos como administradores cambiar la contraseña de un usuario. La línea de comando quedará así: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388745" y="2951047"/>
            <a:ext cx="9252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ALTER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USER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U_ALUMNO2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IDENTIFIED BY “</a:t>
            </a:r>
            <a:r>
              <a:rPr lang="es-E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nuevacontraseña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";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746" y="3680074"/>
            <a:ext cx="792151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225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4193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Bloquear Cuenta de Usuario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93570" y="2215062"/>
            <a:ext cx="933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Podemos como administradores bloquear la cuenta de un usuario. La línea de comando quedará así: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388745" y="2951047"/>
            <a:ext cx="9252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ALTER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USER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U_ALUMNO2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ACCOUNT LOCK;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602" y="3621271"/>
            <a:ext cx="53625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305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4697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Desbloquear Cuenta de Usuario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93570" y="2215062"/>
            <a:ext cx="933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Podemos como administradores desbloquear la cuenta de un usuario. La línea de comando quedará así: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388745" y="2951047"/>
            <a:ext cx="9252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ALTER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USER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U_ALUMNO2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ACCOUNT UNLOCK;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144" y="3574277"/>
            <a:ext cx="5848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16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2671" y="2329761"/>
            <a:ext cx="140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chemeClr val="accent4"/>
                </a:solidFill>
              </a:rPr>
              <a:t>Bibliografía</a:t>
            </a:r>
            <a:endParaRPr lang="es-ES" sz="1600" b="1" dirty="0">
              <a:solidFill>
                <a:schemeClr val="accent4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205854" y="2699093"/>
            <a:ext cx="5480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http://ora.u440.com/usuarios/create%20user.html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205854" y="3068425"/>
            <a:ext cx="4551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https://jorgesanchez.net/manuales/abd/</a:t>
            </a:r>
          </a:p>
        </p:txBody>
      </p:sp>
    </p:spTree>
    <p:extLst>
      <p:ext uri="{BB962C8B-B14F-4D97-AF65-F5344CB8AC3E}">
        <p14:creationId xmlns:p14="http://schemas.microsoft.com/office/powerpoint/2010/main" val="20818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53698" y="1743872"/>
            <a:ext cx="1449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SQL*Plus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45732" y="2244294"/>
            <a:ext cx="87411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Es una herramienta de Oracle que reconoce y envía sentencias SQL al servidor Oracle para su ejecución. Contiene su propio lenguaje de comandos  con sus correspondientes abreviaturas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653698" y="3641039"/>
            <a:ext cx="3132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Conexión a SQL*Plus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5732" y="4141461"/>
            <a:ext cx="8741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La conexión se puede hacer en un entorno de ventanas o desde la línea de comandos. En esta práctica vamos a utilizar éste último método.</a:t>
            </a: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2621536" y="5188168"/>
            <a:ext cx="6009979" cy="369332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sqlplus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[usuario[/contraseña[@</a:t>
            </a:r>
            <a:r>
              <a:rPr lang="es-E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basededatos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]]] 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57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16800" y="2333793"/>
            <a:ext cx="94155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Nos conectaremos, por ejemplo, con el rol SYS DBA con el comando </a:t>
            </a:r>
            <a:r>
              <a:rPr lang="es-ES" b="1" dirty="0" err="1" smtClean="0">
                <a:solidFill>
                  <a:schemeClr val="accent3">
                    <a:lumMod val="75000"/>
                  </a:schemeClr>
                </a:solidFill>
              </a:rPr>
              <a:t>sqlplus</a:t>
            </a:r>
            <a:r>
              <a:rPr lang="es-ES" b="1" dirty="0" smtClean="0">
                <a:solidFill>
                  <a:schemeClr val="accent3">
                    <a:lumMod val="75000"/>
                  </a:schemeClr>
                </a:solidFill>
              </a:rPr>
              <a:t> / AS SYSDBA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28059" y="1761942"/>
            <a:ext cx="8993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Conexión a SQL*Plus desde la línea de comandos de Windows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678" y="3036962"/>
            <a:ext cx="8180692" cy="35532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Rectángulo redondeado 10"/>
          <p:cNvSpPr/>
          <p:nvPr/>
        </p:nvSpPr>
        <p:spPr>
          <a:xfrm>
            <a:off x="3644581" y="3335304"/>
            <a:ext cx="1980000" cy="216000"/>
          </a:xfrm>
          <a:prstGeom prst="roundRect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9946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2083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CREATE USER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885825" y="2215062"/>
            <a:ext cx="91630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Es la sentencia que sirve para crear un usuario en Oracle.</a:t>
            </a:r>
            <a:endParaRPr lang="es-ES" dirty="0"/>
          </a:p>
        </p:txBody>
      </p:sp>
      <p:sp>
        <p:nvSpPr>
          <p:cNvPr id="16" name="Rectángulo 15"/>
          <p:cNvSpPr/>
          <p:nvPr/>
        </p:nvSpPr>
        <p:spPr>
          <a:xfrm>
            <a:off x="885825" y="2873583"/>
            <a:ext cx="8386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33333"/>
                </a:solidFill>
              </a:rPr>
              <a:t>Un usuario es un nombre de acceso a la base de datos </a:t>
            </a:r>
            <a:r>
              <a:rPr lang="es-ES" dirty="0" err="1">
                <a:solidFill>
                  <a:srgbClr val="333333"/>
                </a:solidFill>
              </a:rPr>
              <a:t>oracle</a:t>
            </a:r>
            <a:r>
              <a:rPr lang="es-ES" dirty="0">
                <a:solidFill>
                  <a:srgbClr val="333333"/>
                </a:solidFill>
              </a:rPr>
              <a:t>. Normalmente va asociado a una clave (</a:t>
            </a:r>
            <a:r>
              <a:rPr lang="es-ES" i="1" dirty="0" err="1">
                <a:solidFill>
                  <a:srgbClr val="333333"/>
                </a:solidFill>
              </a:rPr>
              <a:t>password</a:t>
            </a:r>
            <a:r>
              <a:rPr lang="es-ES" dirty="0">
                <a:solidFill>
                  <a:srgbClr val="333333"/>
                </a:solidFill>
              </a:rPr>
              <a:t>).</a:t>
            </a:r>
            <a:endParaRPr lang="es-ES" dirty="0"/>
          </a:p>
        </p:txBody>
      </p:sp>
      <p:sp>
        <p:nvSpPr>
          <p:cNvPr id="17" name="Rectángulo 16"/>
          <p:cNvSpPr/>
          <p:nvPr/>
        </p:nvSpPr>
        <p:spPr>
          <a:xfrm>
            <a:off x="885825" y="3816443"/>
            <a:ext cx="85571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33333"/>
                </a:solidFill>
              </a:rPr>
              <a:t>Lo que puede hacer un </a:t>
            </a:r>
            <a:r>
              <a:rPr lang="es-ES" dirty="0" smtClean="0">
                <a:solidFill>
                  <a:srgbClr val="333333"/>
                </a:solidFill>
              </a:rPr>
              <a:t>usuario, </a:t>
            </a:r>
            <a:r>
              <a:rPr lang="es-ES" dirty="0">
                <a:solidFill>
                  <a:srgbClr val="333333"/>
                </a:solidFill>
              </a:rPr>
              <a:t>una vez ha accedido a la base de </a:t>
            </a:r>
            <a:r>
              <a:rPr lang="es-ES" dirty="0" smtClean="0">
                <a:solidFill>
                  <a:srgbClr val="333333"/>
                </a:solidFill>
              </a:rPr>
              <a:t>datos, </a:t>
            </a:r>
            <a:r>
              <a:rPr lang="es-ES" dirty="0">
                <a:solidFill>
                  <a:srgbClr val="333333"/>
                </a:solidFill>
              </a:rPr>
              <a:t>depende de los permisos que tenga asignados ya sea directamente (</a:t>
            </a:r>
            <a:r>
              <a:rPr lang="es-ES" dirty="0">
                <a:solidFill>
                  <a:srgbClr val="5F4883"/>
                </a:solidFill>
              </a:rPr>
              <a:t>GRANT</a:t>
            </a:r>
            <a:r>
              <a:rPr lang="es-ES" dirty="0">
                <a:solidFill>
                  <a:srgbClr val="333333"/>
                </a:solidFill>
              </a:rPr>
              <a:t>) como sobre </a:t>
            </a:r>
            <a:r>
              <a:rPr lang="es-ES" dirty="0" smtClean="0">
                <a:solidFill>
                  <a:srgbClr val="333333"/>
                </a:solidFill>
              </a:rPr>
              <a:t>algún </a:t>
            </a:r>
            <a:r>
              <a:rPr lang="es-ES" dirty="0">
                <a:solidFill>
                  <a:srgbClr val="333333"/>
                </a:solidFill>
              </a:rPr>
              <a:t>rol que tenga asignado (</a:t>
            </a:r>
            <a:r>
              <a:rPr lang="es-ES" dirty="0">
                <a:solidFill>
                  <a:srgbClr val="5F4883"/>
                </a:solidFill>
              </a:rPr>
              <a:t>CREATE ROLE</a:t>
            </a:r>
            <a:r>
              <a:rPr lang="es-ES" dirty="0" smtClean="0">
                <a:solidFill>
                  <a:srgbClr val="333333"/>
                </a:solidFill>
              </a:rPr>
              <a:t>).</a:t>
            </a:r>
            <a:endParaRPr lang="es-ES" dirty="0">
              <a:solidFill>
                <a:srgbClr val="333333"/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885825" y="5036303"/>
            <a:ext cx="8916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333333"/>
                </a:solidFill>
              </a:rPr>
              <a:t>El </a:t>
            </a:r>
            <a:r>
              <a:rPr lang="es-ES" dirty="0">
                <a:solidFill>
                  <a:srgbClr val="333333"/>
                </a:solidFill>
              </a:rPr>
              <a:t>perfil que tenga asignado influye en los recursos del sistema de los que dispone un usuario a la hora de ejecutar </a:t>
            </a:r>
            <a:r>
              <a:rPr lang="es-ES" dirty="0" err="1">
                <a:solidFill>
                  <a:srgbClr val="333333"/>
                </a:solidFill>
              </a:rPr>
              <a:t>oracle</a:t>
            </a:r>
            <a:r>
              <a:rPr lang="es-ES" dirty="0">
                <a:solidFill>
                  <a:srgbClr val="333333"/>
                </a:solidFill>
              </a:rPr>
              <a:t> (</a:t>
            </a:r>
            <a:r>
              <a:rPr lang="es-ES" dirty="0">
                <a:solidFill>
                  <a:srgbClr val="5F4883"/>
                </a:solidFill>
              </a:rPr>
              <a:t>CREATE PROFILE</a:t>
            </a:r>
            <a:r>
              <a:rPr lang="es-ES" dirty="0">
                <a:solidFill>
                  <a:srgbClr val="333333"/>
                </a:solidFill>
              </a:rPr>
              <a:t>).</a:t>
            </a:r>
            <a:endParaRPr lang="es-ES" b="0" i="0" dirty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6288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2083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CREATE USER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885825" y="2215062"/>
            <a:ext cx="17316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La sintaxis es:</a:t>
            </a: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1217295" y="2585287"/>
            <a:ext cx="99040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CREATE USER </a:t>
            </a:r>
            <a:r>
              <a:rPr lang="es-E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nombre_usuario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IDENTIFIED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{BY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contraseña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| EXTERNALLY | GLOBALLY AS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'</a:t>
            </a:r>
            <a:r>
              <a:rPr lang="es-E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nombre_externo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'}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     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opciones;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Donde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opciones:   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DEFAULT TABLESPACE </a:t>
            </a:r>
            <a:r>
              <a:rPr lang="es-ES" dirty="0" err="1">
                <a:latin typeface="Consolas" panose="020B0609020204030204" pitchFamily="49" charset="0"/>
                <a:cs typeface="Consolas" panose="020B0609020204030204" pitchFamily="49" charset="0"/>
              </a:rPr>
              <a:t>tablespace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TEMPORARY TABLESPACE </a:t>
            </a:r>
            <a:r>
              <a:rPr lang="es-ES" dirty="0" err="1">
                <a:latin typeface="Consolas" panose="020B0609020204030204" pitchFamily="49" charset="0"/>
                <a:cs typeface="Consolas" panose="020B0609020204030204" pitchFamily="49" charset="0"/>
              </a:rPr>
              <a:t>tablespace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QUOTA </a:t>
            </a:r>
            <a:r>
              <a:rPr lang="es-E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{K | M} ON </a:t>
            </a:r>
            <a:r>
              <a:rPr lang="es-ES" dirty="0" err="1">
                <a:latin typeface="Consolas" panose="020B0609020204030204" pitchFamily="49" charset="0"/>
                <a:cs typeface="Consolas" panose="020B0609020204030204" pitchFamily="49" charset="0"/>
              </a:rPr>
              <a:t>tablespace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QUOTA UNLIMITED ON </a:t>
            </a:r>
            <a:r>
              <a:rPr lang="es-ES" dirty="0" err="1">
                <a:latin typeface="Consolas" panose="020B0609020204030204" pitchFamily="49" charset="0"/>
                <a:cs typeface="Consolas" panose="020B0609020204030204" pitchFamily="49" charset="0"/>
              </a:rPr>
              <a:t>tablespace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PROFILE </a:t>
            </a:r>
            <a:r>
              <a:rPr lang="es-E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nombre_perfil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PASSWORD EXPIRE</a:t>
            </a: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   ACCOUNT {LOCK|UNLOCK}</a:t>
            </a:r>
          </a:p>
        </p:txBody>
      </p:sp>
    </p:spTree>
    <p:extLst>
      <p:ext uri="{BB962C8B-B14F-4D97-AF65-F5344CB8AC3E}">
        <p14:creationId xmlns:p14="http://schemas.microsoft.com/office/powerpoint/2010/main" val="359163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2124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Crear usuario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93570" y="2215062"/>
            <a:ext cx="933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Partiendo del DDL generado en la práctica 3, vamos a crear un usuario nuevo de nombre </a:t>
            </a:r>
            <a:r>
              <a:rPr lang="es-ES" b="1" dirty="0" smtClean="0">
                <a:solidFill>
                  <a:schemeClr val="accent3">
                    <a:lumMod val="75000"/>
                  </a:schemeClr>
                </a:solidFill>
              </a:rPr>
              <a:t>U_ALUMNO2</a:t>
            </a:r>
            <a:r>
              <a:rPr lang="es-ES" dirty="0" smtClean="0"/>
              <a:t>. La línea de comando quedará así: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388745" y="2951047"/>
            <a:ext cx="92525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CREATE USER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U_ALUMNO2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PROFILE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 IDENTIFIED BY 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alumno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DEFAULT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TABLESPACE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TS_DATOS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 TEMPORARY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TABLESPACE 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QUOTA UNLIMITED ON "</a:t>
            </a:r>
            <a:r>
              <a:rPr lang="es-E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TS_DATOS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 QUOTA 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102400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 K ON 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USERS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 ACCOUNT UNLOCK;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13" name="Imagen 12" descr="Recorte de pantalla"/>
          <p:cNvPicPr/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0040" y="4174807"/>
            <a:ext cx="8491220" cy="11829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726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GRANT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885825" y="2215062"/>
            <a:ext cx="8486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Esta sentencia sirve para dar permisos (o privilegios) a un usuario o a un rol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885825" y="2589753"/>
            <a:ext cx="8486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Un permiso, en </a:t>
            </a:r>
            <a:r>
              <a:rPr lang="es-ES" dirty="0" err="1"/>
              <a:t>oracle</a:t>
            </a:r>
            <a:r>
              <a:rPr lang="es-ES" dirty="0"/>
              <a:t>, es un derecho a ejecutar </a:t>
            </a:r>
            <a:r>
              <a:rPr lang="es-ES" dirty="0" smtClean="0"/>
              <a:t>una </a:t>
            </a:r>
            <a:r>
              <a:rPr lang="es-ES" dirty="0"/>
              <a:t>sentencia </a:t>
            </a:r>
            <a:r>
              <a:rPr lang="es-ES" dirty="0" smtClean="0"/>
              <a:t>(Privilegios del Sistema) </a:t>
            </a:r>
            <a:r>
              <a:rPr lang="es-ES" dirty="0"/>
              <a:t>o a acceder a un objeto de otro usuario </a:t>
            </a:r>
            <a:r>
              <a:rPr lang="es-ES" dirty="0" smtClean="0"/>
              <a:t>(Privilegios de Objeto).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625122" y="3786646"/>
            <a:ext cx="3411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Privilegios del Sistema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88633" y="4204824"/>
            <a:ext cx="88983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Los permisos de sistema mas importantes son CREATE SESSION, CREATE TABLE, CREATE VIEW, CREATE USER, ...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625122" y="4946167"/>
            <a:ext cx="3193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Privilegios de Objeto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988633" y="5364345"/>
            <a:ext cx="88983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Los permisos sobre objetos mas importantes son: SELECT, UPDATE, INSERT, DELETE, ALTER, DEBUG, EXECUTE, INDEX, REFERENCES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885824" y="3250787"/>
            <a:ext cx="8486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Para dar permisos a un </a:t>
            </a:r>
            <a:r>
              <a:rPr lang="es-ES" dirty="0" smtClean="0"/>
              <a:t>usuario o a un rol, debe </a:t>
            </a:r>
            <a:r>
              <a:rPr lang="es-ES" dirty="0"/>
              <a:t>haber sido creado antes.</a:t>
            </a:r>
          </a:p>
        </p:txBody>
      </p:sp>
    </p:spTree>
    <p:extLst>
      <p:ext uri="{BB962C8B-B14F-4D97-AF65-F5344CB8AC3E}">
        <p14:creationId xmlns:p14="http://schemas.microsoft.com/office/powerpoint/2010/main" val="274583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8" grpId="0"/>
      <p:bldP spid="9" grpId="0"/>
      <p:bldP spid="2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753397"/>
            <a:ext cx="4988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Dar permisos a un usuario creado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93570" y="2215062"/>
            <a:ext cx="933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Partiendo del DDL generado en la práctica 3, vamos a crear dar permisos al usuario </a:t>
            </a:r>
            <a:r>
              <a:rPr lang="es-ES" b="1" dirty="0" smtClean="0">
                <a:solidFill>
                  <a:schemeClr val="accent3">
                    <a:lumMod val="75000"/>
                  </a:schemeClr>
                </a:solidFill>
              </a:rPr>
              <a:t>U_ALUMNO2</a:t>
            </a:r>
            <a:r>
              <a:rPr lang="es-ES" dirty="0" smtClean="0"/>
              <a:t>: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066545" y="3265726"/>
            <a:ext cx="41662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GRANT "</a:t>
            </a:r>
            <a:r>
              <a:rPr lang="es-E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CONNECT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" TO "</a:t>
            </a:r>
            <a:r>
              <a:rPr lang="es-E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U_ALUMNO2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";</a:t>
            </a:r>
            <a:endParaRPr lang="es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66545" y="4455321"/>
            <a:ext cx="5057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GRANT CREATE ANY TABLE TO 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U_ALUMNO2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";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11232" y="2991161"/>
            <a:ext cx="6128299" cy="6286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CuadroTexto 9"/>
          <p:cNvSpPr txBox="1"/>
          <p:nvPr/>
        </p:nvSpPr>
        <p:spPr>
          <a:xfrm>
            <a:off x="1066545" y="2953726"/>
            <a:ext cx="2738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4"/>
                </a:solidFill>
              </a:rPr>
              <a:t>Permitir que se conecte.</a:t>
            </a:r>
            <a:endParaRPr lang="es-ES" sz="1600" dirty="0">
              <a:solidFill>
                <a:schemeClr val="accent4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066545" y="5460250"/>
            <a:ext cx="64065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GRANT SELECT ON 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HR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"."</a:t>
            </a:r>
            <a:r>
              <a:rPr lang="es-E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EMPLOYEERS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 TO </a:t>
            </a:r>
            <a:r>
              <a:rPr lang="es-E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s-E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U_ALUMNO2</a:t>
            </a:r>
            <a:r>
              <a:rPr lang="es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";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1066545" y="4090159"/>
            <a:ext cx="2777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4"/>
                </a:solidFill>
              </a:rPr>
              <a:t>Permitir que cree tablas.</a:t>
            </a:r>
            <a:endParaRPr lang="es-ES" sz="1600" dirty="0">
              <a:solidFill>
                <a:schemeClr val="accent4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066545" y="5095088"/>
            <a:ext cx="859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4"/>
                </a:solidFill>
              </a:rPr>
              <a:t>Permitir que haga selecciones en la tabla 'EMPLOYEERS' de la base de datos 'HR'.</a:t>
            </a:r>
            <a:endParaRPr lang="es-ES" sz="1600" dirty="0">
              <a:solidFill>
                <a:schemeClr val="accent4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36262" y="5860046"/>
            <a:ext cx="6555451" cy="7429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42930" y="4184573"/>
            <a:ext cx="5388041" cy="6400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804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9" grpId="0"/>
      <p:bldP spid="10" grpId="0"/>
      <p:bldP spid="11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25122" y="1639097"/>
            <a:ext cx="4815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chemeClr val="accent4"/>
                </a:solidFill>
              </a:rPr>
              <a:t>Crear un usuario: comprobación</a:t>
            </a:r>
            <a:endParaRPr lang="es-ES" sz="2000" b="1" dirty="0">
              <a:solidFill>
                <a:schemeClr val="accent4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99528" y="2212782"/>
            <a:ext cx="8927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000000"/>
                </a:solidFill>
              </a:rPr>
              <a:t>Una vez creado el usuario y haberle dado permisos, vamos a comprobar si podemos acceder a la base de datos con el nuevo usuario</a:t>
            </a:r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5483"/>
          <a:stretch/>
        </p:blipFill>
        <p:spPr>
          <a:xfrm>
            <a:off x="1625768" y="3246120"/>
            <a:ext cx="7274920" cy="9944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137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845CE441-8D1F-48D3-8DE8-FCAF25EA964B}" vid="{1FB27674-7829-472F-9711-110D484C9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</Template>
  <TotalTime>493</TotalTime>
  <Words>671</Words>
  <Application>Microsoft Office PowerPoint</Application>
  <PresentationFormat>Personalizado</PresentationFormat>
  <Paragraphs>63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Faceta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María Torresano</dc:creator>
  <cp:lastModifiedBy>Alfonso Rebolleda Sanchez</cp:lastModifiedBy>
  <cp:revision>59</cp:revision>
  <dcterms:created xsi:type="dcterms:W3CDTF">2018-04-17T14:44:34Z</dcterms:created>
  <dcterms:modified xsi:type="dcterms:W3CDTF">2018-04-20T08:37:23Z</dcterms:modified>
</cp:coreProperties>
</file>