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6"/>
          <p:cNvPicPr/>
          <p:nvPr/>
        </p:nvPicPr>
        <p:blipFill>
          <a:blip r:embed="rId14"/>
          <a:stretch/>
        </p:blipFill>
        <p:spPr>
          <a:xfrm>
            <a:off x="4915080" y="282240"/>
            <a:ext cx="4266720" cy="945360"/>
          </a:xfrm>
          <a:prstGeom prst="rect">
            <a:avLst/>
          </a:prstGeom>
          <a:ln>
            <a:noFill/>
          </a:ln>
        </p:spPr>
      </p:pic>
      <p:pic>
        <p:nvPicPr>
          <p:cNvPr id="7" name="Imagen 7"/>
          <p:cNvPicPr/>
          <p:nvPr/>
        </p:nvPicPr>
        <p:blipFill>
          <a:blip r:embed="rId15"/>
          <a:stretch/>
        </p:blipFill>
        <p:spPr>
          <a:xfrm>
            <a:off x="5194440" y="5946120"/>
            <a:ext cx="2124000" cy="336240"/>
          </a:xfrm>
          <a:prstGeom prst="rect">
            <a:avLst/>
          </a:prstGeom>
          <a:ln>
            <a:noFill/>
          </a:ln>
        </p:spPr>
      </p:pic>
      <p:pic>
        <p:nvPicPr>
          <p:cNvPr id="2" name="Imagen 8"/>
          <p:cNvPicPr/>
          <p:nvPr/>
        </p:nvPicPr>
        <p:blipFill>
          <a:blip r:embed="rId16"/>
          <a:stretch/>
        </p:blipFill>
        <p:spPr>
          <a:xfrm>
            <a:off x="7750440" y="5877000"/>
            <a:ext cx="1753920" cy="623520"/>
          </a:xfrm>
          <a:prstGeom prst="rect">
            <a:avLst/>
          </a:prstGeom>
          <a:ln>
            <a:noFill/>
          </a:ln>
        </p:spPr>
      </p:pic>
      <p:pic>
        <p:nvPicPr>
          <p:cNvPr id="3" name="Imagen 9"/>
          <p:cNvPicPr/>
          <p:nvPr/>
        </p:nvPicPr>
        <p:blipFill>
          <a:blip r:embed="rId17"/>
          <a:stretch/>
        </p:blipFill>
        <p:spPr>
          <a:xfrm>
            <a:off x="11180160" y="5633640"/>
            <a:ext cx="729000" cy="975240"/>
          </a:xfrm>
          <a:prstGeom prst="rect">
            <a:avLst/>
          </a:prstGeom>
          <a:ln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Pulse para editar el formato del texto de título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Pulse para editar el formato de esquema del texto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1563480"/>
            <a:ext cx="12191400" cy="3848760"/>
          </a:xfrm>
          <a:prstGeom prst="rect">
            <a:avLst/>
          </a:prstGeom>
          <a:solidFill>
            <a:srgbClr val="FF2C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3" name="Imagen 6"/>
          <p:cNvPicPr/>
          <p:nvPr/>
        </p:nvPicPr>
        <p:blipFill>
          <a:blip r:embed="rId14"/>
          <a:stretch/>
        </p:blipFill>
        <p:spPr>
          <a:xfrm>
            <a:off x="3962160" y="355680"/>
            <a:ext cx="4266720" cy="945360"/>
          </a:xfrm>
          <a:prstGeom prst="rect">
            <a:avLst/>
          </a:prstGeom>
          <a:ln>
            <a:noFill/>
          </a:ln>
        </p:spPr>
      </p:pic>
      <p:pic>
        <p:nvPicPr>
          <p:cNvPr id="44" name="Imagen 7"/>
          <p:cNvPicPr/>
          <p:nvPr/>
        </p:nvPicPr>
        <p:blipFill>
          <a:blip r:embed="rId15"/>
          <a:stretch/>
        </p:blipFill>
        <p:spPr>
          <a:xfrm>
            <a:off x="425160" y="5947920"/>
            <a:ext cx="2124000" cy="336240"/>
          </a:xfrm>
          <a:prstGeom prst="rect">
            <a:avLst/>
          </a:prstGeom>
          <a:ln>
            <a:noFill/>
          </a:ln>
        </p:spPr>
      </p:pic>
      <p:pic>
        <p:nvPicPr>
          <p:cNvPr id="45" name="Imagen 8"/>
          <p:cNvPicPr/>
          <p:nvPr/>
        </p:nvPicPr>
        <p:blipFill>
          <a:blip r:embed="rId16"/>
          <a:stretch/>
        </p:blipFill>
        <p:spPr>
          <a:xfrm>
            <a:off x="3072600" y="5878800"/>
            <a:ext cx="1753920" cy="623520"/>
          </a:xfrm>
          <a:prstGeom prst="rect">
            <a:avLst/>
          </a:prstGeom>
          <a:ln>
            <a:noFill/>
          </a:ln>
        </p:spPr>
      </p:pic>
      <p:pic>
        <p:nvPicPr>
          <p:cNvPr id="46" name="Imagen 9"/>
          <p:cNvPicPr/>
          <p:nvPr/>
        </p:nvPicPr>
        <p:blipFill>
          <a:blip r:embed="rId17"/>
          <a:stretch/>
        </p:blipFill>
        <p:spPr>
          <a:xfrm>
            <a:off x="11180160" y="5633640"/>
            <a:ext cx="729000" cy="975240"/>
          </a:xfrm>
          <a:prstGeom prst="rect">
            <a:avLst/>
          </a:prstGeom>
          <a:ln>
            <a:noFill/>
          </a:ln>
        </p:spPr>
      </p:pic>
      <p:sp>
        <p:nvSpPr>
          <p:cNvPr id="47" name="PlaceHolder 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Pulse para editar el formato del texto de título</a:t>
            </a: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Pulse para editar el formato de esquema del texto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Imagen 6"/>
          <p:cNvPicPr/>
          <p:nvPr/>
        </p:nvPicPr>
        <p:blipFill>
          <a:blip r:embed="rId14"/>
          <a:stretch/>
        </p:blipFill>
        <p:spPr>
          <a:xfrm>
            <a:off x="9532440" y="182160"/>
            <a:ext cx="2516760" cy="557280"/>
          </a:xfrm>
          <a:prstGeom prst="rect">
            <a:avLst/>
          </a:prstGeom>
          <a:ln>
            <a:noFill/>
          </a:ln>
        </p:spPr>
      </p:pic>
      <p:pic>
        <p:nvPicPr>
          <p:cNvPr id="86" name="Imagen 7"/>
          <p:cNvPicPr/>
          <p:nvPr/>
        </p:nvPicPr>
        <p:blipFill>
          <a:blip r:embed="rId15"/>
          <a:stretch/>
        </p:blipFill>
        <p:spPr>
          <a:xfrm>
            <a:off x="338040" y="6291360"/>
            <a:ext cx="1400040" cy="221400"/>
          </a:xfrm>
          <a:prstGeom prst="rect">
            <a:avLst/>
          </a:prstGeom>
          <a:ln>
            <a:noFill/>
          </a:ln>
        </p:spPr>
      </p:pic>
      <p:pic>
        <p:nvPicPr>
          <p:cNvPr id="87" name="Imagen 8"/>
          <p:cNvPicPr/>
          <p:nvPr/>
        </p:nvPicPr>
        <p:blipFill>
          <a:blip r:embed="rId16"/>
          <a:stretch/>
        </p:blipFill>
        <p:spPr>
          <a:xfrm>
            <a:off x="2138400" y="6257520"/>
            <a:ext cx="1156320" cy="410760"/>
          </a:xfrm>
          <a:prstGeom prst="rect">
            <a:avLst/>
          </a:prstGeom>
          <a:ln>
            <a:noFill/>
          </a:ln>
        </p:spPr>
      </p:pic>
      <p:pic>
        <p:nvPicPr>
          <p:cNvPr id="88" name="Imagen 9"/>
          <p:cNvPicPr/>
          <p:nvPr/>
        </p:nvPicPr>
        <p:blipFill>
          <a:blip r:embed="rId17"/>
          <a:stretch/>
        </p:blipFill>
        <p:spPr>
          <a:xfrm>
            <a:off x="11513880" y="6046200"/>
            <a:ext cx="480240" cy="642960"/>
          </a:xfrm>
          <a:prstGeom prst="rect">
            <a:avLst/>
          </a:prstGeom>
          <a:ln>
            <a:noFill/>
          </a:ln>
        </p:spPr>
      </p:pic>
      <p:sp>
        <p:nvSpPr>
          <p:cNvPr id="89" name="CustomShape 1"/>
          <p:cNvSpPr/>
          <p:nvPr/>
        </p:nvSpPr>
        <p:spPr>
          <a:xfrm>
            <a:off x="0" y="927360"/>
            <a:ext cx="12191400" cy="51120"/>
          </a:xfrm>
          <a:prstGeom prst="rect">
            <a:avLst/>
          </a:prstGeom>
          <a:solidFill>
            <a:srgbClr val="FF2C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0" name="PlaceHolder 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Pulse para editar el formato del texto de título</a:t>
            </a: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Pulse para editar el formato de esquema del texto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5055120" y="2321640"/>
            <a:ext cx="6611040" cy="1116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s-ES" sz="4000" b="1" strike="noStrike" spc="-1">
                <a:solidFill>
                  <a:srgbClr val="FF2C3E"/>
                </a:solidFill>
                <a:latin typeface="Calibri"/>
                <a:ea typeface="DejaVu Sans"/>
              </a:rPr>
              <a:t>El Aula Virtual Como Entorno de Digitalización</a:t>
            </a:r>
            <a:endParaRPr lang="es-ES" sz="40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s-ES" sz="4000" b="0" strike="noStrike" spc="-1">
              <a:latin typeface="Arial"/>
            </a:endParaRPr>
          </a:p>
        </p:txBody>
      </p:sp>
      <p:sp>
        <p:nvSpPr>
          <p:cNvPr id="129" name="CustomShape 2"/>
          <p:cNvSpPr/>
          <p:nvPr/>
        </p:nvSpPr>
        <p:spPr>
          <a:xfrm>
            <a:off x="8186760" y="4161600"/>
            <a:ext cx="3479760" cy="1004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s-ES" sz="2200" b="1" strike="noStrike" spc="-1">
                <a:solidFill>
                  <a:srgbClr val="104398"/>
                </a:solidFill>
                <a:latin typeface="Calibri"/>
                <a:ea typeface="DejaVu Sans"/>
              </a:rPr>
              <a:t>Marta Pastor Pastor Coordinadora TIC </a:t>
            </a:r>
            <a:endParaRPr lang="es-ES" sz="22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s-ES" sz="2200" b="1" strike="noStrike" spc="-1">
                <a:solidFill>
                  <a:srgbClr val="104398"/>
                </a:solidFill>
                <a:latin typeface="Calibri"/>
                <a:ea typeface="DejaVu Sans"/>
              </a:rPr>
              <a:t>IES Luis de Góngora</a:t>
            </a:r>
            <a:endParaRPr lang="es-ES" sz="2200" b="0" strike="noStrike" spc="-1">
              <a:latin typeface="Arial"/>
            </a:endParaRPr>
          </a:p>
        </p:txBody>
      </p:sp>
      <p:pic>
        <p:nvPicPr>
          <p:cNvPr id="130" name="Marcador de posición de imagen 3"/>
          <p:cNvPicPr/>
          <p:nvPr/>
        </p:nvPicPr>
        <p:blipFill>
          <a:blip r:embed="rId2"/>
          <a:stretch/>
        </p:blipFill>
        <p:spPr>
          <a:xfrm>
            <a:off x="0" y="982080"/>
            <a:ext cx="3697560" cy="3697560"/>
          </a:xfrm>
          <a:prstGeom prst="rect">
            <a:avLst/>
          </a:prstGeom>
          <a:ln>
            <a:noFill/>
          </a:ln>
        </p:spPr>
      </p:pic>
      <p:pic>
        <p:nvPicPr>
          <p:cNvPr id="131" name="Imagen 132"/>
          <p:cNvPicPr/>
          <p:nvPr/>
        </p:nvPicPr>
        <p:blipFill>
          <a:blip r:embed="rId3"/>
          <a:stretch/>
        </p:blipFill>
        <p:spPr>
          <a:xfrm>
            <a:off x="1224000" y="3240000"/>
            <a:ext cx="3431160" cy="1792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ustomShape 1"/>
          <p:cNvSpPr/>
          <p:nvPr/>
        </p:nvSpPr>
        <p:spPr>
          <a:xfrm>
            <a:off x="0" y="2769840"/>
            <a:ext cx="12191400" cy="612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5400" b="0" strike="noStrike" spc="-1">
                <a:solidFill>
                  <a:srgbClr val="000000"/>
                </a:solidFill>
                <a:latin typeface="Calibri"/>
                <a:ea typeface="DejaVu Sans"/>
              </a:rPr>
              <a:t>PROYECTOS FUTUROS</a:t>
            </a:r>
            <a:endParaRPr lang="es-ES" sz="5400" b="0" strike="noStrike" spc="-1">
              <a:latin typeface="Arial"/>
            </a:endParaRPr>
          </a:p>
        </p:txBody>
      </p:sp>
      <p:sp>
        <p:nvSpPr>
          <p:cNvPr id="155" name="CustomShape 2"/>
          <p:cNvSpPr/>
          <p:nvPr/>
        </p:nvSpPr>
        <p:spPr>
          <a:xfrm>
            <a:off x="-144000" y="3816000"/>
            <a:ext cx="12191400" cy="704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ustomShape 1"/>
          <p:cNvSpPr/>
          <p:nvPr/>
        </p:nvSpPr>
        <p:spPr>
          <a:xfrm>
            <a:off x="167760" y="291960"/>
            <a:ext cx="8877960" cy="463320"/>
          </a:xfrm>
          <a:prstGeom prst="rect">
            <a:avLst/>
          </a:prstGeom>
          <a:solidFill>
            <a:srgbClr val="FF2C3E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PROYECTOS FUTUROS</a:t>
            </a:r>
            <a:endParaRPr lang="es-ES" sz="2800" b="0" strike="noStrike" spc="-1">
              <a:latin typeface="Arial"/>
            </a:endParaRPr>
          </a:p>
        </p:txBody>
      </p:sp>
      <p:sp>
        <p:nvSpPr>
          <p:cNvPr id="157" name="CustomShape 2"/>
          <p:cNvSpPr/>
          <p:nvPr/>
        </p:nvSpPr>
        <p:spPr>
          <a:xfrm>
            <a:off x="953280" y="1605600"/>
            <a:ext cx="9475920" cy="3076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3200" b="0" strike="noStrike" spc="-1">
                <a:solidFill>
                  <a:srgbClr val="000000"/>
                </a:solidFill>
                <a:latin typeface="Arial"/>
                <a:ea typeface="DejaVu Sans"/>
              </a:rPr>
              <a:t>MADRID 5e</a:t>
            </a:r>
            <a:endParaRPr lang="es-ES" sz="3200" b="0" strike="noStrike" spc="-1">
              <a:latin typeface="Arial"/>
            </a:endParaRPr>
          </a:p>
          <a:p>
            <a:pPr marL="914400" lvl="1" indent="-45684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s-ES" sz="3200" b="0" strike="noStrike" spc="-1">
                <a:solidFill>
                  <a:srgbClr val="000000"/>
                </a:solidFill>
                <a:latin typeface="Arial"/>
                <a:ea typeface="DejaVu Sans"/>
              </a:rPr>
              <a:t>Trabajo con departamentos</a:t>
            </a:r>
            <a:endParaRPr lang="es-ES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3200" b="0" strike="noStrike" spc="-1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3200" b="0" strike="noStrike" spc="-1">
                <a:solidFill>
                  <a:srgbClr val="000000"/>
                </a:solidFill>
                <a:latin typeface="Arial"/>
                <a:ea typeface="DejaVu Sans"/>
              </a:rPr>
              <a:t>MadRead</a:t>
            </a:r>
            <a:endParaRPr lang="es-ES" sz="3200" b="0" strike="noStrike" spc="-1">
              <a:latin typeface="Arial"/>
            </a:endParaRPr>
          </a:p>
          <a:p>
            <a:pPr marL="914400" lvl="1" indent="-45684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s-ES" sz="3200" b="0" strike="noStrike" spc="-1">
                <a:solidFill>
                  <a:srgbClr val="000000"/>
                </a:solidFill>
                <a:latin typeface="Arial"/>
                <a:ea typeface="DejaVu Sans"/>
              </a:rPr>
              <a:t>Plan Lector del Centro</a:t>
            </a:r>
            <a:endParaRPr lang="es-ES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lang="es-ES" sz="1800" b="0" strike="noStrike" spc="-1">
              <a:latin typeface="Arial"/>
            </a:endParaRPr>
          </a:p>
        </p:txBody>
      </p:sp>
      <p:pic>
        <p:nvPicPr>
          <p:cNvPr id="158" name="Imagen 2"/>
          <p:cNvPicPr/>
          <p:nvPr/>
        </p:nvPicPr>
        <p:blipFill>
          <a:blip r:embed="rId2"/>
          <a:stretch/>
        </p:blipFill>
        <p:spPr>
          <a:xfrm>
            <a:off x="4704480" y="4690800"/>
            <a:ext cx="6159240" cy="1599840"/>
          </a:xfrm>
          <a:prstGeom prst="rect">
            <a:avLst/>
          </a:prstGeom>
          <a:ln>
            <a:noFill/>
          </a:ln>
        </p:spPr>
      </p:pic>
      <p:pic>
        <p:nvPicPr>
          <p:cNvPr id="159" name="Imagen 3"/>
          <p:cNvPicPr/>
          <p:nvPr/>
        </p:nvPicPr>
        <p:blipFill>
          <a:blip r:embed="rId3"/>
          <a:stretch/>
        </p:blipFill>
        <p:spPr>
          <a:xfrm>
            <a:off x="6875280" y="2554560"/>
            <a:ext cx="4374720" cy="10486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0" y="2769840"/>
            <a:ext cx="12191400" cy="612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5400" b="0" strike="noStrike" spc="-1">
                <a:solidFill>
                  <a:srgbClr val="000000"/>
                </a:solidFill>
                <a:latin typeface="Calibri"/>
                <a:ea typeface="DejaVu Sans"/>
              </a:rPr>
              <a:t>PRINCIPIOS</a:t>
            </a:r>
            <a:endParaRPr lang="es-ES" sz="5400" b="0" strike="noStrike" spc="-1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-144000" y="3816000"/>
            <a:ext cx="12191400" cy="704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167760" y="291960"/>
            <a:ext cx="8877960" cy="463320"/>
          </a:xfrm>
          <a:prstGeom prst="rect">
            <a:avLst/>
          </a:prstGeom>
          <a:solidFill>
            <a:srgbClr val="FF2C3E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PRINCIPIOS</a:t>
            </a:r>
            <a:endParaRPr lang="es-ES" sz="2800" b="0" strike="noStrike" spc="-1">
              <a:latin typeface="Arial"/>
            </a:endParaRPr>
          </a:p>
        </p:txBody>
      </p:sp>
      <p:sp>
        <p:nvSpPr>
          <p:cNvPr id="135" name="CustomShape 2"/>
          <p:cNvSpPr/>
          <p:nvPr/>
        </p:nvSpPr>
        <p:spPr>
          <a:xfrm>
            <a:off x="986760" y="1354320"/>
            <a:ext cx="9475920" cy="4538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3200" b="0" strike="noStrike" spc="-1">
                <a:solidFill>
                  <a:srgbClr val="000000"/>
                </a:solidFill>
                <a:latin typeface="Arial"/>
                <a:ea typeface="DejaVu Sans"/>
              </a:rPr>
              <a:t>INDEPENDECIA TECNOLÓGICA DEL CENTRO</a:t>
            </a:r>
            <a:endParaRPr lang="es-ES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3200" b="0" strike="noStrike" spc="-1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3200" b="0" strike="noStrike" spc="-1">
                <a:solidFill>
                  <a:srgbClr val="000000"/>
                </a:solidFill>
                <a:latin typeface="Arial"/>
                <a:ea typeface="DejaVu Sans"/>
              </a:rPr>
              <a:t>AUTONOMÍA DEL USUARIO</a:t>
            </a:r>
            <a:endParaRPr lang="es-ES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3200" b="0" strike="noStrike" spc="-1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3200" b="0" strike="noStrike" spc="-1">
                <a:solidFill>
                  <a:srgbClr val="000000"/>
                </a:solidFill>
                <a:latin typeface="Arial"/>
                <a:ea typeface="DejaVu Sans"/>
              </a:rPr>
              <a:t>USO FLEXIBLE DE LOS RECURSOS</a:t>
            </a:r>
            <a:endParaRPr lang="es-ES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3200" b="0" strike="noStrike" spc="-1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3200" b="0" strike="noStrike" spc="-1">
                <a:solidFill>
                  <a:srgbClr val="000000"/>
                </a:solidFill>
                <a:latin typeface="Arial"/>
                <a:ea typeface="DejaVu Sans"/>
              </a:rPr>
              <a:t>PARTICIPACIÓN ACTIVA </a:t>
            </a:r>
            <a:r>
              <a:t/>
            </a:r>
            <a:br/>
            <a:r>
              <a:rPr lang="es-ES" sz="3200" b="0" strike="noStrike" spc="-1">
                <a:solidFill>
                  <a:srgbClr val="000000"/>
                </a:solidFill>
                <a:latin typeface="Arial"/>
              </a:rPr>
              <a:t> </a:t>
            </a:r>
            <a:endParaRPr lang="es-ES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lang="es-ES" sz="1800" b="0" strike="noStrike" spc="-1">
              <a:latin typeface="Arial"/>
            </a:endParaRPr>
          </a:p>
        </p:txBody>
      </p:sp>
      <p:pic>
        <p:nvPicPr>
          <p:cNvPr id="136" name="Imagen 2"/>
          <p:cNvPicPr/>
          <p:nvPr/>
        </p:nvPicPr>
        <p:blipFill>
          <a:blip r:embed="rId2"/>
          <a:stretch/>
        </p:blipFill>
        <p:spPr>
          <a:xfrm>
            <a:off x="8104680" y="3116880"/>
            <a:ext cx="3060360" cy="2361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0" y="2769840"/>
            <a:ext cx="12191400" cy="612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5400" b="0" strike="noStrike" spc="-1">
                <a:solidFill>
                  <a:srgbClr val="000000"/>
                </a:solidFill>
                <a:latin typeface="Calibri"/>
                <a:ea typeface="DejaVu Sans"/>
              </a:rPr>
              <a:t>RECURSOS NECESARIOS</a:t>
            </a:r>
            <a:r>
              <a:t/>
            </a:r>
            <a:br/>
            <a:endParaRPr lang="es-ES" sz="5400" b="0" strike="noStrike" spc="-1">
              <a:latin typeface="Arial"/>
            </a:endParaRPr>
          </a:p>
        </p:txBody>
      </p:sp>
      <p:sp>
        <p:nvSpPr>
          <p:cNvPr id="138" name="CustomShape 2"/>
          <p:cNvSpPr/>
          <p:nvPr/>
        </p:nvSpPr>
        <p:spPr>
          <a:xfrm>
            <a:off x="-144000" y="3816000"/>
            <a:ext cx="12191400" cy="704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1"/>
          <p:cNvSpPr/>
          <p:nvPr/>
        </p:nvSpPr>
        <p:spPr>
          <a:xfrm>
            <a:off x="167760" y="291960"/>
            <a:ext cx="8877960" cy="463320"/>
          </a:xfrm>
          <a:prstGeom prst="rect">
            <a:avLst/>
          </a:prstGeom>
          <a:solidFill>
            <a:srgbClr val="FF2C3E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RECURSOS NECESARIOS</a:t>
            </a:r>
            <a:endParaRPr lang="es-ES" sz="2800" b="0" strike="noStrike" spc="-1">
              <a:latin typeface="Arial"/>
            </a:endParaRPr>
          </a:p>
        </p:txBody>
      </p:sp>
      <p:sp>
        <p:nvSpPr>
          <p:cNvPr id="140" name="CustomShape 2"/>
          <p:cNvSpPr/>
          <p:nvPr/>
        </p:nvSpPr>
        <p:spPr>
          <a:xfrm>
            <a:off x="786240" y="1087560"/>
            <a:ext cx="7100640" cy="661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HARDWARE </a:t>
            </a:r>
            <a:endParaRPr lang="es-ES" sz="2400" b="0" strike="noStrike" spc="-1">
              <a:latin typeface="Arial"/>
            </a:endParaRPr>
          </a:p>
          <a:p>
            <a:pPr marL="1371600" lvl="2" indent="-45684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s-ES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Aver</a:t>
            </a:r>
            <a:endParaRPr lang="es-ES" sz="2400" b="0" strike="noStrike" spc="-1">
              <a:latin typeface="Arial"/>
            </a:endParaRPr>
          </a:p>
          <a:p>
            <a:pPr marL="1371600" lvl="2" indent="-45684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s-ES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Nuevas dotaciones</a:t>
            </a:r>
            <a:endParaRPr lang="es-E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400" b="0" strike="noStrike" spc="-1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SOFTWARE</a:t>
            </a:r>
            <a:endParaRPr lang="es-ES" sz="2400" b="0" strike="noStrike" spc="-1">
              <a:latin typeface="Arial"/>
            </a:endParaRPr>
          </a:p>
          <a:p>
            <a:pPr marL="1371600" lvl="2" indent="-45684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s-ES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S.O. MAX</a:t>
            </a:r>
            <a:endParaRPr lang="es-E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400" b="0" strike="noStrike" spc="-1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CONECTIVIDAD</a:t>
            </a:r>
            <a:endParaRPr lang="es-ES" sz="2400" b="0" strike="noStrike" spc="-1">
              <a:latin typeface="Arial"/>
            </a:endParaRPr>
          </a:p>
          <a:p>
            <a:pPr marL="1371600" lvl="2" indent="-45684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s-ES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Escuelas Conectadas</a:t>
            </a:r>
            <a:endParaRPr lang="es-E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400" b="0" strike="noStrike" spc="-1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FORMACIÓN </a:t>
            </a:r>
            <a:endParaRPr lang="es-ES" sz="2400" b="0" strike="noStrike" spc="-1">
              <a:latin typeface="Arial"/>
            </a:endParaRPr>
          </a:p>
          <a:p>
            <a:pPr marL="1371600" lvl="2" indent="-45684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s-ES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Seminarios</a:t>
            </a:r>
            <a:endParaRPr lang="es-ES" sz="2400" b="0" strike="noStrike" spc="-1">
              <a:latin typeface="Arial"/>
            </a:endParaRPr>
          </a:p>
          <a:p>
            <a:pPr marL="1371600" lvl="2" indent="-45684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s-ES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Píldoras formativas</a:t>
            </a:r>
            <a:endParaRPr lang="es-E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t/>
            </a:r>
            <a:br/>
            <a:endParaRPr lang="es-E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600" b="0" strike="noStrike" spc="-1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lang="es-ES" sz="1600" b="0" strike="noStrike" spc="-1">
              <a:latin typeface="Arial"/>
            </a:endParaRPr>
          </a:p>
        </p:txBody>
      </p:sp>
      <p:pic>
        <p:nvPicPr>
          <p:cNvPr id="141" name="Imagen 3"/>
          <p:cNvPicPr/>
          <p:nvPr/>
        </p:nvPicPr>
        <p:blipFill>
          <a:blip r:embed="rId2"/>
          <a:stretch/>
        </p:blipFill>
        <p:spPr>
          <a:xfrm>
            <a:off x="5029560" y="2694240"/>
            <a:ext cx="2412000" cy="1464120"/>
          </a:xfrm>
          <a:prstGeom prst="rect">
            <a:avLst/>
          </a:prstGeom>
          <a:ln>
            <a:noFill/>
          </a:ln>
        </p:spPr>
      </p:pic>
      <p:pic>
        <p:nvPicPr>
          <p:cNvPr id="142" name="Imagen 4"/>
          <p:cNvPicPr/>
          <p:nvPr/>
        </p:nvPicPr>
        <p:blipFill>
          <a:blip r:embed="rId3"/>
          <a:stretch/>
        </p:blipFill>
        <p:spPr>
          <a:xfrm>
            <a:off x="8350560" y="3306960"/>
            <a:ext cx="3450240" cy="2438280"/>
          </a:xfrm>
          <a:prstGeom prst="rect">
            <a:avLst/>
          </a:prstGeom>
          <a:ln>
            <a:noFill/>
          </a:ln>
        </p:spPr>
      </p:pic>
      <p:pic>
        <p:nvPicPr>
          <p:cNvPr id="143" name="Imagen 5"/>
          <p:cNvPicPr/>
          <p:nvPr/>
        </p:nvPicPr>
        <p:blipFill>
          <a:blip r:embed="rId4"/>
          <a:stretch/>
        </p:blipFill>
        <p:spPr>
          <a:xfrm>
            <a:off x="5585400" y="4525920"/>
            <a:ext cx="2764800" cy="2014200"/>
          </a:xfrm>
          <a:prstGeom prst="rect">
            <a:avLst/>
          </a:prstGeom>
          <a:ln>
            <a:noFill/>
          </a:ln>
        </p:spPr>
      </p:pic>
      <p:pic>
        <p:nvPicPr>
          <p:cNvPr id="144" name="Imagen 6"/>
          <p:cNvPicPr/>
          <p:nvPr/>
        </p:nvPicPr>
        <p:blipFill>
          <a:blip r:embed="rId5"/>
          <a:stretch/>
        </p:blipFill>
        <p:spPr>
          <a:xfrm>
            <a:off x="7887240" y="1087560"/>
            <a:ext cx="2591280" cy="21265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0" y="2769840"/>
            <a:ext cx="12191400" cy="612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5400" b="0" strike="noStrike" spc="-1">
                <a:solidFill>
                  <a:srgbClr val="000000"/>
                </a:solidFill>
                <a:latin typeface="Calibri"/>
                <a:ea typeface="DejaVu Sans"/>
              </a:rPr>
              <a:t>HERRAMIENTAS: EDUCAMADRID</a:t>
            </a:r>
            <a:endParaRPr lang="es-ES" sz="5400" b="0" strike="noStrike" spc="-1">
              <a:latin typeface="Arial"/>
            </a:endParaRPr>
          </a:p>
        </p:txBody>
      </p:sp>
      <p:sp>
        <p:nvSpPr>
          <p:cNvPr id="146" name="CustomShape 2"/>
          <p:cNvSpPr/>
          <p:nvPr/>
        </p:nvSpPr>
        <p:spPr>
          <a:xfrm>
            <a:off x="-144000" y="3816000"/>
            <a:ext cx="12191400" cy="704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167760" y="291960"/>
            <a:ext cx="8877960" cy="463320"/>
          </a:xfrm>
          <a:prstGeom prst="rect">
            <a:avLst/>
          </a:prstGeom>
          <a:solidFill>
            <a:srgbClr val="FF2C3E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HERRAMIENTAS: EDUCAMADRID (I)</a:t>
            </a:r>
            <a:endParaRPr lang="es-ES" sz="2800" b="0" strike="noStrike" spc="-1">
              <a:latin typeface="Arial"/>
            </a:endParaRPr>
          </a:p>
        </p:txBody>
      </p:sp>
      <p:sp>
        <p:nvSpPr>
          <p:cNvPr id="148" name="CustomShape 2"/>
          <p:cNvSpPr/>
          <p:nvPr/>
        </p:nvSpPr>
        <p:spPr>
          <a:xfrm>
            <a:off x="786240" y="1087560"/>
            <a:ext cx="7100640" cy="2222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es-E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t/>
            </a:r>
            <a:br/>
            <a:endParaRPr lang="es-E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600" b="0" strike="noStrike" spc="-1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lang="es-ES" sz="1600" b="0" strike="noStrike" spc="-1">
              <a:latin typeface="Arial"/>
            </a:endParaRPr>
          </a:p>
        </p:txBody>
      </p:sp>
      <p:pic>
        <p:nvPicPr>
          <p:cNvPr id="149" name="Imagen 2"/>
          <p:cNvPicPr/>
          <p:nvPr/>
        </p:nvPicPr>
        <p:blipFill>
          <a:blip r:embed="rId2"/>
          <a:stretch/>
        </p:blipFill>
        <p:spPr>
          <a:xfrm>
            <a:off x="1420200" y="1089720"/>
            <a:ext cx="9123120" cy="50796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CustomShape 1"/>
          <p:cNvSpPr/>
          <p:nvPr/>
        </p:nvSpPr>
        <p:spPr>
          <a:xfrm>
            <a:off x="167760" y="291960"/>
            <a:ext cx="8877960" cy="463320"/>
          </a:xfrm>
          <a:prstGeom prst="rect">
            <a:avLst/>
          </a:prstGeom>
          <a:solidFill>
            <a:srgbClr val="FF2C3E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HERRAMIENTAS: EDUCAMADRID (II)</a:t>
            </a:r>
            <a:endParaRPr lang="es-ES" sz="2800" b="0" strike="noStrike" spc="-1">
              <a:latin typeface="Arial"/>
            </a:endParaRPr>
          </a:p>
        </p:txBody>
      </p:sp>
      <p:sp>
        <p:nvSpPr>
          <p:cNvPr id="151" name="CustomShape 2"/>
          <p:cNvSpPr/>
          <p:nvPr/>
        </p:nvSpPr>
        <p:spPr>
          <a:xfrm>
            <a:off x="786240" y="970560"/>
            <a:ext cx="9222840" cy="1069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>
              <a:lnSpc>
                <a:spcPct val="100000"/>
              </a:lnSpc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DejaVu Sans"/>
              </a:rPr>
              <a:t>ALREDEDOR DEL </a:t>
            </a: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AULA VIRTUAL … </a:t>
            </a:r>
            <a:endParaRPr lang="es-ES" sz="2800" b="0" strike="noStrike" spc="-1">
              <a:latin typeface="Arial"/>
            </a:endParaRPr>
          </a:p>
          <a:p>
            <a:pPr marL="457200"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 marL="1371600" lvl="2" indent="-456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Web del centro </a:t>
            </a:r>
            <a:r>
              <a:rPr lang="es-ES" sz="1400" b="0" strike="noStrike" spc="-1">
                <a:solidFill>
                  <a:srgbClr val="000000"/>
                </a:solidFill>
                <a:latin typeface="Arial"/>
                <a:ea typeface="DejaVu Sans"/>
              </a:rPr>
              <a:t>(Se accede al aula virtual y del aula virtual a ella)</a:t>
            </a:r>
            <a:endParaRPr lang="es-ES" sz="1400" b="0" strike="noStrike" spc="-1">
              <a:latin typeface="Arial"/>
            </a:endParaRPr>
          </a:p>
          <a:p>
            <a:pPr marL="1371600" lvl="2" indent="-456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Correo de Educamadrid </a:t>
            </a:r>
            <a:endParaRPr lang="es-ES" sz="2800" b="0" strike="noStrike" spc="-1">
              <a:latin typeface="Arial"/>
            </a:endParaRPr>
          </a:p>
          <a:p>
            <a:pPr marL="1828800" lvl="3" indent="-45684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 Avisos sobre tareas, foros,…</a:t>
            </a:r>
            <a:endParaRPr lang="es-ES" sz="2800" b="0" strike="noStrike" spc="-1">
              <a:latin typeface="Arial"/>
            </a:endParaRPr>
          </a:p>
          <a:p>
            <a:pPr marL="1371600" lvl="2" indent="-456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Cloud</a:t>
            </a:r>
            <a:endParaRPr lang="es-ES" sz="2800" b="0" strike="noStrike" spc="-1">
              <a:latin typeface="Arial"/>
            </a:endParaRPr>
          </a:p>
          <a:p>
            <a:pPr marL="1828800" lvl="3" indent="-45684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Entrega de tareas.</a:t>
            </a:r>
            <a:endParaRPr lang="es-ES" sz="2800" b="0" strike="noStrike" spc="-1">
              <a:latin typeface="Arial"/>
            </a:endParaRPr>
          </a:p>
          <a:p>
            <a:pPr marL="1828800" lvl="3" indent="-45684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Compartir información.</a:t>
            </a:r>
            <a:endParaRPr lang="es-ES" sz="2800" b="0" strike="noStrike" spc="-1">
              <a:latin typeface="Arial"/>
            </a:endParaRPr>
          </a:p>
          <a:p>
            <a:pPr marL="1371600" lvl="2" indent="-456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Mediateca</a:t>
            </a:r>
            <a:endParaRPr lang="es-ES" sz="2800" b="0" strike="noStrike" spc="-1">
              <a:latin typeface="Arial"/>
            </a:endParaRPr>
          </a:p>
          <a:p>
            <a:pPr marL="1828800" lvl="3" indent="-45684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Repositorio de conocimiento</a:t>
            </a:r>
            <a:endParaRPr lang="es-ES" sz="2800" b="0" strike="noStrike" spc="-1">
              <a:latin typeface="Arial"/>
            </a:endParaRPr>
          </a:p>
          <a:p>
            <a:pPr marL="1371600" lvl="2" indent="-456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Videoconferencias:</a:t>
            </a:r>
            <a:endParaRPr lang="es-ES" sz="2800" b="0" strike="noStrike" spc="-1">
              <a:latin typeface="Arial"/>
            </a:endParaRPr>
          </a:p>
          <a:p>
            <a:pPr marL="1828800" lvl="3" indent="-45684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Jitsi, Webex,…</a:t>
            </a: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 marL="1371600">
              <a:lnSpc>
                <a:spcPct val="100000"/>
              </a:lnSpc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 marL="914400"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t/>
            </a:r>
            <a:br/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600" b="0" strike="noStrike" spc="-1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lang="es-ES" sz="16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CustomShape 1"/>
          <p:cNvSpPr/>
          <p:nvPr/>
        </p:nvSpPr>
        <p:spPr>
          <a:xfrm>
            <a:off x="167760" y="291960"/>
            <a:ext cx="8877960" cy="463320"/>
          </a:xfrm>
          <a:prstGeom prst="rect">
            <a:avLst/>
          </a:prstGeom>
          <a:solidFill>
            <a:srgbClr val="FF2C3E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HERRAMIENTAS: EDUCAMADRID (II)</a:t>
            </a:r>
            <a:endParaRPr lang="es-ES" sz="2800" b="0" strike="noStrike" spc="-1">
              <a:latin typeface="Arial"/>
            </a:endParaRPr>
          </a:p>
        </p:txBody>
      </p:sp>
      <p:sp>
        <p:nvSpPr>
          <p:cNvPr id="153" name="CustomShape 2"/>
          <p:cNvSpPr/>
          <p:nvPr/>
        </p:nvSpPr>
        <p:spPr>
          <a:xfrm>
            <a:off x="786240" y="970560"/>
            <a:ext cx="9222840" cy="11547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>
              <a:lnSpc>
                <a:spcPct val="100000"/>
              </a:lnSpc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DejaVu Sans"/>
              </a:rPr>
              <a:t>EN EL </a:t>
            </a: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AULA VIRTUAL …</a:t>
            </a:r>
            <a:endParaRPr lang="es-ES" sz="2800" b="0" strike="noStrike" spc="-1">
              <a:latin typeface="Arial"/>
            </a:endParaRPr>
          </a:p>
          <a:p>
            <a:pPr marL="457200"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 marL="1371600" lvl="2" indent="-456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Proceso de enseñanza aprendizaje. (gestión descentralizada)</a:t>
            </a: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 marL="1371600" lvl="2" indent="-456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Encuestas</a:t>
            </a:r>
            <a:endParaRPr lang="es-ES" sz="2800" b="0" strike="noStrike" spc="-1">
              <a:latin typeface="Arial"/>
            </a:endParaRPr>
          </a:p>
          <a:p>
            <a:pPr marL="1828800" lvl="3" indent="-45684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Claustro</a:t>
            </a:r>
            <a:endParaRPr lang="es-ES" sz="2800" b="0" strike="noStrike" spc="-1">
              <a:latin typeface="Arial"/>
            </a:endParaRPr>
          </a:p>
          <a:p>
            <a:pPr marL="1828800" lvl="3" indent="-45684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Prematrícula</a:t>
            </a: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 marL="1371600" lvl="2" indent="-456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Gestión de citas</a:t>
            </a:r>
            <a:endParaRPr lang="es-ES" sz="2800" b="0" strike="noStrike" spc="-1">
              <a:latin typeface="Arial"/>
            </a:endParaRPr>
          </a:p>
          <a:p>
            <a:pPr marL="1371600"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 marL="1371600">
              <a:lnSpc>
                <a:spcPct val="100000"/>
              </a:lnSpc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 marL="914400"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 marL="914400">
              <a:lnSpc>
                <a:spcPct val="100000"/>
              </a:lnSpc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Encuestas para el claustro y para los alumnos en la prematrícula.</a:t>
            </a:r>
            <a:endParaRPr lang="es-ES" sz="2800" b="0" strike="noStrike" spc="-1">
              <a:latin typeface="Arial"/>
            </a:endParaRPr>
          </a:p>
          <a:p>
            <a:pPr marL="914400">
              <a:lnSpc>
                <a:spcPct val="100000"/>
              </a:lnSpc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Citas.</a:t>
            </a:r>
            <a:endParaRPr lang="es-ES" sz="2800" b="0" strike="noStrike" spc="-1">
              <a:latin typeface="Arial"/>
            </a:endParaRPr>
          </a:p>
          <a:p>
            <a:pPr marL="914400">
              <a:lnSpc>
                <a:spcPct val="100000"/>
              </a:lnSpc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Ejemplo de aula virtual</a:t>
            </a: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t/>
            </a:r>
            <a:br/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600" b="0" strike="noStrike" spc="-1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lang="es-ES" sz="16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</TotalTime>
  <Words>176</Words>
  <Application>Microsoft Office PowerPoint</Application>
  <PresentationFormat>Panorámica</PresentationFormat>
  <Paragraphs>101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Calibri</vt:lpstr>
      <vt:lpstr>DejaVu Sans</vt:lpstr>
      <vt:lpstr>Symbol</vt:lpstr>
      <vt:lpstr>Wingdings</vt:lpstr>
      <vt:lpstr>Office Theme</vt:lpstr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Gerard Ventosa Jané</dc:creator>
  <dc:description/>
  <cp:lastModifiedBy>MERAYO VACA, SONIA</cp:lastModifiedBy>
  <cp:revision>26</cp:revision>
  <dcterms:created xsi:type="dcterms:W3CDTF">2021-04-16T07:47:14Z</dcterms:created>
  <dcterms:modified xsi:type="dcterms:W3CDTF">2021-05-10T07:06:55Z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Personalizado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11</vt:i4>
  </property>
</Properties>
</file>