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7" r:id="rId2"/>
    <p:sldId id="263" r:id="rId3"/>
    <p:sldId id="259" r:id="rId4"/>
    <p:sldId id="260" r:id="rId5"/>
    <p:sldId id="261" r:id="rId6"/>
    <p:sldId id="265" r:id="rId7"/>
    <p:sldId id="262" r:id="rId8"/>
    <p:sldId id="264"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ÍTULO" id="{1B6AF36C-6387-41FF-9835-01DBE3ED3710}">
          <p14:sldIdLst>
            <p14:sldId id="257"/>
          </p14:sldIdLst>
        </p14:section>
        <p14:section name="Sección de resumen" id="{82AA6B79-4D5B-45CE-8127-B76F6565E9BA}">
          <p14:sldIdLst>
            <p14:sldId id="263"/>
          </p14:sldIdLst>
        </p14:section>
        <p14:section name="TAREA 1" id="{499EC819-6DE8-4163-AC65-C4FCE6D53060}">
          <p14:sldIdLst>
            <p14:sldId id="259"/>
          </p14:sldIdLst>
        </p14:section>
        <p14:section name="TAREA 2" id="{F9C85C65-EB2E-4C36-9700-456A776C1A52}">
          <p14:sldIdLst>
            <p14:sldId id="260"/>
          </p14:sldIdLst>
        </p14:section>
        <p14:section name="TAREA 3" id="{2E255610-FC0D-413A-B52C-294070E00A19}">
          <p14:sldIdLst>
            <p14:sldId id="261"/>
            <p14:sldId id="265"/>
          </p14:sldIdLst>
        </p14:section>
        <p14:section name="TAREA 4" id="{87DF491F-F31E-4EAB-BC18-EF286C8C540D}">
          <p14:sldIdLst>
            <p14:sldId id="262"/>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43055C2-D2AE-4184-AE1B-A18FF888A4B6}" type="datetimeFigureOut">
              <a:rPr lang="es-ES" smtClean="0"/>
              <a:t>04/06/2023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DA39B6-A297-484B-A2B8-B0D7C85BA28D}"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28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3055C2-D2AE-4184-AE1B-A18FF888A4B6}" type="datetimeFigureOut">
              <a:rPr lang="es-ES" smtClean="0"/>
              <a:t>04/06/2023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DA39B6-A297-484B-A2B8-B0D7C85BA28D}" type="slidenum">
              <a:rPr lang="es-ES" smtClean="0"/>
              <a:t>‹Nº›</a:t>
            </a:fld>
            <a:endParaRPr lang="es-ES"/>
          </a:p>
        </p:txBody>
      </p:sp>
    </p:spTree>
    <p:extLst>
      <p:ext uri="{BB962C8B-B14F-4D97-AF65-F5344CB8AC3E}">
        <p14:creationId xmlns:p14="http://schemas.microsoft.com/office/powerpoint/2010/main" val="420723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3055C2-D2AE-4184-AE1B-A18FF888A4B6}" type="datetimeFigureOut">
              <a:rPr lang="es-ES" smtClean="0"/>
              <a:t>04/06/2023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DA39B6-A297-484B-A2B8-B0D7C85BA28D}" type="slidenum">
              <a:rPr lang="es-ES" smtClean="0"/>
              <a:t>‹Nº›</a:t>
            </a:fld>
            <a:endParaRPr lang="es-ES"/>
          </a:p>
        </p:txBody>
      </p:sp>
    </p:spTree>
    <p:extLst>
      <p:ext uri="{BB962C8B-B14F-4D97-AF65-F5344CB8AC3E}">
        <p14:creationId xmlns:p14="http://schemas.microsoft.com/office/powerpoint/2010/main" val="204036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3055C2-D2AE-4184-AE1B-A18FF888A4B6}" type="datetimeFigureOut">
              <a:rPr lang="es-ES" smtClean="0"/>
              <a:t>04/06/2023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DA39B6-A297-484B-A2B8-B0D7C85BA28D}" type="slidenum">
              <a:rPr lang="es-ES" smtClean="0"/>
              <a:t>‹Nº›</a:t>
            </a:fld>
            <a:endParaRPr lang="es-ES"/>
          </a:p>
        </p:txBody>
      </p:sp>
    </p:spTree>
    <p:extLst>
      <p:ext uri="{BB962C8B-B14F-4D97-AF65-F5344CB8AC3E}">
        <p14:creationId xmlns:p14="http://schemas.microsoft.com/office/powerpoint/2010/main" val="190945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43055C2-D2AE-4184-AE1B-A18FF888A4B6}" type="datetimeFigureOut">
              <a:rPr lang="es-ES" smtClean="0"/>
              <a:t>04/06/2023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DA39B6-A297-484B-A2B8-B0D7C85BA28D}"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8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43055C2-D2AE-4184-AE1B-A18FF888A4B6}" type="datetimeFigureOut">
              <a:rPr lang="es-ES" smtClean="0"/>
              <a:t>04/06/2023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DA39B6-A297-484B-A2B8-B0D7C85BA28D}" type="slidenum">
              <a:rPr lang="es-ES" smtClean="0"/>
              <a:t>‹Nº›</a:t>
            </a:fld>
            <a:endParaRPr lang="es-ES"/>
          </a:p>
        </p:txBody>
      </p:sp>
    </p:spTree>
    <p:extLst>
      <p:ext uri="{BB962C8B-B14F-4D97-AF65-F5344CB8AC3E}">
        <p14:creationId xmlns:p14="http://schemas.microsoft.com/office/powerpoint/2010/main" val="406361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43055C2-D2AE-4184-AE1B-A18FF888A4B6}" type="datetimeFigureOut">
              <a:rPr lang="es-ES" smtClean="0"/>
              <a:t>04/06/2023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5DA39B6-A297-484B-A2B8-B0D7C85BA28D}" type="slidenum">
              <a:rPr lang="es-ES" smtClean="0"/>
              <a:t>‹Nº›</a:t>
            </a:fld>
            <a:endParaRPr lang="es-ES"/>
          </a:p>
        </p:txBody>
      </p:sp>
    </p:spTree>
    <p:extLst>
      <p:ext uri="{BB962C8B-B14F-4D97-AF65-F5344CB8AC3E}">
        <p14:creationId xmlns:p14="http://schemas.microsoft.com/office/powerpoint/2010/main" val="69095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43055C2-D2AE-4184-AE1B-A18FF888A4B6}" type="datetimeFigureOut">
              <a:rPr lang="es-ES" smtClean="0"/>
              <a:t>04/06/2023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5DA39B6-A297-484B-A2B8-B0D7C85BA28D}" type="slidenum">
              <a:rPr lang="es-ES" smtClean="0"/>
              <a:t>‹Nº›</a:t>
            </a:fld>
            <a:endParaRPr lang="es-ES"/>
          </a:p>
        </p:txBody>
      </p:sp>
    </p:spTree>
    <p:extLst>
      <p:ext uri="{BB962C8B-B14F-4D97-AF65-F5344CB8AC3E}">
        <p14:creationId xmlns:p14="http://schemas.microsoft.com/office/powerpoint/2010/main" val="413984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43055C2-D2AE-4184-AE1B-A18FF888A4B6}" type="datetimeFigureOut">
              <a:rPr lang="es-ES" smtClean="0"/>
              <a:t>04/06/2023</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55DA39B6-A297-484B-A2B8-B0D7C85BA28D}" type="slidenum">
              <a:rPr lang="es-ES" smtClean="0"/>
              <a:t>‹Nº›</a:t>
            </a:fld>
            <a:endParaRPr lang="es-ES"/>
          </a:p>
        </p:txBody>
      </p:sp>
    </p:spTree>
    <p:extLst>
      <p:ext uri="{BB962C8B-B14F-4D97-AF65-F5344CB8AC3E}">
        <p14:creationId xmlns:p14="http://schemas.microsoft.com/office/powerpoint/2010/main" val="188120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43055C2-D2AE-4184-AE1B-A18FF888A4B6}" type="datetimeFigureOut">
              <a:rPr lang="es-ES" smtClean="0"/>
              <a:t>04/06/2023</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DA39B6-A297-484B-A2B8-B0D7C85BA28D}" type="slidenum">
              <a:rPr lang="es-ES" smtClean="0"/>
              <a:t>‹Nº›</a:t>
            </a:fld>
            <a:endParaRPr lang="es-ES"/>
          </a:p>
        </p:txBody>
      </p:sp>
    </p:spTree>
    <p:extLst>
      <p:ext uri="{BB962C8B-B14F-4D97-AF65-F5344CB8AC3E}">
        <p14:creationId xmlns:p14="http://schemas.microsoft.com/office/powerpoint/2010/main" val="381557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43055C2-D2AE-4184-AE1B-A18FF888A4B6}" type="datetimeFigureOut">
              <a:rPr lang="es-ES" smtClean="0"/>
              <a:t>04/06/2023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DA39B6-A297-484B-A2B8-B0D7C85BA28D}" type="slidenum">
              <a:rPr lang="es-ES" smtClean="0"/>
              <a:t>‹Nº›</a:t>
            </a:fld>
            <a:endParaRPr lang="es-ES"/>
          </a:p>
        </p:txBody>
      </p:sp>
    </p:spTree>
    <p:extLst>
      <p:ext uri="{BB962C8B-B14F-4D97-AF65-F5344CB8AC3E}">
        <p14:creationId xmlns:p14="http://schemas.microsoft.com/office/powerpoint/2010/main" val="34952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3055C2-D2AE-4184-AE1B-A18FF888A4B6}" type="datetimeFigureOut">
              <a:rPr lang="es-ES" smtClean="0"/>
              <a:t>04/06/2023</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5DA39B6-A297-484B-A2B8-B0D7C85BA28D}"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3472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https://connyvarela.blogspot.com/2016/10/proceso-de-evaluacion-final.html" TargetMode="External"/><Relationship Id="rId18" Type="http://schemas.openxmlformats.org/officeDocument/2006/relationships/hyperlink" Target="https://mediateca.educa.madrid.org/video/7yxpcnuwbz3qifzo" TargetMode="External"/><Relationship Id="rId26" Type="http://schemas.openxmlformats.org/officeDocument/2006/relationships/hyperlink" Target="https://www.flickr.com/photos/sgmendez/3541956933/in/photostream/" TargetMode="External"/><Relationship Id="rId3" Type="http://schemas.openxmlformats.org/officeDocument/2006/relationships/image" Target="../media/image3.png"/><Relationship Id="rId21" Type="http://schemas.openxmlformats.org/officeDocument/2006/relationships/slide" Target="slide7.xml"/><Relationship Id="rId7" Type="http://schemas.openxmlformats.org/officeDocument/2006/relationships/hyperlink" Target="https://webquestaprende.blogspot.com/2018/03/planteamiento-del-problema.html" TargetMode="External"/><Relationship Id="rId12" Type="http://schemas.openxmlformats.org/officeDocument/2006/relationships/image" Target="../media/image8.jpg"/><Relationship Id="rId17" Type="http://schemas.openxmlformats.org/officeDocument/2006/relationships/hyperlink" Target="https://drive.google.com/file/d/1e2XC4aVu0Mp9nCMuDjbZYDKNpWf1ZJ9q/view?usp=sharing" TargetMode="External"/><Relationship Id="rId25" Type="http://schemas.openxmlformats.org/officeDocument/2006/relationships/image" Target="../media/image9.jpg"/><Relationship Id="rId2" Type="http://schemas.openxmlformats.org/officeDocument/2006/relationships/image" Target="../media/image2.jpeg"/><Relationship Id="rId16" Type="http://schemas.openxmlformats.org/officeDocument/2006/relationships/slide" Target="slide4.xml"/><Relationship Id="rId20" Type="http://schemas.openxmlformats.org/officeDocument/2006/relationships/hyperlink" Target="https://www.youtube.com/watch?v=P2gSJ61v4MA"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archivoshistoria.com/esgrima-historica-la-recuperacion-de-nuestra-tradicion/" TargetMode="External"/><Relationship Id="rId24" Type="http://schemas.openxmlformats.org/officeDocument/2006/relationships/hyperlink" Target="https://youtu.be/JaJNqdHjwsE" TargetMode="External"/><Relationship Id="rId5" Type="http://schemas.openxmlformats.org/officeDocument/2006/relationships/image" Target="../media/image4.png"/><Relationship Id="rId15" Type="http://schemas.openxmlformats.org/officeDocument/2006/relationships/hyperlink" Target="https://cegaesgrima.wordpress.com/la-esgrima/la-esgrima-las-tres-armas/" TargetMode="External"/><Relationship Id="rId23" Type="http://schemas.openxmlformats.org/officeDocument/2006/relationships/hyperlink" Target="https://mediateca.educa.madrid.org/documentos/tgmusu2jijmbd592" TargetMode="External"/><Relationship Id="rId10" Type="http://schemas.openxmlformats.org/officeDocument/2006/relationships/image" Target="../media/image7.jpg"/><Relationship Id="rId19" Type="http://schemas.openxmlformats.org/officeDocument/2006/relationships/slide" Target="slide5.xml"/><Relationship Id="rId4" Type="http://schemas.microsoft.com/office/2007/relationships/hdphoto" Target="../media/hdphoto1.wdp"/><Relationship Id="rId9" Type="http://schemas.openxmlformats.org/officeDocument/2006/relationships/hyperlink" Target="https://iveconsultores.com/analisis-interno-de-una-empresa/" TargetMode="External"/><Relationship Id="rId14" Type="http://schemas.openxmlformats.org/officeDocument/2006/relationships/slide" Target="slide3.xml"/><Relationship Id="rId22" Type="http://schemas.openxmlformats.org/officeDocument/2006/relationships/hyperlink" Target="https://drive.google.com/file/d/1LA2i0tVU8j0rM6S606cfi8YqlgyVGnOk/view?usp=sharing" TargetMode="External"/><Relationship Id="rId27"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1.png"/><Relationship Id="rId7" Type="http://schemas.openxmlformats.org/officeDocument/2006/relationships/slide" Target="slide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026" name="Picture 2" descr="Esgrima - Wikipedia, la enciclopedia libre">
            <a:extLst>
              <a:ext uri="{FF2B5EF4-FFF2-40B4-BE49-F238E27FC236}">
                <a16:creationId xmlns:a16="http://schemas.microsoft.com/office/drawing/2014/main" id="{6FBCDFCB-636E-4FC6-8264-47AABB09A80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6FFFB4E-EFCF-43FA-B4E0-237168690E01}"/>
              </a:ext>
            </a:extLst>
          </p:cNvPr>
          <p:cNvSpPr>
            <a:spLocks noGrp="1"/>
          </p:cNvSpPr>
          <p:nvPr>
            <p:ph type="ctrTitle"/>
          </p:nvPr>
        </p:nvSpPr>
        <p:spPr>
          <a:xfrm>
            <a:off x="2978155" y="827154"/>
            <a:ext cx="6648387" cy="831157"/>
          </a:xfrm>
        </p:spPr>
        <p:txBody>
          <a:bodyPr>
            <a:noAutofit/>
          </a:bodyPr>
          <a:lstStyle/>
          <a:p>
            <a:pPr algn="ctr"/>
            <a:r>
              <a:rPr lang="es-ES" sz="3200" b="1" dirty="0">
                <a:solidFill>
                  <a:srgbClr val="FFFF00"/>
                </a:solidFill>
              </a:rPr>
              <a:t>EN GARDE: CONOCIENDO LA ESGRIMA</a:t>
            </a:r>
            <a:br>
              <a:rPr lang="es-ES" sz="3200" b="1" dirty="0">
                <a:solidFill>
                  <a:srgbClr val="FFFF00"/>
                </a:solidFill>
              </a:rPr>
            </a:br>
            <a:br>
              <a:rPr lang="es-ES" sz="3200" b="1" dirty="0">
                <a:solidFill>
                  <a:srgbClr val="FFFF00"/>
                </a:solidFill>
              </a:rPr>
            </a:br>
            <a:endParaRPr lang="es-ES" sz="3200" b="1" dirty="0">
              <a:solidFill>
                <a:srgbClr val="FFFF00"/>
              </a:solidFill>
            </a:endParaRPr>
          </a:p>
        </p:txBody>
      </p:sp>
      <p:cxnSp>
        <p:nvCxnSpPr>
          <p:cNvPr id="71" name="Straight Connector 70">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Elipse 5">
            <a:extLst>
              <a:ext uri="{FF2B5EF4-FFF2-40B4-BE49-F238E27FC236}">
                <a16:creationId xmlns:a16="http://schemas.microsoft.com/office/drawing/2014/main" id="{9A374EEE-3D52-5079-DDB3-0FE0A6BCE754}"/>
              </a:ext>
            </a:extLst>
          </p:cNvPr>
          <p:cNvSpPr/>
          <p:nvPr/>
        </p:nvSpPr>
        <p:spPr>
          <a:xfrm>
            <a:off x="9844206" y="1048520"/>
            <a:ext cx="2249214" cy="200406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3.png">
            <a:extLst>
              <a:ext uri="{FF2B5EF4-FFF2-40B4-BE49-F238E27FC236}">
                <a16:creationId xmlns:a16="http://schemas.microsoft.com/office/drawing/2014/main" id="{DC91B52C-5250-8AD2-A1CB-6648297CFB38}"/>
              </a:ext>
            </a:extLst>
          </p:cNvPr>
          <p:cNvPicPr/>
          <p:nvPr/>
        </p:nvPicPr>
        <p:blipFill>
          <a:blip r:embed="rId3">
            <a:extLst>
              <a:ext uri="{BEBA8EAE-BF5A-486C-A8C5-ECC9F3942E4B}">
                <a14:imgProps xmlns:a14="http://schemas.microsoft.com/office/drawing/2010/main">
                  <a14:imgLayer r:embed="rId4">
                    <a14:imgEffect>
                      <a14:artisticCutout/>
                    </a14:imgEffect>
                  </a14:imgLayer>
                </a14:imgProps>
              </a:ext>
            </a:extLst>
          </a:blip>
          <a:srcRect/>
          <a:stretch>
            <a:fillRect/>
          </a:stretch>
        </p:blipFill>
        <p:spPr>
          <a:xfrm>
            <a:off x="9963291" y="1055092"/>
            <a:ext cx="2011045" cy="2004060"/>
          </a:xfrm>
          <a:prstGeom prst="rect">
            <a:avLst/>
          </a:prstGeom>
          <a:ln/>
        </p:spPr>
      </p:pic>
      <p:sp>
        <p:nvSpPr>
          <p:cNvPr id="4" name="Subtítulo 2">
            <a:extLst>
              <a:ext uri="{FF2B5EF4-FFF2-40B4-BE49-F238E27FC236}">
                <a16:creationId xmlns:a16="http://schemas.microsoft.com/office/drawing/2014/main" id="{CCE9B43C-763F-6016-A43C-428D90294626}"/>
              </a:ext>
            </a:extLst>
          </p:cNvPr>
          <p:cNvSpPr txBox="1">
            <a:spLocks/>
          </p:cNvSpPr>
          <p:nvPr/>
        </p:nvSpPr>
        <p:spPr>
          <a:xfrm>
            <a:off x="0" y="6467284"/>
            <a:ext cx="5750808" cy="43312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s-ES" b="1" i="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PROFESOR: </a:t>
            </a:r>
            <a:r>
              <a:rPr lang="es-ES" b="1" i="1" cap="none"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David Fernández Fidalgo</a:t>
            </a:r>
            <a:endParaRPr lang="es-ES" b="1" i="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Subtítulo 9">
            <a:extLst>
              <a:ext uri="{FF2B5EF4-FFF2-40B4-BE49-F238E27FC236}">
                <a16:creationId xmlns:a16="http://schemas.microsoft.com/office/drawing/2014/main" id="{DA36903F-7E3F-0CC5-C186-D4A13F1A40F1}"/>
              </a:ext>
            </a:extLst>
          </p:cNvPr>
          <p:cNvSpPr>
            <a:spLocks noGrp="1"/>
          </p:cNvSpPr>
          <p:nvPr>
            <p:ph type="subTitle" idx="1"/>
          </p:nvPr>
        </p:nvSpPr>
        <p:spPr>
          <a:xfrm>
            <a:off x="1238566" y="4962313"/>
            <a:ext cx="10058400" cy="1143000"/>
          </a:xfrm>
        </p:spPr>
        <p:txBody>
          <a:bodyPr/>
          <a:lstStyle/>
          <a:p>
            <a:pPr algn="ctr"/>
            <a:r>
              <a:rPr lang="es-ES" sz="2400" b="1" dirty="0">
                <a:solidFill>
                  <a:srgbClr val="FFFF00"/>
                </a:solidFill>
                <a:latin typeface="+mj-lt"/>
              </a:rPr>
              <a:t>Desarrollo de la propuesta del arma elegida partiendo de diferentes ritmos de aprendizaje</a:t>
            </a:r>
            <a:endParaRPr lang="es-ES" dirty="0">
              <a:latin typeface="+mj-lt"/>
            </a:endParaRPr>
          </a:p>
          <a:p>
            <a:pPr algn="ctr"/>
            <a:endParaRPr lang="es-ES" dirty="0"/>
          </a:p>
        </p:txBody>
      </p:sp>
      <p:pic>
        <p:nvPicPr>
          <p:cNvPr id="12" name="Imagen 11" descr="Diagrama&#10;&#10;Descripción generada automáticamente">
            <a:extLst>
              <a:ext uri="{FF2B5EF4-FFF2-40B4-BE49-F238E27FC236}">
                <a16:creationId xmlns:a16="http://schemas.microsoft.com/office/drawing/2014/main" id="{14D6BEB5-B555-31B1-D9FC-DD29A1EE5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358" y="1878278"/>
            <a:ext cx="1052416" cy="1122578"/>
          </a:xfrm>
          <a:prstGeom prst="rect">
            <a:avLst/>
          </a:prstGeom>
        </p:spPr>
      </p:pic>
      <p:sp>
        <p:nvSpPr>
          <p:cNvPr id="13" name="Elipse 12">
            <a:extLst>
              <a:ext uri="{FF2B5EF4-FFF2-40B4-BE49-F238E27FC236}">
                <a16:creationId xmlns:a16="http://schemas.microsoft.com/office/drawing/2014/main" id="{1D18F242-2558-25D8-7CD3-7615EA918717}"/>
              </a:ext>
            </a:extLst>
          </p:cNvPr>
          <p:cNvSpPr/>
          <p:nvPr/>
        </p:nvSpPr>
        <p:spPr>
          <a:xfrm>
            <a:off x="482341" y="1624815"/>
            <a:ext cx="1588418" cy="1555130"/>
          </a:xfrm>
          <a:prstGeom prst="ellips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Elipse 13">
            <a:extLst>
              <a:ext uri="{FF2B5EF4-FFF2-40B4-BE49-F238E27FC236}">
                <a16:creationId xmlns:a16="http://schemas.microsoft.com/office/drawing/2014/main" id="{BEC6C8C7-82FA-490B-16BC-87B841EE0631}"/>
              </a:ext>
            </a:extLst>
          </p:cNvPr>
          <p:cNvSpPr/>
          <p:nvPr/>
        </p:nvSpPr>
        <p:spPr>
          <a:xfrm>
            <a:off x="2437048" y="2659659"/>
            <a:ext cx="1588418" cy="1555130"/>
          </a:xfrm>
          <a:prstGeom prst="ellips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7" name="Imagen 16" descr="Icono&#10;&#10;Descripción generada automáticamente">
            <a:extLst>
              <a:ext uri="{FF2B5EF4-FFF2-40B4-BE49-F238E27FC236}">
                <a16:creationId xmlns:a16="http://schemas.microsoft.com/office/drawing/2014/main" id="{25720601-A90D-8B25-0709-6953840960F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95561" y="2930252"/>
            <a:ext cx="1750609" cy="919070"/>
          </a:xfrm>
          <a:prstGeom prst="rect">
            <a:avLst/>
          </a:prstGeom>
        </p:spPr>
      </p:pic>
      <p:sp>
        <p:nvSpPr>
          <p:cNvPr id="19" name="Elipse 18">
            <a:extLst>
              <a:ext uri="{FF2B5EF4-FFF2-40B4-BE49-F238E27FC236}">
                <a16:creationId xmlns:a16="http://schemas.microsoft.com/office/drawing/2014/main" id="{B90E3886-8559-367E-E7F1-BCFB3557A117}"/>
              </a:ext>
            </a:extLst>
          </p:cNvPr>
          <p:cNvSpPr/>
          <p:nvPr/>
        </p:nvSpPr>
        <p:spPr>
          <a:xfrm>
            <a:off x="4713930" y="2840714"/>
            <a:ext cx="1588418" cy="1555130"/>
          </a:xfrm>
          <a:prstGeom prst="ellips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1" name="Imagen 20" descr="Texto, Pizarra&#10;&#10;Descripción generada automáticamente">
            <a:extLst>
              <a:ext uri="{FF2B5EF4-FFF2-40B4-BE49-F238E27FC236}">
                <a16:creationId xmlns:a16="http://schemas.microsoft.com/office/drawing/2014/main" id="{8D52AE5E-03D2-686E-5B40-21612530BE7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76307" y="3175677"/>
            <a:ext cx="1463664" cy="938979"/>
          </a:xfrm>
          <a:prstGeom prst="ellipse">
            <a:avLst/>
          </a:prstGeom>
          <a:ln>
            <a:noFill/>
          </a:ln>
          <a:effectLst>
            <a:softEdge rad="112500"/>
          </a:effectLst>
        </p:spPr>
      </p:pic>
      <p:sp>
        <p:nvSpPr>
          <p:cNvPr id="23" name="Elipse 22">
            <a:extLst>
              <a:ext uri="{FF2B5EF4-FFF2-40B4-BE49-F238E27FC236}">
                <a16:creationId xmlns:a16="http://schemas.microsoft.com/office/drawing/2014/main" id="{952FC941-FF2B-FB41-6B88-41DB5552FEF4}"/>
              </a:ext>
            </a:extLst>
          </p:cNvPr>
          <p:cNvSpPr/>
          <p:nvPr/>
        </p:nvSpPr>
        <p:spPr>
          <a:xfrm>
            <a:off x="7176391" y="2867248"/>
            <a:ext cx="1588418" cy="1555130"/>
          </a:xfrm>
          <a:prstGeom prst="ellips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5" name="Imagen 24" descr="Imagen que contiene arma, espada, hombre, jugador&#10;&#10;Descripción generada automáticamente">
            <a:extLst>
              <a:ext uri="{FF2B5EF4-FFF2-40B4-BE49-F238E27FC236}">
                <a16:creationId xmlns:a16="http://schemas.microsoft.com/office/drawing/2014/main" id="{25E51BB4-5DFD-56F0-5713-A94F31CB25E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130500" y="3147741"/>
            <a:ext cx="1588418" cy="915166"/>
          </a:xfrm>
          <a:prstGeom prst="ellipse">
            <a:avLst/>
          </a:prstGeom>
          <a:ln>
            <a:noFill/>
          </a:ln>
          <a:effectLst>
            <a:softEdge rad="112500"/>
          </a:effectLst>
        </p:spPr>
      </p:pic>
      <p:pic>
        <p:nvPicPr>
          <p:cNvPr id="28" name="Imagen 27" descr="Un dibujo de una persona&#10;&#10;Descripción generada automáticamente con confianza media">
            <a:extLst>
              <a:ext uri="{FF2B5EF4-FFF2-40B4-BE49-F238E27FC236}">
                <a16:creationId xmlns:a16="http://schemas.microsoft.com/office/drawing/2014/main" id="{60C391A4-C8DD-91EA-4DFB-43A11EDF7608}"/>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345509" y="3006040"/>
            <a:ext cx="1221581" cy="1383686"/>
          </a:xfrm>
          <a:prstGeom prst="ellipse">
            <a:avLst/>
          </a:prstGeom>
          <a:ln>
            <a:noFill/>
          </a:ln>
          <a:effectLst>
            <a:softEdge rad="112500"/>
          </a:effectLst>
        </p:spPr>
      </p:pic>
      <p:sp>
        <p:nvSpPr>
          <p:cNvPr id="30" name="Elipse 29">
            <a:extLst>
              <a:ext uri="{FF2B5EF4-FFF2-40B4-BE49-F238E27FC236}">
                <a16:creationId xmlns:a16="http://schemas.microsoft.com/office/drawing/2014/main" id="{5DDD8616-4D29-A8BE-98D1-76842FC1D7FB}"/>
              </a:ext>
            </a:extLst>
          </p:cNvPr>
          <p:cNvSpPr/>
          <p:nvPr/>
        </p:nvSpPr>
        <p:spPr>
          <a:xfrm>
            <a:off x="9183767" y="2883066"/>
            <a:ext cx="1588418" cy="1555130"/>
          </a:xfrm>
          <a:prstGeom prst="ellips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Elipse 30">
            <a:hlinkClick r:id="rId14" action="ppaction://hlinksldjump"/>
            <a:extLst>
              <a:ext uri="{FF2B5EF4-FFF2-40B4-BE49-F238E27FC236}">
                <a16:creationId xmlns:a16="http://schemas.microsoft.com/office/drawing/2014/main" id="{32B0A810-F4E7-EF44-FAC0-5D0396C0135F}"/>
              </a:ext>
            </a:extLst>
          </p:cNvPr>
          <p:cNvSpPr/>
          <p:nvPr/>
        </p:nvSpPr>
        <p:spPr>
          <a:xfrm>
            <a:off x="217664" y="2792706"/>
            <a:ext cx="863465" cy="765942"/>
          </a:xfrm>
          <a:prstGeom prst="ellipse">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00B0F0"/>
                </a:solidFill>
                <a:hlinkClick r:id="rId15">
                  <a:extLst>
                    <a:ext uri="{A12FA001-AC4F-418D-AE19-62706E023703}">
                      <ahyp:hlinkClr xmlns:ahyp="http://schemas.microsoft.com/office/drawing/2018/hyperlinkcolor" val="tx"/>
                    </a:ext>
                  </a:extLst>
                </a:hlinkClick>
              </a:rPr>
              <a:t>1</a:t>
            </a:r>
            <a:endParaRPr lang="es-ES" b="1" dirty="0">
              <a:solidFill>
                <a:srgbClr val="00B0F0"/>
              </a:solidFill>
            </a:endParaRPr>
          </a:p>
        </p:txBody>
      </p:sp>
      <p:sp>
        <p:nvSpPr>
          <p:cNvPr id="32" name="Elipse 31">
            <a:hlinkClick r:id="rId16" action="ppaction://hlinksldjump"/>
            <a:extLst>
              <a:ext uri="{FF2B5EF4-FFF2-40B4-BE49-F238E27FC236}">
                <a16:creationId xmlns:a16="http://schemas.microsoft.com/office/drawing/2014/main" id="{25D1A1AF-D1D9-488C-899F-A84E3F531841}"/>
              </a:ext>
            </a:extLst>
          </p:cNvPr>
          <p:cNvSpPr/>
          <p:nvPr/>
        </p:nvSpPr>
        <p:spPr>
          <a:xfrm>
            <a:off x="2005306" y="3695886"/>
            <a:ext cx="863465" cy="765942"/>
          </a:xfrm>
          <a:prstGeom prst="ellipse">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hlinkClick r:id="rId17"/>
              </a:rPr>
              <a:t>2</a:t>
            </a:r>
            <a:endParaRPr lang="es-ES" b="1" dirty="0"/>
          </a:p>
        </p:txBody>
      </p:sp>
      <p:sp>
        <p:nvSpPr>
          <p:cNvPr id="33" name="Elipse 32">
            <a:hlinkClick r:id="rId16" action="ppaction://hlinksldjump"/>
            <a:extLst>
              <a:ext uri="{FF2B5EF4-FFF2-40B4-BE49-F238E27FC236}">
                <a16:creationId xmlns:a16="http://schemas.microsoft.com/office/drawing/2014/main" id="{474258B5-354A-C6D9-CD20-02AA98885AAF}"/>
              </a:ext>
            </a:extLst>
          </p:cNvPr>
          <p:cNvSpPr/>
          <p:nvPr/>
        </p:nvSpPr>
        <p:spPr>
          <a:xfrm>
            <a:off x="4328745" y="3784674"/>
            <a:ext cx="863465" cy="765942"/>
          </a:xfrm>
          <a:prstGeom prst="ellipse">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hlinkClick r:id="rId18"/>
              </a:rPr>
              <a:t>3</a:t>
            </a:r>
            <a:endParaRPr lang="es-ES" b="1" dirty="0"/>
          </a:p>
        </p:txBody>
      </p:sp>
      <p:sp>
        <p:nvSpPr>
          <p:cNvPr id="34" name="Elipse 33">
            <a:hlinkClick r:id="rId19" action="ppaction://hlinksldjump"/>
            <a:extLst>
              <a:ext uri="{FF2B5EF4-FFF2-40B4-BE49-F238E27FC236}">
                <a16:creationId xmlns:a16="http://schemas.microsoft.com/office/drawing/2014/main" id="{CCE5432E-3851-F4DF-0310-4BFAAEC3596C}"/>
              </a:ext>
            </a:extLst>
          </p:cNvPr>
          <p:cNvSpPr/>
          <p:nvPr/>
        </p:nvSpPr>
        <p:spPr>
          <a:xfrm>
            <a:off x="6721306" y="3849322"/>
            <a:ext cx="863465" cy="765942"/>
          </a:xfrm>
          <a:prstGeom prst="ellipse">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hlinkClick r:id="rId20"/>
              </a:rPr>
              <a:t>4</a:t>
            </a:r>
            <a:endParaRPr lang="es-ES" b="1" dirty="0"/>
          </a:p>
        </p:txBody>
      </p:sp>
      <p:sp>
        <p:nvSpPr>
          <p:cNvPr id="35" name="Elipse 34">
            <a:hlinkClick r:id="rId21" action="ppaction://hlinksldjump"/>
            <a:extLst>
              <a:ext uri="{FF2B5EF4-FFF2-40B4-BE49-F238E27FC236}">
                <a16:creationId xmlns:a16="http://schemas.microsoft.com/office/drawing/2014/main" id="{0D43A722-26FD-9F4D-C928-FE86E65EB056}"/>
              </a:ext>
            </a:extLst>
          </p:cNvPr>
          <p:cNvSpPr/>
          <p:nvPr/>
        </p:nvSpPr>
        <p:spPr>
          <a:xfrm>
            <a:off x="8827969" y="3900854"/>
            <a:ext cx="863465" cy="765942"/>
          </a:xfrm>
          <a:prstGeom prst="ellipse">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hlinkClick r:id="rId22"/>
              </a:rPr>
              <a:t>5</a:t>
            </a:r>
            <a:endParaRPr lang="es-ES" b="1" dirty="0"/>
          </a:p>
        </p:txBody>
      </p:sp>
      <p:sp>
        <p:nvSpPr>
          <p:cNvPr id="3" name="Elipse 2">
            <a:hlinkClick r:id="rId14" action="ppaction://hlinksldjump"/>
            <a:extLst>
              <a:ext uri="{FF2B5EF4-FFF2-40B4-BE49-F238E27FC236}">
                <a16:creationId xmlns:a16="http://schemas.microsoft.com/office/drawing/2014/main" id="{AE7E2C22-CF40-58AC-262B-5978FEFB3E2B}"/>
              </a:ext>
            </a:extLst>
          </p:cNvPr>
          <p:cNvSpPr/>
          <p:nvPr/>
        </p:nvSpPr>
        <p:spPr>
          <a:xfrm>
            <a:off x="133681" y="587658"/>
            <a:ext cx="1787642" cy="460862"/>
          </a:xfrm>
          <a:prstGeom prst="ellipse">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hlinkClick r:id="rId23">
                  <a:extLst>
                    <a:ext uri="{A12FA001-AC4F-418D-AE19-62706E023703}">
                      <ahyp:hlinkClr xmlns:ahyp="http://schemas.microsoft.com/office/drawing/2018/hyperlinkcolor" val="tx"/>
                    </a:ext>
                  </a:extLst>
                </a:hlinkClick>
              </a:rPr>
              <a:t>INICIO</a:t>
            </a:r>
            <a:endParaRPr lang="es-ES" b="1" dirty="0">
              <a:solidFill>
                <a:schemeClr val="tx1"/>
              </a:solidFill>
            </a:endParaRPr>
          </a:p>
        </p:txBody>
      </p:sp>
      <p:sp>
        <p:nvSpPr>
          <p:cNvPr id="7" name="Elipse 6">
            <a:extLst>
              <a:ext uri="{FF2B5EF4-FFF2-40B4-BE49-F238E27FC236}">
                <a16:creationId xmlns:a16="http://schemas.microsoft.com/office/drawing/2014/main" id="{AB421C52-D771-6389-BAE3-5D4E0F543507}"/>
              </a:ext>
            </a:extLst>
          </p:cNvPr>
          <p:cNvSpPr/>
          <p:nvPr/>
        </p:nvSpPr>
        <p:spPr>
          <a:xfrm>
            <a:off x="10603562" y="5069875"/>
            <a:ext cx="1588418" cy="1555130"/>
          </a:xfrm>
          <a:prstGeom prst="ellips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Elipse 7">
            <a:hlinkClick r:id="rId16" action="ppaction://hlinksldjump"/>
            <a:extLst>
              <a:ext uri="{FF2B5EF4-FFF2-40B4-BE49-F238E27FC236}">
                <a16:creationId xmlns:a16="http://schemas.microsoft.com/office/drawing/2014/main" id="{84D0A8A7-363F-C025-839D-3503222E0B19}"/>
              </a:ext>
            </a:extLst>
          </p:cNvPr>
          <p:cNvSpPr/>
          <p:nvPr/>
        </p:nvSpPr>
        <p:spPr>
          <a:xfrm>
            <a:off x="8764809" y="5885870"/>
            <a:ext cx="2343915" cy="765942"/>
          </a:xfrm>
          <a:prstGeom prst="ellipse">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hlinkClick r:id="rId24"/>
              </a:rPr>
              <a:t>Repostaje</a:t>
            </a:r>
            <a:endParaRPr lang="es-ES" b="1" dirty="0"/>
          </a:p>
        </p:txBody>
      </p:sp>
      <p:pic>
        <p:nvPicPr>
          <p:cNvPr id="11" name="Imagen 10" descr="Una persona en una motocicleta&#10;&#10;Descripción generada automáticamente con confianza baja">
            <a:extLst>
              <a:ext uri="{FF2B5EF4-FFF2-40B4-BE49-F238E27FC236}">
                <a16:creationId xmlns:a16="http://schemas.microsoft.com/office/drawing/2014/main" id="{182AED7C-DECB-76B0-D0EE-DA29AE700384}"/>
              </a:ext>
            </a:extLst>
          </p:cNvPr>
          <p:cNvPicPr>
            <a:picLocks noChangeAspect="1"/>
          </p:cNvPicPr>
          <p:nvPr/>
        </p:nvPicPr>
        <p:blipFill>
          <a:blip r:embed="rId25">
            <a:extLst>
              <a:ext uri="{28A0092B-C50C-407E-A947-70E740481C1C}">
                <a14:useLocalDpi xmlns:a14="http://schemas.microsoft.com/office/drawing/2010/main" val="0"/>
              </a:ext>
              <a:ext uri="{837473B0-CC2E-450A-ABE3-18F120FF3D39}">
                <a1611:picAttrSrcUrl xmlns:a1611="http://schemas.microsoft.com/office/drawing/2016/11/main" r:id="rId26"/>
              </a:ext>
            </a:extLst>
          </a:blip>
          <a:stretch>
            <a:fillRect/>
          </a:stretch>
        </p:blipFill>
        <p:spPr>
          <a:xfrm flipH="1">
            <a:off x="10686853" y="5315921"/>
            <a:ext cx="1421836" cy="952519"/>
          </a:xfrm>
          <a:prstGeom prst="rect">
            <a:avLst/>
          </a:prstGeom>
          <a:ln>
            <a:noFill/>
          </a:ln>
          <a:effectLst>
            <a:softEdge rad="112500"/>
          </a:effectLst>
        </p:spPr>
      </p:pic>
      <p:sp>
        <p:nvSpPr>
          <p:cNvPr id="15" name="CuadroTexto 14">
            <a:extLst>
              <a:ext uri="{FF2B5EF4-FFF2-40B4-BE49-F238E27FC236}">
                <a16:creationId xmlns:a16="http://schemas.microsoft.com/office/drawing/2014/main" id="{475C4BAD-AB42-EC87-E0C0-00679610B971}"/>
              </a:ext>
            </a:extLst>
          </p:cNvPr>
          <p:cNvSpPr txBox="1"/>
          <p:nvPr/>
        </p:nvSpPr>
        <p:spPr>
          <a:xfrm>
            <a:off x="1219200" y="6696075"/>
            <a:ext cx="9753600" cy="230832"/>
          </a:xfrm>
          <a:prstGeom prst="rect">
            <a:avLst/>
          </a:prstGeom>
          <a:noFill/>
        </p:spPr>
        <p:txBody>
          <a:bodyPr wrap="square" rtlCol="0">
            <a:spAutoFit/>
          </a:bodyPr>
          <a:lstStyle/>
          <a:p>
            <a:r>
              <a:rPr lang="es-ES" sz="900">
                <a:hlinkClick r:id="rId26" tooltip="https://www.flickr.com/photos/sgmendez/3541956933/in/photostream/"/>
              </a:rPr>
              <a:t>Esta foto</a:t>
            </a:r>
            <a:r>
              <a:rPr lang="es-ES" sz="900"/>
              <a:t> de Autor desconocido está bajo licencia </a:t>
            </a:r>
            <a:r>
              <a:rPr lang="es-ES" sz="900">
                <a:hlinkClick r:id="rId27" tooltip="https://creativecommons.org/licenses/by/3.0/"/>
              </a:rPr>
              <a:t>CC BY</a:t>
            </a:r>
            <a:endParaRPr lang="es-ES" sz="900"/>
          </a:p>
        </p:txBody>
      </p:sp>
    </p:spTree>
    <p:extLst>
      <p:ext uri="{BB962C8B-B14F-4D97-AF65-F5344CB8AC3E}">
        <p14:creationId xmlns:p14="http://schemas.microsoft.com/office/powerpoint/2010/main" val="18431232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1BF6B-C9EC-9D29-D1BF-975A98A24606}"/>
              </a:ext>
            </a:extLst>
          </p:cNvPr>
          <p:cNvSpPr>
            <a:spLocks noGrp="1"/>
          </p:cNvSpPr>
          <p:nvPr>
            <p:ph type="title"/>
          </p:nvPr>
        </p:nvSpPr>
        <p:spPr/>
        <p:txBody>
          <a:bodyPr anchor="ctr" anchorCtr="0"/>
          <a:lstStyle/>
          <a:p>
            <a:pPr algn="ctr"/>
            <a:r>
              <a:rPr lang="es-ES" b="1" dirty="0">
                <a:solidFill>
                  <a:schemeClr val="tx1"/>
                </a:solidFill>
              </a:rPr>
              <a:t>ÍNDICE INTERACTIVO. VE A LA TAREA QUE QUIERAS </a:t>
            </a:r>
          </a:p>
        </p:txBody>
      </p:sp>
      <mc:AlternateContent xmlns:mc="http://schemas.openxmlformats.org/markup-compatibility/2006">
        <mc:Choice xmlns:psuz="http://schemas.microsoft.com/office/powerpoint/2016/summaryzoom" Requires="psuz">
          <p:graphicFrame>
            <p:nvGraphicFramePr>
              <p:cNvPr id="5" name="Vista general de resumen 4">
                <a:extLst>
                  <a:ext uri="{FF2B5EF4-FFF2-40B4-BE49-F238E27FC236}">
                    <a16:creationId xmlns:a16="http://schemas.microsoft.com/office/drawing/2014/main" id="{864874D1-C1D0-6A97-0537-2025C8FD9B5B}"/>
                  </a:ext>
                </a:extLst>
              </p:cNvPr>
              <p:cNvGraphicFramePr>
                <a:graphicFrameLocks noChangeAspect="1"/>
              </p:cNvGraphicFramePr>
              <p:nvPr>
                <p:extLst>
                  <p:ext uri="{D42A27DB-BD31-4B8C-83A1-F6EECF244321}">
                    <p14:modId xmlns:p14="http://schemas.microsoft.com/office/powerpoint/2010/main" val="3771350544"/>
                  </p:ext>
                </p:extLst>
              </p:nvPr>
            </p:nvGraphicFramePr>
            <p:xfrm>
              <a:off x="1096963" y="1846263"/>
              <a:ext cx="10058400" cy="4022725"/>
            </p:xfrm>
            <a:graphic>
              <a:graphicData uri="http://schemas.microsoft.com/office/powerpoint/2016/summaryzoom">
                <psuz:summaryZm>
                  <psuz:summaryZmObj sectionId="{499EC819-6DE8-4163-AC65-C4FCE6D53060}">
                    <psuz:zmPr id="{CEE2E335-E45F-4EB7-A809-5D31F228C52E}" transitionDur="1000">
                      <p166:blipFill xmlns:p166="http://schemas.microsoft.com/office/powerpoint/2016/6/main">
                        <a:blip r:embed="rId2"/>
                        <a:stretch>
                          <a:fillRect/>
                        </a:stretch>
                      </p166:blipFill>
                      <p166:spPr xmlns:p166="http://schemas.microsoft.com/office/powerpoint/2016/6/main">
                        <a:xfrm>
                          <a:off x="1750680" y="140796"/>
                          <a:ext cx="3218179" cy="1810226"/>
                        </a:xfrm>
                        <a:prstGeom prst="rect">
                          <a:avLst/>
                        </a:prstGeom>
                        <a:ln w="3175">
                          <a:solidFill>
                            <a:prstClr val="ltGray"/>
                          </a:solidFill>
                        </a:ln>
                      </p166:spPr>
                    </psuz:zmPr>
                  </psuz:summaryZmObj>
                  <psuz:summaryZmObj sectionId="{F9C85C65-EB2E-4C36-9700-456A776C1A52}">
                    <psuz:zmPr id="{BA712B92-E37B-4144-90DE-82FCD135D861}" transitionDur="1000">
                      <p166:blipFill xmlns:p166="http://schemas.microsoft.com/office/powerpoint/2016/6/main">
                        <a:blip r:embed="rId3"/>
                        <a:stretch>
                          <a:fillRect/>
                        </a:stretch>
                      </p166:blipFill>
                      <p166:spPr xmlns:p166="http://schemas.microsoft.com/office/powerpoint/2016/6/main">
                        <a:xfrm>
                          <a:off x="5089541" y="140796"/>
                          <a:ext cx="3218179" cy="1810226"/>
                        </a:xfrm>
                        <a:prstGeom prst="rect">
                          <a:avLst/>
                        </a:prstGeom>
                        <a:ln w="3175">
                          <a:solidFill>
                            <a:prstClr val="ltGray"/>
                          </a:solidFill>
                        </a:ln>
                      </p166:spPr>
                    </psuz:zmPr>
                  </psuz:summaryZmObj>
                  <psuz:summaryZmObj sectionId="{2E255610-FC0D-413A-B52C-294070E00A19}">
                    <psuz:zmPr id="{522AA047-643B-4971-B3F9-FD65C8E37856}" transitionDur="1000">
                      <p166:blipFill xmlns:p166="http://schemas.microsoft.com/office/powerpoint/2016/6/main">
                        <a:blip r:embed="rId4"/>
                        <a:stretch>
                          <a:fillRect/>
                        </a:stretch>
                      </p166:blipFill>
                      <p166:spPr xmlns:p166="http://schemas.microsoft.com/office/powerpoint/2016/6/main">
                        <a:xfrm>
                          <a:off x="1750680" y="2071704"/>
                          <a:ext cx="3218179" cy="1810226"/>
                        </a:xfrm>
                        <a:prstGeom prst="rect">
                          <a:avLst/>
                        </a:prstGeom>
                        <a:ln w="3175">
                          <a:solidFill>
                            <a:prstClr val="ltGray"/>
                          </a:solidFill>
                        </a:ln>
                      </p166:spPr>
                    </psuz:zmPr>
                  </psuz:summaryZmObj>
                  <psuz:summaryZmObj sectionId="{87DF491F-F31E-4EAB-BC18-EF286C8C540D}">
                    <psuz:zmPr id="{859AD405-1E8D-4071-8C61-4B87A98FA662}" transitionDur="1000">
                      <p166:blipFill xmlns:p166="http://schemas.microsoft.com/office/powerpoint/2016/6/main">
                        <a:blip r:embed="rId5"/>
                        <a:stretch>
                          <a:fillRect/>
                        </a:stretch>
                      </p166:blipFill>
                      <p166:spPr xmlns:p166="http://schemas.microsoft.com/office/powerpoint/2016/6/main">
                        <a:xfrm>
                          <a:off x="5089541" y="2071704"/>
                          <a:ext cx="3218179" cy="1810226"/>
                        </a:xfrm>
                        <a:prstGeom prst="rect">
                          <a:avLst/>
                        </a:prstGeom>
                        <a:ln w="3175">
                          <a:solidFill>
                            <a:prstClr val="ltGray"/>
                          </a:solidFill>
                        </a:ln>
                      </p166:spPr>
                    </psuz:zmPr>
                  </psuz:summaryZmObj>
                  <psuz:gridLayout/>
                </psuz:summaryZm>
              </a:graphicData>
            </a:graphic>
          </p:graphicFrame>
        </mc:Choice>
        <mc:Fallback>
          <p:grpSp>
            <p:nvGrpSpPr>
              <p:cNvPr id="5" name="Vista general de resumen 4">
                <a:extLst>
                  <a:ext uri="{FF2B5EF4-FFF2-40B4-BE49-F238E27FC236}">
                    <a16:creationId xmlns:a16="http://schemas.microsoft.com/office/drawing/2014/main" id="{864874D1-C1D0-6A97-0537-2025C8FD9B5B}"/>
                  </a:ext>
                </a:extLst>
              </p:cNvPr>
              <p:cNvGrpSpPr>
                <a:grpSpLocks noGrp="1" noUngrp="1" noRot="1" noChangeAspect="1" noMove="1" noResize="1"/>
              </p:cNvGrpSpPr>
              <p:nvPr/>
            </p:nvGrpSpPr>
            <p:grpSpPr>
              <a:xfrm>
                <a:off x="1096963" y="1846263"/>
                <a:ext cx="10058400" cy="4022725"/>
                <a:chOff x="1096963" y="1846263"/>
                <a:chExt cx="10058400" cy="4022725"/>
              </a:xfrm>
            </p:grpSpPr>
            <p:pic>
              <p:nvPicPr>
                <p:cNvPr id="3" name="Imagen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847643" y="1987059"/>
                  <a:ext cx="3218179" cy="1810226"/>
                </a:xfrm>
                <a:prstGeom prst="rect">
                  <a:avLst/>
                </a:prstGeom>
                <a:ln w="3175">
                  <a:solidFill>
                    <a:prstClr val="ltGray"/>
                  </a:solidFill>
                </a:ln>
              </p:spPr>
            </p:pic>
            <p:pic>
              <p:nvPicPr>
                <p:cNvPr id="4" name="Imagen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186504" y="1987059"/>
                  <a:ext cx="3218179" cy="1810226"/>
                </a:xfrm>
                <a:prstGeom prst="rect">
                  <a:avLst/>
                </a:prstGeom>
                <a:ln w="3175">
                  <a:solidFill>
                    <a:prstClr val="ltGray"/>
                  </a:solidFill>
                </a:ln>
              </p:spPr>
            </p:pic>
            <p:pic>
              <p:nvPicPr>
                <p:cNvPr id="6" name="Imagen 6">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2847643" y="3917967"/>
                  <a:ext cx="3218179" cy="1810226"/>
                </a:xfrm>
                <a:prstGeom prst="rect">
                  <a:avLst/>
                </a:prstGeom>
                <a:ln w="3175">
                  <a:solidFill>
                    <a:prstClr val="ltGray"/>
                  </a:solidFill>
                </a:ln>
              </p:spPr>
            </p:pic>
            <p:pic>
              <p:nvPicPr>
                <p:cNvPr id="7" name="Imagen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186504" y="3917967"/>
                  <a:ext cx="3218179" cy="1810226"/>
                </a:xfrm>
                <a:prstGeom prst="rect">
                  <a:avLst/>
                </a:prstGeom>
                <a:ln w="3175">
                  <a:solidFill>
                    <a:prstClr val="ltGray"/>
                  </a:solidFill>
                </a:ln>
              </p:spPr>
            </p:pic>
          </p:grpSp>
        </mc:Fallback>
      </mc:AlternateContent>
    </p:spTree>
    <p:extLst>
      <p:ext uri="{BB962C8B-B14F-4D97-AF65-F5344CB8AC3E}">
        <p14:creationId xmlns:p14="http://schemas.microsoft.com/office/powerpoint/2010/main" val="71301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21892-8F05-D6F8-33B3-CA1EF77DDFDC}"/>
              </a:ext>
            </a:extLst>
          </p:cNvPr>
          <p:cNvSpPr>
            <a:spLocks noGrp="1"/>
          </p:cNvSpPr>
          <p:nvPr>
            <p:ph type="title"/>
          </p:nvPr>
        </p:nvSpPr>
        <p:spPr>
          <a:xfrm>
            <a:off x="1097280" y="286603"/>
            <a:ext cx="10058400" cy="1450757"/>
          </a:xfrm>
        </p:spPr>
        <p:txBody>
          <a:bodyPr anchor="ctr" anchorCtr="0">
            <a:normAutofit/>
          </a:bodyPr>
          <a:lstStyle/>
          <a:p>
            <a:pPr algn="ctr"/>
            <a:r>
              <a:rPr lang="es-ES" sz="4000" b="1" dirty="0">
                <a:solidFill>
                  <a:schemeClr val="tx1"/>
                </a:solidFill>
              </a:rPr>
              <a:t>TAREA 1. ELEGIR EL ARMA</a:t>
            </a:r>
          </a:p>
        </p:txBody>
      </p:sp>
      <p:sp>
        <p:nvSpPr>
          <p:cNvPr id="3" name="Marcador de contenido 2">
            <a:extLst>
              <a:ext uri="{FF2B5EF4-FFF2-40B4-BE49-F238E27FC236}">
                <a16:creationId xmlns:a16="http://schemas.microsoft.com/office/drawing/2014/main" id="{8CA5AAD0-0E0C-A038-CACE-74AE4D67561B}"/>
              </a:ext>
            </a:extLst>
          </p:cNvPr>
          <p:cNvSpPr>
            <a:spLocks noGrp="1"/>
          </p:cNvSpPr>
          <p:nvPr>
            <p:ph idx="1"/>
          </p:nvPr>
        </p:nvSpPr>
        <p:spPr>
          <a:xfrm>
            <a:off x="1097280" y="1737359"/>
            <a:ext cx="10058400" cy="4634865"/>
          </a:xfrm>
        </p:spPr>
        <p:txBody>
          <a:bodyPr>
            <a:normAutofit fontScale="55000" lnSpcReduction="20000"/>
          </a:bodyPr>
          <a:lstStyle/>
          <a:p>
            <a:pPr algn="just">
              <a:lnSpc>
                <a:spcPct val="120000"/>
              </a:lnSpc>
            </a:pPr>
            <a:r>
              <a:rPr lang="es-ES" sz="2500" b="1" dirty="0">
                <a:solidFill>
                  <a:schemeClr val="tx1"/>
                </a:solidFill>
              </a:rPr>
              <a:t>La esgrima es un deporte </a:t>
            </a:r>
            <a:r>
              <a:rPr lang="es-ES" sz="2500" dirty="0">
                <a:solidFill>
                  <a:schemeClr val="tx1"/>
                </a:solidFill>
              </a:rPr>
              <a:t>de combate que consiste en tocar al rival y no ser tocado. </a:t>
            </a:r>
          </a:p>
          <a:p>
            <a:pPr algn="just">
              <a:lnSpc>
                <a:spcPct val="120000"/>
              </a:lnSpc>
            </a:pPr>
            <a:r>
              <a:rPr lang="es-ES" sz="2500" dirty="0">
                <a:solidFill>
                  <a:schemeClr val="tx1"/>
                </a:solidFill>
              </a:rPr>
              <a:t>Vuestra primera tarea consistirá en profundizar sobre este deporte. Debéis responder a estas preguntas de forma individual:</a:t>
            </a:r>
          </a:p>
          <a:p>
            <a:pPr algn="just">
              <a:lnSpc>
                <a:spcPct val="120000"/>
              </a:lnSpc>
              <a:buFont typeface="Wingdings" panose="05000000000000000000" pitchFamily="2" charset="2"/>
              <a:buChar char="q"/>
            </a:pPr>
            <a:r>
              <a:rPr lang="es-ES" sz="2500" b="0" i="0" u="none" strike="noStrike" baseline="0" dirty="0">
                <a:solidFill>
                  <a:schemeClr val="tx1"/>
                </a:solidFill>
              </a:rPr>
              <a:t>¿Cuántas armas hay? </a:t>
            </a:r>
          </a:p>
          <a:p>
            <a:pPr algn="just">
              <a:lnSpc>
                <a:spcPct val="120000"/>
              </a:lnSpc>
              <a:buFont typeface="Wingdings" panose="05000000000000000000" pitchFamily="2" charset="2"/>
              <a:buChar char="q"/>
            </a:pPr>
            <a:r>
              <a:rPr lang="es-ES" sz="2500" b="0" i="0" u="none" strike="noStrike" baseline="0" dirty="0">
                <a:solidFill>
                  <a:schemeClr val="tx1"/>
                </a:solidFill>
              </a:rPr>
              <a:t>¿Cómo se consiguen los puntos? </a:t>
            </a:r>
          </a:p>
          <a:p>
            <a:pPr algn="just">
              <a:lnSpc>
                <a:spcPct val="120000"/>
              </a:lnSpc>
              <a:buFont typeface="Wingdings" panose="05000000000000000000" pitchFamily="2" charset="2"/>
              <a:buChar char="q"/>
            </a:pPr>
            <a:r>
              <a:rPr lang="es-ES" sz="2500" b="0" i="0" u="none" strike="noStrike" baseline="0" dirty="0">
                <a:solidFill>
                  <a:schemeClr val="tx1"/>
                </a:solidFill>
              </a:rPr>
              <a:t>¿Hay diferencias entre las armas? </a:t>
            </a:r>
          </a:p>
          <a:p>
            <a:pPr algn="just">
              <a:lnSpc>
                <a:spcPct val="120000"/>
              </a:lnSpc>
              <a:buFont typeface="Wingdings" panose="05000000000000000000" pitchFamily="2" charset="2"/>
              <a:buChar char="q"/>
            </a:pPr>
            <a:r>
              <a:rPr lang="es-ES" sz="2500" b="0" i="0" u="none" strike="noStrike" baseline="0" dirty="0">
                <a:solidFill>
                  <a:schemeClr val="tx1"/>
                </a:solidFill>
              </a:rPr>
              <a:t>¿Qué material se requiere? </a:t>
            </a:r>
          </a:p>
          <a:p>
            <a:pPr algn="just">
              <a:lnSpc>
                <a:spcPct val="120000"/>
              </a:lnSpc>
              <a:buFont typeface="Wingdings" panose="05000000000000000000" pitchFamily="2" charset="2"/>
              <a:buChar char="q"/>
            </a:pPr>
            <a:r>
              <a:rPr lang="es-ES" sz="2500" b="0" i="0" u="none" strike="noStrike" baseline="0" dirty="0">
                <a:solidFill>
                  <a:schemeClr val="tx1"/>
                </a:solidFill>
              </a:rPr>
              <a:t>¿Qué elementos técnico-tácticos son imprescindibles? </a:t>
            </a:r>
          </a:p>
          <a:p>
            <a:pPr algn="just">
              <a:lnSpc>
                <a:spcPct val="120000"/>
              </a:lnSpc>
              <a:buFont typeface="Wingdings" panose="05000000000000000000" pitchFamily="2" charset="2"/>
              <a:buChar char="q"/>
            </a:pPr>
            <a:r>
              <a:rPr lang="es-ES" sz="2500" dirty="0">
                <a:solidFill>
                  <a:schemeClr val="tx1"/>
                </a:solidFill>
              </a:rPr>
              <a:t>¿De las armas que hay, cuál elegirías?</a:t>
            </a:r>
          </a:p>
          <a:p>
            <a:pPr marL="0" indent="0" algn="just">
              <a:lnSpc>
                <a:spcPct val="120000"/>
              </a:lnSpc>
              <a:buNone/>
            </a:pPr>
            <a:r>
              <a:rPr lang="es-ES" sz="2500" b="1" dirty="0">
                <a:solidFill>
                  <a:schemeClr val="tx1"/>
                </a:solidFill>
              </a:rPr>
              <a:t>Contesta a estas preguntas y súbelas al Aula Virtual a la carpeta “Esgrima – Tarea 1”</a:t>
            </a:r>
          </a:p>
          <a:p>
            <a:pPr marL="0" indent="0" algn="just">
              <a:lnSpc>
                <a:spcPct val="120000"/>
              </a:lnSpc>
              <a:buNone/>
            </a:pPr>
            <a:r>
              <a:rPr lang="es-ES" sz="2500" b="1" dirty="0">
                <a:solidFill>
                  <a:schemeClr val="tx1"/>
                </a:solidFill>
              </a:rPr>
              <a:t>Tras esto, se te asignará a un grupo </a:t>
            </a:r>
            <a:r>
              <a:rPr lang="es-ES" sz="2500" b="1" u="sng" dirty="0">
                <a:solidFill>
                  <a:schemeClr val="tx1"/>
                </a:solidFill>
                <a:highlight>
                  <a:srgbClr val="FFFF00"/>
                </a:highlight>
              </a:rPr>
              <a:t>en función del arma elegida</a:t>
            </a:r>
          </a:p>
          <a:p>
            <a:pPr algn="just">
              <a:lnSpc>
                <a:spcPct val="120000"/>
              </a:lnSpc>
              <a:buFont typeface="Wingdings" panose="05000000000000000000" pitchFamily="2" charset="2"/>
              <a:buChar char="q"/>
            </a:pPr>
            <a:endParaRPr lang="es-ES" sz="1800" b="0" i="0" u="none" strike="noStrike" baseline="0" dirty="0">
              <a:solidFill>
                <a:srgbClr val="000000"/>
              </a:solidFill>
            </a:endParaRPr>
          </a:p>
          <a:p>
            <a:pPr marL="0" indent="0" algn="just">
              <a:lnSpc>
                <a:spcPct val="120000"/>
              </a:lnSpc>
              <a:buNone/>
            </a:pPr>
            <a:r>
              <a:rPr lang="es-ES" sz="1800" b="0" i="0" u="none" strike="noStrike" baseline="0" dirty="0">
                <a:solidFill>
                  <a:srgbClr val="000000"/>
                </a:solidFill>
              </a:rPr>
              <a:t>	</a:t>
            </a:r>
          </a:p>
          <a:p>
            <a:pPr algn="just">
              <a:lnSpc>
                <a:spcPct val="120000"/>
              </a:lnSpc>
              <a:buFont typeface="Wingdings" panose="05000000000000000000" pitchFamily="2" charset="2"/>
              <a:buChar char="q"/>
            </a:pPr>
            <a:endParaRPr lang="es-ES" sz="1800" b="0" i="0" u="none" strike="noStrike" baseline="0" dirty="0">
              <a:solidFill>
                <a:srgbClr val="000000"/>
              </a:solidFill>
            </a:endParaRPr>
          </a:p>
          <a:p>
            <a:pPr algn="just">
              <a:lnSpc>
                <a:spcPct val="120000"/>
              </a:lnSpc>
            </a:pPr>
            <a:endParaRPr lang="es-ES" dirty="0"/>
          </a:p>
        </p:txBody>
      </p:sp>
    </p:spTree>
    <p:extLst>
      <p:ext uri="{BB962C8B-B14F-4D97-AF65-F5344CB8AC3E}">
        <p14:creationId xmlns:p14="http://schemas.microsoft.com/office/powerpoint/2010/main" val="87770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B1CCA-45FF-8A0A-54B3-E0D875AAC66A}"/>
              </a:ext>
            </a:extLst>
          </p:cNvPr>
          <p:cNvSpPr>
            <a:spLocks noGrp="1"/>
          </p:cNvSpPr>
          <p:nvPr>
            <p:ph type="title"/>
          </p:nvPr>
        </p:nvSpPr>
        <p:spPr/>
        <p:txBody>
          <a:bodyPr/>
          <a:lstStyle/>
          <a:p>
            <a:pPr algn="ctr"/>
            <a:r>
              <a:rPr lang="es-ES" b="1" dirty="0">
                <a:solidFill>
                  <a:schemeClr val="tx1"/>
                </a:solidFill>
              </a:rPr>
              <a:t>TAREA 2 Y 3. INVESTIGACIÓN DEL ARMA ELEGIDA. ANÁLISIS Y SÍNTESIS.</a:t>
            </a:r>
          </a:p>
        </p:txBody>
      </p:sp>
      <p:sp>
        <p:nvSpPr>
          <p:cNvPr id="3" name="Marcador de contenido 2">
            <a:extLst>
              <a:ext uri="{FF2B5EF4-FFF2-40B4-BE49-F238E27FC236}">
                <a16:creationId xmlns:a16="http://schemas.microsoft.com/office/drawing/2014/main" id="{D06A734A-3018-5151-64E7-754280977683}"/>
              </a:ext>
            </a:extLst>
          </p:cNvPr>
          <p:cNvSpPr>
            <a:spLocks noGrp="1"/>
          </p:cNvSpPr>
          <p:nvPr>
            <p:ph idx="1"/>
          </p:nvPr>
        </p:nvSpPr>
        <p:spPr>
          <a:xfrm>
            <a:off x="1097280" y="1737360"/>
            <a:ext cx="10058400" cy="4023360"/>
          </a:xfrm>
        </p:spPr>
        <p:txBody>
          <a:bodyPr>
            <a:normAutofit fontScale="85000" lnSpcReduction="20000"/>
          </a:bodyPr>
          <a:lstStyle/>
          <a:p>
            <a:pPr algn="ctr"/>
            <a:r>
              <a:rPr lang="es-ES" b="1" dirty="0">
                <a:solidFill>
                  <a:schemeClr val="tx1"/>
                </a:solidFill>
              </a:rPr>
              <a:t>Tarea 2. Investigación</a:t>
            </a:r>
          </a:p>
          <a:p>
            <a:pPr algn="just"/>
            <a:r>
              <a:rPr lang="es-ES" dirty="0">
                <a:solidFill>
                  <a:schemeClr val="tx1"/>
                </a:solidFill>
              </a:rPr>
              <a:t>Cada grupo de trabajo constituido debe investigar y profundizar sobre el arma elegida. Para ello, debéis organizaros para buscar información en Internet, preguntar al profesor o, incluso (esto subirá nota), entrevistar a personas relevantes del mundo de la esgrima. Tras esto, el profesor debe validar la información recogida (fase de repostaje). Si la valida. Pasa a la tarea 3. </a:t>
            </a:r>
          </a:p>
          <a:p>
            <a:pPr algn="ctr"/>
            <a:r>
              <a:rPr lang="es-ES" b="1" dirty="0">
                <a:solidFill>
                  <a:schemeClr val="tx1"/>
                </a:solidFill>
              </a:rPr>
              <a:t>Tarea 3. Análisis y síntesis</a:t>
            </a:r>
          </a:p>
          <a:p>
            <a:pPr algn="just"/>
            <a:r>
              <a:rPr lang="es-ES" dirty="0">
                <a:solidFill>
                  <a:schemeClr val="tx1"/>
                </a:solidFill>
              </a:rPr>
              <a:t>Tras la tarea 2, debéis presentarme la información que hayáis encontrado y sintetizarla en un documento. Podéis hacerlo como os sentáis más cómodos:</a:t>
            </a:r>
          </a:p>
          <a:p>
            <a:pPr algn="just">
              <a:buFont typeface="Wingdings" panose="05000000000000000000" pitchFamily="2" charset="2"/>
              <a:buChar char="q"/>
            </a:pPr>
            <a:r>
              <a:rPr lang="es-ES" dirty="0">
                <a:solidFill>
                  <a:schemeClr val="tx1"/>
                </a:solidFill>
              </a:rPr>
              <a:t>Usando un documento Word</a:t>
            </a:r>
          </a:p>
          <a:p>
            <a:pPr algn="just">
              <a:buFont typeface="Wingdings" panose="05000000000000000000" pitchFamily="2" charset="2"/>
              <a:buChar char="q"/>
            </a:pPr>
            <a:r>
              <a:rPr lang="es-ES" dirty="0">
                <a:solidFill>
                  <a:schemeClr val="tx1"/>
                </a:solidFill>
              </a:rPr>
              <a:t>Una presentación con el programa que queráis (Power Point, </a:t>
            </a:r>
            <a:r>
              <a:rPr lang="es-ES" dirty="0" err="1">
                <a:solidFill>
                  <a:schemeClr val="tx1"/>
                </a:solidFill>
              </a:rPr>
              <a:t>Genially</a:t>
            </a:r>
            <a:r>
              <a:rPr lang="es-ES" dirty="0">
                <a:solidFill>
                  <a:schemeClr val="tx1"/>
                </a:solidFill>
              </a:rPr>
              <a:t>, etc.)</a:t>
            </a:r>
          </a:p>
          <a:p>
            <a:pPr algn="just">
              <a:buFont typeface="Wingdings" panose="05000000000000000000" pitchFamily="2" charset="2"/>
              <a:buChar char="q"/>
            </a:pPr>
            <a:r>
              <a:rPr lang="es-ES" dirty="0">
                <a:solidFill>
                  <a:schemeClr val="tx1"/>
                </a:solidFill>
              </a:rPr>
              <a:t>Un video explicativo usando los recursos digitales que dominéis. </a:t>
            </a:r>
          </a:p>
          <a:p>
            <a:pPr marL="0" indent="0" algn="just">
              <a:buNone/>
            </a:pPr>
            <a:r>
              <a:rPr lang="es-ES" dirty="0">
                <a:solidFill>
                  <a:schemeClr val="tx1"/>
                </a:solidFill>
              </a:rPr>
              <a:t>Premiaré la originalidad y la calidad de la información presentada.</a:t>
            </a:r>
          </a:p>
          <a:p>
            <a:pPr marL="0" indent="0" algn="just">
              <a:buNone/>
            </a:pPr>
            <a:r>
              <a:rPr lang="es-ES" dirty="0">
                <a:solidFill>
                  <a:schemeClr val="tx1"/>
                </a:solidFill>
              </a:rPr>
              <a:t>Cuando tengáis terminada la tarea, tenéis que subirla a la “Tarea 2 y 3” del Aula Virtual</a:t>
            </a:r>
          </a:p>
          <a:p>
            <a:pPr algn="just">
              <a:buFont typeface="Wingdings" panose="05000000000000000000" pitchFamily="2" charset="2"/>
              <a:buChar char="q"/>
            </a:pPr>
            <a:endParaRPr lang="es-ES" dirty="0">
              <a:solidFill>
                <a:schemeClr val="tx1"/>
              </a:solidFill>
            </a:endParaRPr>
          </a:p>
        </p:txBody>
      </p:sp>
    </p:spTree>
    <p:extLst>
      <p:ext uri="{BB962C8B-B14F-4D97-AF65-F5344CB8AC3E}">
        <p14:creationId xmlns:p14="http://schemas.microsoft.com/office/powerpoint/2010/main" val="116510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3DAB4-E9FC-560A-2B86-83AE7A16DF59}"/>
              </a:ext>
            </a:extLst>
          </p:cNvPr>
          <p:cNvSpPr>
            <a:spLocks noGrp="1"/>
          </p:cNvSpPr>
          <p:nvPr>
            <p:ph type="title"/>
          </p:nvPr>
        </p:nvSpPr>
        <p:spPr/>
        <p:txBody>
          <a:bodyPr anchor="ctr" anchorCtr="0"/>
          <a:lstStyle/>
          <a:p>
            <a:pPr algn="ctr"/>
            <a:r>
              <a:rPr lang="es-ES" b="1" dirty="0">
                <a:solidFill>
                  <a:schemeClr val="tx1"/>
                </a:solidFill>
              </a:rPr>
              <a:t>Tarea 4. PRESENTACIÓN DE LA PROPUESTA</a:t>
            </a:r>
          </a:p>
        </p:txBody>
      </p:sp>
      <p:sp>
        <p:nvSpPr>
          <p:cNvPr id="3" name="Marcador de contenido 2">
            <a:extLst>
              <a:ext uri="{FF2B5EF4-FFF2-40B4-BE49-F238E27FC236}">
                <a16:creationId xmlns:a16="http://schemas.microsoft.com/office/drawing/2014/main" id="{359EA7E0-7A57-DEC1-CBFD-C1CDE4C1F8CB}"/>
              </a:ext>
            </a:extLst>
          </p:cNvPr>
          <p:cNvSpPr>
            <a:spLocks noGrp="1"/>
          </p:cNvSpPr>
          <p:nvPr>
            <p:ph idx="1"/>
          </p:nvPr>
        </p:nvSpPr>
        <p:spPr/>
        <p:txBody>
          <a:bodyPr/>
          <a:lstStyle/>
          <a:p>
            <a:r>
              <a:rPr lang="es-ES" dirty="0">
                <a:solidFill>
                  <a:schemeClr val="tx1"/>
                </a:solidFill>
              </a:rPr>
              <a:t>Tras la elaboración de la tarea 3, tenéis que realizar dos tareas:</a:t>
            </a:r>
          </a:p>
          <a:p>
            <a:pPr algn="just">
              <a:lnSpc>
                <a:spcPct val="150000"/>
              </a:lnSpc>
              <a:buFont typeface="Wingdings" panose="05000000000000000000" pitchFamily="2" charset="2"/>
              <a:buChar char="q"/>
            </a:pPr>
            <a:r>
              <a:rPr lang="es-ES" dirty="0">
                <a:solidFill>
                  <a:schemeClr val="tx1"/>
                </a:solidFill>
              </a:rPr>
              <a:t>Crear un dossier con toda la información sobre el arma elegida, que será publicado en el blog de Educación Física</a:t>
            </a:r>
          </a:p>
          <a:p>
            <a:pPr lvl="1" algn="just">
              <a:lnSpc>
                <a:spcPct val="150000"/>
              </a:lnSpc>
              <a:buFont typeface="Wingdings" panose="05000000000000000000" pitchFamily="2" charset="2"/>
              <a:buChar char="q"/>
            </a:pPr>
            <a:r>
              <a:rPr lang="es-ES" dirty="0">
                <a:solidFill>
                  <a:schemeClr val="tx1"/>
                </a:solidFill>
              </a:rPr>
              <a:t>Deberá ser informativo, conciso y visualmente atractivo. Podéis incluir cualquier tipo de material</a:t>
            </a:r>
          </a:p>
          <a:p>
            <a:pPr algn="just">
              <a:lnSpc>
                <a:spcPct val="150000"/>
              </a:lnSpc>
              <a:buFont typeface="Wingdings" panose="05000000000000000000" pitchFamily="2" charset="2"/>
              <a:buChar char="q"/>
            </a:pPr>
            <a:r>
              <a:rPr lang="es-ES" dirty="0">
                <a:solidFill>
                  <a:schemeClr val="tx1"/>
                </a:solidFill>
              </a:rPr>
              <a:t>Crear una sesión para la enseñanza de este deporte en la disciplina elegida.</a:t>
            </a:r>
          </a:p>
          <a:p>
            <a:pPr lvl="1" algn="just">
              <a:lnSpc>
                <a:spcPct val="150000"/>
              </a:lnSpc>
              <a:buFont typeface="Wingdings" panose="05000000000000000000" pitchFamily="2" charset="2"/>
              <a:buChar char="q"/>
            </a:pPr>
            <a:r>
              <a:rPr lang="es-ES" dirty="0">
                <a:solidFill>
                  <a:schemeClr val="tx1"/>
                </a:solidFill>
              </a:rPr>
              <a:t>Será una clase de 30 minutos.</a:t>
            </a:r>
          </a:p>
          <a:p>
            <a:pPr lvl="1" algn="just">
              <a:lnSpc>
                <a:spcPct val="150000"/>
              </a:lnSpc>
              <a:buFont typeface="Wingdings" panose="05000000000000000000" pitchFamily="2" charset="2"/>
              <a:buChar char="q"/>
            </a:pPr>
            <a:r>
              <a:rPr lang="es-ES" dirty="0">
                <a:solidFill>
                  <a:schemeClr val="tx1"/>
                </a:solidFill>
              </a:rPr>
              <a:t>El modelo de sesión está publicado en el Aula Virtual, con las orientaciones básicas para realizarla.</a:t>
            </a:r>
          </a:p>
        </p:txBody>
      </p:sp>
    </p:spTree>
    <p:extLst>
      <p:ext uri="{BB962C8B-B14F-4D97-AF65-F5344CB8AC3E}">
        <p14:creationId xmlns:p14="http://schemas.microsoft.com/office/powerpoint/2010/main" val="262304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3DAB4-E9FC-560A-2B86-83AE7A16DF59}"/>
              </a:ext>
            </a:extLst>
          </p:cNvPr>
          <p:cNvSpPr>
            <a:spLocks noGrp="1"/>
          </p:cNvSpPr>
          <p:nvPr>
            <p:ph type="title"/>
          </p:nvPr>
        </p:nvSpPr>
        <p:spPr/>
        <p:txBody>
          <a:bodyPr anchor="ctr" anchorCtr="0"/>
          <a:lstStyle/>
          <a:p>
            <a:pPr algn="ctr"/>
            <a:r>
              <a:rPr lang="es-ES" b="1" dirty="0">
                <a:solidFill>
                  <a:schemeClr val="tx1"/>
                </a:solidFill>
              </a:rPr>
              <a:t>REPOSTAJE</a:t>
            </a:r>
          </a:p>
        </p:txBody>
      </p:sp>
      <p:sp>
        <p:nvSpPr>
          <p:cNvPr id="3" name="Marcador de contenido 2">
            <a:extLst>
              <a:ext uri="{FF2B5EF4-FFF2-40B4-BE49-F238E27FC236}">
                <a16:creationId xmlns:a16="http://schemas.microsoft.com/office/drawing/2014/main" id="{359EA7E0-7A57-DEC1-CBFD-C1CDE4C1F8CB}"/>
              </a:ext>
            </a:extLst>
          </p:cNvPr>
          <p:cNvSpPr>
            <a:spLocks noGrp="1"/>
          </p:cNvSpPr>
          <p:nvPr>
            <p:ph idx="1"/>
          </p:nvPr>
        </p:nvSpPr>
        <p:spPr/>
        <p:txBody>
          <a:bodyPr/>
          <a:lstStyle/>
          <a:p>
            <a:r>
              <a:rPr lang="es-ES" dirty="0">
                <a:solidFill>
                  <a:schemeClr val="tx1"/>
                </a:solidFill>
              </a:rPr>
              <a:t>Tras la elaboración de la tarea 2, el alumno debe mostrar la información recogida al profesor. </a:t>
            </a:r>
          </a:p>
          <a:p>
            <a:r>
              <a:rPr lang="es-ES" dirty="0">
                <a:solidFill>
                  <a:schemeClr val="tx1"/>
                </a:solidFill>
              </a:rPr>
              <a:t>Si esta es correcta, pasará a la tarea número 3.</a:t>
            </a:r>
          </a:p>
          <a:p>
            <a:r>
              <a:rPr lang="es-ES" dirty="0">
                <a:solidFill>
                  <a:schemeClr val="tx1"/>
                </a:solidFill>
              </a:rPr>
              <a:t>El profesor orientará sobre la información recogida. Si es de poca calidad, si hay fallos, si puede mejorar. </a:t>
            </a:r>
          </a:p>
          <a:p>
            <a:endParaRPr lang="es-ES" dirty="0">
              <a:solidFill>
                <a:schemeClr val="tx1"/>
              </a:solidFill>
            </a:endParaRPr>
          </a:p>
        </p:txBody>
      </p:sp>
    </p:spTree>
    <p:extLst>
      <p:ext uri="{BB962C8B-B14F-4D97-AF65-F5344CB8AC3E}">
        <p14:creationId xmlns:p14="http://schemas.microsoft.com/office/powerpoint/2010/main" val="296213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AF4D9-D33A-137A-9CDA-454AE76E60BC}"/>
              </a:ext>
            </a:extLst>
          </p:cNvPr>
          <p:cNvSpPr>
            <a:spLocks noGrp="1"/>
          </p:cNvSpPr>
          <p:nvPr>
            <p:ph type="title"/>
          </p:nvPr>
        </p:nvSpPr>
        <p:spPr/>
        <p:txBody>
          <a:bodyPr anchor="ctr" anchorCtr="0"/>
          <a:lstStyle/>
          <a:p>
            <a:pPr algn="ctr"/>
            <a:r>
              <a:rPr lang="es-ES" b="1" dirty="0">
                <a:solidFill>
                  <a:schemeClr val="tx1"/>
                </a:solidFill>
              </a:rPr>
              <a:t>Tarea 5. EVALUACIÓN</a:t>
            </a:r>
          </a:p>
        </p:txBody>
      </p:sp>
      <p:sp>
        <p:nvSpPr>
          <p:cNvPr id="3" name="Marcador de contenido 2">
            <a:extLst>
              <a:ext uri="{FF2B5EF4-FFF2-40B4-BE49-F238E27FC236}">
                <a16:creationId xmlns:a16="http://schemas.microsoft.com/office/drawing/2014/main" id="{A9D41005-2FF2-BE27-E026-F49EC28A2CD9}"/>
              </a:ext>
            </a:extLst>
          </p:cNvPr>
          <p:cNvSpPr>
            <a:spLocks noGrp="1"/>
          </p:cNvSpPr>
          <p:nvPr>
            <p:ph idx="1"/>
          </p:nvPr>
        </p:nvSpPr>
        <p:spPr/>
        <p:txBody>
          <a:bodyPr/>
          <a:lstStyle/>
          <a:p>
            <a:r>
              <a:rPr lang="es-ES" dirty="0">
                <a:solidFill>
                  <a:schemeClr val="tx1"/>
                </a:solidFill>
              </a:rPr>
              <a:t>La evaluación consiste en dos partes:</a:t>
            </a:r>
          </a:p>
          <a:p>
            <a:pPr>
              <a:buFont typeface="Wingdings" panose="05000000000000000000" pitchFamily="2" charset="2"/>
              <a:buChar char="q"/>
            </a:pPr>
            <a:r>
              <a:rPr lang="es-ES" b="1" u="sng" dirty="0">
                <a:solidFill>
                  <a:schemeClr val="tx1"/>
                </a:solidFill>
              </a:rPr>
              <a:t>Heteroevaluación</a:t>
            </a:r>
            <a:r>
              <a:rPr lang="es-ES" dirty="0">
                <a:solidFill>
                  <a:schemeClr val="tx1"/>
                </a:solidFill>
              </a:rPr>
              <a:t>: El profesor realiza la evaluación de todo el material entregado. Hay varias rúbricas en el Aula Virtual con los criterios de evaluación.  </a:t>
            </a:r>
          </a:p>
          <a:p>
            <a:pPr>
              <a:buFont typeface="Wingdings" panose="05000000000000000000" pitchFamily="2" charset="2"/>
              <a:buChar char="q"/>
            </a:pPr>
            <a:r>
              <a:rPr lang="es-ES" dirty="0">
                <a:solidFill>
                  <a:schemeClr val="tx1"/>
                </a:solidFill>
              </a:rPr>
              <a:t>Coevaluación: Los alumnos evalúan el trabajo cooperativo del resto de los miembros de su grupo. Para ello, deberéis rellenar una rúbrica que hay en el Aula Virtual, poner el nombre de vuestro compañero, y enviarla a la </a:t>
            </a:r>
            <a:r>
              <a:rPr lang="es-ES" b="1" dirty="0">
                <a:solidFill>
                  <a:schemeClr val="tx1"/>
                </a:solidFill>
              </a:rPr>
              <a:t>“Tarea 4 – evaluación”.</a:t>
            </a:r>
          </a:p>
        </p:txBody>
      </p:sp>
    </p:spTree>
    <p:extLst>
      <p:ext uri="{BB962C8B-B14F-4D97-AF65-F5344CB8AC3E}">
        <p14:creationId xmlns:p14="http://schemas.microsoft.com/office/powerpoint/2010/main" val="268836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arma, espada, hombre, sostener&#10;&#10;Descripción generada automáticamente">
            <a:extLst>
              <a:ext uri="{FF2B5EF4-FFF2-40B4-BE49-F238E27FC236}">
                <a16:creationId xmlns:a16="http://schemas.microsoft.com/office/drawing/2014/main" id="{A5E7AF6D-9C88-5952-0ACA-AD033670AAD5}"/>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6" name="Subtítulo 9">
            <a:extLst>
              <a:ext uri="{FF2B5EF4-FFF2-40B4-BE49-F238E27FC236}">
                <a16:creationId xmlns:a16="http://schemas.microsoft.com/office/drawing/2014/main" id="{E7D42128-5DBF-6D71-3EB9-482281E846AD}"/>
              </a:ext>
            </a:extLst>
          </p:cNvPr>
          <p:cNvSpPr txBox="1">
            <a:spLocks/>
          </p:cNvSpPr>
          <p:nvPr/>
        </p:nvSpPr>
        <p:spPr>
          <a:xfrm>
            <a:off x="344044" y="1781791"/>
            <a:ext cx="3234043" cy="55390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5400" b="1" dirty="0">
                <a:solidFill>
                  <a:srgbClr val="FFFF00"/>
                </a:solidFill>
                <a:latin typeface="+mj-lt"/>
              </a:rPr>
              <a:t>¡ÁNIMO!</a:t>
            </a:r>
            <a:endParaRPr lang="es-ES" sz="4800" dirty="0">
              <a:latin typeface="+mj-lt"/>
            </a:endParaRPr>
          </a:p>
          <a:p>
            <a:pPr algn="ctr"/>
            <a:endParaRPr lang="es-ES" sz="4800" dirty="0"/>
          </a:p>
        </p:txBody>
      </p:sp>
    </p:spTree>
    <p:extLst>
      <p:ext uri="{BB962C8B-B14F-4D97-AF65-F5344CB8AC3E}">
        <p14:creationId xmlns:p14="http://schemas.microsoft.com/office/powerpoint/2010/main" val="1527739339"/>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Organic</Template>
  <TotalTime>127</TotalTime>
  <Words>588</Words>
  <Application>Microsoft Office PowerPoint</Application>
  <PresentationFormat>Panorámica</PresentationFormat>
  <Paragraphs>51</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Retrospección</vt:lpstr>
      <vt:lpstr>EN GARDE: CONOCIENDO LA ESGRIMA  </vt:lpstr>
      <vt:lpstr>ÍNDICE INTERACTIVO. VE A LA TAREA QUE QUIERAS </vt:lpstr>
      <vt:lpstr>TAREA 1. ELEGIR EL ARMA</vt:lpstr>
      <vt:lpstr>TAREA 2 Y 3. INVESTIGACIÓN DEL ARMA ELEGIDA. ANÁLISIS Y SÍNTESIS.</vt:lpstr>
      <vt:lpstr>Tarea 4. PRESENTACIÓN DE LA PROPUESTA</vt:lpstr>
      <vt:lpstr>REPOSTAJE</vt:lpstr>
      <vt:lpstr>Tarea 5. EVALUACIÓN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Fernández Fidalgo</dc:creator>
  <cp:lastModifiedBy>David Fernández Fidalgo</cp:lastModifiedBy>
  <cp:revision>21</cp:revision>
  <dcterms:created xsi:type="dcterms:W3CDTF">2023-06-04T08:24:45Z</dcterms:created>
  <dcterms:modified xsi:type="dcterms:W3CDTF">2023-06-04T10:44:32Z</dcterms:modified>
</cp:coreProperties>
</file>