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8" r:id="rId3"/>
    <p:sldId id="267" r:id="rId4"/>
    <p:sldId id="268" r:id="rId5"/>
    <p:sldId id="269" r:id="rId6"/>
    <p:sldId id="271" r:id="rId7"/>
    <p:sldId id="272" r:id="rId8"/>
    <p:sldId id="273" r:id="rId9"/>
    <p:sldId id="274" r:id="rId10"/>
    <p:sldId id="275" r:id="rId11"/>
    <p:sldId id="270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</p:sldIdLst>
  <p:sldSz cx="12188825" cy="6858000"/>
  <p:notesSz cx="6858000" cy="9144000"/>
  <p:defaultTextStyle>
    <a:defPPr rtl="0">
      <a:defRPr lang="es-e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182" autoAdjust="0"/>
  </p:normalViewPr>
  <p:slideViewPr>
    <p:cSldViewPr showGuides="1">
      <p:cViewPr varScale="1">
        <p:scale>
          <a:sx n="103" d="100"/>
          <a:sy n="103" d="100"/>
        </p:scale>
        <p:origin x="138" y="348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2" d="100"/>
          <a:sy n="72" d="100"/>
        </p:scale>
        <p:origin x="3252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4581445-4071-4DA6-807C-9B9D9EE2AFE0}" type="datetime1">
              <a:rPr lang="es-ES" smtClean="0">
                <a:solidFill>
                  <a:schemeClr val="tx2"/>
                </a:solidFill>
              </a:rPr>
              <a:t>10/03/2020</a:t>
            </a:fld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es-ES">
                <a:solidFill>
                  <a:schemeClr val="tx2"/>
                </a:solidFill>
              </a:rPr>
              <a:t>‹Nº›</a:t>
            </a:fld>
            <a:endParaRPr lang="es-E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672B92B9-0BD8-4AB2-AA33-BC48A23B8A04}" type="datetime1">
              <a:rPr lang="es-ES" noProof="0" smtClean="0"/>
              <a:t>10/03/2020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es-ES" noProof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es-ES" smtClean="0"/>
              <a:pPr rtl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2697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s-ES" smtClean="0"/>
              <a:pPr rtl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69843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s-ES" smtClean="0"/>
              <a:pPr rtl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140299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s-ES" smtClean="0"/>
              <a:pPr rtl="0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562421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s-ES" smtClean="0"/>
              <a:pPr rtl="0"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31249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s-ES" smtClean="0"/>
              <a:pPr rtl="0"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903442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s-ES" smtClean="0"/>
              <a:pPr rtl="0"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5029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s-ES" smtClean="0"/>
              <a:pPr rtl="0"/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32648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s-ES" smtClean="0"/>
              <a:pPr rtl="0"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82347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4804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es-ES" smtClean="0"/>
              <a:pPr rtl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1935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es-ES" smtClean="0"/>
              <a:pPr rtl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8474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es-ES" smtClean="0"/>
              <a:pPr rtl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07102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es-ES" smtClean="0"/>
              <a:pPr rtl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3223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es-ES" smtClean="0"/>
              <a:pPr rtl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94686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es-ES" smtClean="0"/>
              <a:pPr rtl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51073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es-ES" smtClean="0"/>
              <a:pPr rtl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79462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ángulo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es-ES" noProof="0" dirty="0"/>
            </a:p>
          </p:txBody>
        </p:sp>
        <p:grpSp>
          <p:nvGrpSpPr>
            <p:cNvPr id="12" name="Grupo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Imagen 8" descr="Libros apilado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ángulo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702738-2322-469A-B933-AE0528DCDF1B}" type="datetime1">
              <a:rPr lang="es-ES" noProof="0" smtClean="0"/>
              <a:t>10/03/2020</a:t>
            </a:fld>
            <a:endParaRPr lang="es-ES" noProof="0" dirty="0"/>
          </a:p>
        </p:txBody>
      </p:sp>
      <p:sp>
        <p:nvSpPr>
          <p:cNvPr id="7" name="Marcador de posición de pie de pá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11" name="Marcador de posición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FF88A1-5E51-4CC2-8EE5-868FD055FEFE}" type="datetime1">
              <a:rPr lang="es-ES" noProof="0" smtClean="0"/>
              <a:t>10/03/2020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3A0803-D2E9-4E0C-BEA2-45E85428BC63}" type="datetime1">
              <a:rPr lang="es-ES" noProof="0" smtClean="0"/>
              <a:t>10/03/2020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E59B34-6A7F-44E9-B09D-AB0102A7D0C8}" type="datetime1">
              <a:rPr lang="es-ES" noProof="0" smtClean="0"/>
              <a:t>10/03/2020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cabezado de secció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ángulo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es-ES" noProof="0" dirty="0"/>
            </a:p>
          </p:txBody>
        </p:sp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ángulo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b="0" noProof="0" dirty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Imagen 4" descr="Libros apilado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933840-35B2-40B4-858E-99081AF3E99C}" type="datetime1">
              <a:rPr lang="es-ES" noProof="0" smtClean="0"/>
              <a:t>10/03/2020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buFont typeface="Century Gothic" panose="020B0502020202020204" pitchFamily="34" charset="0"/>
              <a:buChar char="–"/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  <a:p>
            <a:pPr lvl="8" rtl="0"/>
            <a:endParaRPr lang="es-ES" noProof="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67B639-8212-42BD-8C4D-B9F216AE9493}" type="datetime1">
              <a:rPr lang="es-ES" noProof="0" smtClean="0"/>
              <a:t>10/03/2020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3D8850-0FEB-4D45-A71C-77139FFD196F}" type="datetime1">
              <a:rPr lang="es-ES" noProof="0" smtClean="0"/>
              <a:t>10/03/2020</a:t>
            </a:fld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71D217-6800-4023-BB72-23C2D8C44CAB}" type="datetime1">
              <a:rPr lang="es-ES" noProof="0" smtClean="0"/>
              <a:t>10/03/2020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A3839D-3825-4B11-9F35-9863CC1E705D}" type="datetime1">
              <a:rPr lang="es-ES" noProof="0" smtClean="0"/>
              <a:t>10/03/2020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418976" indent="-285750">
              <a:buFont typeface="Century Gothic" panose="020B0502020202020204" pitchFamily="34" charset="0"/>
              <a:buChar char="–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9E77C8-ECB9-43A2-B866-9F93B70412AD}" type="datetime1">
              <a:rPr lang="es-ES" noProof="0" smtClean="0"/>
              <a:t>10/03/2020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B4EE502-D2E0-483E-B7B5-55E2E3202334}" type="datetime1">
              <a:rPr lang="es-ES" noProof="0" smtClean="0"/>
              <a:t>10/03/2020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ángulo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8" name="Rectángulo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99A194EE-8823-4C71-9F2B-FC48C0496596}" type="datetime1">
              <a:rPr lang="es-ES" noProof="0" smtClean="0"/>
              <a:t>10/03/2020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2.madrid.org/web/educamadrid/principal/files/4f7bfb01-d2c1-4440-8ec7-670acc6621ef/RAICES/Utilidades_Ra%C3%ADces_1.0.pdf?t=1583860744594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s-ES" b="1" dirty="0"/>
              <a:t>COMUNICACIONES RAÍCES Y ROBLE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s-ES" dirty="0"/>
              <a:t>CEIP JUAN OCAÑA</a:t>
            </a:r>
            <a:br>
              <a:rPr lang="es-ES" dirty="0"/>
            </a:br>
            <a:r>
              <a:rPr lang="es-ES" dirty="0"/>
              <a:t>10 DE MARZO 2020 </a:t>
            </a:r>
          </a:p>
        </p:txBody>
      </p:sp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es-ES" b="1" dirty="0"/>
              <a:t>TUTORIAL COMUNICACIONES RAÍCES Y ROBLE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426645" lvl="1" indent="0" rtl="0">
              <a:buNone/>
            </a:pPr>
            <a:endParaRPr lang="es-ES" dirty="0"/>
          </a:p>
          <a:p>
            <a:pPr marL="426645" lvl="1" indent="0" rtl="0">
              <a:buNone/>
            </a:pPr>
            <a:endParaRPr lang="es-ES" dirty="0"/>
          </a:p>
          <a:p>
            <a:pPr marL="426645" lvl="1" indent="0" rtl="0">
              <a:buNone/>
            </a:pPr>
            <a:r>
              <a:rPr lang="es-ES" dirty="0"/>
              <a:t> 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E64A7B4E-CF2D-4411-9F1C-4FE7DCD8CEC4}"/>
              </a:ext>
            </a:extLst>
          </p:cNvPr>
          <p:cNvSpPr/>
          <p:nvPr/>
        </p:nvSpPr>
        <p:spPr>
          <a:xfrm>
            <a:off x="2926060" y="2132856"/>
            <a:ext cx="5846937" cy="2304256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Espero que os sea útil…</a:t>
            </a:r>
          </a:p>
          <a:p>
            <a:pPr algn="ctr"/>
            <a:r>
              <a:rPr lang="es-ES" sz="2800" b="1" dirty="0"/>
              <a:t>Agustín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1BB41036-E7C9-4D53-8252-C7F94A50CC30}"/>
              </a:ext>
            </a:extLst>
          </p:cNvPr>
          <p:cNvSpPr/>
          <p:nvPr/>
        </p:nvSpPr>
        <p:spPr>
          <a:xfrm>
            <a:off x="2782044" y="5013176"/>
            <a:ext cx="6768752" cy="1159024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Si acaso… os dejo un tutorial más completo… </a:t>
            </a:r>
            <a:r>
              <a:rPr lang="es-ES" dirty="0" err="1">
                <a:hlinkClick r:id="rId3"/>
              </a:rPr>
              <a:t>Click</a:t>
            </a:r>
            <a:r>
              <a:rPr lang="es-ES" dirty="0">
                <a:hlinkClick r:id="rId3"/>
              </a:rPr>
              <a:t> </a:t>
            </a:r>
            <a:r>
              <a:rPr lang="es-ES" dirty="0" err="1">
                <a:hlinkClick r:id="rId3"/>
              </a:rPr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3415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FB3AA9-E510-4F00-8647-068AF46A6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A2EFD5-D7A6-45EC-83F9-154A83AAD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338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Objetivos curriculares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es-ES" dirty="0"/>
              <a:t>Describa lo que los alumnos estudiarán durante el año escolar, incluyendo los planes y objetivos curriculares generales.</a:t>
            </a:r>
          </a:p>
          <a:p>
            <a:pPr rtl="0"/>
            <a:r>
              <a:rPr lang="es-ES" dirty="0"/>
              <a:t>Incluya un programa del curso detallado y colorido que los padres puedan llevarse a casa. </a:t>
            </a:r>
          </a:p>
          <a:p>
            <a:pPr rtl="0"/>
            <a:r>
              <a:rPr lang="es-ES" dirty="0"/>
              <a:t>Sugiera formas en que los padres pueden ayudar a sus hijos a aprender, como leer juntos durante 20 minutos todos los días.</a:t>
            </a:r>
          </a:p>
          <a:p>
            <a:pPr rtl="0"/>
            <a:r>
              <a:rPr lang="es-ES" dirty="0"/>
              <a:t>Utilice más de una diapositiva para cubrir esta información. </a:t>
            </a:r>
          </a:p>
        </p:txBody>
      </p:sp>
    </p:spTree>
    <p:extLst>
      <p:ext uri="{BB962C8B-B14F-4D97-AF65-F5344CB8AC3E}">
        <p14:creationId xmlns:p14="http://schemas.microsoft.com/office/powerpoint/2010/main" val="342289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Actividad de aula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es-ES" dirty="0"/>
              <a:t>Invite a los padres a participar en una actividad, y</a:t>
            </a:r>
          </a:p>
          <a:p>
            <a:pPr rtl="0"/>
            <a:r>
              <a:rPr lang="es-ES" dirty="0"/>
              <a:t>a continuación, coméntela. Algunas ideas son:</a:t>
            </a:r>
          </a:p>
          <a:p>
            <a:pPr rtl="0"/>
            <a:r>
              <a:rPr lang="es-ES" dirty="0"/>
              <a:t>Resolver un problema de matemáticas, como calcular el número de judías de un tarro.</a:t>
            </a:r>
          </a:p>
          <a:p>
            <a:pPr rtl="0"/>
            <a:r>
              <a:rPr lang="es-ES" dirty="0"/>
              <a:t>Escribir una carta de motivación para su hijo o hija. </a:t>
            </a:r>
          </a:p>
          <a:p>
            <a:pPr rtl="0"/>
            <a:r>
              <a:rPr lang="es-ES" dirty="0"/>
              <a:t>Realizar una búsqueda del tesoro de clase para descubrir el trabajo de su hijo o hija, sus libros preferidos y mensajes que haya dejado. </a:t>
            </a:r>
          </a:p>
        </p:txBody>
      </p:sp>
    </p:spTree>
    <p:extLst>
      <p:ext uri="{BB962C8B-B14F-4D97-AF65-F5344CB8AC3E}">
        <p14:creationId xmlns:p14="http://schemas.microsoft.com/office/powerpoint/2010/main" val="60329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Información de aula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es-ES" dirty="0"/>
              <a:t>Explique cómo se evaluará y calificará a los alumnos.</a:t>
            </a:r>
          </a:p>
          <a:p>
            <a:pPr rtl="0"/>
            <a:r>
              <a:rPr lang="es-ES" dirty="0"/>
              <a:t>Indique a los padres cuándo se enviarán tarjetas de informe e informes de progreso a casa.</a:t>
            </a:r>
          </a:p>
          <a:p>
            <a:pPr rtl="0"/>
            <a:r>
              <a:rPr lang="es-ES" dirty="0"/>
              <a:t>Describa la cantidad de deberes que pueden esperar los alumnos.</a:t>
            </a:r>
          </a:p>
          <a:p>
            <a:pPr rtl="0"/>
            <a:r>
              <a:rPr lang="es-ES" dirty="0"/>
              <a:t>Proporcione un calendario de próximos eventos, como excursiones de campo de clase y conferencias entre padres y profesores. </a:t>
            </a:r>
          </a:p>
        </p:txBody>
      </p:sp>
    </p:spTree>
    <p:extLst>
      <p:ext uri="{BB962C8B-B14F-4D97-AF65-F5344CB8AC3E}">
        <p14:creationId xmlns:p14="http://schemas.microsoft.com/office/powerpoint/2010/main" val="162719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Reglas de la clase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es-ES" dirty="0"/>
              <a:t>Explique el comportamiento que se espera en clase. </a:t>
            </a:r>
          </a:p>
          <a:p>
            <a:pPr rtl="0"/>
            <a:r>
              <a:rPr lang="es-ES" dirty="0"/>
              <a:t>Las reglas de la clase pueden incluir:</a:t>
            </a:r>
          </a:p>
          <a:p>
            <a:pPr rtl="0"/>
            <a:r>
              <a:rPr lang="es-ES" dirty="0"/>
              <a:t>Ser respetuoso.</a:t>
            </a:r>
          </a:p>
          <a:p>
            <a:pPr lvl="1" rtl="0"/>
            <a:r>
              <a:rPr lang="es-ES" dirty="0"/>
              <a:t>Ser responsable.</a:t>
            </a:r>
          </a:p>
          <a:p>
            <a:pPr lvl="1" rtl="0"/>
            <a:r>
              <a:rPr lang="es-ES" dirty="0"/>
              <a:t>Seguir las instrucciones.</a:t>
            </a:r>
          </a:p>
          <a:p>
            <a:pPr lvl="1" rtl="0"/>
            <a:r>
              <a:rPr lang="es-ES" dirty="0"/>
              <a:t>Ser puntual.</a:t>
            </a:r>
          </a:p>
          <a:p>
            <a:pPr lvl="1" rtl="0"/>
            <a:r>
              <a:rPr lang="es-ES" dirty="0"/>
              <a:t>Ser organizado.</a:t>
            </a:r>
          </a:p>
          <a:p>
            <a:pPr lvl="1" rtl="0"/>
            <a:r>
              <a:rPr lang="es-ES" dirty="0"/>
              <a:t>Tener iniciativa.</a:t>
            </a:r>
          </a:p>
          <a:p>
            <a:pPr lvl="1" rtl="0"/>
            <a:r>
              <a:rPr lang="es-ES" dirty="0"/>
              <a:t>Estar preparado.</a:t>
            </a:r>
          </a:p>
        </p:txBody>
      </p:sp>
    </p:spTree>
    <p:extLst>
      <p:ext uri="{BB962C8B-B14F-4D97-AF65-F5344CB8AC3E}">
        <p14:creationId xmlns:p14="http://schemas.microsoft.com/office/powerpoint/2010/main" val="39790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Directivas de la escuela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es-ES" dirty="0"/>
              <a:t>Explicar cómo trata la escuela los problemas académicos y de comportamiento.</a:t>
            </a:r>
          </a:p>
          <a:p>
            <a:pPr rtl="0"/>
            <a:r>
              <a:rPr lang="es-ES" dirty="0"/>
              <a:t>Haga un resumen de las directivas de la escuela sobre impuntualidad, ausentismo y disciplina. </a:t>
            </a:r>
          </a:p>
          <a:p>
            <a:pPr rtl="0"/>
            <a:r>
              <a:rPr lang="es-ES" dirty="0"/>
              <a:t>Proporcione información de directiva acerca de:</a:t>
            </a:r>
          </a:p>
          <a:p>
            <a:pPr lvl="1" rtl="0"/>
            <a:r>
              <a:rPr lang="es-ES" dirty="0"/>
              <a:t>Cierres de la escuela debidos al mal tiempo y otras razones. </a:t>
            </a:r>
          </a:p>
          <a:p>
            <a:pPr lvl="1" rtl="0"/>
            <a:r>
              <a:rPr lang="es-ES" dirty="0"/>
              <a:t>Procedimientos de emergencia.</a:t>
            </a:r>
          </a:p>
          <a:p>
            <a:pPr lvl="1" rtl="0"/>
            <a:r>
              <a:rPr lang="es-ES" dirty="0"/>
              <a:t>Transporte. </a:t>
            </a:r>
          </a:p>
          <a:p>
            <a:pPr lvl="1" rtl="0"/>
            <a:r>
              <a:rPr lang="es-ES" dirty="0"/>
              <a:t>Actividades extraescolares.</a:t>
            </a:r>
          </a:p>
          <a:p>
            <a:pPr lvl="1" rtl="0"/>
            <a:r>
              <a:rPr lang="es-ES" dirty="0"/>
              <a:t>Voluntariado. </a:t>
            </a:r>
          </a:p>
        </p:txBody>
      </p:sp>
    </p:spTree>
    <p:extLst>
      <p:ext uri="{BB962C8B-B14F-4D97-AF65-F5344CB8AC3E}">
        <p14:creationId xmlns:p14="http://schemas.microsoft.com/office/powerpoint/2010/main" val="97722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¡Participe!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es-ES" dirty="0"/>
              <a:t>Enumere oportunidades para que los padres se impliquen en programas de voluntariado, consejos consultivos y la Asociación de Padres de Familia (APF).</a:t>
            </a:r>
          </a:p>
          <a:p>
            <a:pPr rtl="0"/>
            <a:r>
              <a:rPr lang="es-ES" dirty="0"/>
              <a:t>Proporcione hojas de inscripción para los padres interesados en ayudar a planificar fiestas o proyectos especiales para la clase. </a:t>
            </a:r>
          </a:p>
        </p:txBody>
      </p:sp>
    </p:spTree>
    <p:extLst>
      <p:ext uri="{BB962C8B-B14F-4D97-AF65-F5344CB8AC3E}">
        <p14:creationId xmlns:p14="http://schemas.microsoft.com/office/powerpoint/2010/main" val="160389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¿Alguna pregunta?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es-ES" dirty="0"/>
              <a:t>Acepte preguntas de los padres.</a:t>
            </a:r>
          </a:p>
          <a:p>
            <a:pPr rtl="0"/>
            <a:r>
              <a:rPr lang="es-ES" dirty="0"/>
              <a:t>Pida a los padres que rellenen un cuestionario sobre sus hijos. </a:t>
            </a:r>
          </a:p>
          <a:p>
            <a:pPr lvl="1" rtl="0"/>
            <a:r>
              <a:rPr lang="es-ES" dirty="0"/>
              <a:t>Pídales que describan las áreas en las que les gustaría ver mejorar a sus hijos.</a:t>
            </a:r>
          </a:p>
          <a:p>
            <a:pPr lvl="1" rtl="0"/>
            <a:r>
              <a:rPr lang="es-ES" dirty="0"/>
              <a:t>Pídales que describan la personalidad, los intereses y los talentos de sus hijos.</a:t>
            </a:r>
          </a:p>
        </p:txBody>
      </p:sp>
    </p:spTree>
    <p:extLst>
      <p:ext uri="{BB962C8B-B14F-4D97-AF65-F5344CB8AC3E}">
        <p14:creationId xmlns:p14="http://schemas.microsoft.com/office/powerpoint/2010/main" val="311167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Documentos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es-ES" dirty="0"/>
              <a:t>Traduzca los documentos para padres para los que el inglés sea un segundo idioma.</a:t>
            </a:r>
          </a:p>
          <a:p>
            <a:pPr rtl="0"/>
            <a:r>
              <a:rPr lang="es-ES" dirty="0"/>
              <a:t>Los documentos pueden incluir:</a:t>
            </a:r>
          </a:p>
          <a:p>
            <a:pPr lvl="1" rtl="0"/>
            <a:r>
              <a:rPr lang="es-ES" dirty="0"/>
              <a:t>Una lista de números de teléfono, direcciones de correo electrónico y direcciones de sitios web de la escuela.</a:t>
            </a:r>
          </a:p>
          <a:p>
            <a:pPr lvl="1" rtl="0"/>
            <a:r>
              <a:rPr lang="es-ES" dirty="0"/>
              <a:t>Copias de las directivas de clase y de la escuela.</a:t>
            </a:r>
          </a:p>
          <a:p>
            <a:pPr lvl="1" rtl="0"/>
            <a:r>
              <a:rPr lang="es-ES" dirty="0"/>
              <a:t>Una lista de los materiales que los hijos necesitarán para la clase. </a:t>
            </a:r>
          </a:p>
        </p:txBody>
      </p:sp>
    </p:spTree>
    <p:extLst>
      <p:ext uri="{BB962C8B-B14F-4D97-AF65-F5344CB8AC3E}">
        <p14:creationId xmlns:p14="http://schemas.microsoft.com/office/powerpoint/2010/main" val="109724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es-ES" b="1" dirty="0"/>
              <a:t>TUTORIAL COMUNICACIONES RAÍCES Y ROBLE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426645" lvl="1" indent="0" rtl="0">
              <a:buNone/>
            </a:pPr>
            <a:r>
              <a:rPr lang="es-ES" dirty="0"/>
              <a:t>Hola Compañeros:</a:t>
            </a:r>
          </a:p>
          <a:p>
            <a:pPr marL="426645" lvl="1" indent="0" rtl="0">
              <a:buNone/>
            </a:pPr>
            <a:r>
              <a:rPr lang="es-ES" dirty="0"/>
              <a:t>Un pequeño paseo por Raíces y Roble para ver cómo podemos comunicarnos con las familias…Espero que sea útil para todos…</a:t>
            </a:r>
          </a:p>
          <a:p>
            <a:pPr marL="426645" lvl="1" indent="0" rtl="0">
              <a:buNone/>
            </a:pPr>
            <a:endParaRPr lang="es-ES" dirty="0"/>
          </a:p>
          <a:p>
            <a:pPr marL="426645" lvl="1" indent="0" rtl="0">
              <a:buNone/>
            </a:pPr>
            <a:r>
              <a:rPr lang="es-ES" dirty="0"/>
              <a:t>Here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go</a:t>
            </a:r>
            <a:r>
              <a:rPr lang="es-ES" dirty="0"/>
              <a:t>!!!</a:t>
            </a:r>
          </a:p>
          <a:p>
            <a:pPr marL="426645" lvl="1" indent="0" rtl="0">
              <a:buNone/>
            </a:pPr>
            <a:endParaRPr lang="es-ES" dirty="0"/>
          </a:p>
          <a:p>
            <a:pPr marL="426645" lvl="1" indent="0" rtl="0">
              <a:buNone/>
            </a:pPr>
            <a:endParaRPr lang="es-ES" dirty="0"/>
          </a:p>
          <a:p>
            <a:pPr marL="426645" lvl="1" indent="0" rtl="0">
              <a:buNone/>
            </a:pPr>
            <a:r>
              <a:rPr lang="es-ES" dirty="0"/>
              <a:t> </a:t>
            </a:r>
          </a:p>
        </p:txBody>
      </p:sp>
      <p:pic>
        <p:nvPicPr>
          <p:cNvPr id="7" name="Imagen 6" descr="Captura de pantalla de computadora&#10;&#10;Descripción generada automáticamente">
            <a:extLst>
              <a:ext uri="{FF2B5EF4-FFF2-40B4-BE49-F238E27FC236}">
                <a16:creationId xmlns:a16="http://schemas.microsoft.com/office/drawing/2014/main" id="{1700D123-0411-4C8A-939F-45E0B107A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4292" y="3108954"/>
            <a:ext cx="5420124" cy="3048820"/>
          </a:xfrm>
          <a:prstGeom prst="rect">
            <a:avLst/>
          </a:prstGeom>
        </p:spPr>
      </p:pic>
      <p:sp>
        <p:nvSpPr>
          <p:cNvPr id="9" name="Flecha: a la derecha con bandas 8">
            <a:extLst>
              <a:ext uri="{FF2B5EF4-FFF2-40B4-BE49-F238E27FC236}">
                <a16:creationId xmlns:a16="http://schemas.microsoft.com/office/drawing/2014/main" id="{E1976F75-3E7A-4BF7-9A4B-EABC04349A2E}"/>
              </a:ext>
            </a:extLst>
          </p:cNvPr>
          <p:cNvSpPr/>
          <p:nvPr/>
        </p:nvSpPr>
        <p:spPr>
          <a:xfrm>
            <a:off x="1701924" y="4509120"/>
            <a:ext cx="2448272" cy="1152128"/>
          </a:xfrm>
          <a:prstGeom prst="striped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/>
              <a:t>Lo primero es lo primero…</a:t>
            </a:r>
          </a:p>
        </p:txBody>
      </p:sp>
    </p:spTree>
    <p:extLst>
      <p:ext uri="{BB962C8B-B14F-4D97-AF65-F5344CB8AC3E}">
        <p14:creationId xmlns:p14="http://schemas.microsoft.com/office/powerpoint/2010/main" val="299532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es-ES" b="1" dirty="0"/>
              <a:t>TUTORIAL COMUNICACIONES RAÍCES Y ROBLE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426645" lvl="1" indent="0" rtl="0">
              <a:buNone/>
            </a:pPr>
            <a:endParaRPr lang="es-ES" dirty="0"/>
          </a:p>
          <a:p>
            <a:pPr marL="426645" lvl="1" indent="0" rtl="0">
              <a:buNone/>
            </a:pPr>
            <a:endParaRPr lang="es-ES" dirty="0"/>
          </a:p>
          <a:p>
            <a:pPr marL="426645" lvl="1" indent="0" rtl="0">
              <a:buNone/>
            </a:pPr>
            <a:r>
              <a:rPr lang="es-ES" dirty="0"/>
              <a:t> 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6311C960-8CBF-4C6F-B643-0E26C7AA6588}"/>
              </a:ext>
            </a:extLst>
          </p:cNvPr>
          <p:cNvSpPr/>
          <p:nvPr/>
        </p:nvSpPr>
        <p:spPr>
          <a:xfrm>
            <a:off x="8615278" y="1683512"/>
            <a:ext cx="3253023" cy="11795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Una vez hemos entrado …</a:t>
            </a:r>
          </a:p>
        </p:txBody>
      </p:sp>
      <p:pic>
        <p:nvPicPr>
          <p:cNvPr id="8" name="Imagen 7" descr="Una captura de pantalla de una red social&#10;&#10;Descripción generada automáticamente">
            <a:extLst>
              <a:ext uri="{FF2B5EF4-FFF2-40B4-BE49-F238E27FC236}">
                <a16:creationId xmlns:a16="http://schemas.microsoft.com/office/drawing/2014/main" id="{BE176FDF-C1FB-4A48-9622-356DBE07D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24" y="1340768"/>
            <a:ext cx="7947377" cy="4470400"/>
          </a:xfrm>
          <a:prstGeom prst="rect">
            <a:avLst/>
          </a:prstGeom>
        </p:spPr>
      </p:pic>
      <p:sp>
        <p:nvSpPr>
          <p:cNvPr id="10" name="Flecha: a la izquierda y derecha 9">
            <a:extLst>
              <a:ext uri="{FF2B5EF4-FFF2-40B4-BE49-F238E27FC236}">
                <a16:creationId xmlns:a16="http://schemas.microsoft.com/office/drawing/2014/main" id="{E202D321-110B-4737-B402-9D651981BFB2}"/>
              </a:ext>
            </a:extLst>
          </p:cNvPr>
          <p:cNvSpPr/>
          <p:nvPr/>
        </p:nvSpPr>
        <p:spPr>
          <a:xfrm>
            <a:off x="1413892" y="2070924"/>
            <a:ext cx="6912768" cy="792088"/>
          </a:xfrm>
          <a:prstGeom prst="left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Pinchamos en </a:t>
            </a:r>
            <a:r>
              <a:rPr lang="es-ES" b="1" dirty="0"/>
              <a:t>“Utilidades”</a:t>
            </a:r>
          </a:p>
        </p:txBody>
      </p:sp>
    </p:spTree>
    <p:extLst>
      <p:ext uri="{BB962C8B-B14F-4D97-AF65-F5344CB8AC3E}">
        <p14:creationId xmlns:p14="http://schemas.microsoft.com/office/powerpoint/2010/main" val="382072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es-ES" b="1" dirty="0"/>
              <a:t>TUTORIAL COMUNICACIONES RAÍCES Y ROBLE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426645" lvl="1" indent="0" rtl="0">
              <a:buNone/>
            </a:pPr>
            <a:endParaRPr lang="es-ES" dirty="0"/>
          </a:p>
          <a:p>
            <a:pPr marL="426645" lvl="1" indent="0" rtl="0">
              <a:buNone/>
            </a:pPr>
            <a:endParaRPr lang="es-ES" dirty="0"/>
          </a:p>
          <a:p>
            <a:pPr marL="426645" lvl="1" indent="0" rtl="0">
              <a:buNone/>
            </a:pPr>
            <a:r>
              <a:rPr lang="es-ES" dirty="0"/>
              <a:t> 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6311C960-8CBF-4C6F-B643-0E26C7AA6588}"/>
              </a:ext>
            </a:extLst>
          </p:cNvPr>
          <p:cNvSpPr/>
          <p:nvPr/>
        </p:nvSpPr>
        <p:spPr>
          <a:xfrm>
            <a:off x="477788" y="2060848"/>
            <a:ext cx="3253023" cy="11795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Después …</a:t>
            </a:r>
          </a:p>
        </p:txBody>
      </p:sp>
      <p:pic>
        <p:nvPicPr>
          <p:cNvPr id="6" name="Imagen 5" descr="Una captura de pantalla de una red social&#10;&#10;Descripción generada automáticamente">
            <a:extLst>
              <a:ext uri="{FF2B5EF4-FFF2-40B4-BE49-F238E27FC236}">
                <a16:creationId xmlns:a16="http://schemas.microsoft.com/office/drawing/2014/main" id="{821A2981-3239-4E4A-8362-C7641A5FF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968" y="1845320"/>
            <a:ext cx="7437084" cy="4183360"/>
          </a:xfrm>
          <a:prstGeom prst="rect">
            <a:avLst/>
          </a:prstGeom>
        </p:spPr>
      </p:pic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080D37A7-93C7-4379-807F-5142C6D96B51}"/>
              </a:ext>
            </a:extLst>
          </p:cNvPr>
          <p:cNvCxnSpPr/>
          <p:nvPr/>
        </p:nvCxnSpPr>
        <p:spPr>
          <a:xfrm>
            <a:off x="2494012" y="2996952"/>
            <a:ext cx="2016224" cy="648072"/>
          </a:xfrm>
          <a:prstGeom prst="straightConnector1">
            <a:avLst/>
          </a:prstGeom>
          <a:ln w="88900">
            <a:solidFill>
              <a:srgbClr val="FF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EF6D4115-1655-4927-8150-0C2195D163CA}"/>
              </a:ext>
            </a:extLst>
          </p:cNvPr>
          <p:cNvSpPr/>
          <p:nvPr/>
        </p:nvSpPr>
        <p:spPr>
          <a:xfrm>
            <a:off x="765819" y="4293096"/>
            <a:ext cx="3253023" cy="863104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Comunicaciones</a:t>
            </a:r>
          </a:p>
        </p:txBody>
      </p:sp>
    </p:spTree>
    <p:extLst>
      <p:ext uri="{BB962C8B-B14F-4D97-AF65-F5344CB8AC3E}">
        <p14:creationId xmlns:p14="http://schemas.microsoft.com/office/powerpoint/2010/main" val="275111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es-ES" b="1" dirty="0"/>
              <a:t>TUTORIAL COMUNICACIONES RAÍCES Y ROBLE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426645" lvl="1" indent="0" rtl="0">
              <a:buNone/>
            </a:pPr>
            <a:endParaRPr lang="es-ES" dirty="0"/>
          </a:p>
          <a:p>
            <a:pPr marL="426645" lvl="1" indent="0" rtl="0">
              <a:buNone/>
            </a:pPr>
            <a:endParaRPr lang="es-ES" dirty="0"/>
          </a:p>
          <a:p>
            <a:pPr marL="426645" lvl="1" indent="0" rtl="0">
              <a:buNone/>
            </a:pPr>
            <a:r>
              <a:rPr lang="es-ES" dirty="0"/>
              <a:t> 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6311C960-8CBF-4C6F-B643-0E26C7AA6588}"/>
              </a:ext>
            </a:extLst>
          </p:cNvPr>
          <p:cNvSpPr/>
          <p:nvPr/>
        </p:nvSpPr>
        <p:spPr>
          <a:xfrm>
            <a:off x="477788" y="2060848"/>
            <a:ext cx="3253023" cy="11795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Vale …Y ahora???</a:t>
            </a: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080D37A7-93C7-4379-807F-5142C6D96B51}"/>
              </a:ext>
            </a:extLst>
          </p:cNvPr>
          <p:cNvCxnSpPr>
            <a:cxnSpLocks/>
          </p:cNvCxnSpPr>
          <p:nvPr/>
        </p:nvCxnSpPr>
        <p:spPr>
          <a:xfrm flipV="1">
            <a:off x="2783110" y="3482652"/>
            <a:ext cx="2376264" cy="1008111"/>
          </a:xfrm>
          <a:prstGeom prst="straightConnector1">
            <a:avLst/>
          </a:prstGeom>
          <a:ln w="88900">
            <a:solidFill>
              <a:srgbClr val="FF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EF6D4115-1655-4927-8150-0C2195D163CA}"/>
              </a:ext>
            </a:extLst>
          </p:cNvPr>
          <p:cNvSpPr/>
          <p:nvPr/>
        </p:nvSpPr>
        <p:spPr>
          <a:xfrm>
            <a:off x="370308" y="4605063"/>
            <a:ext cx="3672409" cy="1512168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Hay que definir nuestra </a:t>
            </a:r>
            <a:r>
              <a:rPr lang="es-ES" b="1" dirty="0">
                <a:solidFill>
                  <a:srgbClr val="002060"/>
                </a:solidFill>
              </a:rPr>
              <a:t>lista de contactos…</a:t>
            </a:r>
          </a:p>
        </p:txBody>
      </p:sp>
      <p:pic>
        <p:nvPicPr>
          <p:cNvPr id="7" name="Imagen 6" descr="Una captura de pantalla de una red social&#10;&#10;Descripción generada automáticamente">
            <a:extLst>
              <a:ext uri="{FF2B5EF4-FFF2-40B4-BE49-F238E27FC236}">
                <a16:creationId xmlns:a16="http://schemas.microsoft.com/office/drawing/2014/main" id="{D05D9D25-FBE9-46B2-B304-A0BE7F9A9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374" y="1701800"/>
            <a:ext cx="5852172" cy="329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05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es-ES" b="1" dirty="0"/>
              <a:t>TUTORIAL COMUNICACIONES RAÍCES Y ROBLE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426645" lvl="1" indent="0" rtl="0">
              <a:buNone/>
            </a:pPr>
            <a:endParaRPr lang="es-ES" dirty="0"/>
          </a:p>
          <a:p>
            <a:pPr marL="426645" lvl="1" indent="0" rtl="0">
              <a:buNone/>
            </a:pPr>
            <a:endParaRPr lang="es-ES" dirty="0"/>
          </a:p>
          <a:p>
            <a:pPr marL="426645" lvl="1" indent="0" rtl="0">
              <a:buNone/>
            </a:pPr>
            <a:r>
              <a:rPr lang="es-ES" dirty="0"/>
              <a:t> 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6311C960-8CBF-4C6F-B643-0E26C7AA6588}"/>
              </a:ext>
            </a:extLst>
          </p:cNvPr>
          <p:cNvSpPr/>
          <p:nvPr/>
        </p:nvSpPr>
        <p:spPr>
          <a:xfrm>
            <a:off x="477788" y="2636912"/>
            <a:ext cx="3253023" cy="11795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Definimos </a:t>
            </a:r>
            <a:r>
              <a:rPr lang="es-ES" b="1" dirty="0"/>
              <a:t>Nuevo elemento de la lista de contactos</a:t>
            </a:r>
          </a:p>
        </p:txBody>
      </p:sp>
      <p:pic>
        <p:nvPicPr>
          <p:cNvPr id="6" name="Imagen 5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CA978558-6B73-4743-A562-6E1897985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914" y="1783076"/>
            <a:ext cx="5852172" cy="3291847"/>
          </a:xfrm>
          <a:prstGeom prst="rect">
            <a:avLst/>
          </a:prstGeom>
        </p:spPr>
      </p:pic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6AE655EE-84CC-4B0D-BA0D-B86CBD7F32DF}"/>
              </a:ext>
            </a:extLst>
          </p:cNvPr>
          <p:cNvCxnSpPr/>
          <p:nvPr/>
        </p:nvCxnSpPr>
        <p:spPr>
          <a:xfrm flipV="1">
            <a:off x="3881337" y="2492896"/>
            <a:ext cx="3005163" cy="1008112"/>
          </a:xfrm>
          <a:prstGeom prst="straightConnector1">
            <a:avLst/>
          </a:prstGeom>
          <a:ln w="63500">
            <a:solidFill>
              <a:srgbClr val="FF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98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es-ES" b="1" dirty="0"/>
              <a:t>TUTORIAL COMUNICACIONES RAÍCES Y ROBLE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426645" lvl="1" indent="0" rtl="0">
              <a:buNone/>
            </a:pPr>
            <a:endParaRPr lang="es-ES" dirty="0"/>
          </a:p>
          <a:p>
            <a:pPr marL="426645" lvl="1" indent="0" rtl="0">
              <a:buNone/>
            </a:pPr>
            <a:endParaRPr lang="es-ES" dirty="0"/>
          </a:p>
          <a:p>
            <a:pPr marL="426645" lvl="1" indent="0" rtl="0">
              <a:buNone/>
            </a:pPr>
            <a:r>
              <a:rPr lang="es-ES" dirty="0"/>
              <a:t> 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6311C960-8CBF-4C6F-B643-0E26C7AA6588}"/>
              </a:ext>
            </a:extLst>
          </p:cNvPr>
          <p:cNvSpPr/>
          <p:nvPr/>
        </p:nvSpPr>
        <p:spPr>
          <a:xfrm>
            <a:off x="2782044" y="4662578"/>
            <a:ext cx="5147587" cy="1738222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Elegimos Profesorado, padres/madres y </a:t>
            </a:r>
            <a:r>
              <a:rPr lang="es-ES" b="1" dirty="0" err="1"/>
              <a:t>alumnadodel</a:t>
            </a:r>
            <a:r>
              <a:rPr lang="es-ES" b="1" dirty="0"/>
              <a:t> centro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7D82886-490A-4A24-B4FA-CF26783E6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948" y="1764184"/>
            <a:ext cx="7553647" cy="2645048"/>
          </a:xfrm>
          <a:prstGeom prst="rect">
            <a:avLst/>
          </a:prstGeom>
        </p:spPr>
      </p:pic>
      <p:sp>
        <p:nvSpPr>
          <p:cNvPr id="9" name="Flecha: hacia arriba 8">
            <a:extLst>
              <a:ext uri="{FF2B5EF4-FFF2-40B4-BE49-F238E27FC236}">
                <a16:creationId xmlns:a16="http://schemas.microsoft.com/office/drawing/2014/main" id="{D25E5F5A-F699-4FFB-8030-1D9AFA9B9F8E}"/>
              </a:ext>
            </a:extLst>
          </p:cNvPr>
          <p:cNvSpPr/>
          <p:nvPr/>
        </p:nvSpPr>
        <p:spPr>
          <a:xfrm>
            <a:off x="4078188" y="3140968"/>
            <a:ext cx="576064" cy="1330648"/>
          </a:xfrm>
          <a:prstGeom prst="upArrow">
            <a:avLst/>
          </a:prstGeom>
          <a:solidFill>
            <a:srgbClr val="FF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452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es-ES" b="1" dirty="0"/>
              <a:t>TUTORIAL COMUNICACIONES RAÍCES Y ROBLE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426645" lvl="1" indent="0" rtl="0">
              <a:buNone/>
            </a:pPr>
            <a:endParaRPr lang="es-ES" dirty="0"/>
          </a:p>
          <a:p>
            <a:pPr marL="426645" lvl="1" indent="0" rtl="0">
              <a:buNone/>
            </a:pPr>
            <a:endParaRPr lang="es-ES" dirty="0"/>
          </a:p>
          <a:p>
            <a:pPr marL="426645" lvl="1" indent="0" rtl="0">
              <a:buNone/>
            </a:pPr>
            <a:r>
              <a:rPr lang="es-ES" dirty="0"/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10EC04D-6AF7-4F9F-85BA-CC8FEB95E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092" y="1473200"/>
            <a:ext cx="8498357" cy="4095840"/>
          </a:xfrm>
          <a:prstGeom prst="rect">
            <a:avLst/>
          </a:prstGeom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E64A7B4E-CF2D-4411-9F1C-4FE7DCD8CEC4}"/>
              </a:ext>
            </a:extLst>
          </p:cNvPr>
          <p:cNvSpPr/>
          <p:nvPr/>
        </p:nvSpPr>
        <p:spPr>
          <a:xfrm>
            <a:off x="679523" y="1628800"/>
            <a:ext cx="1814489" cy="72008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/>
              <a:t>1. Elegimos padres / madres de mis alumnos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3C080B54-5B75-4380-A92D-8DE4710728CE}"/>
              </a:ext>
            </a:extLst>
          </p:cNvPr>
          <p:cNvSpPr/>
          <p:nvPr/>
        </p:nvSpPr>
        <p:spPr>
          <a:xfrm>
            <a:off x="765820" y="4485591"/>
            <a:ext cx="1814489" cy="72008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/>
              <a:t>2. Añadir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F877D4E6-471C-412C-8019-9991961E984F}"/>
              </a:ext>
            </a:extLst>
          </p:cNvPr>
          <p:cNvSpPr/>
          <p:nvPr/>
        </p:nvSpPr>
        <p:spPr>
          <a:xfrm>
            <a:off x="6382444" y="5826849"/>
            <a:ext cx="1814489" cy="72008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/>
              <a:t>3. Guardar</a:t>
            </a: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AB63834B-8820-43E5-A7B9-3766378F2ADE}"/>
              </a:ext>
            </a:extLst>
          </p:cNvPr>
          <p:cNvCxnSpPr/>
          <p:nvPr/>
        </p:nvCxnSpPr>
        <p:spPr>
          <a:xfrm>
            <a:off x="2580309" y="1988840"/>
            <a:ext cx="1569887" cy="881360"/>
          </a:xfrm>
          <a:prstGeom prst="straightConnector1">
            <a:avLst/>
          </a:prstGeom>
          <a:ln w="12700">
            <a:solidFill>
              <a:srgbClr val="FF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EDC73427-094E-4F62-A078-FDEB6127A8F2}"/>
              </a:ext>
            </a:extLst>
          </p:cNvPr>
          <p:cNvCxnSpPr>
            <a:cxnSpLocks/>
          </p:cNvCxnSpPr>
          <p:nvPr/>
        </p:nvCxnSpPr>
        <p:spPr>
          <a:xfrm flipV="1">
            <a:off x="2429148" y="3257620"/>
            <a:ext cx="6113536" cy="1549955"/>
          </a:xfrm>
          <a:prstGeom prst="straightConnector1">
            <a:avLst/>
          </a:prstGeom>
          <a:ln w="12700">
            <a:solidFill>
              <a:srgbClr val="FF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085BFC97-3431-4066-BD9D-45F0A0ACD7FB}"/>
              </a:ext>
            </a:extLst>
          </p:cNvPr>
          <p:cNvCxnSpPr>
            <a:cxnSpLocks/>
          </p:cNvCxnSpPr>
          <p:nvPr/>
        </p:nvCxnSpPr>
        <p:spPr>
          <a:xfrm flipV="1">
            <a:off x="7849775" y="1860620"/>
            <a:ext cx="3221741" cy="4176480"/>
          </a:xfrm>
          <a:prstGeom prst="straightConnector1">
            <a:avLst/>
          </a:prstGeom>
          <a:ln w="12700">
            <a:solidFill>
              <a:srgbClr val="FF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15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es-ES" b="1" dirty="0"/>
              <a:t>TUTORIAL COMUNICACIONES RAÍCES Y ROBLE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426645" lvl="1" indent="0" rtl="0">
              <a:buNone/>
            </a:pPr>
            <a:endParaRPr lang="es-ES" dirty="0"/>
          </a:p>
          <a:p>
            <a:pPr marL="426645" lvl="1" indent="0" rtl="0">
              <a:buNone/>
            </a:pPr>
            <a:endParaRPr lang="es-ES" dirty="0"/>
          </a:p>
          <a:p>
            <a:pPr marL="426645" lvl="1" indent="0" rtl="0">
              <a:buNone/>
            </a:pPr>
            <a:r>
              <a:rPr lang="es-ES" dirty="0"/>
              <a:t> 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E64A7B4E-CF2D-4411-9F1C-4FE7DCD8CEC4}"/>
              </a:ext>
            </a:extLst>
          </p:cNvPr>
          <p:cNvSpPr/>
          <p:nvPr/>
        </p:nvSpPr>
        <p:spPr>
          <a:xfrm>
            <a:off x="679523" y="1628800"/>
            <a:ext cx="2102521" cy="1584176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/>
              <a:t>Ahora ya tan sólo tenemos que escribir un mensaje y, si queremos, adjuntar archivos…</a:t>
            </a:r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085BFC97-3431-4066-BD9D-45F0A0ACD7FB}"/>
              </a:ext>
            </a:extLst>
          </p:cNvPr>
          <p:cNvCxnSpPr>
            <a:cxnSpLocks/>
          </p:cNvCxnSpPr>
          <p:nvPr/>
        </p:nvCxnSpPr>
        <p:spPr>
          <a:xfrm flipV="1">
            <a:off x="7849775" y="1860620"/>
            <a:ext cx="3221741" cy="4176480"/>
          </a:xfrm>
          <a:prstGeom prst="straightConnector1">
            <a:avLst/>
          </a:prstGeom>
          <a:ln w="12700">
            <a:solidFill>
              <a:srgbClr val="FF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6DAE66ED-741F-42D8-952F-27B8BD44C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3254" y="1473200"/>
            <a:ext cx="7984305" cy="4908128"/>
          </a:xfrm>
          <a:prstGeom prst="rect">
            <a:avLst/>
          </a:prstGeom>
        </p:spPr>
      </p:pic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8F910736-7C3F-42F0-B9DD-6B87811419D2}"/>
              </a:ext>
            </a:extLst>
          </p:cNvPr>
          <p:cNvCxnSpPr/>
          <p:nvPr/>
        </p:nvCxnSpPr>
        <p:spPr>
          <a:xfrm>
            <a:off x="2481954" y="2592614"/>
            <a:ext cx="1872208" cy="1036960"/>
          </a:xfrm>
          <a:prstGeom prst="straightConnector1">
            <a:avLst/>
          </a:prstGeom>
          <a:ln w="28575">
            <a:solidFill>
              <a:srgbClr val="FF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C677A0FD-E734-4B99-A14D-8F8E689F211F}"/>
              </a:ext>
            </a:extLst>
          </p:cNvPr>
          <p:cNvCxnSpPr>
            <a:cxnSpLocks/>
          </p:cNvCxnSpPr>
          <p:nvPr/>
        </p:nvCxnSpPr>
        <p:spPr>
          <a:xfrm flipV="1">
            <a:off x="2464510" y="1772816"/>
            <a:ext cx="7772350" cy="150845"/>
          </a:xfrm>
          <a:prstGeom prst="straightConnector1">
            <a:avLst/>
          </a:prstGeom>
          <a:ln w="28575">
            <a:solidFill>
              <a:srgbClr val="FF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07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sentación de la inauguración de la clas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976607_TF03460507.potx" id="{978D668A-BDEA-4F1E-861A-D5C14E1146B1}" vid="{DFF3A27C-A7BB-42EB-81B2-D360AF170E9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inauguración de la clase</Template>
  <TotalTime>51</TotalTime>
  <Words>693</Words>
  <Application>Microsoft Office PowerPoint</Application>
  <PresentationFormat>Personalizado</PresentationFormat>
  <Paragraphs>125</Paragraphs>
  <Slides>19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2" baseType="lpstr">
      <vt:lpstr>Arial</vt:lpstr>
      <vt:lpstr>Century Gothic</vt:lpstr>
      <vt:lpstr>Presentación de la inauguración de la clase</vt:lpstr>
      <vt:lpstr>COMUNICACIONES RAÍCES Y ROBLE</vt:lpstr>
      <vt:lpstr>TUTORIAL COMUNICACIONES RAÍCES Y ROBLE</vt:lpstr>
      <vt:lpstr>TUTORIAL COMUNICACIONES RAÍCES Y ROBLE</vt:lpstr>
      <vt:lpstr>TUTORIAL COMUNICACIONES RAÍCES Y ROBLE</vt:lpstr>
      <vt:lpstr>TUTORIAL COMUNICACIONES RAÍCES Y ROBLE</vt:lpstr>
      <vt:lpstr>TUTORIAL COMUNICACIONES RAÍCES Y ROBLE</vt:lpstr>
      <vt:lpstr>TUTORIAL COMUNICACIONES RAÍCES Y ROBLE</vt:lpstr>
      <vt:lpstr>TUTORIAL COMUNICACIONES RAÍCES Y ROBLE</vt:lpstr>
      <vt:lpstr>TUTORIAL COMUNICACIONES RAÍCES Y ROBLE</vt:lpstr>
      <vt:lpstr>TUTORIAL COMUNICACIONES RAÍCES Y ROBLE</vt:lpstr>
      <vt:lpstr>Presentación de PowerPoint</vt:lpstr>
      <vt:lpstr>Objetivos curriculares</vt:lpstr>
      <vt:lpstr>Actividad de aula</vt:lpstr>
      <vt:lpstr>Información de aula</vt:lpstr>
      <vt:lpstr>Reglas de la clase</vt:lpstr>
      <vt:lpstr>Directivas de la escuela</vt:lpstr>
      <vt:lpstr>¡Participe!</vt:lpstr>
      <vt:lpstr>¿Alguna pregunta?</vt:lpstr>
      <vt:lpstr>Documentos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COMUNICACIONES RAÍCES Y ROBLE</dc:title>
  <dc:creator>Agustin Trapero Hidalgo</dc:creator>
  <cp:lastModifiedBy>Agustin Trapero Hidalgo</cp:lastModifiedBy>
  <cp:revision>5</cp:revision>
  <dcterms:created xsi:type="dcterms:W3CDTF">2020-03-10T16:28:23Z</dcterms:created>
  <dcterms:modified xsi:type="dcterms:W3CDTF">2020-03-10T17:20:19Z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