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91" r:id="rId12"/>
    <p:sldId id="266" r:id="rId13"/>
    <p:sldId id="267" r:id="rId14"/>
    <p:sldId id="268" r:id="rId15"/>
    <p:sldId id="274" r:id="rId16"/>
    <p:sldId id="269" r:id="rId17"/>
    <p:sldId id="279" r:id="rId18"/>
    <p:sldId id="270" r:id="rId19"/>
    <p:sldId id="277" r:id="rId20"/>
    <p:sldId id="276" r:id="rId21"/>
    <p:sldId id="275" r:id="rId22"/>
    <p:sldId id="292" r:id="rId23"/>
    <p:sldId id="293" r:id="rId24"/>
    <p:sldId id="294" r:id="rId25"/>
    <p:sldId id="295" r:id="rId26"/>
    <p:sldId id="296" r:id="rId27"/>
    <p:sldId id="297" r:id="rId28"/>
    <p:sldId id="298" r:id="rId29"/>
    <p:sldId id="299" r:id="rId30"/>
    <p:sldId id="303" r:id="rId31"/>
    <p:sldId id="272" r:id="rId32"/>
    <p:sldId id="278" r:id="rId33"/>
    <p:sldId id="280" r:id="rId34"/>
    <p:sldId id="281" r:id="rId35"/>
    <p:sldId id="282" r:id="rId36"/>
    <p:sldId id="300" r:id="rId37"/>
    <p:sldId id="283" r:id="rId38"/>
    <p:sldId id="301" r:id="rId39"/>
    <p:sldId id="302" r:id="rId40"/>
    <p:sldId id="273" r:id="rId41"/>
    <p:sldId id="284" r:id="rId42"/>
    <p:sldId id="285" r:id="rId43"/>
    <p:sldId id="286" r:id="rId44"/>
    <p:sldId id="287" r:id="rId45"/>
    <p:sldId id="288" r:id="rId46"/>
    <p:sldId id="289" r:id="rId47"/>
    <p:sldId id="290"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84" y="-1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289657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DEE5E2-6D8A-4C2B-9713-F1356F23F765}" type="datetimeFigureOut">
              <a:rPr lang="es-ES" smtClean="0"/>
              <a:t>19/09/2019</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253516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5790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116175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157706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DEE5E2-6D8A-4C2B-9713-F1356F23F765}" type="datetimeFigureOut">
              <a:rPr lang="es-ES" smtClean="0"/>
              <a:t>19/09/2019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3507341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DEE5E2-6D8A-4C2B-9713-F1356F23F765}" type="datetimeFigureOut">
              <a:rPr lang="es-ES" smtClean="0"/>
              <a:t>19/09/2019</a:t>
            </a:fld>
            <a:endParaRPr lang="es-ES"/>
          </a:p>
        </p:txBody>
      </p:sp>
      <p:sp>
        <p:nvSpPr>
          <p:cNvPr id="8" name="Footer Placeholder 7"/>
          <p:cNvSpPr>
            <a:spLocks noGrp="1"/>
          </p:cNvSpPr>
          <p:nvPr>
            <p:ph type="ftr" sz="quarter" idx="11"/>
          </p:nvPr>
        </p:nvSpPr>
        <p:spPr>
          <a:xfrm>
            <a:off x="561111" y="6391838"/>
            <a:ext cx="3644282" cy="304801"/>
          </a:xfrm>
        </p:spPr>
        <p:txBody>
          <a:bodyPr/>
          <a:lstStyle/>
          <a:p>
            <a:endParaRPr lang="es-ES"/>
          </a:p>
        </p:txBody>
      </p:sp>
      <p:sp>
        <p:nvSpPr>
          <p:cNvPr id="9" name="Slide Number Placeholder 8"/>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3130471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3980786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107539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179997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9DEE5E2-6D8A-4C2B-9713-F1356F23F765}" type="datetimeFigureOut">
              <a:rPr lang="es-ES" smtClean="0"/>
              <a:t>19/09/2019</a:t>
            </a:fld>
            <a:endParaRPr lang="es-ES"/>
          </a:p>
        </p:txBody>
      </p:sp>
      <p:sp>
        <p:nvSpPr>
          <p:cNvPr id="5" name="Footer Placeholder 4"/>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286366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9DEE5E2-6D8A-4C2B-9713-F1356F23F765}" type="datetimeFigureOut">
              <a:rPr lang="es-ES" smtClean="0"/>
              <a:t>19/09/2019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212578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9DEE5E2-6D8A-4C2B-9713-F1356F23F765}" type="datetimeFigureOut">
              <a:rPr lang="es-ES" smtClean="0"/>
              <a:t>19/09/2019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413356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9DEE5E2-6D8A-4C2B-9713-F1356F23F765}" type="datetimeFigureOut">
              <a:rPr lang="es-ES" smtClean="0"/>
              <a:t>19/09/2019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320483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EE5E2-6D8A-4C2B-9713-F1356F23F765}" type="datetimeFigureOut">
              <a:rPr lang="es-ES" smtClean="0"/>
              <a:t>19/09/2019</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89383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DEE5E2-6D8A-4C2B-9713-F1356F23F765}" type="datetimeFigureOut">
              <a:rPr lang="es-ES" smtClean="0"/>
              <a:t>19/09/2019</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415068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9DEE5E2-6D8A-4C2B-9713-F1356F23F765}" type="datetimeFigureOut">
              <a:rPr lang="es-ES" smtClean="0"/>
              <a:t>19/09/2019</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EC6746-D4CA-4AD6-9307-E13B1A61C404}" type="slidenum">
              <a:rPr lang="es-ES" smtClean="0"/>
              <a:t>‹Nº›</a:t>
            </a:fld>
            <a:endParaRPr lang="es-ES"/>
          </a:p>
        </p:txBody>
      </p:sp>
    </p:spTree>
    <p:extLst>
      <p:ext uri="{BB962C8B-B14F-4D97-AF65-F5344CB8AC3E}">
        <p14:creationId xmlns:p14="http://schemas.microsoft.com/office/powerpoint/2010/main" val="76348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9DEE5E2-6D8A-4C2B-9713-F1356F23F765}" type="datetimeFigureOut">
              <a:rPr lang="es-ES" smtClean="0"/>
              <a:t>19/09/2019</a:t>
            </a:fld>
            <a:endParaRPr lang="es-E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9EC6746-D4CA-4AD6-9307-E13B1A61C404}" type="slidenum">
              <a:rPr lang="es-ES" smtClean="0"/>
              <a:t>‹Nº›</a:t>
            </a:fld>
            <a:endParaRPr lang="es-ES"/>
          </a:p>
        </p:txBody>
      </p:sp>
    </p:spTree>
    <p:extLst>
      <p:ext uri="{BB962C8B-B14F-4D97-AF65-F5344CB8AC3E}">
        <p14:creationId xmlns:p14="http://schemas.microsoft.com/office/powerpoint/2010/main" val="484556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Siglos XV y XVI en España y en Europa. </a:t>
            </a:r>
            <a:endParaRPr lang="es-ES" dirty="0"/>
          </a:p>
        </p:txBody>
      </p:sp>
      <p:sp>
        <p:nvSpPr>
          <p:cNvPr id="3" name="Subtítulo 2"/>
          <p:cNvSpPr>
            <a:spLocks noGrp="1"/>
          </p:cNvSpPr>
          <p:nvPr>
            <p:ph type="subTitle" idx="1"/>
          </p:nvPr>
        </p:nvSpPr>
        <p:spPr/>
        <p:txBody>
          <a:bodyPr/>
          <a:lstStyle/>
          <a:p>
            <a:r>
              <a:rPr lang="es-ES" dirty="0" smtClean="0"/>
              <a:t>Tema 3. </a:t>
            </a:r>
            <a:endParaRPr lang="es-ES" dirty="0"/>
          </a:p>
        </p:txBody>
      </p:sp>
    </p:spTree>
    <p:extLst>
      <p:ext uri="{BB962C8B-B14F-4D97-AF65-F5344CB8AC3E}">
        <p14:creationId xmlns:p14="http://schemas.microsoft.com/office/powerpoint/2010/main" val="3757457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927" y="-3556503"/>
            <a:ext cx="12926594" cy="10414503"/>
          </a:xfrm>
        </p:spPr>
      </p:pic>
    </p:spTree>
    <p:extLst>
      <p:ext uri="{BB962C8B-B14F-4D97-AF65-F5344CB8AC3E}">
        <p14:creationId xmlns:p14="http://schemas.microsoft.com/office/powerpoint/2010/main" val="394034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Política interior</a:t>
            </a:r>
            <a:endParaRPr lang="es-ES" dirty="0"/>
          </a:p>
        </p:txBody>
      </p:sp>
      <p:sp>
        <p:nvSpPr>
          <p:cNvPr id="3" name="2 Marcador de contenido"/>
          <p:cNvSpPr>
            <a:spLocks noGrp="1"/>
          </p:cNvSpPr>
          <p:nvPr>
            <p:ph idx="1"/>
          </p:nvPr>
        </p:nvSpPr>
        <p:spPr>
          <a:xfrm>
            <a:off x="581891" y="2216726"/>
            <a:ext cx="10667999" cy="4378038"/>
          </a:xfrm>
        </p:spPr>
        <p:txBody>
          <a:bodyPr>
            <a:noAutofit/>
          </a:bodyPr>
          <a:lstStyle/>
          <a:p>
            <a:r>
              <a:rPr lang="es-ES" sz="2400" dirty="0" smtClean="0"/>
              <a:t>Su objetivo fue fortalecer los poderes de los monarcas. Para ello sometieron a la nobleza díscola que había amargado el gobierno de sus padres Enrique IV de Castilla y Juan II de Aragón. La nobleza es derrotada y atraída a la corte y se les impuso la fuerza de la corona. </a:t>
            </a:r>
          </a:p>
          <a:p>
            <a:r>
              <a:rPr lang="es-ES" sz="2400" dirty="0" smtClean="0"/>
              <a:t>El clero fue sometido por Fernando el Católico con la colaboración del papa: a partir de ahora los obispos serían elegidos de entre una lista de candidatos presentados por los RRCC. </a:t>
            </a:r>
          </a:p>
          <a:p>
            <a:r>
              <a:rPr lang="es-ES" sz="2400" dirty="0" smtClean="0"/>
              <a:t>Las ciudades fueron controladas por los corregidores o representantes de la corona. Las Cortes perdieron peso político. </a:t>
            </a:r>
          </a:p>
        </p:txBody>
      </p:sp>
    </p:spTree>
    <p:extLst>
      <p:ext uri="{BB962C8B-B14F-4D97-AF65-F5344CB8AC3E}">
        <p14:creationId xmlns:p14="http://schemas.microsoft.com/office/powerpoint/2010/main" val="255994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124" y="0"/>
            <a:ext cx="9254169" cy="6940628"/>
          </a:xfrm>
        </p:spPr>
      </p:pic>
    </p:spTree>
    <p:extLst>
      <p:ext uri="{BB962C8B-B14F-4D97-AF65-F5344CB8AC3E}">
        <p14:creationId xmlns:p14="http://schemas.microsoft.com/office/powerpoint/2010/main" val="171850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unidad religiosa</a:t>
            </a:r>
            <a:endParaRPr lang="es-ES" dirty="0"/>
          </a:p>
        </p:txBody>
      </p:sp>
      <p:sp>
        <p:nvSpPr>
          <p:cNvPr id="3" name="Marcador de contenido 2"/>
          <p:cNvSpPr>
            <a:spLocks noGrp="1"/>
          </p:cNvSpPr>
          <p:nvPr>
            <p:ph idx="1"/>
          </p:nvPr>
        </p:nvSpPr>
        <p:spPr>
          <a:xfrm>
            <a:off x="972074" y="2185488"/>
            <a:ext cx="10510177" cy="4123872"/>
          </a:xfrm>
        </p:spPr>
        <p:txBody>
          <a:bodyPr>
            <a:noAutofit/>
          </a:bodyPr>
          <a:lstStyle/>
          <a:p>
            <a:r>
              <a:rPr lang="es-ES" sz="2400" b="1" dirty="0" smtClean="0"/>
              <a:t>A la hora de realizar la unión matrimonial se decidió que hubiese una unidad religiosa sobre la base del cristianismo. </a:t>
            </a:r>
          </a:p>
          <a:p>
            <a:r>
              <a:rPr lang="es-ES" sz="2400" b="1" dirty="0" smtClean="0"/>
              <a:t>En 1492 se obligó a los judíos a convertirse obligatoriamente o bien exiliarse. </a:t>
            </a:r>
          </a:p>
          <a:p>
            <a:r>
              <a:rPr lang="es-ES" sz="2400" b="1" dirty="0" smtClean="0"/>
              <a:t>Para perseguir a los que no se habían convertido se creó la Inquisición. </a:t>
            </a:r>
          </a:p>
          <a:p>
            <a:r>
              <a:rPr lang="es-ES" sz="2400" b="1" dirty="0" smtClean="0"/>
              <a:t>Los musulmanes de Granada vieron respetada su religión como parte de los acuerdos de rendición de Granada. En 1499 se obligó a la conversión y muchos huyeron por el Mediterráneo. </a:t>
            </a:r>
            <a:endParaRPr lang="es-ES" sz="2400" b="1" dirty="0"/>
          </a:p>
        </p:txBody>
      </p:sp>
    </p:spTree>
    <p:extLst>
      <p:ext uri="{BB962C8B-B14F-4D97-AF65-F5344CB8AC3E}">
        <p14:creationId xmlns:p14="http://schemas.microsoft.com/office/powerpoint/2010/main" val="196430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política matrimonial</a:t>
            </a:r>
            <a:endParaRPr lang="es-ES" dirty="0"/>
          </a:p>
        </p:txBody>
      </p:sp>
      <p:sp>
        <p:nvSpPr>
          <p:cNvPr id="7" name="Marcador de contenido 6"/>
          <p:cNvSpPr>
            <a:spLocks noGrp="1"/>
          </p:cNvSpPr>
          <p:nvPr>
            <p:ph idx="1"/>
          </p:nvPr>
        </p:nvSpPr>
        <p:spPr/>
        <p:txBody>
          <a:bodyPr/>
          <a:lstStyle/>
          <a:p>
            <a:r>
              <a:rPr lang="es-ES" dirty="0" smtClean="0"/>
              <a:t>Los Reyes Católicos tuvieron 5 hijos y trataron de trazar desde el inicio una política de alianzas internacionales que asegurasen la expansión de la Corona. </a:t>
            </a:r>
          </a:p>
          <a:p>
            <a:r>
              <a:rPr lang="es-ES" dirty="0" smtClean="0"/>
              <a:t>El objetivo de la política exterior y matrimonial fue aislar a Francia, por lo que se casaron a los hijos con los rivales de Francia: Inglaterra (Catalina) y Austria (Juan y Juana I). </a:t>
            </a:r>
          </a:p>
          <a:p>
            <a:r>
              <a:rPr lang="es-ES" dirty="0" smtClean="0"/>
              <a:t>También buscaron afianzar la relación con Portugal y en el futuro unir a los tres reinos en una sola corona (Isabel y María).  </a:t>
            </a:r>
            <a:endParaRPr lang="es-ES" dirty="0"/>
          </a:p>
        </p:txBody>
      </p:sp>
    </p:spTree>
    <p:extLst>
      <p:ext uri="{BB962C8B-B14F-4D97-AF65-F5344CB8AC3E}">
        <p14:creationId xmlns:p14="http://schemas.microsoft.com/office/powerpoint/2010/main" val="18389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1" y="-875212"/>
            <a:ext cx="12283441" cy="7850777"/>
          </a:xfrm>
        </p:spPr>
      </p:pic>
    </p:spTree>
    <p:extLst>
      <p:ext uri="{BB962C8B-B14F-4D97-AF65-F5344CB8AC3E}">
        <p14:creationId xmlns:p14="http://schemas.microsoft.com/office/powerpoint/2010/main" val="2742465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Las regencias</a:t>
            </a:r>
            <a:endParaRPr lang="es-ES" dirty="0"/>
          </a:p>
        </p:txBody>
      </p:sp>
      <p:sp>
        <p:nvSpPr>
          <p:cNvPr id="3" name="Marcador de contenido 2"/>
          <p:cNvSpPr>
            <a:spLocks noGrp="1"/>
          </p:cNvSpPr>
          <p:nvPr>
            <p:ph idx="1"/>
          </p:nvPr>
        </p:nvSpPr>
        <p:spPr>
          <a:xfrm>
            <a:off x="143691" y="2603500"/>
            <a:ext cx="11521439" cy="3416300"/>
          </a:xfrm>
        </p:spPr>
        <p:txBody>
          <a:bodyPr>
            <a:noAutofit/>
          </a:bodyPr>
          <a:lstStyle/>
          <a:p>
            <a:pPr algn="just"/>
            <a:r>
              <a:rPr lang="es-ES" sz="2400" b="1" dirty="0" smtClean="0"/>
              <a:t>En 1504 Isabel I murió. En ese momento la heredera oficial es Juana, casada con Felipe I el Hermoso y que vivía en Flandes. </a:t>
            </a:r>
          </a:p>
          <a:p>
            <a:pPr algn="just"/>
            <a:r>
              <a:rPr lang="es-ES" sz="2400" b="1" dirty="0" smtClean="0"/>
              <a:t>Según el testamento de Isabel, mientras que la pareja no estuviese en Castilla sería regente su esposo, Fernando II. </a:t>
            </a:r>
          </a:p>
          <a:p>
            <a:pPr algn="just"/>
            <a:r>
              <a:rPr lang="es-ES" sz="2400" b="1" dirty="0" smtClean="0"/>
              <a:t>La pareja real llegó al país en 1506 pero en seguida Felipe I el Hermoso murió en un accidente, precipitando a Juana a la locura ante la pérdida de su marido. </a:t>
            </a:r>
          </a:p>
          <a:p>
            <a:pPr algn="just"/>
            <a:r>
              <a:rPr lang="es-ES" sz="2400" b="1" dirty="0" smtClean="0"/>
              <a:t>En esas circunstancias </a:t>
            </a:r>
            <a:r>
              <a:rPr lang="es-ES" sz="2400" b="1" dirty="0" err="1" smtClean="0"/>
              <a:t>Fernado</a:t>
            </a:r>
            <a:r>
              <a:rPr lang="es-ES" sz="2400" b="1" dirty="0" smtClean="0"/>
              <a:t> II asumió la regencia otra vez y a su muerte dejó la corona a su nieto Carlos con el Cardenal Cisneros como regente. </a:t>
            </a:r>
            <a:endParaRPr lang="es-ES" sz="2400" b="1" dirty="0"/>
          </a:p>
        </p:txBody>
      </p:sp>
    </p:spTree>
    <p:extLst>
      <p:ext uri="{BB962C8B-B14F-4D97-AF65-F5344CB8AC3E}">
        <p14:creationId xmlns:p14="http://schemas.microsoft.com/office/powerpoint/2010/main" val="4270723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https://www.youtube.com/watch?v=owmE5MxxMvs</a:t>
            </a:r>
          </a:p>
        </p:txBody>
      </p:sp>
    </p:spTree>
    <p:extLst>
      <p:ext uri="{BB962C8B-B14F-4D97-AF65-F5344CB8AC3E}">
        <p14:creationId xmlns:p14="http://schemas.microsoft.com/office/powerpoint/2010/main" val="2440246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Descubrimiento de América</a:t>
            </a:r>
            <a:endParaRPr lang="es-ES" dirty="0"/>
          </a:p>
        </p:txBody>
      </p:sp>
      <p:sp>
        <p:nvSpPr>
          <p:cNvPr id="3" name="Marcador de contenido 2"/>
          <p:cNvSpPr>
            <a:spLocks noGrp="1"/>
          </p:cNvSpPr>
          <p:nvPr>
            <p:ph idx="1"/>
          </p:nvPr>
        </p:nvSpPr>
        <p:spPr>
          <a:xfrm>
            <a:off x="675982" y="2429691"/>
            <a:ext cx="10871584" cy="4232365"/>
          </a:xfrm>
        </p:spPr>
        <p:txBody>
          <a:bodyPr>
            <a:normAutofit lnSpcReduction="10000"/>
          </a:bodyPr>
          <a:lstStyle/>
          <a:p>
            <a:r>
              <a:rPr lang="es-ES" sz="3000" b="1" dirty="0" smtClean="0"/>
              <a:t>En el siglo XV se fueron desarrollando nuevas embarcaciones, más adaptadas a las aguas abiertas del </a:t>
            </a:r>
            <a:r>
              <a:rPr lang="es-ES" sz="3000" b="1" dirty="0" err="1" smtClean="0"/>
              <a:t>oceáno</a:t>
            </a:r>
            <a:r>
              <a:rPr lang="es-ES" sz="3000" b="1" dirty="0" smtClean="0"/>
              <a:t>. </a:t>
            </a:r>
          </a:p>
          <a:p>
            <a:r>
              <a:rPr lang="es-ES" sz="3000" b="1" dirty="0" smtClean="0"/>
              <a:t>El colapso del Impero Romano Oriental precipitó que hubiese que buscar otra ruta hacia el este. Surgen dos proyectos: </a:t>
            </a:r>
          </a:p>
          <a:p>
            <a:pPr lvl="1"/>
            <a:r>
              <a:rPr lang="es-ES" sz="2600" b="1" dirty="0" smtClean="0"/>
              <a:t>Portugal tratará de llegar bordeando África. </a:t>
            </a:r>
          </a:p>
          <a:p>
            <a:pPr lvl="1"/>
            <a:r>
              <a:rPr lang="es-ES" sz="2600" b="1" dirty="0" smtClean="0"/>
              <a:t>Castilla financiará a Colón, que trató de llegar navegando hacia el Oeste. </a:t>
            </a:r>
          </a:p>
          <a:p>
            <a:pPr marL="0" indent="0">
              <a:buNone/>
            </a:pPr>
            <a:endParaRPr lang="es-ES" dirty="0" smtClean="0"/>
          </a:p>
        </p:txBody>
      </p:sp>
    </p:spTree>
    <p:extLst>
      <p:ext uri="{BB962C8B-B14F-4D97-AF65-F5344CB8AC3E}">
        <p14:creationId xmlns:p14="http://schemas.microsoft.com/office/powerpoint/2010/main" val="2849277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5408"/>
          </a:xfrm>
        </p:spPr>
      </p:pic>
    </p:spTree>
    <p:extLst>
      <p:ext uri="{BB962C8B-B14F-4D97-AF65-F5344CB8AC3E}">
        <p14:creationId xmlns:p14="http://schemas.microsoft.com/office/powerpoint/2010/main" val="609495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 </a:t>
            </a:r>
            <a:endParaRPr lang="es-ES" dirty="0"/>
          </a:p>
        </p:txBody>
      </p:sp>
      <p:sp>
        <p:nvSpPr>
          <p:cNvPr id="3" name="Marcador de contenido 2"/>
          <p:cNvSpPr>
            <a:spLocks noGrp="1"/>
          </p:cNvSpPr>
          <p:nvPr>
            <p:ph idx="1"/>
          </p:nvPr>
        </p:nvSpPr>
        <p:spPr/>
        <p:txBody>
          <a:bodyPr>
            <a:noAutofit/>
          </a:bodyPr>
          <a:lstStyle/>
          <a:p>
            <a:r>
              <a:rPr lang="es-ES" sz="2400" dirty="0" smtClean="0"/>
              <a:t>Hay un resurgir demográfico y económico de Europa tras la Peste Negra. </a:t>
            </a:r>
          </a:p>
          <a:p>
            <a:r>
              <a:rPr lang="es-ES" sz="2400" dirty="0" smtClean="0"/>
              <a:t>El fin del Imperio Romano Oriental y la caída de Constantinopla (1453) van a marcar la necesidad de las potencias europeas de alcanzar las especias asiáticas por otra ruta ahora que las controlan los musulmanes. </a:t>
            </a:r>
          </a:p>
          <a:p>
            <a:r>
              <a:rPr lang="es-ES" sz="2400" dirty="0" smtClean="0"/>
              <a:t>Surgirán las monarquías autoritarias, sustituyendo a las monarquías feudales. </a:t>
            </a:r>
            <a:endParaRPr lang="es-ES" sz="2400" dirty="0"/>
          </a:p>
        </p:txBody>
      </p:sp>
    </p:spTree>
    <p:extLst>
      <p:ext uri="{BB962C8B-B14F-4D97-AF65-F5344CB8AC3E}">
        <p14:creationId xmlns:p14="http://schemas.microsoft.com/office/powerpoint/2010/main" val="402299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2467"/>
            <a:ext cx="12192000" cy="7569200"/>
          </a:xfrm>
        </p:spPr>
      </p:pic>
    </p:spTree>
    <p:extLst>
      <p:ext uri="{BB962C8B-B14F-4D97-AF65-F5344CB8AC3E}">
        <p14:creationId xmlns:p14="http://schemas.microsoft.com/office/powerpoint/2010/main" val="2069900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2377783" cy="6962503"/>
          </a:xfrm>
        </p:spPr>
      </p:pic>
    </p:spTree>
    <p:extLst>
      <p:ext uri="{BB962C8B-B14F-4D97-AF65-F5344CB8AC3E}">
        <p14:creationId xmlns:p14="http://schemas.microsoft.com/office/powerpoint/2010/main" val="426806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Cronología de la exploración colonial</a:t>
            </a:r>
            <a:endParaRPr lang="es-ES" dirty="0"/>
          </a:p>
        </p:txBody>
      </p:sp>
      <p:sp>
        <p:nvSpPr>
          <p:cNvPr id="3" name="2 Marcador de contenido"/>
          <p:cNvSpPr>
            <a:spLocks noGrp="1"/>
          </p:cNvSpPr>
          <p:nvPr>
            <p:ph idx="1"/>
          </p:nvPr>
        </p:nvSpPr>
        <p:spPr>
          <a:xfrm>
            <a:off x="1091382" y="2330245"/>
            <a:ext cx="8889232" cy="4100052"/>
          </a:xfrm>
        </p:spPr>
        <p:txBody>
          <a:bodyPr>
            <a:noAutofit/>
          </a:bodyPr>
          <a:lstStyle/>
          <a:p>
            <a:r>
              <a:rPr lang="es-ES" sz="2400" dirty="0" smtClean="0"/>
              <a:t>1453 caída de Constantinopla</a:t>
            </a:r>
          </a:p>
          <a:p>
            <a:r>
              <a:rPr lang="es-ES" sz="2400" dirty="0" smtClean="0"/>
              <a:t>1460 Portugal explora la costa occidental de África. </a:t>
            </a:r>
          </a:p>
          <a:p>
            <a:r>
              <a:rPr lang="es-ES" sz="2400" dirty="0" smtClean="0"/>
              <a:t>En 1487 el portugués Bartolomé Díaz descubre el Cabo de Buena Esperanza. </a:t>
            </a:r>
          </a:p>
          <a:p>
            <a:r>
              <a:rPr lang="es-ES" sz="2400" dirty="0" smtClean="0"/>
              <a:t>1492 viaje de Colón. </a:t>
            </a:r>
          </a:p>
          <a:p>
            <a:r>
              <a:rPr lang="es-ES" sz="2400" dirty="0" smtClean="0"/>
              <a:t>1494 Tratado de Tordesillas. </a:t>
            </a:r>
          </a:p>
          <a:p>
            <a:r>
              <a:rPr lang="es-ES" sz="2400" dirty="0" smtClean="0"/>
              <a:t>1498 el portugués Vasco de Gama llega a la India. </a:t>
            </a:r>
          </a:p>
          <a:p>
            <a:r>
              <a:rPr lang="es-ES" sz="2400" dirty="0" smtClean="0"/>
              <a:t>1519 vuelta al mundo de Magallanes</a:t>
            </a:r>
            <a:endParaRPr lang="es-ES" sz="2400" dirty="0"/>
          </a:p>
        </p:txBody>
      </p:sp>
    </p:spTree>
    <p:extLst>
      <p:ext uri="{BB962C8B-B14F-4D97-AF65-F5344CB8AC3E}">
        <p14:creationId xmlns:p14="http://schemas.microsoft.com/office/powerpoint/2010/main" val="1538311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Conquista de América</a:t>
            </a:r>
            <a:endParaRPr lang="es-ES" dirty="0"/>
          </a:p>
        </p:txBody>
      </p:sp>
      <p:sp>
        <p:nvSpPr>
          <p:cNvPr id="3" name="2 Marcador de contenido"/>
          <p:cNvSpPr>
            <a:spLocks noGrp="1"/>
          </p:cNvSpPr>
          <p:nvPr>
            <p:ph idx="1"/>
          </p:nvPr>
        </p:nvSpPr>
        <p:spPr>
          <a:xfrm>
            <a:off x="1154954" y="2603499"/>
            <a:ext cx="9847343" cy="3826797"/>
          </a:xfrm>
        </p:spPr>
        <p:txBody>
          <a:bodyPr>
            <a:normAutofit/>
          </a:bodyPr>
          <a:lstStyle/>
          <a:p>
            <a:r>
              <a:rPr lang="es-ES" sz="2800" dirty="0" smtClean="0"/>
              <a:t>Hernán Cortés conquistó el Imperio Azteca y apresó al emperador Moctezuma en 1519. </a:t>
            </a:r>
          </a:p>
          <a:p>
            <a:r>
              <a:rPr lang="es-ES" sz="2800" dirty="0" smtClean="0"/>
              <a:t>Pizarro conquistaría el Imperio Inca. Desde 1532 aprovechándose de las guerras civiles entre los indígenas. </a:t>
            </a:r>
          </a:p>
          <a:p>
            <a:r>
              <a:rPr lang="es-ES" sz="2800" dirty="0" smtClean="0"/>
              <a:t>En 1536 Pedro de Mendoza fundaría Buenos Aires y el Amazonas fue explorado por Orellana entre 1541 y 1560. </a:t>
            </a:r>
            <a:endParaRPr lang="es-ES" sz="2800" dirty="0"/>
          </a:p>
        </p:txBody>
      </p:sp>
    </p:spTree>
    <p:extLst>
      <p:ext uri="{BB962C8B-B14F-4D97-AF65-F5344CB8AC3E}">
        <p14:creationId xmlns:p14="http://schemas.microsoft.com/office/powerpoint/2010/main" val="1020946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Resultado de imagen de armamento de los conquistadores espaÃ±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3" y="-1508021"/>
            <a:ext cx="12192000" cy="989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82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descr="Resultado de imagen de armas de fuego de los conquistadores espaÃ±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0" y="0"/>
            <a:ext cx="12210640" cy="687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07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999379" y="5719763"/>
            <a:ext cx="8825659" cy="3416300"/>
          </a:xfrm>
        </p:spPr>
        <p:txBody>
          <a:bodyPr/>
          <a:lstStyle/>
          <a:p>
            <a:endParaRPr lang="es-ES"/>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473"/>
            <a:ext cx="12192000" cy="812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00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descr="Resultado de imagen de arcabuces espaÃ±oles siglo X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35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Resultado de imagen de guerreros aztecas siglo x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65473"/>
            <a:ext cx="12192001" cy="882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94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Organización de América</a:t>
            </a:r>
            <a:endParaRPr lang="es-ES" dirty="0"/>
          </a:p>
        </p:txBody>
      </p:sp>
      <p:sp>
        <p:nvSpPr>
          <p:cNvPr id="3" name="2 Marcador de contenido"/>
          <p:cNvSpPr>
            <a:spLocks noGrp="1"/>
          </p:cNvSpPr>
          <p:nvPr>
            <p:ph idx="1"/>
          </p:nvPr>
        </p:nvSpPr>
        <p:spPr>
          <a:xfrm>
            <a:off x="589936" y="2212258"/>
            <a:ext cx="11120283" cy="4454013"/>
          </a:xfrm>
        </p:spPr>
        <p:txBody>
          <a:bodyPr>
            <a:normAutofit fontScale="92500" lnSpcReduction="20000"/>
          </a:bodyPr>
          <a:lstStyle/>
          <a:p>
            <a:r>
              <a:rPr lang="es-ES" sz="2800" dirty="0" smtClean="0"/>
              <a:t>Las tierras fueron incorporadas a la corona de Castilla. </a:t>
            </a:r>
          </a:p>
          <a:p>
            <a:r>
              <a:rPr lang="es-ES" sz="2800" dirty="0" smtClean="0"/>
              <a:t>Se crearon los virreinatos como forma de organización, empezando con los de Nueva España (México) y el de Perú (con capital en Lima). Al frente se situaba un virrey designado por el rey. </a:t>
            </a:r>
          </a:p>
          <a:p>
            <a:r>
              <a:rPr lang="es-ES" sz="2800" dirty="0" smtClean="0"/>
              <a:t>Las audiencias se crearon como organismo judicial. </a:t>
            </a:r>
          </a:p>
          <a:p>
            <a:r>
              <a:rPr lang="es-ES" sz="2800" dirty="0" smtClean="0"/>
              <a:t>El Consejo de Indias era el órgano máximo de decisión de los asuntos americanos. </a:t>
            </a:r>
          </a:p>
          <a:p>
            <a:r>
              <a:rPr lang="es-ES" sz="2800" dirty="0" smtClean="0"/>
              <a:t>La Casa de Contratación de Sevilla era la que tenía el monopolio comercial con América y donde se organizaba el comercio, los navíos, los impuestos, los mapas y la formación de los marineros. </a:t>
            </a:r>
          </a:p>
          <a:p>
            <a:endParaRPr lang="es-ES" dirty="0"/>
          </a:p>
        </p:txBody>
      </p:sp>
    </p:spTree>
    <p:extLst>
      <p:ext uri="{BB962C8B-B14F-4D97-AF65-F5344CB8AC3E}">
        <p14:creationId xmlns:p14="http://schemas.microsoft.com/office/powerpoint/2010/main" val="28048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767111"/>
          </a:xfrm>
        </p:spPr>
      </p:pic>
    </p:spTree>
    <p:extLst>
      <p:ext uri="{BB962C8B-B14F-4D97-AF65-F5344CB8AC3E}">
        <p14:creationId xmlns:p14="http://schemas.microsoft.com/office/powerpoint/2010/main" val="328186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9218" name="Picture 2" descr="Resultado de imagen de carlos I de espaÃ±a jo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29" y="-67330"/>
            <a:ext cx="10677832" cy="692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75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Carlos I</a:t>
            </a:r>
            <a:endParaRPr lang="es-ES" dirty="0"/>
          </a:p>
        </p:txBody>
      </p:sp>
      <p:sp>
        <p:nvSpPr>
          <p:cNvPr id="3" name="Marcador de contenido 2"/>
          <p:cNvSpPr>
            <a:spLocks noGrp="1"/>
          </p:cNvSpPr>
          <p:nvPr>
            <p:ph idx="1"/>
          </p:nvPr>
        </p:nvSpPr>
        <p:spPr/>
        <p:txBody>
          <a:bodyPr/>
          <a:lstStyle/>
          <a:p>
            <a:r>
              <a:rPr lang="es-ES" sz="2800" b="1" dirty="0" smtClean="0"/>
              <a:t>Su reinado no era esperado por nadie. Su hermano Fernando había nacido en Castilla, hablaba castellano y era el favorito de la nobleza. </a:t>
            </a:r>
          </a:p>
          <a:p>
            <a:r>
              <a:rPr lang="es-ES" sz="2800" b="1" dirty="0" smtClean="0"/>
              <a:t>Heredó una cuádruple herencia que le catapultó como monarca más importante de Europa. </a:t>
            </a:r>
          </a:p>
          <a:p>
            <a:endParaRPr lang="es-ES" dirty="0"/>
          </a:p>
        </p:txBody>
      </p:sp>
    </p:spTree>
    <p:extLst>
      <p:ext uri="{BB962C8B-B14F-4D97-AF65-F5344CB8AC3E}">
        <p14:creationId xmlns:p14="http://schemas.microsoft.com/office/powerpoint/2010/main" val="246420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7792582"/>
          </a:xfrm>
        </p:spPr>
      </p:pic>
    </p:spTree>
    <p:extLst>
      <p:ext uri="{BB962C8B-B14F-4D97-AF65-F5344CB8AC3E}">
        <p14:creationId xmlns:p14="http://schemas.microsoft.com/office/powerpoint/2010/main" val="4119535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496390" y="2351314"/>
            <a:ext cx="11051176" cy="4167052"/>
          </a:xfrm>
        </p:spPr>
        <p:txBody>
          <a:bodyPr>
            <a:noAutofit/>
          </a:bodyPr>
          <a:lstStyle/>
          <a:p>
            <a:r>
              <a:rPr lang="es-ES" sz="2800" b="1" dirty="0" smtClean="0"/>
              <a:t>Pero hubo también problemas internos: </a:t>
            </a:r>
          </a:p>
          <a:p>
            <a:pPr lvl="1"/>
            <a:r>
              <a:rPr lang="es-ES" sz="2400" b="1" dirty="0" smtClean="0"/>
              <a:t>-Las Comunidades. Las ciudades del interior de Castilla se rebelaron ante lo que pensaban era una pérdida de influencia y de atención del soberano, más preocupado por sus reinos europeos que no por Castilla. Trataron de conseguir el apoyo de la reina legítima, Juana, pero fueron derrotados en el campo de batalla. </a:t>
            </a:r>
          </a:p>
          <a:p>
            <a:pPr lvl="1"/>
            <a:r>
              <a:rPr lang="es-ES" sz="2400" b="1" dirty="0" smtClean="0"/>
              <a:t>-Las Germanías. Fue un levantamiento social en el que los campesinos se oponían al poder exagerado de la nobleza. Fueron derrotados por el ejército. </a:t>
            </a:r>
            <a:endParaRPr lang="es-ES" sz="2400" b="1" dirty="0"/>
          </a:p>
        </p:txBody>
      </p:sp>
    </p:spTree>
    <p:extLst>
      <p:ext uri="{BB962C8B-B14F-4D97-AF65-F5344CB8AC3E}">
        <p14:creationId xmlns:p14="http://schemas.microsoft.com/office/powerpoint/2010/main" val="2811377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757954" cy="6858001"/>
          </a:xfrm>
        </p:spPr>
      </p:pic>
      <p:sp>
        <p:nvSpPr>
          <p:cNvPr id="7" name="CuadroTexto 6"/>
          <p:cNvSpPr txBox="1"/>
          <p:nvPr/>
        </p:nvSpPr>
        <p:spPr>
          <a:xfrm>
            <a:off x="9757954" y="2860766"/>
            <a:ext cx="2434045" cy="1569660"/>
          </a:xfrm>
          <a:prstGeom prst="rect">
            <a:avLst/>
          </a:prstGeom>
          <a:noFill/>
        </p:spPr>
        <p:txBody>
          <a:bodyPr wrap="square" rtlCol="0">
            <a:spAutoFit/>
          </a:bodyPr>
          <a:lstStyle/>
          <a:p>
            <a:r>
              <a:rPr lang="es-ES" sz="2400" b="1" dirty="0" smtClean="0"/>
              <a:t>La ejecución de los comuneros, de </a:t>
            </a:r>
            <a:r>
              <a:rPr lang="es-ES" sz="2400" b="1" dirty="0" err="1" smtClean="0"/>
              <a:t>Gisbert</a:t>
            </a:r>
            <a:r>
              <a:rPr lang="es-ES" sz="2400" b="1" dirty="0" smtClean="0"/>
              <a:t> (1860). </a:t>
            </a:r>
            <a:endParaRPr lang="es-ES" sz="2400" b="1" dirty="0"/>
          </a:p>
        </p:txBody>
      </p:sp>
    </p:spTree>
    <p:extLst>
      <p:ext uri="{BB962C8B-B14F-4D97-AF65-F5344CB8AC3E}">
        <p14:creationId xmlns:p14="http://schemas.microsoft.com/office/powerpoint/2010/main" val="2310646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Política exterior</a:t>
            </a:r>
            <a:endParaRPr lang="es-ES" dirty="0"/>
          </a:p>
        </p:txBody>
      </p:sp>
      <p:sp>
        <p:nvSpPr>
          <p:cNvPr id="3" name="Marcador de contenido 2"/>
          <p:cNvSpPr>
            <a:spLocks noGrp="1"/>
          </p:cNvSpPr>
          <p:nvPr>
            <p:ph idx="1"/>
          </p:nvPr>
        </p:nvSpPr>
        <p:spPr>
          <a:xfrm>
            <a:off x="822960" y="2303054"/>
            <a:ext cx="10685417" cy="4006306"/>
          </a:xfrm>
        </p:spPr>
        <p:txBody>
          <a:bodyPr>
            <a:noAutofit/>
          </a:bodyPr>
          <a:lstStyle/>
          <a:p>
            <a:r>
              <a:rPr lang="es-ES" sz="2800" b="1" dirty="0" smtClean="0"/>
              <a:t>En política exterior hubo muchas guerras, sobre todo contra Francia. </a:t>
            </a:r>
          </a:p>
          <a:p>
            <a:endParaRPr lang="es-ES" sz="2800" b="1" dirty="0" smtClean="0"/>
          </a:p>
          <a:p>
            <a:r>
              <a:rPr lang="es-ES" sz="2800" b="1" dirty="0" smtClean="0"/>
              <a:t>Pero también contra los herejes protestantes en Alemania.</a:t>
            </a:r>
          </a:p>
          <a:p>
            <a:pPr marL="0" indent="0">
              <a:buNone/>
            </a:pPr>
            <a:r>
              <a:rPr lang="es-ES" sz="2800" b="1" dirty="0" smtClean="0"/>
              <a:t> </a:t>
            </a:r>
          </a:p>
          <a:p>
            <a:r>
              <a:rPr lang="es-ES" sz="2800" b="1" dirty="0" smtClean="0"/>
              <a:t>Así mismo hubo luchas contra los musulmanes de África. </a:t>
            </a:r>
          </a:p>
          <a:p>
            <a:endParaRPr lang="es-ES" sz="2800" b="1" dirty="0" smtClean="0"/>
          </a:p>
          <a:p>
            <a:r>
              <a:rPr lang="es-ES" sz="2800" b="1" dirty="0" smtClean="0"/>
              <a:t>Se desposó con Isabel de Portugal, heredera al trono luso. </a:t>
            </a:r>
            <a:endParaRPr lang="es-ES" sz="2800" b="1" dirty="0"/>
          </a:p>
        </p:txBody>
      </p:sp>
    </p:spTree>
    <p:extLst>
      <p:ext uri="{BB962C8B-B14F-4D97-AF65-F5344CB8AC3E}">
        <p14:creationId xmlns:p14="http://schemas.microsoft.com/office/powerpoint/2010/main" val="4257386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6146" name="Picture 2" descr="Resultado de imagen de concilio de tr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1" y="-87500"/>
            <a:ext cx="8595911" cy="69455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8760541" y="353961"/>
            <a:ext cx="2713703" cy="2308324"/>
          </a:xfrm>
          <a:prstGeom prst="rect">
            <a:avLst/>
          </a:prstGeom>
          <a:noFill/>
        </p:spPr>
        <p:txBody>
          <a:bodyPr wrap="square" rtlCol="0">
            <a:spAutoFit/>
          </a:bodyPr>
          <a:lstStyle/>
          <a:p>
            <a:r>
              <a:rPr lang="es-ES" sz="4800" b="1" dirty="0" smtClean="0"/>
              <a:t>Concilio </a:t>
            </a:r>
          </a:p>
          <a:p>
            <a:r>
              <a:rPr lang="es-ES" sz="4800" b="1" dirty="0" smtClean="0"/>
              <a:t>de Trento</a:t>
            </a:r>
            <a:endParaRPr lang="es-ES" sz="4800" b="1" dirty="0"/>
          </a:p>
        </p:txBody>
      </p:sp>
    </p:spTree>
    <p:extLst>
      <p:ext uri="{BB962C8B-B14F-4D97-AF65-F5344CB8AC3E}">
        <p14:creationId xmlns:p14="http://schemas.microsoft.com/office/powerpoint/2010/main" val="322564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42" name="Picture 2" descr="Resultado de imagen de carlos I muhl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5" y="0"/>
            <a:ext cx="130635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575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Resultado de imagen de monasterio de yu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203" y="0"/>
            <a:ext cx="153062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32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8194" name="Picture 2" descr="Resultado de imagen de felipe II regente cast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67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04125"/>
          </a:xfrm>
        </p:spPr>
      </p:pic>
    </p:spTree>
    <p:extLst>
      <p:ext uri="{BB962C8B-B14F-4D97-AF65-F5344CB8AC3E}">
        <p14:creationId xmlns:p14="http://schemas.microsoft.com/office/powerpoint/2010/main" val="1231861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Felipe II</a:t>
            </a:r>
            <a:endParaRPr lang="es-ES" dirty="0"/>
          </a:p>
        </p:txBody>
      </p:sp>
      <p:sp>
        <p:nvSpPr>
          <p:cNvPr id="3" name="Marcador de contenido 2"/>
          <p:cNvSpPr>
            <a:spLocks noGrp="1"/>
          </p:cNvSpPr>
          <p:nvPr>
            <p:ph idx="1"/>
          </p:nvPr>
        </p:nvSpPr>
        <p:spPr>
          <a:xfrm>
            <a:off x="1154954" y="2218944"/>
            <a:ext cx="8825659" cy="3800856"/>
          </a:xfrm>
        </p:spPr>
        <p:txBody>
          <a:bodyPr>
            <a:noAutofit/>
          </a:bodyPr>
          <a:lstStyle/>
          <a:p>
            <a:r>
              <a:rPr lang="es-ES" sz="2400" b="1" dirty="0" smtClean="0"/>
              <a:t>Ya antes de que su padre se retirase a Yuste asumió la regencia de Castilla y Aragón. </a:t>
            </a:r>
          </a:p>
          <a:p>
            <a:r>
              <a:rPr lang="es-ES" sz="2400" b="1" dirty="0" smtClean="0"/>
              <a:t>Fue modelo de buen rey gobernante. Durante su gobierno se lograron enormes hitos culturales, literarios, científicos y políticos. </a:t>
            </a:r>
          </a:p>
          <a:p>
            <a:r>
              <a:rPr lang="es-ES" sz="2400" b="1" dirty="0" smtClean="0"/>
              <a:t>Instauró Madrid como capital del reino. </a:t>
            </a:r>
          </a:p>
          <a:p>
            <a:r>
              <a:rPr lang="es-ES" sz="2400" b="1" dirty="0" smtClean="0"/>
              <a:t>Tuvo enormes enfrentamientos con los musulmanes (Victoria de Lepanto), contra los franceses (invasiones de Francia), contra los ingleses (Jornada de Inglaterra) y contra los protestantes holandeses. </a:t>
            </a:r>
            <a:endParaRPr lang="es-ES" sz="2400" b="1" dirty="0"/>
          </a:p>
        </p:txBody>
      </p:sp>
    </p:spTree>
    <p:extLst>
      <p:ext uri="{BB962C8B-B14F-4D97-AF65-F5344CB8AC3E}">
        <p14:creationId xmlns:p14="http://schemas.microsoft.com/office/powerpoint/2010/main" val="408310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descr="Resultado de imagen de felipe ii impe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48416" cy="689344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rot="5400000">
            <a:off x="8437756" y="3036924"/>
            <a:ext cx="6167368" cy="584775"/>
          </a:xfrm>
          <a:prstGeom prst="rect">
            <a:avLst/>
          </a:prstGeom>
          <a:noFill/>
        </p:spPr>
        <p:txBody>
          <a:bodyPr wrap="square" rtlCol="0">
            <a:spAutoFit/>
          </a:bodyPr>
          <a:lstStyle/>
          <a:p>
            <a:r>
              <a:rPr lang="es-ES" sz="3200" b="1" dirty="0" smtClean="0"/>
              <a:t>Imperio mundial de Felipe II </a:t>
            </a:r>
            <a:endParaRPr lang="es-ES" sz="3200" b="1" dirty="0"/>
          </a:p>
        </p:txBody>
      </p:sp>
    </p:spTree>
    <p:extLst>
      <p:ext uri="{BB962C8B-B14F-4D97-AF65-F5344CB8AC3E}">
        <p14:creationId xmlns:p14="http://schemas.microsoft.com/office/powerpoint/2010/main" val="3429050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688"/>
            <a:ext cx="12192000" cy="821634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58496" y="5852160"/>
            <a:ext cx="5376672" cy="1077218"/>
          </a:xfrm>
          <a:prstGeom prst="rect">
            <a:avLst/>
          </a:prstGeom>
          <a:noFill/>
        </p:spPr>
        <p:txBody>
          <a:bodyPr wrap="square" rtlCol="0">
            <a:spAutoFit/>
          </a:bodyPr>
          <a:lstStyle/>
          <a:p>
            <a:r>
              <a:rPr lang="es-ES" sz="3200" b="1" dirty="0" smtClean="0"/>
              <a:t>Imperio Otomano y la Batalla de Lepanto</a:t>
            </a:r>
            <a:endParaRPr lang="es-ES" sz="3200" b="1" dirty="0"/>
          </a:p>
        </p:txBody>
      </p:sp>
    </p:spTree>
    <p:extLst>
      <p:ext uri="{BB962C8B-B14F-4D97-AF65-F5344CB8AC3E}">
        <p14:creationId xmlns:p14="http://schemas.microsoft.com/office/powerpoint/2010/main" val="4170157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100" name="Picture 4" descr="Resultado de imagen de jornada de inglaterra 15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191" y="-159763"/>
            <a:ext cx="13847191" cy="701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29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Resultado de imagen de revuelta de los paÃ­ses ba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628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48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AutoShape 2" descr="Resultado de imagen de las lanz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de las lanz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0" name="Picture 6" descr="Resultado de imagen de las lanz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41" y="-734855"/>
            <a:ext cx="11059392" cy="8074439"/>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rot="5400000">
            <a:off x="8118493" y="3202151"/>
            <a:ext cx="6425157" cy="646331"/>
          </a:xfrm>
          <a:prstGeom prst="rect">
            <a:avLst/>
          </a:prstGeom>
          <a:noFill/>
        </p:spPr>
        <p:txBody>
          <a:bodyPr wrap="none" rtlCol="0">
            <a:spAutoFit/>
          </a:bodyPr>
          <a:lstStyle/>
          <a:p>
            <a:r>
              <a:rPr lang="es-ES" sz="3600" b="1" dirty="0" smtClean="0"/>
              <a:t>Revuelta de los Países Bajos</a:t>
            </a:r>
            <a:endParaRPr lang="es-ES" sz="3600" b="1" dirty="0"/>
          </a:p>
        </p:txBody>
      </p:sp>
    </p:spTree>
    <p:extLst>
      <p:ext uri="{BB962C8B-B14F-4D97-AF65-F5344CB8AC3E}">
        <p14:creationId xmlns:p14="http://schemas.microsoft.com/office/powerpoint/2010/main" val="3649426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Resultado de imagen de el esc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76" y="0"/>
            <a:ext cx="127451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671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1270" name="Picture 6" descr="Resultado de imagen de felipe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628673" cy="710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31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7126465"/>
          </a:xfrm>
        </p:spPr>
      </p:pic>
    </p:spTree>
    <p:extLst>
      <p:ext uri="{BB962C8B-B14F-4D97-AF65-F5344CB8AC3E}">
        <p14:creationId xmlns:p14="http://schemas.microsoft.com/office/powerpoint/2010/main" val="225841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Los Reyes Católicos.</a:t>
            </a:r>
            <a:endParaRPr lang="es-ES" dirty="0"/>
          </a:p>
        </p:txBody>
      </p:sp>
      <p:sp>
        <p:nvSpPr>
          <p:cNvPr id="3" name="Marcador de contenido 2"/>
          <p:cNvSpPr>
            <a:spLocks noGrp="1"/>
          </p:cNvSpPr>
          <p:nvPr>
            <p:ph idx="1"/>
          </p:nvPr>
        </p:nvSpPr>
        <p:spPr>
          <a:xfrm>
            <a:off x="1011735" y="2306044"/>
            <a:ext cx="8825659" cy="3416300"/>
          </a:xfrm>
        </p:spPr>
        <p:txBody>
          <a:bodyPr>
            <a:noAutofit/>
          </a:bodyPr>
          <a:lstStyle/>
          <a:p>
            <a:r>
              <a:rPr lang="es-ES" sz="2800" dirty="0" smtClean="0"/>
              <a:t>Supuso la unificación definitiva de las coronas de Castilla y de Aragón. </a:t>
            </a:r>
          </a:p>
          <a:p>
            <a:r>
              <a:rPr lang="es-ES" sz="2800" dirty="0" smtClean="0"/>
              <a:t>Acabaron la expansión hacia el Sur (Toma de Granada en 1492). </a:t>
            </a:r>
          </a:p>
          <a:p>
            <a:r>
              <a:rPr lang="es-ES" sz="2800" dirty="0" smtClean="0"/>
              <a:t>Avanzan por el Mediterráneo. </a:t>
            </a:r>
          </a:p>
          <a:p>
            <a:r>
              <a:rPr lang="es-ES" sz="2800" dirty="0" smtClean="0"/>
              <a:t>Se produce el descubrimiento de América (1492). </a:t>
            </a:r>
          </a:p>
          <a:p>
            <a:r>
              <a:rPr lang="es-ES" sz="2800" dirty="0" smtClean="0"/>
              <a:t>Inauguran la monarquía autoritaria en España. </a:t>
            </a:r>
            <a:endParaRPr lang="es-ES" sz="2800" dirty="0"/>
          </a:p>
        </p:txBody>
      </p:sp>
    </p:spTree>
    <p:extLst>
      <p:ext uri="{BB962C8B-B14F-4D97-AF65-F5344CB8AC3E}">
        <p14:creationId xmlns:p14="http://schemas.microsoft.com/office/powerpoint/2010/main" val="330563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820"/>
            <a:ext cx="12192000" cy="8544820"/>
          </a:xfrm>
        </p:spPr>
      </p:pic>
    </p:spTree>
    <p:extLst>
      <p:ext uri="{BB962C8B-B14F-4D97-AF65-F5344CB8AC3E}">
        <p14:creationId xmlns:p14="http://schemas.microsoft.com/office/powerpoint/2010/main" val="47266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matrimonio de Isabel y Fernando</a:t>
            </a:r>
            <a:endParaRPr lang="es-ES" dirty="0"/>
          </a:p>
        </p:txBody>
      </p:sp>
      <p:sp>
        <p:nvSpPr>
          <p:cNvPr id="3" name="Marcador de contenido 2"/>
          <p:cNvSpPr>
            <a:spLocks noGrp="1"/>
          </p:cNvSpPr>
          <p:nvPr>
            <p:ph idx="1"/>
          </p:nvPr>
        </p:nvSpPr>
        <p:spPr/>
        <p:txBody>
          <a:bodyPr>
            <a:noAutofit/>
          </a:bodyPr>
          <a:lstStyle/>
          <a:p>
            <a:r>
              <a:rPr lang="es-ES" sz="2800" dirty="0" smtClean="0"/>
              <a:t>En 1469 se casaron Isabel y Fernando. De su matrimonio surgirá la Monarquía Hispánica (No España), será una unión personal y un matrimonio. </a:t>
            </a:r>
          </a:p>
          <a:p>
            <a:endParaRPr lang="es-ES" sz="2800" dirty="0"/>
          </a:p>
          <a:p>
            <a:r>
              <a:rPr lang="es-ES" sz="2800" dirty="0" smtClean="0"/>
              <a:t>NO es la fusión de las dos coronas. Habrá una reina de Castilla (Isabel I) y un consorte (Fernando II), y un rey de Aragón (Fernando II) y una consorte (Isabel I). </a:t>
            </a:r>
            <a:endParaRPr lang="es-ES" sz="2800" dirty="0"/>
          </a:p>
        </p:txBody>
      </p:sp>
    </p:spTree>
    <p:extLst>
      <p:ext uri="{BB962C8B-B14F-4D97-AF65-F5344CB8AC3E}">
        <p14:creationId xmlns:p14="http://schemas.microsoft.com/office/powerpoint/2010/main" val="178352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299" y="-176271"/>
            <a:ext cx="12325197" cy="6940627"/>
          </a:xfrm>
        </p:spPr>
      </p:pic>
    </p:spTree>
    <p:extLst>
      <p:ext uri="{BB962C8B-B14F-4D97-AF65-F5344CB8AC3E}">
        <p14:creationId xmlns:p14="http://schemas.microsoft.com/office/powerpoint/2010/main" val="4023515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316</TotalTime>
  <Words>1184</Words>
  <Application>Microsoft Office PowerPoint</Application>
  <PresentationFormat>Personalizado</PresentationFormat>
  <Paragraphs>83</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Sala de reuniones Ion</vt:lpstr>
      <vt:lpstr>Siglos XV y XVI en España y en Europa. </vt:lpstr>
      <vt:lpstr>Introducción. </vt:lpstr>
      <vt:lpstr>Presentación de PowerPoint</vt:lpstr>
      <vt:lpstr>Presentación de PowerPoint</vt:lpstr>
      <vt:lpstr>Presentación de PowerPoint</vt:lpstr>
      <vt:lpstr>Los Reyes Católicos.</vt:lpstr>
      <vt:lpstr>Presentación de PowerPoint</vt:lpstr>
      <vt:lpstr>El matrimonio de Isabel y Fernando</vt:lpstr>
      <vt:lpstr>Presentación de PowerPoint</vt:lpstr>
      <vt:lpstr>Presentación de PowerPoint</vt:lpstr>
      <vt:lpstr>Política interior</vt:lpstr>
      <vt:lpstr>Presentación de PowerPoint</vt:lpstr>
      <vt:lpstr>La unidad religiosa</vt:lpstr>
      <vt:lpstr>La política matrimonial</vt:lpstr>
      <vt:lpstr>Presentación de PowerPoint</vt:lpstr>
      <vt:lpstr>Las regencias</vt:lpstr>
      <vt:lpstr>Presentación de PowerPoint</vt:lpstr>
      <vt:lpstr>Descubrimiento de América</vt:lpstr>
      <vt:lpstr>Presentación de PowerPoint</vt:lpstr>
      <vt:lpstr>Presentación de PowerPoint</vt:lpstr>
      <vt:lpstr>Presentación de PowerPoint</vt:lpstr>
      <vt:lpstr>Cronología de la exploración colonial</vt:lpstr>
      <vt:lpstr>Conquista de América</vt:lpstr>
      <vt:lpstr>Presentación de PowerPoint</vt:lpstr>
      <vt:lpstr>Presentación de PowerPoint</vt:lpstr>
      <vt:lpstr>Presentación de PowerPoint</vt:lpstr>
      <vt:lpstr>Presentación de PowerPoint</vt:lpstr>
      <vt:lpstr>Presentación de PowerPoint</vt:lpstr>
      <vt:lpstr>Organización de América</vt:lpstr>
      <vt:lpstr>Presentación de PowerPoint</vt:lpstr>
      <vt:lpstr>Carlos I</vt:lpstr>
      <vt:lpstr>Presentación de PowerPoint</vt:lpstr>
      <vt:lpstr>Presentación de PowerPoint</vt:lpstr>
      <vt:lpstr>Presentación de PowerPoint</vt:lpstr>
      <vt:lpstr>Política exterior</vt:lpstr>
      <vt:lpstr>Presentación de PowerPoint</vt:lpstr>
      <vt:lpstr>Presentación de PowerPoint</vt:lpstr>
      <vt:lpstr>Presentación de PowerPoint</vt:lpstr>
      <vt:lpstr>Presentación de PowerPoint</vt:lpstr>
      <vt:lpstr>Felipe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Siglos XV y XVI en España y en Europa. </dc:title>
  <dc:creator>Usuario</dc:creator>
  <cp:lastModifiedBy>Profesor</cp:lastModifiedBy>
  <cp:revision>22</cp:revision>
  <dcterms:created xsi:type="dcterms:W3CDTF">2019-09-12T08:51:06Z</dcterms:created>
  <dcterms:modified xsi:type="dcterms:W3CDTF">2019-09-19T09:57:18Z</dcterms:modified>
</cp:coreProperties>
</file>