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ppt/tags/tag68.xml" ContentType="application/vnd.openxmlformats-officedocument.presentationml.tags+xml"/>
  <Override PartName="/ppt/notesSlides/notesSlide67.xml" ContentType="application/vnd.openxmlformats-officedocument.presentationml.notesSlide+xml"/>
  <Override PartName="/ppt/tags/tag69.xml" ContentType="application/vnd.openxmlformats-officedocument.presentationml.tags+xml"/>
  <Override PartName="/ppt/notesSlides/notesSlide68.xml" ContentType="application/vnd.openxmlformats-officedocument.presentationml.notesSlide+xml"/>
  <Override PartName="/ppt/tags/tag70.xml" ContentType="application/vnd.openxmlformats-officedocument.presentationml.tags+xml"/>
  <Override PartName="/ppt/notesSlides/notesSlide69.xml" ContentType="application/vnd.openxmlformats-officedocument.presentationml.notesSlide+xml"/>
  <Override PartName="/ppt/tags/tag71.xml" ContentType="application/vnd.openxmlformats-officedocument.presentationml.tags+xml"/>
  <Override PartName="/ppt/notesSlides/notesSlide70.xml" ContentType="application/vnd.openxmlformats-officedocument.presentationml.notesSlide+xml"/>
  <Override PartName="/ppt/tags/tag72.xml" ContentType="application/vnd.openxmlformats-officedocument.presentationml.tags+xml"/>
  <Override PartName="/ppt/notesSlides/notesSlide71.xml" ContentType="application/vnd.openxmlformats-officedocument.presentationml.notesSlide+xml"/>
  <Override PartName="/ppt/tags/tag73.xml" ContentType="application/vnd.openxmlformats-officedocument.presentationml.tags+xml"/>
  <Override PartName="/ppt/notesSlides/notesSlide72.xml" ContentType="application/vnd.openxmlformats-officedocument.presentationml.notesSlide+xml"/>
  <Override PartName="/ppt/tags/tag74.xml" ContentType="application/vnd.openxmlformats-officedocument.presentationml.tags+xml"/>
  <Override PartName="/ppt/notesSlides/notesSlide73.xml" ContentType="application/vnd.openxmlformats-officedocument.presentationml.notesSlide+xml"/>
  <Override PartName="/ppt/tags/tag75.xml" ContentType="application/vnd.openxmlformats-officedocument.presentationml.tags+xml"/>
  <Override PartName="/ppt/notesSlides/notesSlide74.xml" ContentType="application/vnd.openxmlformats-officedocument.presentationml.notesSlide+xml"/>
  <Override PartName="/ppt/tags/tag76.xml" ContentType="application/vnd.openxmlformats-officedocument.presentationml.tags+xml"/>
  <Override PartName="/ppt/notesSlides/notesSlide75.xml" ContentType="application/vnd.openxmlformats-officedocument.presentationml.notesSlide+xml"/>
  <Override PartName="/ppt/tags/tag77.xml" ContentType="application/vnd.openxmlformats-officedocument.presentationml.tags+xml"/>
  <Override PartName="/ppt/notesSlides/notesSlide76.xml" ContentType="application/vnd.openxmlformats-officedocument.presentationml.notesSlide+xml"/>
  <Override PartName="/ppt/tags/tag78.xml" ContentType="application/vnd.openxmlformats-officedocument.presentationml.tags+xml"/>
  <Override PartName="/ppt/notesSlides/notesSlide77.xml" ContentType="application/vnd.openxmlformats-officedocument.presentationml.notesSlide+xml"/>
  <Override PartName="/ppt/tags/tag79.xml" ContentType="application/vnd.openxmlformats-officedocument.presentationml.tags+xml"/>
  <Override PartName="/ppt/notesSlides/notesSlide78.xml" ContentType="application/vnd.openxmlformats-officedocument.presentationml.notesSlide+xml"/>
  <Override PartName="/ppt/tags/tag80.xml" ContentType="application/vnd.openxmlformats-officedocument.presentationml.tags+xml"/>
  <Override PartName="/ppt/notesSlides/notesSlide79.xml" ContentType="application/vnd.openxmlformats-officedocument.presentationml.notesSlide+xml"/>
  <Override PartName="/ppt/tags/tag81.xml" ContentType="application/vnd.openxmlformats-officedocument.presentationml.tags+xml"/>
  <Override PartName="/ppt/notesSlides/notesSlide80.xml" ContentType="application/vnd.openxmlformats-officedocument.presentationml.notesSlide+xml"/>
  <Override PartName="/ppt/tags/tag82.xml" ContentType="application/vnd.openxmlformats-officedocument.presentationml.tags+xml"/>
  <Override PartName="/ppt/notesSlides/notesSlide81.xml" ContentType="application/vnd.openxmlformats-officedocument.presentationml.notesSlide+xml"/>
  <Override PartName="/ppt/tags/tag83.xml" ContentType="application/vnd.openxmlformats-officedocument.presentationml.tags+xml"/>
  <Override PartName="/ppt/notesSlides/notesSlide82.xml" ContentType="application/vnd.openxmlformats-officedocument.presentationml.notesSlide+xml"/>
  <Override PartName="/ppt/tags/tag84.xml" ContentType="application/vnd.openxmlformats-officedocument.presentationml.tags+xml"/>
  <Override PartName="/ppt/notesSlides/notesSlide83.xml" ContentType="application/vnd.openxmlformats-officedocument.presentationml.notesSlide+xml"/>
  <Override PartName="/ppt/tags/tag85.xml" ContentType="application/vnd.openxmlformats-officedocument.presentationml.tags+xml"/>
  <Override PartName="/ppt/notesSlides/notesSlide84.xml" ContentType="application/vnd.openxmlformats-officedocument.presentationml.notesSlide+xml"/>
  <Override PartName="/ppt/tags/tag86.xml" ContentType="application/vnd.openxmlformats-officedocument.presentationml.tags+xml"/>
  <Override PartName="/ppt/notesSlides/notesSlide85.xml" ContentType="application/vnd.openxmlformats-officedocument.presentationml.notesSlide+xml"/>
  <Override PartName="/ppt/tags/tag87.xml" ContentType="application/vnd.openxmlformats-officedocument.presentationml.tags+xml"/>
  <Override PartName="/ppt/notesSlides/notesSlide86.xml" ContentType="application/vnd.openxmlformats-officedocument.presentationml.notesSlide+xml"/>
  <Override PartName="/ppt/tags/tag88.xml" ContentType="application/vnd.openxmlformats-officedocument.presentationml.tags+xml"/>
  <Override PartName="/ppt/notesSlides/notesSlide87.xml" ContentType="application/vnd.openxmlformats-officedocument.presentationml.notesSlide+xml"/>
  <Override PartName="/ppt/tags/tag89.xml" ContentType="application/vnd.openxmlformats-officedocument.presentationml.tags+xml"/>
  <Override PartName="/ppt/notesSlides/notesSlide88.xml" ContentType="application/vnd.openxmlformats-officedocument.presentationml.notesSlide+xml"/>
  <Override PartName="/ppt/tags/tag90.xml" ContentType="application/vnd.openxmlformats-officedocument.presentationml.tags+xml"/>
  <Override PartName="/ppt/notesSlides/notesSlide89.xml" ContentType="application/vnd.openxmlformats-officedocument.presentationml.notesSlide+xml"/>
  <Override PartName="/ppt/tags/tag91.xml" ContentType="application/vnd.openxmlformats-officedocument.presentationml.tags+xml"/>
  <Override PartName="/ppt/notesSlides/notesSlide90.xml" ContentType="application/vnd.openxmlformats-officedocument.presentationml.notesSlide+xml"/>
  <Override PartName="/ppt/tags/tag92.xml" ContentType="application/vnd.openxmlformats-officedocument.presentationml.tags+xml"/>
  <Override PartName="/ppt/notesSlides/notesSlide91.xml" ContentType="application/vnd.openxmlformats-officedocument.presentationml.notesSlide+xml"/>
  <Override PartName="/ppt/tags/tag93.xml" ContentType="application/vnd.openxmlformats-officedocument.presentationml.tags+xml"/>
  <Override PartName="/ppt/notesSlides/notesSlide92.xml" ContentType="application/vnd.openxmlformats-officedocument.presentationml.notesSlide+xml"/>
  <Override PartName="/ppt/tags/tag94.xml" ContentType="application/vnd.openxmlformats-officedocument.presentationml.tags+xml"/>
  <Override PartName="/ppt/notesSlides/notesSlide93.xml" ContentType="application/vnd.openxmlformats-officedocument.presentationml.notesSlide+xml"/>
  <Override PartName="/ppt/tags/tag95.xml" ContentType="application/vnd.openxmlformats-officedocument.presentationml.tags+xml"/>
  <Override PartName="/ppt/notesSlides/notesSlide94.xml" ContentType="application/vnd.openxmlformats-officedocument.presentationml.notesSlide+xml"/>
  <Override PartName="/ppt/tags/tag96.xml" ContentType="application/vnd.openxmlformats-officedocument.presentationml.tags+xml"/>
  <Override PartName="/ppt/notesSlides/notesSlide95.xml" ContentType="application/vnd.openxmlformats-officedocument.presentationml.notesSlide+xml"/>
  <Override PartName="/ppt/tags/tag97.xml" ContentType="application/vnd.openxmlformats-officedocument.presentationml.tags+xml"/>
  <Override PartName="/ppt/notesSlides/notesSlide96.xml" ContentType="application/vnd.openxmlformats-officedocument.presentationml.notesSlide+xml"/>
  <Override PartName="/ppt/tags/tag98.xml" ContentType="application/vnd.openxmlformats-officedocument.presentationml.tags+xml"/>
  <Override PartName="/ppt/notesSlides/notesSlide97.xml" ContentType="application/vnd.openxmlformats-officedocument.presentationml.notesSlide+xml"/>
  <Override PartName="/ppt/tags/tag99.xml" ContentType="application/vnd.openxmlformats-officedocument.presentationml.tags+xml"/>
  <Override PartName="/ppt/notesSlides/notesSlide98.xml" ContentType="application/vnd.openxmlformats-officedocument.presentationml.notesSlide+xml"/>
  <Override PartName="/ppt/tags/tag100.xml" ContentType="application/vnd.openxmlformats-officedocument.presentationml.tags+xml"/>
  <Override PartName="/ppt/notesSlides/notesSlide99.xml" ContentType="application/vnd.openxmlformats-officedocument.presentationml.notesSlide+xml"/>
  <Override PartName="/ppt/tags/tag101.xml" ContentType="application/vnd.openxmlformats-officedocument.presentationml.tags+xml"/>
  <Override PartName="/ppt/notesSlides/notesSlide100.xml" ContentType="application/vnd.openxmlformats-officedocument.presentationml.notesSlide+xml"/>
  <Override PartName="/ppt/tags/tag102.xml" ContentType="application/vnd.openxmlformats-officedocument.presentationml.tags+xml"/>
  <Override PartName="/ppt/notesSlides/notesSlide101.xml" ContentType="application/vnd.openxmlformats-officedocument.presentationml.notesSlide+xml"/>
  <Override PartName="/ppt/tags/tag103.xml" ContentType="application/vnd.openxmlformats-officedocument.presentationml.tags+xml"/>
  <Override PartName="/ppt/notesSlides/notesSlide102.xml" ContentType="application/vnd.openxmlformats-officedocument.presentationml.notesSlide+xml"/>
  <Override PartName="/ppt/tags/tag104.xml" ContentType="application/vnd.openxmlformats-officedocument.presentationml.tags+xml"/>
  <Override PartName="/ppt/notesSlides/notesSlide103.xml" ContentType="application/vnd.openxmlformats-officedocument.presentationml.notesSlide+xml"/>
  <Override PartName="/ppt/tags/tag105.xml" ContentType="application/vnd.openxmlformats-officedocument.presentationml.tags+xml"/>
  <Override PartName="/ppt/notesSlides/notesSlide104.xml" ContentType="application/vnd.openxmlformats-officedocument.presentationml.notesSlide+xml"/>
  <Override PartName="/ppt/tags/tag106.xml" ContentType="application/vnd.openxmlformats-officedocument.presentationml.tags+xml"/>
  <Override PartName="/ppt/notesSlides/notesSlide105.xml" ContentType="application/vnd.openxmlformats-officedocument.presentationml.notesSlide+xml"/>
  <Override PartName="/ppt/tags/tag107.xml" ContentType="application/vnd.openxmlformats-officedocument.presentationml.tags+xml"/>
  <Override PartName="/ppt/notesSlides/notesSlide106.xml" ContentType="application/vnd.openxmlformats-officedocument.presentationml.notesSlide+xml"/>
  <Override PartName="/ppt/tags/tag108.xml" ContentType="application/vnd.openxmlformats-officedocument.presentationml.tags+xml"/>
  <Override PartName="/ppt/notesSlides/notesSlide107.xml" ContentType="application/vnd.openxmlformats-officedocument.presentationml.notesSlide+xml"/>
  <Override PartName="/ppt/tags/tag109.xml" ContentType="application/vnd.openxmlformats-officedocument.presentationml.tags+xml"/>
  <Override PartName="/ppt/notesSlides/notesSlide108.xml" ContentType="application/vnd.openxmlformats-officedocument.presentationml.notesSlide+xml"/>
  <Override PartName="/ppt/tags/tag110.xml" ContentType="application/vnd.openxmlformats-officedocument.presentationml.tags+xml"/>
  <Override PartName="/ppt/notesSlides/notesSlide109.xml" ContentType="application/vnd.openxmlformats-officedocument.presentationml.notesSlide+xml"/>
  <Override PartName="/ppt/tags/tag111.xml" ContentType="application/vnd.openxmlformats-officedocument.presentationml.tags+xml"/>
  <Override PartName="/ppt/notesSlides/notesSlide110.xml" ContentType="application/vnd.openxmlformats-officedocument.presentationml.notesSlide+xml"/>
  <Override PartName="/ppt/tags/tag112.xml" ContentType="application/vnd.openxmlformats-officedocument.presentationml.tags+xml"/>
  <Override PartName="/ppt/notesSlides/notesSlide111.xml" ContentType="application/vnd.openxmlformats-officedocument.presentationml.notesSlide+xml"/>
  <Override PartName="/ppt/tags/tag113.xml" ContentType="application/vnd.openxmlformats-officedocument.presentationml.tags+xml"/>
  <Override PartName="/ppt/notesSlides/notesSlide112.xml" ContentType="application/vnd.openxmlformats-officedocument.presentationml.notesSlide+xml"/>
  <Override PartName="/ppt/tags/tag114.xml" ContentType="application/vnd.openxmlformats-officedocument.presentationml.tags+xml"/>
  <Override PartName="/ppt/notesSlides/notesSlide113.xml" ContentType="application/vnd.openxmlformats-officedocument.presentationml.notesSlide+xml"/>
  <Override PartName="/ppt/tags/tag115.xml" ContentType="application/vnd.openxmlformats-officedocument.presentationml.tags+xml"/>
  <Override PartName="/ppt/notesSlides/notesSlide1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116"/>
  </p:notesMasterIdLst>
  <p:sldIdLst>
    <p:sldId id="513" r:id="rId2"/>
    <p:sldId id="730" r:id="rId3"/>
    <p:sldId id="747" r:id="rId4"/>
    <p:sldId id="961" r:id="rId5"/>
    <p:sldId id="763" r:id="rId6"/>
    <p:sldId id="834" r:id="rId7"/>
    <p:sldId id="960" r:id="rId8"/>
    <p:sldId id="735" r:id="rId9"/>
    <p:sldId id="736" r:id="rId10"/>
    <p:sldId id="750" r:id="rId11"/>
    <p:sldId id="965" r:id="rId12"/>
    <p:sldId id="745" r:id="rId13"/>
    <p:sldId id="777" r:id="rId14"/>
    <p:sldId id="758" r:id="rId15"/>
    <p:sldId id="760" r:id="rId16"/>
    <p:sldId id="833" r:id="rId17"/>
    <p:sldId id="962" r:id="rId18"/>
    <p:sldId id="759" r:id="rId19"/>
    <p:sldId id="628" r:id="rId20"/>
    <p:sldId id="633" r:id="rId21"/>
    <p:sldId id="641" r:id="rId22"/>
    <p:sldId id="645" r:id="rId23"/>
    <p:sldId id="649" r:id="rId24"/>
    <p:sldId id="792" r:id="rId25"/>
    <p:sldId id="653" r:id="rId26"/>
    <p:sldId id="879" r:id="rId27"/>
    <p:sldId id="880" r:id="rId28"/>
    <p:sldId id="881" r:id="rId29"/>
    <p:sldId id="906" r:id="rId30"/>
    <p:sldId id="882" r:id="rId31"/>
    <p:sldId id="883" r:id="rId32"/>
    <p:sldId id="884" r:id="rId33"/>
    <p:sldId id="886" r:id="rId34"/>
    <p:sldId id="887" r:id="rId35"/>
    <p:sldId id="856" r:id="rId36"/>
    <p:sldId id="888" r:id="rId37"/>
    <p:sldId id="889" r:id="rId38"/>
    <p:sldId id="890" r:id="rId39"/>
    <p:sldId id="892" r:id="rId40"/>
    <p:sldId id="893" r:id="rId41"/>
    <p:sldId id="894" r:id="rId42"/>
    <p:sldId id="895" r:id="rId43"/>
    <p:sldId id="896" r:id="rId44"/>
    <p:sldId id="897" r:id="rId45"/>
    <p:sldId id="898" r:id="rId46"/>
    <p:sldId id="899" r:id="rId47"/>
    <p:sldId id="900" r:id="rId48"/>
    <p:sldId id="901" r:id="rId49"/>
    <p:sldId id="902" r:id="rId50"/>
    <p:sldId id="903" r:id="rId51"/>
    <p:sldId id="904" r:id="rId52"/>
    <p:sldId id="905" r:id="rId53"/>
    <p:sldId id="907" r:id="rId54"/>
    <p:sldId id="917" r:id="rId55"/>
    <p:sldId id="908" r:id="rId56"/>
    <p:sldId id="909" r:id="rId57"/>
    <p:sldId id="910" r:id="rId58"/>
    <p:sldId id="911" r:id="rId59"/>
    <p:sldId id="912" r:id="rId60"/>
    <p:sldId id="913" r:id="rId61"/>
    <p:sldId id="914" r:id="rId62"/>
    <p:sldId id="915" r:id="rId63"/>
    <p:sldId id="916" r:id="rId64"/>
    <p:sldId id="918" r:id="rId65"/>
    <p:sldId id="919" r:id="rId66"/>
    <p:sldId id="920" r:id="rId67"/>
    <p:sldId id="921" r:id="rId68"/>
    <p:sldId id="922" r:id="rId69"/>
    <p:sldId id="923" r:id="rId70"/>
    <p:sldId id="924" r:id="rId71"/>
    <p:sldId id="925" r:id="rId72"/>
    <p:sldId id="926" r:id="rId73"/>
    <p:sldId id="927" r:id="rId74"/>
    <p:sldId id="928" r:id="rId75"/>
    <p:sldId id="929" r:id="rId76"/>
    <p:sldId id="930" r:id="rId77"/>
    <p:sldId id="931" r:id="rId78"/>
    <p:sldId id="932" r:id="rId79"/>
    <p:sldId id="933" r:id="rId80"/>
    <p:sldId id="963" r:id="rId81"/>
    <p:sldId id="934" r:id="rId82"/>
    <p:sldId id="935" r:id="rId83"/>
    <p:sldId id="936" r:id="rId84"/>
    <p:sldId id="937" r:id="rId85"/>
    <p:sldId id="938" r:id="rId86"/>
    <p:sldId id="939" r:id="rId87"/>
    <p:sldId id="940" r:id="rId88"/>
    <p:sldId id="941" r:id="rId89"/>
    <p:sldId id="942" r:id="rId90"/>
    <p:sldId id="943" r:id="rId91"/>
    <p:sldId id="944" r:id="rId92"/>
    <p:sldId id="964" r:id="rId93"/>
    <p:sldId id="945" r:id="rId94"/>
    <p:sldId id="946" r:id="rId95"/>
    <p:sldId id="947" r:id="rId96"/>
    <p:sldId id="948" r:id="rId97"/>
    <p:sldId id="949" r:id="rId98"/>
    <p:sldId id="950" r:id="rId99"/>
    <p:sldId id="951" r:id="rId100"/>
    <p:sldId id="952" r:id="rId101"/>
    <p:sldId id="953" r:id="rId102"/>
    <p:sldId id="954" r:id="rId103"/>
    <p:sldId id="955" r:id="rId104"/>
    <p:sldId id="956" r:id="rId105"/>
    <p:sldId id="957" r:id="rId106"/>
    <p:sldId id="958" r:id="rId107"/>
    <p:sldId id="959" r:id="rId108"/>
    <p:sldId id="771" r:id="rId109"/>
    <p:sldId id="765" r:id="rId110"/>
    <p:sldId id="766" r:id="rId111"/>
    <p:sldId id="773" r:id="rId112"/>
    <p:sldId id="876" r:id="rId113"/>
    <p:sldId id="877" r:id="rId114"/>
    <p:sldId id="291" r:id="rId115"/>
  </p:sldIdLst>
  <p:sldSz cx="9144000" cy="5143500" type="screen16x9"/>
  <p:notesSz cx="6858000" cy="9144000"/>
  <p:custDataLst>
    <p:tags r:id="rId117"/>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cmAuthor id="2" name="Bob Vachon" initials="BV" lastIdx="2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381D9"/>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76" autoAdjust="0"/>
    <p:restoredTop sz="79380" autoAdjust="0"/>
  </p:normalViewPr>
  <p:slideViewPr>
    <p:cSldViewPr snapToGrid="0" showGuides="1">
      <p:cViewPr varScale="1">
        <p:scale>
          <a:sx n="115" d="100"/>
          <a:sy n="115" d="100"/>
        </p:scale>
        <p:origin x="-1392" y="-102"/>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notesViewPr>
    <p:cSldViewPr snapToGrid="0">
      <p:cViewPr varScale="1">
        <p:scale>
          <a:sx n="82" d="100"/>
          <a:sy n="82" d="100"/>
        </p:scale>
        <p:origin x="-1380"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gs" Target="tags/tag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12/3/2019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a:t>
            </a:r>
            <a:r>
              <a:rPr lang="x-none" b="0" baseline="0"/>
              <a:t> v7.0</a:t>
            </a:r>
            <a:r>
              <a:rPr lang="x-none" b="0"/>
              <a:t>d</a:t>
            </a:r>
          </a:p>
          <a:p>
            <a:pPr rtl="0">
              <a:buFontTx/>
              <a:buNone/>
            </a:pPr>
            <a:r>
              <a:rPr lang="x-none" sz="1200" b="0"/>
              <a:t>Capítulo 13: Seguridad</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10</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52454680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13.5 Proceso básico de resolución de problemas de seguridad</a:t>
            </a:r>
          </a:p>
          <a:p>
            <a:pPr rtl="0">
              <a:buFontTx/>
              <a:buNone/>
            </a:pPr>
            <a:r>
              <a:rPr lang="x-none" sz="1200" b="0"/>
              <a:t>13.5.1 Aplicación del proceso de resolución de problemas de seguridad</a:t>
            </a:r>
          </a:p>
          <a:p>
            <a:pPr rtl="0">
              <a:buFontTx/>
              <a:buNone/>
            </a:pPr>
            <a:r>
              <a:rPr lang="x-none" sz="1200" b="0"/>
              <a:t>13.5.1.2 Identificación del problema</a:t>
            </a:r>
          </a:p>
        </p:txBody>
      </p:sp>
      <p:sp>
        <p:nvSpPr>
          <p:cNvPr id="4" name="Slide Number Placeholder 3"/>
          <p:cNvSpPr>
            <a:spLocks noGrp="1"/>
          </p:cNvSpPr>
          <p:nvPr>
            <p:ph type="sldNum" sz="quarter" idx="10"/>
          </p:nvPr>
        </p:nvSpPr>
        <p:spPr/>
        <p:txBody>
          <a:bodyPr/>
          <a:lstStyle/>
          <a:p>
            <a:pPr rtl="0"/>
            <a:fld id="{5641018C-6CAF-B84E-B92C-ECB119457FBA}" type="slidenum">
              <a:rPr/>
              <a:t>100</a:t>
            </a:fld>
            <a:endParaRPr/>
          </a:p>
        </p:txBody>
      </p:sp>
    </p:spTree>
    <p:extLst>
      <p:ext uri="{BB962C8B-B14F-4D97-AF65-F5344CB8AC3E}">
        <p14:creationId xmlns:p14="http://schemas.microsoft.com/office/powerpoint/2010/main" val="384929008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13.5 Proceso básico de resolución de problemas de seguridad</a:t>
            </a:r>
          </a:p>
          <a:p>
            <a:pPr rtl="0">
              <a:buFontTx/>
              <a:buNone/>
            </a:pPr>
            <a:r>
              <a:rPr lang="x-none" sz="1200" b="0"/>
              <a:t>13.5.1 Aplicación del proceso de resolución de problemas de seguridad</a:t>
            </a:r>
          </a:p>
          <a:p>
            <a:pPr rtl="0">
              <a:buFontTx/>
              <a:buNone/>
            </a:pPr>
            <a:r>
              <a:rPr lang="x-none" sz="1200" b="0"/>
              <a:t>13.5.1.3. Establecimiento de una teoría de causas probables</a:t>
            </a:r>
          </a:p>
        </p:txBody>
      </p:sp>
      <p:sp>
        <p:nvSpPr>
          <p:cNvPr id="4" name="Slide Number Placeholder 3"/>
          <p:cNvSpPr>
            <a:spLocks noGrp="1"/>
          </p:cNvSpPr>
          <p:nvPr>
            <p:ph type="sldNum" sz="quarter" idx="10"/>
          </p:nvPr>
        </p:nvSpPr>
        <p:spPr/>
        <p:txBody>
          <a:bodyPr/>
          <a:lstStyle/>
          <a:p>
            <a:pPr rtl="0"/>
            <a:fld id="{5641018C-6CAF-B84E-B92C-ECB119457FBA}" type="slidenum">
              <a:rPr/>
              <a:t>101</a:t>
            </a:fld>
            <a:endParaRPr/>
          </a:p>
        </p:txBody>
      </p:sp>
    </p:spTree>
    <p:extLst>
      <p:ext uri="{BB962C8B-B14F-4D97-AF65-F5344CB8AC3E}">
        <p14:creationId xmlns:p14="http://schemas.microsoft.com/office/powerpoint/2010/main" val="331974118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13.5 Proceso básico de resolución de problemas de seguridad</a:t>
            </a:r>
          </a:p>
          <a:p>
            <a:pPr rtl="0">
              <a:buFontTx/>
              <a:buNone/>
            </a:pPr>
            <a:r>
              <a:rPr lang="x-none" sz="1200" b="0"/>
              <a:t>13.5.1 Aplicación del proceso de resolución de problemas de seguridad</a:t>
            </a:r>
          </a:p>
          <a:p>
            <a:pPr rtl="0">
              <a:buFontTx/>
              <a:buNone/>
            </a:pPr>
            <a:r>
              <a:rPr lang="x-none" sz="1200" b="0"/>
              <a:t>13.5.1.4. Prueba la teoría para determinar la causa</a:t>
            </a:r>
          </a:p>
        </p:txBody>
      </p:sp>
      <p:sp>
        <p:nvSpPr>
          <p:cNvPr id="4" name="Slide Number Placeholder 3"/>
          <p:cNvSpPr>
            <a:spLocks noGrp="1"/>
          </p:cNvSpPr>
          <p:nvPr>
            <p:ph type="sldNum" sz="quarter" idx="10"/>
          </p:nvPr>
        </p:nvSpPr>
        <p:spPr/>
        <p:txBody>
          <a:bodyPr/>
          <a:lstStyle/>
          <a:p>
            <a:pPr rtl="0"/>
            <a:fld id="{5641018C-6CAF-B84E-B92C-ECB119457FBA}" type="slidenum">
              <a:rPr/>
              <a:t>102</a:t>
            </a:fld>
            <a:endParaRPr/>
          </a:p>
        </p:txBody>
      </p:sp>
    </p:spTree>
    <p:extLst>
      <p:ext uri="{BB962C8B-B14F-4D97-AF65-F5344CB8AC3E}">
        <p14:creationId xmlns:p14="http://schemas.microsoft.com/office/powerpoint/2010/main" val="85105315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13.5 Proceso básico de resolución de problemas de seguridad</a:t>
            </a:r>
          </a:p>
          <a:p>
            <a:pPr rtl="0">
              <a:buFontTx/>
              <a:buNone/>
            </a:pPr>
            <a:r>
              <a:rPr lang="x-none" sz="1200" b="0"/>
              <a:t>13.5.1 Aplicación del proceso de resolución de problemas de seguridad</a:t>
            </a:r>
          </a:p>
          <a:p>
            <a:pPr rtl="0">
              <a:buFontTx/>
              <a:buNone/>
            </a:pPr>
            <a:r>
              <a:rPr lang="x-none" sz="1200" b="0"/>
              <a:t>13.5.1.5 Establecimiento de un plan de acción para resolver el problema e implementar la solución</a:t>
            </a:r>
          </a:p>
        </p:txBody>
      </p:sp>
      <p:sp>
        <p:nvSpPr>
          <p:cNvPr id="4" name="Slide Number Placeholder 3"/>
          <p:cNvSpPr>
            <a:spLocks noGrp="1"/>
          </p:cNvSpPr>
          <p:nvPr>
            <p:ph type="sldNum" sz="quarter" idx="10"/>
          </p:nvPr>
        </p:nvSpPr>
        <p:spPr/>
        <p:txBody>
          <a:bodyPr/>
          <a:lstStyle/>
          <a:p>
            <a:pPr rtl="0"/>
            <a:fld id="{5641018C-6CAF-B84E-B92C-ECB119457FBA}" type="slidenum">
              <a:rPr/>
              <a:t>103</a:t>
            </a:fld>
            <a:endParaRPr/>
          </a:p>
        </p:txBody>
      </p:sp>
    </p:spTree>
    <p:extLst>
      <p:ext uri="{BB962C8B-B14F-4D97-AF65-F5344CB8AC3E}">
        <p14:creationId xmlns:p14="http://schemas.microsoft.com/office/powerpoint/2010/main" val="20155812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13.5 Proceso básico de resolución de problemas de seguridad</a:t>
            </a:r>
          </a:p>
          <a:p>
            <a:pPr rtl="0">
              <a:buFontTx/>
              <a:buNone/>
            </a:pPr>
            <a:r>
              <a:rPr lang="x-none" sz="1200" b="0"/>
              <a:t>13.5.1 Aplicación del proceso de resolución de problemas de seguridad</a:t>
            </a:r>
          </a:p>
          <a:p>
            <a:pPr rtl="0">
              <a:buFontTx/>
              <a:buNone/>
            </a:pPr>
            <a:r>
              <a:rPr lang="x-none" sz="1200" b="0"/>
              <a:t>13.5.1.6 Verificación de la funcionalidad completa del sistema y, si corresponde, implementación de medidas preventivas</a:t>
            </a:r>
          </a:p>
        </p:txBody>
      </p:sp>
      <p:sp>
        <p:nvSpPr>
          <p:cNvPr id="4" name="Slide Number Placeholder 3"/>
          <p:cNvSpPr>
            <a:spLocks noGrp="1"/>
          </p:cNvSpPr>
          <p:nvPr>
            <p:ph type="sldNum" sz="quarter" idx="10"/>
          </p:nvPr>
        </p:nvSpPr>
        <p:spPr/>
        <p:txBody>
          <a:bodyPr/>
          <a:lstStyle/>
          <a:p>
            <a:pPr rtl="0"/>
            <a:fld id="{5641018C-6CAF-B84E-B92C-ECB119457FBA}" type="slidenum">
              <a:rPr/>
              <a:t>104</a:t>
            </a:fld>
            <a:endParaRPr/>
          </a:p>
        </p:txBody>
      </p:sp>
    </p:spTree>
    <p:extLst>
      <p:ext uri="{BB962C8B-B14F-4D97-AF65-F5344CB8AC3E}">
        <p14:creationId xmlns:p14="http://schemas.microsoft.com/office/powerpoint/2010/main" val="219290359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13.5 Proceso básico de resolución de problemas de seguridad</a:t>
            </a:r>
          </a:p>
          <a:p>
            <a:pPr rtl="0">
              <a:buFontTx/>
              <a:buNone/>
            </a:pPr>
            <a:r>
              <a:rPr lang="x-none" sz="1200" b="0"/>
              <a:t>13.5.1 Aplicación del proceso de resolución de problemas de seguridad</a:t>
            </a:r>
          </a:p>
          <a:p>
            <a:pPr rtl="0">
              <a:buFontTx/>
              <a:buNone/>
            </a:pPr>
            <a:r>
              <a:rPr lang="x-none" sz="1200" b="0"/>
              <a:t>13.5.1.7 Registre hallazgos, acciones y resultados</a:t>
            </a:r>
          </a:p>
        </p:txBody>
      </p:sp>
      <p:sp>
        <p:nvSpPr>
          <p:cNvPr id="4" name="Slide Number Placeholder 3"/>
          <p:cNvSpPr>
            <a:spLocks noGrp="1"/>
          </p:cNvSpPr>
          <p:nvPr>
            <p:ph type="sldNum" sz="quarter" idx="10"/>
          </p:nvPr>
        </p:nvSpPr>
        <p:spPr/>
        <p:txBody>
          <a:bodyPr/>
          <a:lstStyle/>
          <a:p>
            <a:pPr rtl="0"/>
            <a:fld id="{5641018C-6CAF-B84E-B92C-ECB119457FBA}" type="slidenum">
              <a:rPr/>
              <a:t>105</a:t>
            </a:fld>
            <a:endParaRPr/>
          </a:p>
        </p:txBody>
      </p:sp>
    </p:spTree>
    <p:extLst>
      <p:ext uri="{BB962C8B-B14F-4D97-AF65-F5344CB8AC3E}">
        <p14:creationId xmlns:p14="http://schemas.microsoft.com/office/powerpoint/2010/main" val="52996217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13.5 Proceso básico de resolución de problemas de seguridad</a:t>
            </a:r>
          </a:p>
          <a:p>
            <a:pPr rtl="0">
              <a:buFontTx/>
              <a:buNone/>
            </a:pPr>
            <a:r>
              <a:rPr lang="x-none" sz="1200" b="0"/>
              <a:t>13.5.2 Problemas y soluciones comunes de seguridad</a:t>
            </a:r>
          </a:p>
          <a:p>
            <a:pPr rtl="0">
              <a:buFontTx/>
              <a:buNone/>
            </a:pPr>
            <a:r>
              <a:rPr lang="x-none" sz="1200" b="0"/>
              <a:t>13.5.2.1 Identificación de problemas y soluciones comunes</a:t>
            </a:r>
          </a:p>
        </p:txBody>
      </p:sp>
      <p:sp>
        <p:nvSpPr>
          <p:cNvPr id="4" name="Slide Number Placeholder 3"/>
          <p:cNvSpPr>
            <a:spLocks noGrp="1"/>
          </p:cNvSpPr>
          <p:nvPr>
            <p:ph type="sldNum" sz="quarter" idx="10"/>
          </p:nvPr>
        </p:nvSpPr>
        <p:spPr/>
        <p:txBody>
          <a:bodyPr/>
          <a:lstStyle/>
          <a:p>
            <a:pPr rtl="0"/>
            <a:fld id="{5641018C-6CAF-B84E-B92C-ECB119457FBA}" type="slidenum">
              <a:rPr/>
              <a:t>106</a:t>
            </a:fld>
            <a:endParaRPr/>
          </a:p>
        </p:txBody>
      </p:sp>
    </p:spTree>
    <p:extLst>
      <p:ext uri="{BB962C8B-B14F-4D97-AF65-F5344CB8AC3E}">
        <p14:creationId xmlns:p14="http://schemas.microsoft.com/office/powerpoint/2010/main" val="73355352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13.5 Proceso básico de resolución de problemas de seguridad</a:t>
            </a:r>
          </a:p>
          <a:p>
            <a:pPr rtl="0">
              <a:buFontTx/>
              <a:buNone/>
            </a:pPr>
            <a:r>
              <a:rPr lang="x-none" sz="1200" b="0"/>
              <a:t>13.5.2 Problemas y soluciones comunes de seguridad</a:t>
            </a:r>
          </a:p>
          <a:p>
            <a:pPr rtl="0">
              <a:buFontTx/>
              <a:buNone/>
            </a:pPr>
            <a:r>
              <a:rPr lang="x-none" sz="1200" b="0"/>
              <a:t>13.5.2.2 Práctica de laboratorio: Documentación de información del cliente en una solicitud de trabajo</a:t>
            </a: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107</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294548532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 Seguridad</a:t>
            </a:r>
          </a:p>
          <a:p>
            <a:pPr rtl="0">
              <a:buFontTx/>
              <a:buNone/>
            </a:pPr>
            <a:r>
              <a:rPr lang="x-none" sz="1200" b="0"/>
              <a:t>13.6 Resumen del capítulo</a:t>
            </a:r>
          </a:p>
        </p:txBody>
      </p:sp>
      <p:sp>
        <p:nvSpPr>
          <p:cNvPr id="4" name="Slide Number Placeholder 3"/>
          <p:cNvSpPr>
            <a:spLocks noGrp="1"/>
          </p:cNvSpPr>
          <p:nvPr>
            <p:ph type="sldNum" sz="quarter" idx="10"/>
          </p:nvPr>
        </p:nvSpPr>
        <p:spPr/>
        <p:txBody>
          <a:bodyPr/>
          <a:lstStyle/>
          <a:p>
            <a:pPr rtl="0"/>
            <a:fld id="{5641018C-6CAF-B84E-B92C-ECB119457FBA}" type="slidenum">
              <a:rPr/>
              <a:t>108</a:t>
            </a:fld>
            <a:endParaRPr/>
          </a:p>
        </p:txBody>
      </p:sp>
    </p:spTree>
    <p:extLst>
      <p:ext uri="{BB962C8B-B14F-4D97-AF65-F5344CB8AC3E}">
        <p14:creationId xmlns:p14="http://schemas.microsoft.com/office/powerpoint/2010/main" val="17641006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pPr/>
              <a:t>109</a:t>
            </a:fld>
            <a:endParaRPr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x-none"/>
              <a:t>13.6 Resumen</a:t>
            </a:r>
          </a:p>
          <a:p>
            <a:pPr rtl="0"/>
            <a:r>
              <a:rPr lang="x-none"/>
              <a:t>13.6.1 </a:t>
            </a:r>
            <a:r>
              <a:rPr lang="x-none" sz="1200" b="0" i="0" kern="1200">
                <a:solidFill>
                  <a:schemeClr val="tx1"/>
                </a:solidFill>
                <a:effectLst/>
                <a:latin typeface="+mn-lt"/>
                <a:ea typeface="+mn-ea"/>
                <a:cs typeface="+mn-cs"/>
              </a:rPr>
              <a:t>Conclusión</a:t>
            </a:r>
          </a:p>
          <a:p>
            <a:pPr rtl="0">
              <a:lnSpc>
                <a:spcPct val="80000"/>
              </a:lnSpc>
              <a:buFontTx/>
              <a:buNone/>
            </a:pPr>
            <a:r>
              <a:rPr lang="x-none"/>
              <a:t>13.6.1.1 Capítulo 13: Seguridad</a:t>
            </a:r>
          </a:p>
        </p:txBody>
      </p:sp>
    </p:spTree>
    <p:extLst>
      <p:ext uri="{BB962C8B-B14F-4D97-AF65-F5344CB8AC3E}">
        <p14:creationId xmlns:p14="http://schemas.microsoft.com/office/powerpoint/2010/main" val="2423798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11</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07705128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110</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38466476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111</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221291182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112</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298979135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113</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264862225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114</a:t>
            </a:fld>
            <a:endParaRPr lang="en-US" dirty="0"/>
          </a:p>
        </p:txBody>
      </p:sp>
    </p:spTree>
    <p:extLst>
      <p:ext uri="{BB962C8B-B14F-4D97-AF65-F5344CB8AC3E}">
        <p14:creationId xmlns:p14="http://schemas.microsoft.com/office/powerpoint/2010/main" val="1944339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5F7D0146-1035-4865-8A5B-0B1E8578604B}" type="slidenum">
              <a:rPr sz="800" b="0">
                <a:ea typeface="ＭＳ Ｐゴシック" pitchFamily="34" charset="-128"/>
              </a:rPr>
              <a:pPr algn="r"/>
              <a:t>12</a:t>
            </a:fld>
            <a:endParaRPr sz="800" b="0">
              <a:ea typeface="ＭＳ Ｐゴシック" pitchFamily="3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91573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13</a:t>
            </a:fld>
            <a:endParaRPr lang="en-US" dirty="0"/>
          </a:p>
        </p:txBody>
      </p:sp>
    </p:spTree>
    <p:extLst>
      <p:ext uri="{BB962C8B-B14F-4D97-AF65-F5344CB8AC3E}">
        <p14:creationId xmlns:p14="http://schemas.microsoft.com/office/powerpoint/2010/main" val="26491469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a:t>
            </a:r>
            <a:r>
              <a:rPr lang="x-none" b="0" baseline="0"/>
              <a:t> v7.0</a:t>
            </a:r>
            <a:r>
              <a:rPr lang="x-none" b="0"/>
              <a:t>d</a:t>
            </a:r>
          </a:p>
          <a:p>
            <a:pPr rtl="0">
              <a:buFontTx/>
              <a:buNone/>
            </a:pPr>
            <a:r>
              <a:rPr lang="x-none" sz="1200" b="0"/>
              <a:t>Capítulo 13: Seguridad</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14</a:t>
            </a:fld>
            <a:endParaRPr/>
          </a:p>
        </p:txBody>
      </p:sp>
    </p:spTree>
    <p:extLst>
      <p:ext uri="{BB962C8B-B14F-4D97-AF65-F5344CB8AC3E}">
        <p14:creationId xmlns:p14="http://schemas.microsoft.com/office/powerpoint/2010/main" val="149680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15</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a:t>
            </a:r>
            <a:r>
              <a:rPr lang="x-none" b="0" baseline="0"/>
              <a:t> v7.0</a:t>
            </a:r>
            <a:r>
              <a:rPr lang="x-none" b="0"/>
              <a:t>d</a:t>
            </a:r>
          </a:p>
          <a:p>
            <a:pPr rtl="0">
              <a:buFontTx/>
              <a:buNone/>
            </a:pPr>
            <a:r>
              <a:rPr lang="x-none" sz="1200" b="0"/>
              <a:t>Capítulo 13: Seguridad</a:t>
            </a:r>
          </a:p>
        </p:txBody>
      </p:sp>
    </p:spTree>
    <p:extLst>
      <p:ext uri="{BB962C8B-B14F-4D97-AF65-F5344CB8AC3E}">
        <p14:creationId xmlns:p14="http://schemas.microsoft.com/office/powerpoint/2010/main" val="1024752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16</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a:t>
            </a:r>
            <a:r>
              <a:rPr lang="x-none" b="0" baseline="0"/>
              <a:t> v7.0</a:t>
            </a:r>
            <a:r>
              <a:rPr lang="x-none" b="0"/>
              <a:t>d</a:t>
            </a:r>
          </a:p>
          <a:p>
            <a:pPr rtl="0">
              <a:buFontTx/>
              <a:buNone/>
            </a:pPr>
            <a:r>
              <a:rPr lang="x-none" sz="1200" b="0"/>
              <a:t>Capítulo 13: Seguridad</a:t>
            </a:r>
          </a:p>
        </p:txBody>
      </p:sp>
    </p:spTree>
    <p:extLst>
      <p:ext uri="{BB962C8B-B14F-4D97-AF65-F5344CB8AC3E}">
        <p14:creationId xmlns:p14="http://schemas.microsoft.com/office/powerpoint/2010/main" val="2598644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17</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a:t>
            </a:r>
            <a:r>
              <a:rPr lang="x-none" b="0" baseline="0"/>
              <a:t> v7.0</a:t>
            </a:r>
            <a:r>
              <a:rPr lang="x-none" b="0"/>
              <a:t>d</a:t>
            </a:r>
          </a:p>
          <a:p>
            <a:pPr rtl="0">
              <a:buFontTx/>
              <a:buNone/>
            </a:pPr>
            <a:r>
              <a:rPr lang="x-none" sz="1200" b="0"/>
              <a:t>Capítulo 13: Seguridad</a:t>
            </a:r>
          </a:p>
        </p:txBody>
      </p:sp>
    </p:spTree>
    <p:extLst>
      <p:ext uri="{BB962C8B-B14F-4D97-AF65-F5344CB8AC3E}">
        <p14:creationId xmlns:p14="http://schemas.microsoft.com/office/powerpoint/2010/main" val="2687510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 Seguridad</a:t>
            </a:r>
          </a:p>
          <a:p>
            <a:pPr rtl="0">
              <a:buFontTx/>
              <a:buNone/>
            </a:pPr>
            <a:r>
              <a:rPr lang="x-none" sz="1200" b="0"/>
              <a:t>13.1 Amenazas para la seguridad</a:t>
            </a:r>
          </a:p>
        </p:txBody>
      </p:sp>
      <p:sp>
        <p:nvSpPr>
          <p:cNvPr id="4" name="Slide Number Placeholder 3"/>
          <p:cNvSpPr>
            <a:spLocks noGrp="1"/>
          </p:cNvSpPr>
          <p:nvPr>
            <p:ph type="sldNum" sz="quarter" idx="10"/>
          </p:nvPr>
        </p:nvSpPr>
        <p:spPr/>
        <p:txBody>
          <a:bodyPr/>
          <a:lstStyle/>
          <a:p>
            <a:pPr rtl="0"/>
            <a:fld id="{5641018C-6CAF-B84E-B92C-ECB119457FBA}" type="slidenum">
              <a:rPr/>
              <a:t>18</a:t>
            </a:fld>
            <a:endParaRPr/>
          </a:p>
        </p:txBody>
      </p:sp>
    </p:spTree>
    <p:extLst>
      <p:ext uri="{BB962C8B-B14F-4D97-AF65-F5344CB8AC3E}">
        <p14:creationId xmlns:p14="http://schemas.microsoft.com/office/powerpoint/2010/main" val="6255296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a:latin typeface="Arial" charset="0"/>
              </a:rPr>
              <a:t>13.1.1 Malware</a:t>
            </a:r>
          </a:p>
          <a:p>
            <a:pPr rtl="0">
              <a:lnSpc>
                <a:spcPct val="80000"/>
              </a:lnSpc>
              <a:buFontTx/>
              <a:buNone/>
            </a:pPr>
            <a:r>
              <a:rPr lang="x-none">
                <a:latin typeface="Arial" charset="0"/>
              </a:rPr>
              <a:t>13.1.1.1</a:t>
            </a:r>
            <a:r>
              <a:rPr lang="x-none" baseline="0">
                <a:latin typeface="Arial" charset="0"/>
              </a:rPr>
              <a:t> Malware</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13.1.1.2</a:t>
            </a:r>
            <a:r>
              <a:rPr lang="x-none" baseline="0">
                <a:latin typeface="Arial" charset="0"/>
              </a:rPr>
              <a:t> ¿Qué conoce hasta ahora? - Malware</a:t>
            </a:r>
          </a:p>
        </p:txBody>
      </p:sp>
    </p:spTree>
    <p:extLst>
      <p:ext uri="{BB962C8B-B14F-4D97-AF65-F5344CB8AC3E}">
        <p14:creationId xmlns:p14="http://schemas.microsoft.com/office/powerpoint/2010/main" val="3525190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dirty="0">
                <a:latin typeface="Arial" charset="0"/>
              </a:rPr>
              <a:t>13.1.1 Malware</a:t>
            </a:r>
          </a:p>
          <a:p>
            <a:pPr rtl="0">
              <a:lnSpc>
                <a:spcPct val="80000"/>
              </a:lnSpc>
              <a:buFontTx/>
              <a:buNone/>
            </a:pPr>
            <a:r>
              <a:rPr lang="x-none" dirty="0" smtClean="0">
                <a:latin typeface="Arial" charset="0"/>
              </a:rPr>
              <a:t>13.1.1.3</a:t>
            </a:r>
            <a:r>
              <a:rPr lang="en-US" dirty="0" smtClean="0">
                <a:latin typeface="Arial" charset="0"/>
              </a:rPr>
              <a:t> </a:t>
            </a:r>
            <a:r>
              <a:rPr lang="x-none" baseline="0" dirty="0" smtClean="0">
                <a:latin typeface="Arial" charset="0"/>
              </a:rPr>
              <a:t>Virus </a:t>
            </a:r>
            <a:r>
              <a:rPr lang="x-none" baseline="0" dirty="0">
                <a:latin typeface="Arial" charset="0"/>
              </a:rPr>
              <a:t>y Caballos de Troya</a:t>
            </a:r>
          </a:p>
        </p:txBody>
      </p:sp>
      <p:sp>
        <p:nvSpPr>
          <p:cNvPr id="4" name="Slide Number Placeholder 3"/>
          <p:cNvSpPr>
            <a:spLocks noGrp="1"/>
          </p:cNvSpPr>
          <p:nvPr>
            <p:ph type="sldNum" sz="quarter" idx="10"/>
          </p:nvPr>
        </p:nvSpPr>
        <p:spPr/>
        <p:txBody>
          <a:bodyPr/>
          <a:lstStyle/>
          <a:p>
            <a:pPr rtl="0"/>
            <a:fld id="{5641018C-6CAF-B84E-B92C-ECB119457FBA}" type="slidenum">
              <a:rPr/>
              <a:t>20</a:t>
            </a:fld>
            <a:endParaRPr/>
          </a:p>
        </p:txBody>
      </p:sp>
    </p:spTree>
    <p:extLst>
      <p:ext uri="{BB962C8B-B14F-4D97-AF65-F5344CB8AC3E}">
        <p14:creationId xmlns:p14="http://schemas.microsoft.com/office/powerpoint/2010/main" val="1941587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a:latin typeface="Arial" charset="0"/>
              </a:rPr>
              <a:t>13.1.1 Malware</a:t>
            </a:r>
          </a:p>
          <a:p>
            <a:pPr rtl="0">
              <a:lnSpc>
                <a:spcPct val="80000"/>
              </a:lnSpc>
              <a:buFontTx/>
              <a:buNone/>
            </a:pPr>
            <a:r>
              <a:rPr lang="x-none">
                <a:latin typeface="Arial" charset="0"/>
              </a:rPr>
              <a:t>13.1.1.4</a:t>
            </a:r>
            <a:r>
              <a:rPr lang="x-none" baseline="0">
                <a:latin typeface="Arial" charset="0"/>
              </a:rPr>
              <a:t> Tipos de malware</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13.1.1.5</a:t>
            </a:r>
            <a:r>
              <a:rPr lang="x-none" baseline="0">
                <a:latin typeface="Arial" charset="0"/>
              </a:rPr>
              <a:t>: Verifique su comprensión: malware</a:t>
            </a:r>
          </a:p>
        </p:txBody>
      </p:sp>
      <p:sp>
        <p:nvSpPr>
          <p:cNvPr id="4" name="Slide Number Placeholder 3"/>
          <p:cNvSpPr>
            <a:spLocks noGrp="1"/>
          </p:cNvSpPr>
          <p:nvPr>
            <p:ph type="sldNum" sz="quarter" idx="10"/>
          </p:nvPr>
        </p:nvSpPr>
        <p:spPr/>
        <p:txBody>
          <a:bodyPr/>
          <a:lstStyle/>
          <a:p>
            <a:pPr rtl="0"/>
            <a:fld id="{5641018C-6CAF-B84E-B92C-ECB119457FBA}" type="slidenum">
              <a:rPr/>
              <a:t>21</a:t>
            </a:fld>
            <a:endParaRPr/>
          </a:p>
        </p:txBody>
      </p:sp>
    </p:spTree>
    <p:extLst>
      <p:ext uri="{BB962C8B-B14F-4D97-AF65-F5344CB8AC3E}">
        <p14:creationId xmlns:p14="http://schemas.microsoft.com/office/powerpoint/2010/main" val="38128472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dirty="0">
                <a:latin typeface="Arial" charset="0"/>
              </a:rPr>
              <a:t>13.1.2 Prevención de malware</a:t>
            </a:r>
          </a:p>
          <a:p>
            <a:pPr rtl="0">
              <a:lnSpc>
                <a:spcPct val="80000"/>
              </a:lnSpc>
              <a:buFontTx/>
              <a:buNone/>
            </a:pPr>
            <a:r>
              <a:rPr lang="x-none" dirty="0" smtClean="0">
                <a:latin typeface="Arial" charset="0"/>
              </a:rPr>
              <a:t>13.1.2.1</a:t>
            </a:r>
            <a:r>
              <a:rPr lang="en-US" dirty="0" smtClean="0">
                <a:latin typeface="Arial" charset="0"/>
              </a:rPr>
              <a:t> </a:t>
            </a:r>
            <a:r>
              <a:rPr lang="x-none" baseline="0" dirty="0" smtClean="0">
                <a:latin typeface="Arial" charset="0"/>
              </a:rPr>
              <a:t>Programas </a:t>
            </a:r>
            <a:r>
              <a:rPr lang="x-none" baseline="0" dirty="0">
                <a:latin typeface="Arial" charset="0"/>
              </a:rPr>
              <a:t>antimalware</a:t>
            </a:r>
          </a:p>
        </p:txBody>
      </p:sp>
      <p:sp>
        <p:nvSpPr>
          <p:cNvPr id="4" name="Slide Number Placeholder 3"/>
          <p:cNvSpPr>
            <a:spLocks noGrp="1"/>
          </p:cNvSpPr>
          <p:nvPr>
            <p:ph type="sldNum" sz="quarter" idx="10"/>
          </p:nvPr>
        </p:nvSpPr>
        <p:spPr/>
        <p:txBody>
          <a:bodyPr/>
          <a:lstStyle/>
          <a:p>
            <a:pPr rtl="0"/>
            <a:fld id="{5641018C-6CAF-B84E-B92C-ECB119457FBA}" type="slidenum">
              <a:rPr/>
              <a:t>22</a:t>
            </a:fld>
            <a:endParaRPr/>
          </a:p>
        </p:txBody>
      </p:sp>
    </p:spTree>
    <p:extLst>
      <p:ext uri="{BB962C8B-B14F-4D97-AF65-F5344CB8AC3E}">
        <p14:creationId xmlns:p14="http://schemas.microsoft.com/office/powerpoint/2010/main" val="3534091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a:defRPr sz="2400">
                <a:solidFill>
                  <a:schemeClr val="tx1"/>
                </a:solidFill>
                <a:latin typeface="Arial" charset="0"/>
              </a:defRPr>
            </a:lvl1pPr>
            <a:lvl2pPr marL="742950" indent="-285750" defTabSz="881063">
              <a:defRPr sz="2400">
                <a:solidFill>
                  <a:schemeClr val="tx1"/>
                </a:solidFill>
                <a:latin typeface="Arial" charset="0"/>
              </a:defRPr>
            </a:lvl2pPr>
            <a:lvl3pPr marL="1143000" indent="-228600" defTabSz="881063">
              <a:defRPr sz="2400">
                <a:solidFill>
                  <a:schemeClr val="tx1"/>
                </a:solidFill>
                <a:latin typeface="Arial" charset="0"/>
              </a:defRPr>
            </a:lvl3pPr>
            <a:lvl4pPr marL="1600200" indent="-228600" defTabSz="881063">
              <a:defRPr sz="2400">
                <a:solidFill>
                  <a:schemeClr val="tx1"/>
                </a:solidFill>
                <a:latin typeface="Arial" charset="0"/>
              </a:defRPr>
            </a:lvl4pPr>
            <a:lvl5pPr marL="2057400" indent="-228600" defTabSz="881063">
              <a:defRPr sz="2400">
                <a:solidFill>
                  <a:schemeClr val="tx1"/>
                </a:solidFill>
                <a:latin typeface="Arial" charset="0"/>
              </a:defRPr>
            </a:lvl5pPr>
            <a:lvl6pPr marL="2514600" indent="-228600" algn="ctr" defTabSz="881063"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1063"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1063"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1063" eaLnBrk="0" fontAlgn="base" hangingPunct="0">
              <a:lnSpc>
                <a:spcPct val="90000"/>
              </a:lnSpc>
              <a:spcBef>
                <a:spcPct val="0"/>
              </a:spcBef>
              <a:spcAft>
                <a:spcPct val="0"/>
              </a:spcAft>
              <a:defRPr sz="2400">
                <a:solidFill>
                  <a:schemeClr val="tx1"/>
                </a:solidFill>
                <a:latin typeface="Arial" charset="0"/>
              </a:defRPr>
            </a:lvl9pPr>
          </a:lstStyle>
          <a:p>
            <a:pPr rtl="0"/>
            <a:fld id="{FAD6FEA2-E0A2-4FAE-96AF-664964510D72}" type="slidenum">
              <a:rPr sz="800"/>
              <a:pPr/>
              <a:t>23</a:t>
            </a:fld>
            <a:endParaRPr sz="80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a:latin typeface="Arial" charset="0"/>
              </a:rPr>
              <a:t>13.1.2 Prevención de malware</a:t>
            </a:r>
          </a:p>
          <a:p>
            <a:pPr rtl="0">
              <a:lnSpc>
                <a:spcPct val="80000"/>
              </a:lnSpc>
              <a:buFontTx/>
              <a:buNone/>
            </a:pPr>
            <a:r>
              <a:rPr lang="x-none">
                <a:latin typeface="Arial" charset="0"/>
              </a:rPr>
              <a:t>13.1.2.2 </a:t>
            </a:r>
            <a:r>
              <a:rPr lang="x-none" baseline="0">
                <a:latin typeface="Arial" charset="0"/>
              </a:rPr>
              <a:t>Actualizaciones de archivos de firma</a:t>
            </a:r>
          </a:p>
        </p:txBody>
      </p:sp>
    </p:spTree>
    <p:extLst>
      <p:ext uri="{BB962C8B-B14F-4D97-AF65-F5344CB8AC3E}">
        <p14:creationId xmlns:p14="http://schemas.microsoft.com/office/powerpoint/2010/main" val="1178389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a:latin typeface="Arial" charset="0"/>
              </a:rPr>
              <a:t>13.1.2 Prevención de malware</a:t>
            </a:r>
          </a:p>
          <a:p>
            <a:pPr rtl="0">
              <a:lnSpc>
                <a:spcPct val="80000"/>
              </a:lnSpc>
              <a:buFontTx/>
              <a:buNone/>
            </a:pPr>
            <a:r>
              <a:rPr lang="x-none">
                <a:latin typeface="Arial" charset="0"/>
              </a:rPr>
              <a:t>13.1.2.3</a:t>
            </a:r>
            <a:r>
              <a:rPr lang="x-none" baseline="0">
                <a:latin typeface="Arial" charset="0"/>
              </a:rPr>
              <a:t> Explicación de video: programas antimalware</a:t>
            </a: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24</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18854961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a:latin typeface="Arial" charset="0"/>
              </a:rPr>
              <a:t>13.1.2 Prevención de malware</a:t>
            </a:r>
          </a:p>
          <a:p>
            <a:pPr rtl="0">
              <a:lnSpc>
                <a:spcPct val="80000"/>
              </a:lnSpc>
              <a:buFontTx/>
              <a:buNone/>
            </a:pPr>
            <a:r>
              <a:rPr lang="x-none">
                <a:latin typeface="Arial" charset="0"/>
              </a:rPr>
              <a:t>13.1.2.4</a:t>
            </a:r>
            <a:r>
              <a:rPr lang="x-none" baseline="0">
                <a:latin typeface="Arial" charset="0"/>
              </a:rPr>
              <a:t> Reparación de sistemas infectados</a:t>
            </a:r>
          </a:p>
        </p:txBody>
      </p:sp>
      <p:sp>
        <p:nvSpPr>
          <p:cNvPr id="4" name="Slide Number Placeholder 3"/>
          <p:cNvSpPr>
            <a:spLocks noGrp="1"/>
          </p:cNvSpPr>
          <p:nvPr>
            <p:ph type="sldNum" sz="quarter" idx="10"/>
          </p:nvPr>
        </p:nvSpPr>
        <p:spPr/>
        <p:txBody>
          <a:bodyPr/>
          <a:lstStyle/>
          <a:p>
            <a:pPr rtl="0"/>
            <a:fld id="{5641018C-6CAF-B84E-B92C-ECB119457FBA}" type="slidenum">
              <a:rPr/>
              <a:t>25</a:t>
            </a:fld>
            <a:endParaRPr/>
          </a:p>
        </p:txBody>
      </p:sp>
    </p:spTree>
    <p:extLst>
      <p:ext uri="{BB962C8B-B14F-4D97-AF65-F5344CB8AC3E}">
        <p14:creationId xmlns:p14="http://schemas.microsoft.com/office/powerpoint/2010/main" val="3553564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a:latin typeface="Arial" charset="0"/>
              </a:rPr>
              <a:t>13.1.2 Prevención de malware</a:t>
            </a:r>
          </a:p>
          <a:p>
            <a:pPr rtl="0">
              <a:lnSpc>
                <a:spcPct val="80000"/>
              </a:lnSpc>
              <a:buFontTx/>
              <a:buNone/>
            </a:pPr>
            <a:r>
              <a:rPr lang="x-none">
                <a:latin typeface="Arial" charset="0"/>
              </a:rPr>
              <a:t>13.1.2.5</a:t>
            </a:r>
            <a:r>
              <a:rPr lang="x-none" baseline="0">
                <a:latin typeface="Arial" charset="0"/>
              </a:rPr>
              <a:t> Explicación de video: corrección de un sistema infectado</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13.1.2.6</a:t>
            </a:r>
            <a:r>
              <a:rPr lang="x-none" baseline="0">
                <a:latin typeface="Arial" charset="0"/>
              </a:rPr>
              <a:t>: Verifique su comprensión: Prevención de malware</a:t>
            </a:r>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26</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24153631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a:latin typeface="Arial" charset="0"/>
              </a:rPr>
              <a:t>13.1.3: Ataques a la red</a:t>
            </a:r>
          </a:p>
          <a:p>
            <a:pPr rtl="0">
              <a:lnSpc>
                <a:spcPct val="80000"/>
              </a:lnSpc>
              <a:buFontTx/>
              <a:buNone/>
            </a:pPr>
            <a:r>
              <a:rPr lang="x-none">
                <a:latin typeface="Arial" charset="0"/>
              </a:rPr>
              <a:t>13.1.3.1</a:t>
            </a:r>
            <a:r>
              <a:rPr lang="x-none" baseline="0">
                <a:latin typeface="Arial" charset="0"/>
              </a:rPr>
              <a:t> Las redes son objetivos</a:t>
            </a:r>
          </a:p>
        </p:txBody>
      </p:sp>
      <p:sp>
        <p:nvSpPr>
          <p:cNvPr id="4" name="Slide Number Placeholder 3"/>
          <p:cNvSpPr>
            <a:spLocks noGrp="1"/>
          </p:cNvSpPr>
          <p:nvPr>
            <p:ph type="sldNum" sz="quarter" idx="10"/>
          </p:nvPr>
        </p:nvSpPr>
        <p:spPr/>
        <p:txBody>
          <a:bodyPr/>
          <a:lstStyle/>
          <a:p>
            <a:pPr rtl="0"/>
            <a:fld id="{5641018C-6CAF-B84E-B92C-ECB119457FBA}" type="slidenum">
              <a:rPr/>
              <a:t>27</a:t>
            </a:fld>
            <a:endParaRPr/>
          </a:p>
        </p:txBody>
      </p:sp>
    </p:spTree>
    <p:extLst>
      <p:ext uri="{BB962C8B-B14F-4D97-AF65-F5344CB8AC3E}">
        <p14:creationId xmlns:p14="http://schemas.microsoft.com/office/powerpoint/2010/main" val="29563426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a:latin typeface="Arial" charset="0"/>
              </a:rPr>
              <a:t>13.1.3: Ataques a la red</a:t>
            </a:r>
          </a:p>
          <a:p>
            <a:pPr rtl="0">
              <a:lnSpc>
                <a:spcPct val="80000"/>
              </a:lnSpc>
              <a:buFontTx/>
              <a:buNone/>
            </a:pPr>
            <a:r>
              <a:rPr lang="x-none">
                <a:latin typeface="Arial" charset="0"/>
              </a:rPr>
              <a:t>13.1.3.2</a:t>
            </a:r>
            <a:r>
              <a:rPr lang="x-none" baseline="0">
                <a:latin typeface="Arial" charset="0"/>
              </a:rPr>
              <a:t> Tipos de ataques de TCP/IP</a:t>
            </a:r>
          </a:p>
        </p:txBody>
      </p:sp>
      <p:sp>
        <p:nvSpPr>
          <p:cNvPr id="4" name="Slide Number Placeholder 3"/>
          <p:cNvSpPr>
            <a:spLocks noGrp="1"/>
          </p:cNvSpPr>
          <p:nvPr>
            <p:ph type="sldNum" sz="quarter" idx="10"/>
          </p:nvPr>
        </p:nvSpPr>
        <p:spPr/>
        <p:txBody>
          <a:bodyPr/>
          <a:lstStyle/>
          <a:p>
            <a:pPr rtl="0"/>
            <a:fld id="{5641018C-6CAF-B84E-B92C-ECB119457FBA}" type="slidenum">
              <a:rPr/>
              <a:t>28</a:t>
            </a:fld>
            <a:endParaRPr/>
          </a:p>
        </p:txBody>
      </p:sp>
    </p:spTree>
    <p:extLst>
      <p:ext uri="{BB962C8B-B14F-4D97-AF65-F5344CB8AC3E}">
        <p14:creationId xmlns:p14="http://schemas.microsoft.com/office/powerpoint/2010/main" val="11719244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a:latin typeface="Arial" charset="0"/>
              </a:rPr>
              <a:t>13.1.3: Ataques a la red</a:t>
            </a:r>
          </a:p>
          <a:p>
            <a:pPr rtl="0">
              <a:lnSpc>
                <a:spcPct val="80000"/>
              </a:lnSpc>
              <a:buFontTx/>
              <a:buNone/>
            </a:pPr>
            <a:r>
              <a:rPr lang="x-none">
                <a:latin typeface="Arial" charset="0"/>
              </a:rPr>
              <a:t>13.1.3.2</a:t>
            </a:r>
            <a:r>
              <a:rPr lang="x-none" baseline="0">
                <a:latin typeface="Arial" charset="0"/>
              </a:rPr>
              <a:t> – tipos de ataques de TCP/IP (cont.)</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13.1.3.3</a:t>
            </a:r>
            <a:r>
              <a:rPr lang="x-none" baseline="0">
                <a:latin typeface="Arial" charset="0"/>
              </a:rPr>
              <a:t> Verifique su comprensión: identifique el ataque de TCP/IP</a:t>
            </a:r>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29</a:t>
            </a:fld>
            <a:endParaRPr/>
          </a:p>
        </p:txBody>
      </p:sp>
    </p:spTree>
    <p:extLst>
      <p:ext uri="{BB962C8B-B14F-4D97-AF65-F5344CB8AC3E}">
        <p14:creationId xmlns:p14="http://schemas.microsoft.com/office/powerpoint/2010/main" val="2547232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a:t>
            </a:r>
            <a:r>
              <a:rPr lang="x-none" b="0" baseline="0"/>
              <a:t> v7.0</a:t>
            </a:r>
          </a:p>
          <a:p>
            <a:pPr rtl="0">
              <a:buFontTx/>
              <a:buNone/>
            </a:pPr>
            <a:r>
              <a:rPr lang="x-none" sz="1200" b="0"/>
              <a:t>Capítulo 13: Seguridad</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4150324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a:latin typeface="Arial" charset="0"/>
              </a:rPr>
              <a:t>13.1.3: Ataques a la red</a:t>
            </a:r>
          </a:p>
          <a:p>
            <a:pPr rtl="0">
              <a:lnSpc>
                <a:spcPct val="80000"/>
              </a:lnSpc>
              <a:buFontTx/>
              <a:buNone/>
            </a:pPr>
            <a:r>
              <a:rPr lang="x-none">
                <a:latin typeface="Arial" charset="0"/>
              </a:rPr>
              <a:t>13.1.3.5</a:t>
            </a:r>
            <a:r>
              <a:rPr lang="x-none" baseline="0">
                <a:latin typeface="Arial" charset="0"/>
              </a:rPr>
              <a:t> Día cero</a:t>
            </a:r>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30</a:t>
            </a:fld>
            <a:endParaRPr/>
          </a:p>
        </p:txBody>
      </p:sp>
    </p:spTree>
    <p:extLst>
      <p:ext uri="{BB962C8B-B14F-4D97-AF65-F5344CB8AC3E}">
        <p14:creationId xmlns:p14="http://schemas.microsoft.com/office/powerpoint/2010/main" val="8417537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a:latin typeface="Arial" charset="0"/>
              </a:rPr>
              <a:t>13.1.3: Ataques a la red</a:t>
            </a:r>
          </a:p>
          <a:p>
            <a:pPr rtl="0">
              <a:lnSpc>
                <a:spcPct val="80000"/>
              </a:lnSpc>
              <a:buFontTx/>
              <a:buNone/>
            </a:pPr>
            <a:r>
              <a:rPr lang="x-none">
                <a:latin typeface="Arial" charset="0"/>
              </a:rPr>
              <a:t>13.1.3.6</a:t>
            </a:r>
            <a:r>
              <a:rPr lang="x-none" baseline="0">
                <a:latin typeface="Arial" charset="0"/>
              </a:rPr>
              <a:t> Protección contra ataques a la red</a:t>
            </a:r>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31</a:t>
            </a:fld>
            <a:endParaRPr/>
          </a:p>
        </p:txBody>
      </p:sp>
    </p:spTree>
    <p:extLst>
      <p:ext uri="{BB962C8B-B14F-4D97-AF65-F5344CB8AC3E}">
        <p14:creationId xmlns:p14="http://schemas.microsoft.com/office/powerpoint/2010/main" val="29235122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dirty="0">
                <a:latin typeface="Arial" charset="0"/>
              </a:rPr>
              <a:t>13.1.4 Ataques de ingeniería social</a:t>
            </a:r>
          </a:p>
          <a:p>
            <a:pPr rtl="0">
              <a:lnSpc>
                <a:spcPct val="80000"/>
              </a:lnSpc>
              <a:buFontTx/>
              <a:buNone/>
            </a:pPr>
            <a:r>
              <a:rPr lang="x-none" dirty="0">
                <a:latin typeface="Arial" charset="0"/>
              </a:rPr>
              <a:t>13.1.4.1</a:t>
            </a:r>
            <a:r>
              <a:rPr lang="x-none" baseline="0" dirty="0">
                <a:latin typeface="Arial" charset="0"/>
              </a:rPr>
              <a:t> Ingeniería social</a:t>
            </a:r>
          </a:p>
          <a:p>
            <a:pPr marL="0" marR="0" lvl="0" indent="0" algn="l" defTabSz="457200" rtl="0" eaLnBrk="1" fontAlgn="auto" latinLnBrk="0" hangingPunct="1">
              <a:lnSpc>
                <a:spcPct val="80000"/>
              </a:lnSpc>
              <a:spcBef>
                <a:spcPts val="0"/>
              </a:spcBef>
              <a:spcAft>
                <a:spcPts val="0"/>
              </a:spcAft>
              <a:buClrTx/>
              <a:buSzTx/>
              <a:buFontTx/>
              <a:buNone/>
              <a:tabLst/>
              <a:defRPr/>
            </a:pPr>
            <a:r>
              <a:rPr lang="x-none" dirty="0" smtClean="0">
                <a:latin typeface="Arial" charset="0"/>
              </a:rPr>
              <a:t>13.1.4.2 </a:t>
            </a:r>
            <a:r>
              <a:rPr lang="x-none" baseline="0" dirty="0" smtClean="0">
                <a:latin typeface="Arial" charset="0"/>
              </a:rPr>
              <a:t>¿</a:t>
            </a:r>
            <a:r>
              <a:rPr lang="x-none" baseline="0" dirty="0">
                <a:latin typeface="Arial" charset="0"/>
              </a:rPr>
              <a:t>Qué conoce hasta ahora? - Técnicas de ingeniería social</a:t>
            </a:r>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32</a:t>
            </a:fld>
            <a:endParaRPr/>
          </a:p>
        </p:txBody>
      </p:sp>
    </p:spTree>
    <p:extLst>
      <p:ext uri="{BB962C8B-B14F-4D97-AF65-F5344CB8AC3E}">
        <p14:creationId xmlns:p14="http://schemas.microsoft.com/office/powerpoint/2010/main" val="36356561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dirty="0">
                <a:latin typeface="Arial" charset="0"/>
              </a:rPr>
              <a:t>13.1.4 Ataques de ingeniería social</a:t>
            </a:r>
          </a:p>
          <a:p>
            <a:pPr rtl="0">
              <a:lnSpc>
                <a:spcPct val="80000"/>
              </a:lnSpc>
              <a:buFontTx/>
              <a:buNone/>
            </a:pPr>
            <a:r>
              <a:rPr lang="x-none" dirty="0">
                <a:latin typeface="Arial" charset="0"/>
              </a:rPr>
              <a:t>13.1.4.3</a:t>
            </a:r>
            <a:r>
              <a:rPr lang="x-none" baseline="0" dirty="0">
                <a:latin typeface="Arial" charset="0"/>
              </a:rPr>
              <a:t> Técnicas de ingeniería social</a:t>
            </a:r>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33</a:t>
            </a:fld>
            <a:endParaRPr/>
          </a:p>
        </p:txBody>
      </p:sp>
    </p:spTree>
    <p:extLst>
      <p:ext uri="{BB962C8B-B14F-4D97-AF65-F5344CB8AC3E}">
        <p14:creationId xmlns:p14="http://schemas.microsoft.com/office/powerpoint/2010/main" val="40113846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13.1 Amenazas para la seguridad</a:t>
            </a:r>
          </a:p>
          <a:p>
            <a:pPr rtl="0">
              <a:lnSpc>
                <a:spcPct val="80000"/>
              </a:lnSpc>
              <a:buFontTx/>
              <a:buNone/>
            </a:pPr>
            <a:r>
              <a:rPr lang="x-none">
                <a:latin typeface="Arial" charset="0"/>
              </a:rPr>
              <a:t>13.1.4 Ataques de ingeniería social</a:t>
            </a:r>
          </a:p>
          <a:p>
            <a:pPr rtl="0">
              <a:lnSpc>
                <a:spcPct val="80000"/>
              </a:lnSpc>
              <a:buFontTx/>
              <a:buNone/>
            </a:pPr>
            <a:r>
              <a:rPr lang="x-none">
                <a:latin typeface="Arial" charset="0"/>
              </a:rPr>
              <a:t>13.1.4.4</a:t>
            </a:r>
            <a:r>
              <a:rPr lang="x-none" baseline="0">
                <a:latin typeface="Arial" charset="0"/>
              </a:rPr>
              <a:t>: Protección contra la ingeniería social</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13.1.4.5</a:t>
            </a:r>
            <a:r>
              <a:rPr lang="x-none" baseline="0">
                <a:latin typeface="Arial" charset="0"/>
              </a:rPr>
              <a:t> – Verifique su comprensión: Técnicas de ingeniería social personal y corporativa</a:t>
            </a:r>
          </a:p>
          <a:p>
            <a:pPr>
              <a:lnSpc>
                <a:spcPct val="80000"/>
              </a:lnSpc>
              <a:buFontTx/>
              <a:buNone/>
            </a:pPr>
            <a:endParaRPr lang="en-US" dirty="0"/>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34</a:t>
            </a:fld>
            <a:endParaRPr/>
          </a:p>
        </p:txBody>
      </p:sp>
    </p:spTree>
    <p:extLst>
      <p:ext uri="{BB962C8B-B14F-4D97-AF65-F5344CB8AC3E}">
        <p14:creationId xmlns:p14="http://schemas.microsoft.com/office/powerpoint/2010/main" val="910286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 Seguridad</a:t>
            </a:r>
          </a:p>
          <a:p>
            <a:pPr rtl="0">
              <a:buFontTx/>
              <a:buNone/>
            </a:pPr>
            <a:r>
              <a:rPr lang="x-none" sz="1200" b="0"/>
              <a:t>13.2 Procedimientos de seguridad</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35</a:t>
            </a:fld>
            <a:endParaRPr/>
          </a:p>
        </p:txBody>
      </p:sp>
    </p:spTree>
    <p:extLst>
      <p:ext uri="{BB962C8B-B14F-4D97-AF65-F5344CB8AC3E}">
        <p14:creationId xmlns:p14="http://schemas.microsoft.com/office/powerpoint/2010/main" val="20048871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13.2.1 Política de seguridad</a:t>
            </a:r>
          </a:p>
          <a:p>
            <a:pPr rtl="0">
              <a:lnSpc>
                <a:spcPct val="80000"/>
              </a:lnSpc>
              <a:buFontTx/>
              <a:buNone/>
            </a:pPr>
            <a:r>
              <a:rPr lang="x-none">
                <a:latin typeface="Arial" charset="0"/>
              </a:rPr>
              <a:t>13.2.1.1</a:t>
            </a:r>
            <a:r>
              <a:rPr lang="x-none" baseline="0">
                <a:latin typeface="Arial" charset="0"/>
              </a:rPr>
              <a:t> ¿Qué es una política de seguridad?</a:t>
            </a:r>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36</a:t>
            </a:fld>
            <a:endParaRPr/>
          </a:p>
        </p:txBody>
      </p:sp>
    </p:spTree>
    <p:extLst>
      <p:ext uri="{BB962C8B-B14F-4D97-AF65-F5344CB8AC3E}">
        <p14:creationId xmlns:p14="http://schemas.microsoft.com/office/powerpoint/2010/main" val="29250346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13.2.1 Política de seguridad</a:t>
            </a:r>
          </a:p>
          <a:p>
            <a:pPr rtl="0">
              <a:lnSpc>
                <a:spcPct val="80000"/>
              </a:lnSpc>
              <a:buFontTx/>
              <a:buNone/>
            </a:pPr>
            <a:r>
              <a:rPr lang="x-none">
                <a:latin typeface="Arial" charset="0"/>
              </a:rPr>
              <a:t>13.2.1.2</a:t>
            </a:r>
            <a:r>
              <a:rPr lang="x-none" baseline="0">
                <a:latin typeface="Arial" charset="0"/>
              </a:rPr>
              <a:t> Categoría de política de seguridad</a:t>
            </a:r>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37</a:t>
            </a:fld>
            <a:endParaRPr/>
          </a:p>
        </p:txBody>
      </p:sp>
    </p:spTree>
    <p:extLst>
      <p:ext uri="{BB962C8B-B14F-4D97-AF65-F5344CB8AC3E}">
        <p14:creationId xmlns:p14="http://schemas.microsoft.com/office/powerpoint/2010/main" val="33796398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13.2.1 Política de seguridad</a:t>
            </a:r>
          </a:p>
          <a:p>
            <a:pPr rtl="0">
              <a:lnSpc>
                <a:spcPct val="80000"/>
              </a:lnSpc>
              <a:buFontTx/>
              <a:buNone/>
            </a:pPr>
            <a:r>
              <a:rPr lang="x-none">
                <a:latin typeface="Arial" charset="0"/>
              </a:rPr>
              <a:t>13.2.1.3</a:t>
            </a:r>
            <a:r>
              <a:rPr lang="x-none" baseline="0">
                <a:latin typeface="Arial" charset="0"/>
              </a:rPr>
              <a:t>: Protección de dispositivos y datos</a:t>
            </a:r>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38</a:t>
            </a:fld>
            <a:endParaRPr/>
          </a:p>
        </p:txBody>
      </p:sp>
    </p:spTree>
    <p:extLst>
      <p:ext uri="{BB962C8B-B14F-4D97-AF65-F5344CB8AC3E}">
        <p14:creationId xmlns:p14="http://schemas.microsoft.com/office/powerpoint/2010/main" val="18646904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13.2.2 Protección de equipos físicos</a:t>
            </a:r>
          </a:p>
          <a:p>
            <a:pPr rtl="0">
              <a:lnSpc>
                <a:spcPct val="80000"/>
              </a:lnSpc>
              <a:buFontTx/>
              <a:buNone/>
            </a:pPr>
            <a:r>
              <a:rPr lang="x-none">
                <a:latin typeface="Arial" charset="0"/>
              </a:rPr>
              <a:t>13.2.2.1</a:t>
            </a:r>
            <a:r>
              <a:rPr lang="x-none" baseline="0">
                <a:latin typeface="Arial" charset="0"/>
              </a:rPr>
              <a:t> Seguridad física</a:t>
            </a:r>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39</a:t>
            </a:fld>
            <a:endParaRPr/>
          </a:p>
        </p:txBody>
      </p:sp>
    </p:spTree>
    <p:extLst>
      <p:ext uri="{BB962C8B-B14F-4D97-AF65-F5344CB8AC3E}">
        <p14:creationId xmlns:p14="http://schemas.microsoft.com/office/powerpoint/2010/main" val="1135755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4</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13.2.2 Protección de equipos físicos</a:t>
            </a:r>
          </a:p>
          <a:p>
            <a:pPr rtl="0">
              <a:lnSpc>
                <a:spcPct val="80000"/>
              </a:lnSpc>
              <a:buFontTx/>
              <a:buNone/>
            </a:pPr>
            <a:r>
              <a:rPr lang="x-none">
                <a:latin typeface="Arial" charset="0"/>
              </a:rPr>
              <a:t>13.2.2.2</a:t>
            </a:r>
            <a:r>
              <a:rPr lang="x-none" baseline="0">
                <a:latin typeface="Arial" charset="0"/>
              </a:rPr>
              <a:t> Tipo de bloqueos seguros</a:t>
            </a:r>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40</a:t>
            </a:fld>
            <a:endParaRPr/>
          </a:p>
        </p:txBody>
      </p:sp>
    </p:spTree>
    <p:extLst>
      <p:ext uri="{BB962C8B-B14F-4D97-AF65-F5344CB8AC3E}">
        <p14:creationId xmlns:p14="http://schemas.microsoft.com/office/powerpoint/2010/main" val="8684973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13.2.2 Protección de equipos físicos</a:t>
            </a:r>
          </a:p>
          <a:p>
            <a:pPr rtl="0">
              <a:lnSpc>
                <a:spcPct val="80000"/>
              </a:lnSpc>
              <a:buFontTx/>
              <a:buNone/>
            </a:pPr>
            <a:r>
              <a:rPr lang="x-none">
                <a:latin typeface="Arial" charset="0"/>
              </a:rPr>
              <a:t>13.2.2.3</a:t>
            </a:r>
            <a:r>
              <a:rPr lang="x-none" baseline="0">
                <a:latin typeface="Arial" charset="0"/>
              </a:rPr>
              <a:t> Trampas</a:t>
            </a:r>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41</a:t>
            </a:fld>
            <a:endParaRPr/>
          </a:p>
        </p:txBody>
      </p:sp>
    </p:spTree>
    <p:extLst>
      <p:ext uri="{BB962C8B-B14F-4D97-AF65-F5344CB8AC3E}">
        <p14:creationId xmlns:p14="http://schemas.microsoft.com/office/powerpoint/2010/main" val="18229865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13.2.2 Protección de equipos físicos</a:t>
            </a:r>
          </a:p>
          <a:p>
            <a:pPr rtl="0">
              <a:lnSpc>
                <a:spcPct val="80000"/>
              </a:lnSpc>
              <a:buFontTx/>
              <a:buNone/>
            </a:pPr>
            <a:r>
              <a:rPr lang="x-none">
                <a:latin typeface="Arial" charset="0"/>
              </a:rPr>
              <a:t>13.2.2.4</a:t>
            </a:r>
            <a:r>
              <a:rPr lang="x-none" baseline="0">
                <a:latin typeface="Arial" charset="0"/>
              </a:rPr>
              <a:t> Protección de computadoras y hardware de red</a:t>
            </a:r>
          </a:p>
        </p:txBody>
      </p:sp>
      <p:sp>
        <p:nvSpPr>
          <p:cNvPr id="4" name="Slide Number Placeholder 3"/>
          <p:cNvSpPr>
            <a:spLocks noGrp="1"/>
          </p:cNvSpPr>
          <p:nvPr>
            <p:ph type="sldNum" sz="quarter" idx="10"/>
          </p:nvPr>
        </p:nvSpPr>
        <p:spPr/>
        <p:txBody>
          <a:bodyPr/>
          <a:lstStyle/>
          <a:p>
            <a:pPr rtl="0"/>
            <a:fld id="{5641018C-6CAF-B84E-B92C-ECB119457FBA}" type="slidenum">
              <a:rPr/>
              <a:t>42</a:t>
            </a:fld>
            <a:endParaRPr/>
          </a:p>
        </p:txBody>
      </p:sp>
    </p:spTree>
    <p:extLst>
      <p:ext uri="{BB962C8B-B14F-4D97-AF65-F5344CB8AC3E}">
        <p14:creationId xmlns:p14="http://schemas.microsoft.com/office/powerpoint/2010/main" val="17445217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13.2.2 Protección de equipos físicos</a:t>
            </a:r>
          </a:p>
          <a:p>
            <a:pPr rtl="0">
              <a:lnSpc>
                <a:spcPct val="80000"/>
              </a:lnSpc>
              <a:buFontTx/>
              <a:buNone/>
            </a:pPr>
            <a:r>
              <a:rPr lang="x-none">
                <a:latin typeface="Arial" charset="0"/>
              </a:rPr>
              <a:t>13.2.2.4</a:t>
            </a:r>
            <a:r>
              <a:rPr lang="x-none" baseline="0">
                <a:latin typeface="Arial" charset="0"/>
              </a:rPr>
              <a:t> Protección de computadoras y hardware de red</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13.2.2.5</a:t>
            </a:r>
            <a:r>
              <a:rPr lang="x-none" baseline="0">
                <a:latin typeface="Arial" charset="0"/>
              </a:rPr>
              <a:t> Verifique su comprensión: Mecanismos de bloqueo</a:t>
            </a:r>
          </a:p>
        </p:txBody>
      </p:sp>
      <p:sp>
        <p:nvSpPr>
          <p:cNvPr id="4" name="Slide Number Placeholder 3"/>
          <p:cNvSpPr>
            <a:spLocks noGrp="1"/>
          </p:cNvSpPr>
          <p:nvPr>
            <p:ph type="sldNum" sz="quarter" idx="10"/>
          </p:nvPr>
        </p:nvSpPr>
        <p:spPr/>
        <p:txBody>
          <a:bodyPr/>
          <a:lstStyle/>
          <a:p>
            <a:pPr rtl="0"/>
            <a:fld id="{5641018C-6CAF-B84E-B92C-ECB119457FBA}" type="slidenum">
              <a:rPr/>
              <a:t>43</a:t>
            </a:fld>
            <a:endParaRPr/>
          </a:p>
        </p:txBody>
      </p:sp>
    </p:spTree>
    <p:extLst>
      <p:ext uri="{BB962C8B-B14F-4D97-AF65-F5344CB8AC3E}">
        <p14:creationId xmlns:p14="http://schemas.microsoft.com/office/powerpoint/2010/main" val="17141565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13.2.3 Protección de datos</a:t>
            </a:r>
          </a:p>
          <a:p>
            <a:pPr rtl="0">
              <a:lnSpc>
                <a:spcPct val="80000"/>
              </a:lnSpc>
              <a:buFontTx/>
              <a:buNone/>
            </a:pPr>
            <a:r>
              <a:rPr lang="x-none">
                <a:latin typeface="Arial" charset="0"/>
              </a:rPr>
              <a:t>13.2.3.1</a:t>
            </a:r>
            <a:r>
              <a:rPr lang="x-none" baseline="0">
                <a:latin typeface="Arial" charset="0"/>
              </a:rPr>
              <a:t> Datos: su mayor activo</a:t>
            </a:r>
          </a:p>
        </p:txBody>
      </p:sp>
      <p:sp>
        <p:nvSpPr>
          <p:cNvPr id="4" name="Slide Number Placeholder 3"/>
          <p:cNvSpPr>
            <a:spLocks noGrp="1"/>
          </p:cNvSpPr>
          <p:nvPr>
            <p:ph type="sldNum" sz="quarter" idx="10"/>
          </p:nvPr>
        </p:nvSpPr>
        <p:spPr/>
        <p:txBody>
          <a:bodyPr/>
          <a:lstStyle/>
          <a:p>
            <a:pPr rtl="0"/>
            <a:fld id="{5641018C-6CAF-B84E-B92C-ECB119457FBA}" type="slidenum">
              <a:rPr/>
              <a:t>44</a:t>
            </a:fld>
            <a:endParaRPr/>
          </a:p>
        </p:txBody>
      </p:sp>
    </p:spTree>
    <p:extLst>
      <p:ext uri="{BB962C8B-B14F-4D97-AF65-F5344CB8AC3E}">
        <p14:creationId xmlns:p14="http://schemas.microsoft.com/office/powerpoint/2010/main" val="1199792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13.2.3 Protección de datos</a:t>
            </a:r>
          </a:p>
          <a:p>
            <a:pPr rtl="0">
              <a:lnSpc>
                <a:spcPct val="80000"/>
              </a:lnSpc>
              <a:buFontTx/>
              <a:buNone/>
            </a:pPr>
            <a:r>
              <a:rPr lang="x-none">
                <a:latin typeface="Arial" charset="0"/>
              </a:rPr>
              <a:t>13.2.3.2</a:t>
            </a:r>
            <a:r>
              <a:rPr lang="x-none" baseline="0">
                <a:latin typeface="Arial" charset="0"/>
              </a:rPr>
              <a:t> Copias de respaldo de datos</a:t>
            </a:r>
          </a:p>
        </p:txBody>
      </p:sp>
      <p:sp>
        <p:nvSpPr>
          <p:cNvPr id="4" name="Slide Number Placeholder 3"/>
          <p:cNvSpPr>
            <a:spLocks noGrp="1"/>
          </p:cNvSpPr>
          <p:nvPr>
            <p:ph type="sldNum" sz="quarter" idx="10"/>
          </p:nvPr>
        </p:nvSpPr>
        <p:spPr/>
        <p:txBody>
          <a:bodyPr/>
          <a:lstStyle/>
          <a:p>
            <a:pPr rtl="0"/>
            <a:fld id="{5641018C-6CAF-B84E-B92C-ECB119457FBA}" type="slidenum">
              <a:rPr/>
              <a:t>45</a:t>
            </a:fld>
            <a:endParaRPr/>
          </a:p>
        </p:txBody>
      </p:sp>
    </p:spTree>
    <p:extLst>
      <p:ext uri="{BB962C8B-B14F-4D97-AF65-F5344CB8AC3E}">
        <p14:creationId xmlns:p14="http://schemas.microsoft.com/office/powerpoint/2010/main" val="39157252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13.2.3 Protección de datos</a:t>
            </a:r>
          </a:p>
          <a:p>
            <a:pPr rtl="0">
              <a:lnSpc>
                <a:spcPct val="80000"/>
              </a:lnSpc>
              <a:buFontTx/>
              <a:buNone/>
            </a:pPr>
            <a:r>
              <a:rPr lang="x-none">
                <a:latin typeface="Arial" charset="0"/>
              </a:rPr>
              <a:t>13.2.3.3</a:t>
            </a:r>
            <a:r>
              <a:rPr lang="x-none" baseline="0">
                <a:latin typeface="Arial" charset="0"/>
              </a:rPr>
              <a:t> Permisos de archivo y de carpeta</a:t>
            </a:r>
          </a:p>
        </p:txBody>
      </p:sp>
      <p:sp>
        <p:nvSpPr>
          <p:cNvPr id="4" name="Slide Number Placeholder 3"/>
          <p:cNvSpPr>
            <a:spLocks noGrp="1"/>
          </p:cNvSpPr>
          <p:nvPr>
            <p:ph type="sldNum" sz="quarter" idx="10"/>
          </p:nvPr>
        </p:nvSpPr>
        <p:spPr/>
        <p:txBody>
          <a:bodyPr/>
          <a:lstStyle/>
          <a:p>
            <a:pPr rtl="0"/>
            <a:fld id="{5641018C-6CAF-B84E-B92C-ECB119457FBA}" type="slidenum">
              <a:rPr/>
              <a:t>46</a:t>
            </a:fld>
            <a:endParaRPr/>
          </a:p>
        </p:txBody>
      </p:sp>
    </p:spTree>
    <p:extLst>
      <p:ext uri="{BB962C8B-B14F-4D97-AF65-F5344CB8AC3E}">
        <p14:creationId xmlns:p14="http://schemas.microsoft.com/office/powerpoint/2010/main" val="35580005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13.2.3 Protección de datos</a:t>
            </a:r>
          </a:p>
          <a:p>
            <a:pPr rtl="0">
              <a:lnSpc>
                <a:spcPct val="80000"/>
              </a:lnSpc>
              <a:buFontTx/>
              <a:buNone/>
            </a:pPr>
            <a:r>
              <a:rPr lang="x-none">
                <a:latin typeface="Arial" charset="0"/>
              </a:rPr>
              <a:t>13.2.3.4</a:t>
            </a:r>
            <a:r>
              <a:rPr lang="x-none" baseline="0">
                <a:latin typeface="Arial" charset="0"/>
              </a:rPr>
              <a:t> Cifrados de archivo y de carpeta</a:t>
            </a:r>
          </a:p>
        </p:txBody>
      </p:sp>
      <p:sp>
        <p:nvSpPr>
          <p:cNvPr id="4" name="Slide Number Placeholder 3"/>
          <p:cNvSpPr>
            <a:spLocks noGrp="1"/>
          </p:cNvSpPr>
          <p:nvPr>
            <p:ph type="sldNum" sz="quarter" idx="10"/>
          </p:nvPr>
        </p:nvSpPr>
        <p:spPr/>
        <p:txBody>
          <a:bodyPr/>
          <a:lstStyle/>
          <a:p>
            <a:pPr rtl="0"/>
            <a:fld id="{5641018C-6CAF-B84E-B92C-ECB119457FBA}" type="slidenum">
              <a:rPr/>
              <a:t>47</a:t>
            </a:fld>
            <a:endParaRPr/>
          </a:p>
        </p:txBody>
      </p:sp>
    </p:spTree>
    <p:extLst>
      <p:ext uri="{BB962C8B-B14F-4D97-AF65-F5344CB8AC3E}">
        <p14:creationId xmlns:p14="http://schemas.microsoft.com/office/powerpoint/2010/main" val="42135374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13.2.3 Protección de datos</a:t>
            </a:r>
          </a:p>
          <a:p>
            <a:pPr rtl="0">
              <a:lnSpc>
                <a:spcPct val="80000"/>
              </a:lnSpc>
              <a:buFontTx/>
              <a:buNone/>
            </a:pPr>
            <a:r>
              <a:rPr lang="x-none">
                <a:latin typeface="Arial" charset="0"/>
              </a:rPr>
              <a:t>13.2.3.5</a:t>
            </a:r>
            <a:r>
              <a:rPr lang="x-none" baseline="0">
                <a:latin typeface="Arial" charset="0"/>
              </a:rPr>
              <a:t> Windows BitLocker y BitLocker To Go</a:t>
            </a:r>
          </a:p>
        </p:txBody>
      </p:sp>
      <p:sp>
        <p:nvSpPr>
          <p:cNvPr id="4" name="Slide Number Placeholder 3"/>
          <p:cNvSpPr>
            <a:spLocks noGrp="1"/>
          </p:cNvSpPr>
          <p:nvPr>
            <p:ph type="sldNum" sz="quarter" idx="10"/>
          </p:nvPr>
        </p:nvSpPr>
        <p:spPr/>
        <p:txBody>
          <a:bodyPr/>
          <a:lstStyle/>
          <a:p>
            <a:pPr rtl="0"/>
            <a:fld id="{5641018C-6CAF-B84E-B92C-ECB119457FBA}" type="slidenum">
              <a:rPr/>
              <a:t>48</a:t>
            </a:fld>
            <a:endParaRPr/>
          </a:p>
        </p:txBody>
      </p:sp>
    </p:spTree>
    <p:extLst>
      <p:ext uri="{BB962C8B-B14F-4D97-AF65-F5344CB8AC3E}">
        <p14:creationId xmlns:p14="http://schemas.microsoft.com/office/powerpoint/2010/main" val="32778492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13.2.3 Protección de datos</a:t>
            </a:r>
          </a:p>
          <a:p>
            <a:pPr rtl="0">
              <a:lnSpc>
                <a:spcPct val="80000"/>
              </a:lnSpc>
              <a:buFontTx/>
              <a:buNone/>
            </a:pPr>
            <a:r>
              <a:rPr lang="x-none">
                <a:latin typeface="Arial" charset="0"/>
              </a:rPr>
              <a:t>13.2.3.6</a:t>
            </a:r>
            <a:r>
              <a:rPr lang="x-none" baseline="0">
                <a:latin typeface="Arial" charset="0"/>
              </a:rPr>
              <a:t> Actividad en video: BitLocker y BitLocker To Go</a:t>
            </a: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49</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742618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5</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13.2.3 Protección de datos</a:t>
            </a:r>
          </a:p>
          <a:p>
            <a:pPr rtl="0">
              <a:lnSpc>
                <a:spcPct val="80000"/>
              </a:lnSpc>
              <a:buFontTx/>
              <a:buNone/>
            </a:pPr>
            <a:r>
              <a:rPr lang="x-none">
                <a:latin typeface="Arial" charset="0"/>
              </a:rPr>
              <a:t>13.2.3.7</a:t>
            </a:r>
            <a:r>
              <a:rPr lang="x-none" baseline="0">
                <a:latin typeface="Arial" charset="0"/>
              </a:rPr>
              <a:t> Práctica de laboratorio: BitLocker y BitLocker To Go</a:t>
            </a: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50</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981747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dirty="0">
                <a:latin typeface="Arial" charset="0"/>
              </a:rPr>
              <a:t>13.2.4 Destrucción de datos</a:t>
            </a:r>
          </a:p>
          <a:p>
            <a:pPr rtl="0">
              <a:lnSpc>
                <a:spcPct val="80000"/>
              </a:lnSpc>
              <a:buFontTx/>
              <a:buNone/>
            </a:pPr>
            <a:r>
              <a:rPr lang="x-none" dirty="0">
                <a:latin typeface="Arial" charset="0"/>
              </a:rPr>
              <a:t>13.2.4.1</a:t>
            </a:r>
            <a:r>
              <a:rPr lang="x-none" baseline="0" dirty="0">
                <a:latin typeface="Arial" charset="0"/>
              </a:rPr>
              <a:t> Medios magnéticos de eliminación de datos</a:t>
            </a:r>
          </a:p>
        </p:txBody>
      </p:sp>
      <p:sp>
        <p:nvSpPr>
          <p:cNvPr id="4" name="Slide Number Placeholder 3"/>
          <p:cNvSpPr>
            <a:spLocks noGrp="1"/>
          </p:cNvSpPr>
          <p:nvPr>
            <p:ph type="sldNum" sz="quarter" idx="10"/>
          </p:nvPr>
        </p:nvSpPr>
        <p:spPr/>
        <p:txBody>
          <a:bodyPr/>
          <a:lstStyle/>
          <a:p>
            <a:pPr rtl="0"/>
            <a:fld id="{5641018C-6CAF-B84E-B92C-ECB119457FBA}" type="slidenum">
              <a:rPr/>
              <a:t>51</a:t>
            </a:fld>
            <a:endParaRPr/>
          </a:p>
        </p:txBody>
      </p:sp>
    </p:spTree>
    <p:extLst>
      <p:ext uri="{BB962C8B-B14F-4D97-AF65-F5344CB8AC3E}">
        <p14:creationId xmlns:p14="http://schemas.microsoft.com/office/powerpoint/2010/main" val="23936349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13.2.4 Destrucción de datos</a:t>
            </a:r>
          </a:p>
          <a:p>
            <a:pPr rtl="0">
              <a:lnSpc>
                <a:spcPct val="80000"/>
              </a:lnSpc>
              <a:buFontTx/>
              <a:buNone/>
            </a:pPr>
            <a:r>
              <a:rPr lang="x-none">
                <a:latin typeface="Arial" charset="0"/>
              </a:rPr>
              <a:t>13.2.4.2</a:t>
            </a:r>
            <a:r>
              <a:rPr lang="x-none" baseline="0">
                <a:latin typeface="Arial" charset="0"/>
              </a:rPr>
              <a:t> Otros medios de eliminación de datos</a:t>
            </a:r>
          </a:p>
        </p:txBody>
      </p:sp>
      <p:sp>
        <p:nvSpPr>
          <p:cNvPr id="4" name="Slide Number Placeholder 3"/>
          <p:cNvSpPr>
            <a:spLocks noGrp="1"/>
          </p:cNvSpPr>
          <p:nvPr>
            <p:ph type="sldNum" sz="quarter" idx="10"/>
          </p:nvPr>
        </p:nvSpPr>
        <p:spPr/>
        <p:txBody>
          <a:bodyPr/>
          <a:lstStyle/>
          <a:p>
            <a:pPr rtl="0"/>
            <a:fld id="{5641018C-6CAF-B84E-B92C-ECB119457FBA}" type="slidenum">
              <a:rPr/>
              <a:t>52</a:t>
            </a:fld>
            <a:endParaRPr/>
          </a:p>
        </p:txBody>
      </p:sp>
    </p:spTree>
    <p:extLst>
      <p:ext uri="{BB962C8B-B14F-4D97-AF65-F5344CB8AC3E}">
        <p14:creationId xmlns:p14="http://schemas.microsoft.com/office/powerpoint/2010/main" val="37134463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13.2 Procedimientos de seguridad</a:t>
            </a:r>
          </a:p>
          <a:p>
            <a:pPr rtl="0">
              <a:lnSpc>
                <a:spcPct val="80000"/>
              </a:lnSpc>
              <a:buFontTx/>
              <a:buNone/>
            </a:pPr>
            <a:r>
              <a:rPr lang="x-none">
                <a:latin typeface="Arial" charset="0"/>
              </a:rPr>
              <a:t>13.2.4 Destrucción de datos</a:t>
            </a:r>
          </a:p>
          <a:p>
            <a:pPr rtl="0">
              <a:lnSpc>
                <a:spcPct val="80000"/>
              </a:lnSpc>
              <a:buFontTx/>
              <a:buNone/>
            </a:pPr>
            <a:r>
              <a:rPr lang="x-none">
                <a:latin typeface="Arial" charset="0"/>
              </a:rPr>
              <a:t>13.2.4.3</a:t>
            </a:r>
            <a:r>
              <a:rPr lang="x-none" baseline="0">
                <a:latin typeface="Arial" charset="0"/>
              </a:rPr>
              <a:t> Reciclado y destrucción del disco duro</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13.2.4.4</a:t>
            </a:r>
            <a:r>
              <a:rPr lang="x-none" baseline="0">
                <a:latin typeface="Arial" charset="0"/>
              </a:rPr>
              <a:t> Verifique su comprensión: Protección de datos</a:t>
            </a:r>
          </a:p>
          <a:p>
            <a:pPr>
              <a:lnSpc>
                <a:spcPct val="80000"/>
              </a:lnSpc>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53</a:t>
            </a:fld>
            <a:endParaRPr/>
          </a:p>
        </p:txBody>
      </p:sp>
    </p:spTree>
    <p:extLst>
      <p:ext uri="{BB962C8B-B14F-4D97-AF65-F5344CB8AC3E}">
        <p14:creationId xmlns:p14="http://schemas.microsoft.com/office/powerpoint/2010/main" val="49484457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 Seguridad</a:t>
            </a:r>
          </a:p>
          <a:p>
            <a:pPr rtl="0">
              <a:buFontTx/>
              <a:buNone/>
            </a:pPr>
            <a:r>
              <a:rPr lang="x-none" sz="1200" b="0"/>
              <a:t>13.3 Protección de las estaciones de trabajo con Windows</a:t>
            </a:r>
          </a:p>
        </p:txBody>
      </p:sp>
      <p:sp>
        <p:nvSpPr>
          <p:cNvPr id="4" name="Slide Number Placeholder 3"/>
          <p:cNvSpPr>
            <a:spLocks noGrp="1"/>
          </p:cNvSpPr>
          <p:nvPr>
            <p:ph type="sldNum" sz="quarter" idx="10"/>
          </p:nvPr>
        </p:nvSpPr>
        <p:spPr/>
        <p:txBody>
          <a:bodyPr/>
          <a:lstStyle/>
          <a:p>
            <a:pPr rtl="0"/>
            <a:fld id="{5641018C-6CAF-B84E-B92C-ECB119457FBA}" type="slidenum">
              <a:rPr/>
              <a:t>54</a:t>
            </a:fld>
            <a:endParaRPr/>
          </a:p>
        </p:txBody>
      </p:sp>
    </p:spTree>
    <p:extLst>
      <p:ext uri="{BB962C8B-B14F-4D97-AF65-F5344CB8AC3E}">
        <p14:creationId xmlns:p14="http://schemas.microsoft.com/office/powerpoint/2010/main" val="6822946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13.3.1 Protección de una estación de trabajo</a:t>
            </a:r>
          </a:p>
          <a:p>
            <a:pPr rtl="0">
              <a:lnSpc>
                <a:spcPct val="80000"/>
              </a:lnSpc>
              <a:buFontTx/>
              <a:buNone/>
            </a:pPr>
            <a:r>
              <a:rPr lang="x-none">
                <a:latin typeface="Arial" charset="0"/>
              </a:rPr>
              <a:t>13.3.1.1</a:t>
            </a:r>
            <a:r>
              <a:rPr lang="x-none" baseline="0">
                <a:latin typeface="Arial" charset="0"/>
              </a:rPr>
              <a:t> Protección de una computadora</a:t>
            </a:r>
          </a:p>
        </p:txBody>
      </p:sp>
      <p:sp>
        <p:nvSpPr>
          <p:cNvPr id="4" name="Slide Number Placeholder 3"/>
          <p:cNvSpPr>
            <a:spLocks noGrp="1"/>
          </p:cNvSpPr>
          <p:nvPr>
            <p:ph type="sldNum" sz="quarter" idx="10"/>
          </p:nvPr>
        </p:nvSpPr>
        <p:spPr/>
        <p:txBody>
          <a:bodyPr/>
          <a:lstStyle/>
          <a:p>
            <a:pPr rtl="0"/>
            <a:fld id="{5641018C-6CAF-B84E-B92C-ECB119457FBA}" type="slidenum">
              <a:rPr/>
              <a:t>55</a:t>
            </a:fld>
            <a:endParaRPr/>
          </a:p>
        </p:txBody>
      </p:sp>
    </p:spTree>
    <p:extLst>
      <p:ext uri="{BB962C8B-B14F-4D97-AF65-F5344CB8AC3E}">
        <p14:creationId xmlns:p14="http://schemas.microsoft.com/office/powerpoint/2010/main" val="31678529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dirty="0">
                <a:latin typeface="Arial" charset="0"/>
              </a:rPr>
              <a:t>13.3.1 Protección de una estación de trabajo</a:t>
            </a:r>
          </a:p>
          <a:p>
            <a:pPr rtl="0">
              <a:lnSpc>
                <a:spcPct val="80000"/>
              </a:lnSpc>
              <a:buFontTx/>
              <a:buNone/>
            </a:pPr>
            <a:r>
              <a:rPr lang="x-none" dirty="0" smtClean="0">
                <a:latin typeface="Arial" charset="0"/>
              </a:rPr>
              <a:t>13.3.1.2</a:t>
            </a:r>
            <a:r>
              <a:rPr lang="en-US" dirty="0" smtClean="0">
                <a:latin typeface="Arial" charset="0"/>
              </a:rPr>
              <a:t> </a:t>
            </a:r>
            <a:r>
              <a:rPr lang="x-none" baseline="0" dirty="0" smtClean="0">
                <a:latin typeface="Arial" charset="0"/>
              </a:rPr>
              <a:t>Protección </a:t>
            </a:r>
            <a:r>
              <a:rPr lang="x-none" baseline="0" dirty="0">
                <a:latin typeface="Arial" charset="0"/>
              </a:rPr>
              <a:t>del BIOS</a:t>
            </a:r>
          </a:p>
        </p:txBody>
      </p:sp>
      <p:sp>
        <p:nvSpPr>
          <p:cNvPr id="4" name="Slide Number Placeholder 3"/>
          <p:cNvSpPr>
            <a:spLocks noGrp="1"/>
          </p:cNvSpPr>
          <p:nvPr>
            <p:ph type="sldNum" sz="quarter" idx="10"/>
          </p:nvPr>
        </p:nvSpPr>
        <p:spPr/>
        <p:txBody>
          <a:bodyPr/>
          <a:lstStyle/>
          <a:p>
            <a:pPr rtl="0"/>
            <a:fld id="{5641018C-6CAF-B84E-B92C-ECB119457FBA}" type="slidenum">
              <a:rPr/>
              <a:t>56</a:t>
            </a:fld>
            <a:endParaRPr/>
          </a:p>
        </p:txBody>
      </p:sp>
    </p:spTree>
    <p:extLst>
      <p:ext uri="{BB962C8B-B14F-4D97-AF65-F5344CB8AC3E}">
        <p14:creationId xmlns:p14="http://schemas.microsoft.com/office/powerpoint/2010/main" val="11221798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13.3.1 Protección de una estación de trabajo</a:t>
            </a:r>
          </a:p>
          <a:p>
            <a:pPr rtl="0">
              <a:lnSpc>
                <a:spcPct val="80000"/>
              </a:lnSpc>
              <a:buFontTx/>
              <a:buNone/>
            </a:pPr>
            <a:r>
              <a:rPr lang="x-none">
                <a:latin typeface="Arial" charset="0"/>
              </a:rPr>
              <a:t>13.3.1.3</a:t>
            </a:r>
            <a:r>
              <a:rPr lang="x-none" baseline="0">
                <a:latin typeface="Arial" charset="0"/>
              </a:rPr>
              <a:t> Protección del inicio de sesión de Windows</a:t>
            </a:r>
          </a:p>
        </p:txBody>
      </p:sp>
      <p:sp>
        <p:nvSpPr>
          <p:cNvPr id="4" name="Slide Number Placeholder 3"/>
          <p:cNvSpPr>
            <a:spLocks noGrp="1"/>
          </p:cNvSpPr>
          <p:nvPr>
            <p:ph type="sldNum" sz="quarter" idx="10"/>
          </p:nvPr>
        </p:nvSpPr>
        <p:spPr/>
        <p:txBody>
          <a:bodyPr/>
          <a:lstStyle/>
          <a:p>
            <a:pPr rtl="0"/>
            <a:fld id="{5641018C-6CAF-B84E-B92C-ECB119457FBA}" type="slidenum">
              <a:rPr/>
              <a:t>57</a:t>
            </a:fld>
            <a:endParaRPr/>
          </a:p>
        </p:txBody>
      </p:sp>
    </p:spTree>
    <p:extLst>
      <p:ext uri="{BB962C8B-B14F-4D97-AF65-F5344CB8AC3E}">
        <p14:creationId xmlns:p14="http://schemas.microsoft.com/office/powerpoint/2010/main" val="33138217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13.3.1 Protección de una estación de trabajo</a:t>
            </a:r>
          </a:p>
          <a:p>
            <a:pPr rtl="0">
              <a:lnSpc>
                <a:spcPct val="80000"/>
              </a:lnSpc>
              <a:buFontTx/>
              <a:buNone/>
            </a:pPr>
            <a:r>
              <a:rPr lang="x-none">
                <a:latin typeface="Arial" charset="0"/>
              </a:rPr>
              <a:t>13.3.1.4</a:t>
            </a:r>
            <a:r>
              <a:rPr lang="x-none" baseline="0">
                <a:latin typeface="Arial" charset="0"/>
              </a:rPr>
              <a:t> Administración de la contraseña local</a:t>
            </a:r>
          </a:p>
        </p:txBody>
      </p:sp>
      <p:sp>
        <p:nvSpPr>
          <p:cNvPr id="4" name="Slide Number Placeholder 3"/>
          <p:cNvSpPr>
            <a:spLocks noGrp="1"/>
          </p:cNvSpPr>
          <p:nvPr>
            <p:ph type="sldNum" sz="quarter" idx="10"/>
          </p:nvPr>
        </p:nvSpPr>
        <p:spPr/>
        <p:txBody>
          <a:bodyPr/>
          <a:lstStyle/>
          <a:p>
            <a:pPr rtl="0"/>
            <a:fld id="{5641018C-6CAF-B84E-B92C-ECB119457FBA}" type="slidenum">
              <a:rPr/>
              <a:t>58</a:t>
            </a:fld>
            <a:endParaRPr/>
          </a:p>
        </p:txBody>
      </p:sp>
    </p:spTree>
    <p:extLst>
      <p:ext uri="{BB962C8B-B14F-4D97-AF65-F5344CB8AC3E}">
        <p14:creationId xmlns:p14="http://schemas.microsoft.com/office/powerpoint/2010/main" val="17213043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13.3.1 Protección de una estación de trabajo</a:t>
            </a:r>
          </a:p>
          <a:p>
            <a:pPr rtl="0">
              <a:lnSpc>
                <a:spcPct val="80000"/>
              </a:lnSpc>
              <a:buFontTx/>
              <a:buNone/>
            </a:pPr>
            <a:r>
              <a:rPr lang="x-none">
                <a:latin typeface="Arial" charset="0"/>
              </a:rPr>
              <a:t>13.3.1.5</a:t>
            </a:r>
            <a:r>
              <a:rPr lang="x-none" baseline="0">
                <a:latin typeface="Arial" charset="0"/>
              </a:rPr>
              <a:t> Nombres de usuario y contraseñas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13.3.1.6</a:t>
            </a:r>
            <a:r>
              <a:rPr lang="x-none" baseline="0">
                <a:latin typeface="Arial" charset="0"/>
              </a:rPr>
              <a:t> Verifique su comprensión: Proteja una estación de trabajo</a:t>
            </a:r>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rtl="0"/>
            <a:fld id="{5641018C-6CAF-B84E-B92C-ECB119457FBA}" type="slidenum">
              <a:rPr/>
              <a:t>59</a:t>
            </a:fld>
            <a:endParaRPr/>
          </a:p>
        </p:txBody>
      </p:sp>
    </p:spTree>
    <p:extLst>
      <p:ext uri="{BB962C8B-B14F-4D97-AF65-F5344CB8AC3E}">
        <p14:creationId xmlns:p14="http://schemas.microsoft.com/office/powerpoint/2010/main" val="250089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6</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3410062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13.3.2 Política de seguridad local de Windows</a:t>
            </a:r>
          </a:p>
          <a:p>
            <a:pPr rtl="0">
              <a:lnSpc>
                <a:spcPct val="80000"/>
              </a:lnSpc>
              <a:buFontTx/>
              <a:buNone/>
            </a:pPr>
            <a:r>
              <a:rPr lang="x-none">
                <a:latin typeface="Arial" charset="0"/>
              </a:rPr>
              <a:t>13.3.2.1</a:t>
            </a:r>
            <a:r>
              <a:rPr lang="x-none" baseline="0">
                <a:latin typeface="Arial" charset="0"/>
              </a:rPr>
              <a:t> Política de seguridad local de Windows</a:t>
            </a:r>
          </a:p>
        </p:txBody>
      </p:sp>
      <p:sp>
        <p:nvSpPr>
          <p:cNvPr id="4" name="Slide Number Placeholder 3"/>
          <p:cNvSpPr>
            <a:spLocks noGrp="1"/>
          </p:cNvSpPr>
          <p:nvPr>
            <p:ph type="sldNum" sz="quarter" idx="10"/>
          </p:nvPr>
        </p:nvSpPr>
        <p:spPr/>
        <p:txBody>
          <a:bodyPr/>
          <a:lstStyle/>
          <a:p>
            <a:pPr rtl="0"/>
            <a:fld id="{5641018C-6CAF-B84E-B92C-ECB119457FBA}" type="slidenum">
              <a:rPr/>
              <a:t>60</a:t>
            </a:fld>
            <a:endParaRPr/>
          </a:p>
        </p:txBody>
      </p:sp>
    </p:spTree>
    <p:extLst>
      <p:ext uri="{BB962C8B-B14F-4D97-AF65-F5344CB8AC3E}">
        <p14:creationId xmlns:p14="http://schemas.microsoft.com/office/powerpoint/2010/main" val="291204619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13.3.2 Política de seguridad local de Windows</a:t>
            </a:r>
          </a:p>
          <a:p>
            <a:pPr rtl="0">
              <a:lnSpc>
                <a:spcPct val="80000"/>
              </a:lnSpc>
              <a:buFontTx/>
              <a:buNone/>
            </a:pPr>
            <a:r>
              <a:rPr lang="x-none">
                <a:latin typeface="Arial" charset="0"/>
              </a:rPr>
              <a:t>13.3.2.2 </a:t>
            </a:r>
            <a:r>
              <a:rPr lang="x-none" baseline="0">
                <a:latin typeface="Arial" charset="0"/>
              </a:rPr>
              <a:t>Configuración de seguridad de las Políticas de la cuenta</a:t>
            </a:r>
          </a:p>
        </p:txBody>
      </p:sp>
      <p:sp>
        <p:nvSpPr>
          <p:cNvPr id="4" name="Slide Number Placeholder 3"/>
          <p:cNvSpPr>
            <a:spLocks noGrp="1"/>
          </p:cNvSpPr>
          <p:nvPr>
            <p:ph type="sldNum" sz="quarter" idx="10"/>
          </p:nvPr>
        </p:nvSpPr>
        <p:spPr/>
        <p:txBody>
          <a:bodyPr/>
          <a:lstStyle/>
          <a:p>
            <a:pPr rtl="0"/>
            <a:fld id="{5641018C-6CAF-B84E-B92C-ECB119457FBA}" type="slidenum">
              <a:rPr/>
              <a:t>61</a:t>
            </a:fld>
            <a:endParaRPr/>
          </a:p>
        </p:txBody>
      </p:sp>
    </p:spTree>
    <p:extLst>
      <p:ext uri="{BB962C8B-B14F-4D97-AF65-F5344CB8AC3E}">
        <p14:creationId xmlns:p14="http://schemas.microsoft.com/office/powerpoint/2010/main" val="24560512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13.3.2 Política de seguridad local de Windows</a:t>
            </a:r>
          </a:p>
          <a:p>
            <a:pPr rtl="0">
              <a:lnSpc>
                <a:spcPct val="80000"/>
              </a:lnSpc>
              <a:buFontTx/>
              <a:buNone/>
            </a:pPr>
            <a:r>
              <a:rPr lang="x-none">
                <a:latin typeface="Arial" charset="0"/>
              </a:rPr>
              <a:t>13.3.2.3 </a:t>
            </a:r>
            <a:r>
              <a:rPr lang="x-none" baseline="0">
                <a:latin typeface="Arial" charset="0"/>
              </a:rPr>
              <a:t>Configuración de seguridad de las Políticas de la cuenta</a:t>
            </a:r>
          </a:p>
        </p:txBody>
      </p:sp>
      <p:sp>
        <p:nvSpPr>
          <p:cNvPr id="4" name="Slide Number Placeholder 3"/>
          <p:cNvSpPr>
            <a:spLocks noGrp="1"/>
          </p:cNvSpPr>
          <p:nvPr>
            <p:ph type="sldNum" sz="quarter" idx="10"/>
          </p:nvPr>
        </p:nvSpPr>
        <p:spPr/>
        <p:txBody>
          <a:bodyPr/>
          <a:lstStyle/>
          <a:p>
            <a:pPr rtl="0"/>
            <a:fld id="{5641018C-6CAF-B84E-B92C-ECB119457FBA}" type="slidenum">
              <a:rPr/>
              <a:t>62</a:t>
            </a:fld>
            <a:endParaRPr/>
          </a:p>
        </p:txBody>
      </p:sp>
    </p:spTree>
    <p:extLst>
      <p:ext uri="{BB962C8B-B14F-4D97-AF65-F5344CB8AC3E}">
        <p14:creationId xmlns:p14="http://schemas.microsoft.com/office/powerpoint/2010/main" val="32610608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dirty="0">
                <a:latin typeface="Arial" charset="0"/>
              </a:rPr>
              <a:t>13.3.2 Política de seguridad local de Windows</a:t>
            </a:r>
          </a:p>
          <a:p>
            <a:pPr rtl="0">
              <a:lnSpc>
                <a:spcPct val="80000"/>
              </a:lnSpc>
              <a:buFontTx/>
              <a:buNone/>
            </a:pPr>
            <a:r>
              <a:rPr lang="x-none" dirty="0" smtClean="0">
                <a:latin typeface="Arial" charset="0"/>
              </a:rPr>
              <a:t>13.3.2.4</a:t>
            </a:r>
            <a:r>
              <a:rPr lang="en-US" dirty="0" smtClean="0">
                <a:latin typeface="Arial" charset="0"/>
              </a:rPr>
              <a:t> </a:t>
            </a:r>
            <a:r>
              <a:rPr lang="x-none" baseline="0" dirty="0" smtClean="0">
                <a:latin typeface="Arial" charset="0"/>
              </a:rPr>
              <a:t>Exportación </a:t>
            </a:r>
            <a:r>
              <a:rPr lang="x-none" baseline="0" dirty="0">
                <a:latin typeface="Arial" charset="0"/>
              </a:rPr>
              <a:t>de la política de seguridad local</a:t>
            </a:r>
          </a:p>
        </p:txBody>
      </p:sp>
      <p:sp>
        <p:nvSpPr>
          <p:cNvPr id="4" name="Slide Number Placeholder 3"/>
          <p:cNvSpPr>
            <a:spLocks noGrp="1"/>
          </p:cNvSpPr>
          <p:nvPr>
            <p:ph type="sldNum" sz="quarter" idx="10"/>
          </p:nvPr>
        </p:nvSpPr>
        <p:spPr/>
        <p:txBody>
          <a:bodyPr/>
          <a:lstStyle/>
          <a:p>
            <a:pPr rtl="0"/>
            <a:fld id="{5641018C-6CAF-B84E-B92C-ECB119457FBA}" type="slidenum">
              <a:rPr/>
              <a:t>63</a:t>
            </a:fld>
            <a:endParaRPr/>
          </a:p>
        </p:txBody>
      </p:sp>
    </p:spTree>
    <p:extLst>
      <p:ext uri="{BB962C8B-B14F-4D97-AF65-F5344CB8AC3E}">
        <p14:creationId xmlns:p14="http://schemas.microsoft.com/office/powerpoint/2010/main" val="125529552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13.3.2 Política de seguridad local de Windows</a:t>
            </a:r>
          </a:p>
          <a:p>
            <a:pPr rtl="0">
              <a:lnSpc>
                <a:spcPct val="80000"/>
              </a:lnSpc>
              <a:buFontTx/>
              <a:buNone/>
            </a:pPr>
            <a:r>
              <a:rPr lang="x-none">
                <a:latin typeface="Arial" charset="0"/>
              </a:rPr>
              <a:t>13.3.2.5 </a:t>
            </a:r>
            <a:r>
              <a:rPr lang="x-none" baseline="0">
                <a:latin typeface="Arial" charset="0"/>
              </a:rPr>
              <a:t>Práctica de laboratorio: Configuración de la política de seguridad local de Windows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13.3.2.6</a:t>
            </a:r>
            <a:r>
              <a:rPr lang="x-none" baseline="0">
                <a:latin typeface="Arial" charset="0"/>
              </a:rPr>
              <a:t> Verifique su comprensión: Política de seguridad local</a:t>
            </a:r>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64</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322393197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dirty="0">
                <a:latin typeface="Arial" charset="0"/>
              </a:rPr>
              <a:t>13.3.3 Administrar usuarios y grupos</a:t>
            </a:r>
          </a:p>
          <a:p>
            <a:pPr rtl="0">
              <a:lnSpc>
                <a:spcPct val="80000"/>
              </a:lnSpc>
              <a:buFontTx/>
              <a:buNone/>
            </a:pPr>
            <a:r>
              <a:rPr lang="x-none" dirty="0" smtClean="0">
                <a:latin typeface="Arial" charset="0"/>
              </a:rPr>
              <a:t>13.3.3.1 </a:t>
            </a:r>
            <a:r>
              <a:rPr lang="x-none" baseline="0" dirty="0" smtClean="0">
                <a:latin typeface="Arial" charset="0"/>
              </a:rPr>
              <a:t>Mantenimiento </a:t>
            </a:r>
            <a:r>
              <a:rPr lang="x-none" baseline="0" dirty="0">
                <a:latin typeface="Arial" charset="0"/>
              </a:rPr>
              <a:t>de cuentas</a:t>
            </a:r>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65</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101170402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13.3.3 Administrar usuarios y grupos</a:t>
            </a:r>
          </a:p>
          <a:p>
            <a:pPr rtl="0">
              <a:lnSpc>
                <a:spcPct val="80000"/>
              </a:lnSpc>
              <a:buFontTx/>
              <a:buNone/>
            </a:pPr>
            <a:r>
              <a:rPr lang="x-none">
                <a:latin typeface="Arial" charset="0"/>
              </a:rPr>
              <a:t>13.3.3.2 </a:t>
            </a:r>
            <a:r>
              <a:rPr lang="x-none" baseline="0">
                <a:latin typeface="Arial" charset="0"/>
              </a:rPr>
              <a:t>Administración de las herramientas y tareas de cuentas de usuarios</a:t>
            </a:r>
          </a:p>
        </p:txBody>
      </p:sp>
      <p:sp>
        <p:nvSpPr>
          <p:cNvPr id="4" name="Slide Number Placeholder 3"/>
          <p:cNvSpPr>
            <a:spLocks noGrp="1"/>
          </p:cNvSpPr>
          <p:nvPr>
            <p:ph type="sldNum" sz="quarter" idx="10"/>
          </p:nvPr>
        </p:nvSpPr>
        <p:spPr/>
        <p:txBody>
          <a:bodyPr/>
          <a:lstStyle/>
          <a:p>
            <a:pPr rtl="0"/>
            <a:fld id="{5641018C-6CAF-B84E-B92C-ECB119457FBA}" type="slidenum">
              <a:rPr/>
              <a:t>66</a:t>
            </a:fld>
            <a:endParaRPr/>
          </a:p>
        </p:txBody>
      </p:sp>
    </p:spTree>
    <p:extLst>
      <p:ext uri="{BB962C8B-B14F-4D97-AF65-F5344CB8AC3E}">
        <p14:creationId xmlns:p14="http://schemas.microsoft.com/office/powerpoint/2010/main" val="138802736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13.3.3 Administrar usuarios y grupos</a:t>
            </a:r>
          </a:p>
          <a:p>
            <a:pPr rtl="0">
              <a:lnSpc>
                <a:spcPct val="80000"/>
              </a:lnSpc>
              <a:buFontTx/>
              <a:buNone/>
            </a:pPr>
            <a:r>
              <a:rPr lang="x-none">
                <a:latin typeface="Arial" charset="0"/>
              </a:rPr>
              <a:t>13.3.3.3 </a:t>
            </a:r>
            <a:r>
              <a:rPr lang="x-none" baseline="0">
                <a:latin typeface="Arial" charset="0"/>
              </a:rPr>
              <a:t>Administrador de usuarios y grupos locales</a:t>
            </a:r>
          </a:p>
        </p:txBody>
      </p:sp>
      <p:sp>
        <p:nvSpPr>
          <p:cNvPr id="4" name="Slide Number Placeholder 3"/>
          <p:cNvSpPr>
            <a:spLocks noGrp="1"/>
          </p:cNvSpPr>
          <p:nvPr>
            <p:ph type="sldNum" sz="quarter" idx="10"/>
          </p:nvPr>
        </p:nvSpPr>
        <p:spPr/>
        <p:txBody>
          <a:bodyPr/>
          <a:lstStyle/>
          <a:p>
            <a:pPr rtl="0"/>
            <a:fld id="{5641018C-6CAF-B84E-B92C-ECB119457FBA}" type="slidenum">
              <a:rPr/>
              <a:t>67</a:t>
            </a:fld>
            <a:endParaRPr/>
          </a:p>
        </p:txBody>
      </p:sp>
    </p:spTree>
    <p:extLst>
      <p:ext uri="{BB962C8B-B14F-4D97-AF65-F5344CB8AC3E}">
        <p14:creationId xmlns:p14="http://schemas.microsoft.com/office/powerpoint/2010/main" val="131090560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13.3.3 Administrar usuarios y grupos</a:t>
            </a:r>
          </a:p>
          <a:p>
            <a:pPr rtl="0">
              <a:lnSpc>
                <a:spcPct val="80000"/>
              </a:lnSpc>
              <a:buFontTx/>
              <a:buNone/>
            </a:pPr>
            <a:r>
              <a:rPr lang="x-none">
                <a:latin typeface="Arial" charset="0"/>
              </a:rPr>
              <a:t>13.3.3.4 </a:t>
            </a:r>
            <a:r>
              <a:rPr lang="x-none" baseline="0">
                <a:latin typeface="Arial" charset="0"/>
              </a:rPr>
              <a:t>Administrar grupos</a:t>
            </a:r>
          </a:p>
        </p:txBody>
      </p:sp>
      <p:sp>
        <p:nvSpPr>
          <p:cNvPr id="4" name="Slide Number Placeholder 3"/>
          <p:cNvSpPr>
            <a:spLocks noGrp="1"/>
          </p:cNvSpPr>
          <p:nvPr>
            <p:ph type="sldNum" sz="quarter" idx="10"/>
          </p:nvPr>
        </p:nvSpPr>
        <p:spPr/>
        <p:txBody>
          <a:bodyPr/>
          <a:lstStyle/>
          <a:p>
            <a:pPr rtl="0"/>
            <a:fld id="{5641018C-6CAF-B84E-B92C-ECB119457FBA}" type="slidenum">
              <a:rPr/>
              <a:t>68</a:t>
            </a:fld>
            <a:endParaRPr/>
          </a:p>
        </p:txBody>
      </p:sp>
    </p:spTree>
    <p:extLst>
      <p:ext uri="{BB962C8B-B14F-4D97-AF65-F5344CB8AC3E}">
        <p14:creationId xmlns:p14="http://schemas.microsoft.com/office/powerpoint/2010/main" val="395503828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13.3.3 Administrar usuarios y grupos</a:t>
            </a:r>
          </a:p>
          <a:p>
            <a:pPr rtl="0">
              <a:lnSpc>
                <a:spcPct val="80000"/>
              </a:lnSpc>
              <a:buFontTx/>
              <a:buNone/>
            </a:pPr>
            <a:r>
              <a:rPr lang="x-none">
                <a:latin typeface="Arial" charset="0"/>
              </a:rPr>
              <a:t>13.3.3.5 </a:t>
            </a:r>
            <a:r>
              <a:rPr lang="x-none" baseline="0">
                <a:latin typeface="Arial" charset="0"/>
              </a:rPr>
              <a:t>Abra Usuarios y computadoras de Active Directory</a:t>
            </a:r>
          </a:p>
        </p:txBody>
      </p:sp>
      <p:sp>
        <p:nvSpPr>
          <p:cNvPr id="4" name="Slide Number Placeholder 3"/>
          <p:cNvSpPr>
            <a:spLocks noGrp="1"/>
          </p:cNvSpPr>
          <p:nvPr>
            <p:ph type="sldNum" sz="quarter" idx="10"/>
          </p:nvPr>
        </p:nvSpPr>
        <p:spPr/>
        <p:txBody>
          <a:bodyPr/>
          <a:lstStyle/>
          <a:p>
            <a:pPr rtl="0"/>
            <a:fld id="{5641018C-6CAF-B84E-B92C-ECB119457FBA}" type="slidenum">
              <a:rPr/>
              <a:t>69</a:t>
            </a:fld>
            <a:endParaRPr/>
          </a:p>
        </p:txBody>
      </p:sp>
    </p:spTree>
    <p:extLst>
      <p:ext uri="{BB962C8B-B14F-4D97-AF65-F5344CB8AC3E}">
        <p14:creationId xmlns:p14="http://schemas.microsoft.com/office/powerpoint/2010/main" val="3727006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7</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2766495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13.3.3 Administrar usuarios y grupos</a:t>
            </a:r>
          </a:p>
          <a:p>
            <a:pPr rtl="0">
              <a:lnSpc>
                <a:spcPct val="80000"/>
              </a:lnSpc>
              <a:buFontTx/>
              <a:buNone/>
            </a:pPr>
            <a:r>
              <a:rPr lang="x-none">
                <a:latin typeface="Arial" charset="0"/>
              </a:rPr>
              <a:t>13.3.3.6 </a:t>
            </a:r>
            <a:r>
              <a:rPr lang="x-none" baseline="0">
                <a:latin typeface="Arial" charset="0"/>
              </a:rPr>
              <a:t>Práctica de laboratorio: Configuración de usuarios y grupos en Windows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13.3.3.7 </a:t>
            </a:r>
            <a:r>
              <a:rPr lang="x-none" baseline="0">
                <a:latin typeface="Arial" charset="0"/>
              </a:rPr>
              <a:t>Verifique su comprensión: Herramientas y tareas de cuentas de usuarios</a:t>
            </a:r>
          </a:p>
          <a:p>
            <a:pPr>
              <a:lnSpc>
                <a:spcPct val="80000"/>
              </a:lnSpc>
              <a:buFontTx/>
              <a:buNone/>
            </a:pPr>
            <a:endParaRPr lang="en-US" baseline="0" dirty="0">
              <a:latin typeface="Arial" charset="0"/>
            </a:endParaRPr>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70</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84245617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dirty="0">
                <a:latin typeface="Arial" charset="0"/>
              </a:rPr>
              <a:t>Firewall de Windows</a:t>
            </a:r>
          </a:p>
          <a:p>
            <a:pPr rtl="0">
              <a:lnSpc>
                <a:spcPct val="80000"/>
              </a:lnSpc>
              <a:buFontTx/>
              <a:buNone/>
            </a:pPr>
            <a:r>
              <a:rPr lang="x-none" smtClean="0">
                <a:latin typeface="Arial" charset="0"/>
              </a:rPr>
              <a:t>13.3.4.1</a:t>
            </a:r>
            <a:r>
              <a:rPr lang="x-none" baseline="0" smtClean="0">
                <a:latin typeface="Arial" charset="0"/>
              </a:rPr>
              <a:t>: </a:t>
            </a:r>
            <a:r>
              <a:rPr lang="x-none" baseline="0">
                <a:latin typeface="Arial" charset="0"/>
              </a:rPr>
              <a:t>Firewalls</a:t>
            </a:r>
          </a:p>
        </p:txBody>
      </p:sp>
      <p:sp>
        <p:nvSpPr>
          <p:cNvPr id="4" name="Slide Number Placeholder 3"/>
          <p:cNvSpPr>
            <a:spLocks noGrp="1"/>
          </p:cNvSpPr>
          <p:nvPr>
            <p:ph type="sldNum" sz="quarter" idx="10"/>
          </p:nvPr>
        </p:nvSpPr>
        <p:spPr/>
        <p:txBody>
          <a:bodyPr/>
          <a:lstStyle/>
          <a:p>
            <a:pPr rtl="0"/>
            <a:fld id="{5641018C-6CAF-B84E-B92C-ECB119457FBA}" type="slidenum">
              <a:rPr/>
              <a:t>71</a:t>
            </a:fld>
            <a:endParaRPr/>
          </a:p>
        </p:txBody>
      </p:sp>
    </p:spTree>
    <p:extLst>
      <p:ext uri="{BB962C8B-B14F-4D97-AF65-F5344CB8AC3E}">
        <p14:creationId xmlns:p14="http://schemas.microsoft.com/office/powerpoint/2010/main" val="52578343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dirty="0">
                <a:latin typeface="Arial" charset="0"/>
              </a:rPr>
              <a:t>Firewall de Windows</a:t>
            </a:r>
          </a:p>
          <a:p>
            <a:pPr rtl="0">
              <a:lnSpc>
                <a:spcPct val="80000"/>
              </a:lnSpc>
              <a:buFontTx/>
              <a:buNone/>
            </a:pPr>
            <a:r>
              <a:rPr lang="x-none" dirty="0" smtClean="0">
                <a:latin typeface="Arial" charset="0"/>
              </a:rPr>
              <a:t>13.3.4.2 </a:t>
            </a:r>
            <a:r>
              <a:rPr lang="x-none" baseline="0" dirty="0" smtClean="0">
                <a:latin typeface="Arial" charset="0"/>
              </a:rPr>
              <a:t>Firewalls </a:t>
            </a:r>
            <a:r>
              <a:rPr lang="x-none" baseline="0" dirty="0">
                <a:latin typeface="Arial" charset="0"/>
              </a:rPr>
              <a:t>de software</a:t>
            </a:r>
          </a:p>
        </p:txBody>
      </p:sp>
      <p:sp>
        <p:nvSpPr>
          <p:cNvPr id="4" name="Slide Number Placeholder 3"/>
          <p:cNvSpPr>
            <a:spLocks noGrp="1"/>
          </p:cNvSpPr>
          <p:nvPr>
            <p:ph type="sldNum" sz="quarter" idx="10"/>
          </p:nvPr>
        </p:nvSpPr>
        <p:spPr/>
        <p:txBody>
          <a:bodyPr/>
          <a:lstStyle/>
          <a:p>
            <a:pPr rtl="0"/>
            <a:fld id="{5641018C-6CAF-B84E-B92C-ECB119457FBA}" type="slidenum">
              <a:rPr/>
              <a:t>72</a:t>
            </a:fld>
            <a:endParaRPr/>
          </a:p>
        </p:txBody>
      </p:sp>
    </p:spTree>
    <p:extLst>
      <p:ext uri="{BB962C8B-B14F-4D97-AF65-F5344CB8AC3E}">
        <p14:creationId xmlns:p14="http://schemas.microsoft.com/office/powerpoint/2010/main" val="338897664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dirty="0">
                <a:latin typeface="Arial" charset="0"/>
              </a:rPr>
              <a:t>Firewall de Windows</a:t>
            </a:r>
          </a:p>
          <a:p>
            <a:pPr rtl="0">
              <a:lnSpc>
                <a:spcPct val="80000"/>
              </a:lnSpc>
              <a:buFontTx/>
              <a:buNone/>
            </a:pPr>
            <a:r>
              <a:rPr lang="x-none" dirty="0" smtClean="0">
                <a:latin typeface="Arial" charset="0"/>
              </a:rPr>
              <a:t>13.3.4.3 </a:t>
            </a:r>
            <a:r>
              <a:rPr lang="x-none" baseline="0" dirty="0" smtClean="0">
                <a:latin typeface="Arial" charset="0"/>
              </a:rPr>
              <a:t>Firewall </a:t>
            </a:r>
            <a:r>
              <a:rPr lang="x-none" baseline="0" dirty="0">
                <a:latin typeface="Arial" charset="0"/>
              </a:rPr>
              <a:t>de Windows</a:t>
            </a:r>
          </a:p>
        </p:txBody>
      </p:sp>
      <p:sp>
        <p:nvSpPr>
          <p:cNvPr id="4" name="Slide Number Placeholder 3"/>
          <p:cNvSpPr>
            <a:spLocks noGrp="1"/>
          </p:cNvSpPr>
          <p:nvPr>
            <p:ph type="sldNum" sz="quarter" idx="10"/>
          </p:nvPr>
        </p:nvSpPr>
        <p:spPr/>
        <p:txBody>
          <a:bodyPr/>
          <a:lstStyle/>
          <a:p>
            <a:pPr rtl="0"/>
            <a:fld id="{5641018C-6CAF-B84E-B92C-ECB119457FBA}" type="slidenum">
              <a:rPr/>
              <a:t>73</a:t>
            </a:fld>
            <a:endParaRPr/>
          </a:p>
        </p:txBody>
      </p:sp>
    </p:spTree>
    <p:extLst>
      <p:ext uri="{BB962C8B-B14F-4D97-AF65-F5344CB8AC3E}">
        <p14:creationId xmlns:p14="http://schemas.microsoft.com/office/powerpoint/2010/main" val="332990604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dirty="0">
                <a:latin typeface="Arial" charset="0"/>
              </a:rPr>
              <a:t>Firewall de Windows</a:t>
            </a:r>
          </a:p>
          <a:p>
            <a:pPr rtl="0">
              <a:lnSpc>
                <a:spcPct val="80000"/>
              </a:lnSpc>
              <a:buFontTx/>
              <a:buNone/>
            </a:pPr>
            <a:r>
              <a:rPr lang="x-none" dirty="0" smtClean="0">
                <a:latin typeface="Arial" charset="0"/>
              </a:rPr>
              <a:t>13.3.4.4 </a:t>
            </a:r>
            <a:r>
              <a:rPr lang="x-none" baseline="0" dirty="0" smtClean="0">
                <a:latin typeface="Arial" charset="0"/>
              </a:rPr>
              <a:t>Configuración </a:t>
            </a:r>
            <a:r>
              <a:rPr lang="x-none" baseline="0" dirty="0">
                <a:latin typeface="Arial" charset="0"/>
              </a:rPr>
              <a:t>de excepciones en Firewall de Windows</a:t>
            </a:r>
          </a:p>
        </p:txBody>
      </p:sp>
      <p:sp>
        <p:nvSpPr>
          <p:cNvPr id="4" name="Slide Number Placeholder 3"/>
          <p:cNvSpPr>
            <a:spLocks noGrp="1"/>
          </p:cNvSpPr>
          <p:nvPr>
            <p:ph type="sldNum" sz="quarter" idx="10"/>
          </p:nvPr>
        </p:nvSpPr>
        <p:spPr/>
        <p:txBody>
          <a:bodyPr/>
          <a:lstStyle/>
          <a:p>
            <a:pPr rtl="0"/>
            <a:fld id="{5641018C-6CAF-B84E-B92C-ECB119457FBA}" type="slidenum">
              <a:rPr/>
              <a:t>74</a:t>
            </a:fld>
            <a:endParaRPr/>
          </a:p>
        </p:txBody>
      </p:sp>
    </p:spTree>
    <p:extLst>
      <p:ext uri="{BB962C8B-B14F-4D97-AF65-F5344CB8AC3E}">
        <p14:creationId xmlns:p14="http://schemas.microsoft.com/office/powerpoint/2010/main" val="157760248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Firewall de Windows</a:t>
            </a:r>
          </a:p>
          <a:p>
            <a:pPr rtl="0">
              <a:lnSpc>
                <a:spcPct val="80000"/>
              </a:lnSpc>
              <a:buFontTx/>
              <a:buNone/>
            </a:pPr>
            <a:r>
              <a:rPr lang="x-none">
                <a:latin typeface="Arial" charset="0"/>
              </a:rPr>
              <a:t>13.3.4.5 </a:t>
            </a:r>
            <a:r>
              <a:rPr lang="x-none" baseline="0">
                <a:latin typeface="Arial" charset="0"/>
              </a:rPr>
              <a:t>Firewall de Windows con seguridad avanzada</a:t>
            </a:r>
          </a:p>
        </p:txBody>
      </p:sp>
      <p:sp>
        <p:nvSpPr>
          <p:cNvPr id="4" name="Slide Number Placeholder 3"/>
          <p:cNvSpPr>
            <a:spLocks noGrp="1"/>
          </p:cNvSpPr>
          <p:nvPr>
            <p:ph type="sldNum" sz="quarter" idx="10"/>
          </p:nvPr>
        </p:nvSpPr>
        <p:spPr/>
        <p:txBody>
          <a:bodyPr/>
          <a:lstStyle/>
          <a:p>
            <a:pPr rtl="0"/>
            <a:fld id="{5641018C-6CAF-B84E-B92C-ECB119457FBA}" type="slidenum">
              <a:rPr/>
              <a:t>75</a:t>
            </a:fld>
            <a:endParaRPr/>
          </a:p>
        </p:txBody>
      </p:sp>
    </p:spTree>
    <p:extLst>
      <p:ext uri="{BB962C8B-B14F-4D97-AF65-F5344CB8AC3E}">
        <p14:creationId xmlns:p14="http://schemas.microsoft.com/office/powerpoint/2010/main" val="429322261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Firewall de Windows</a:t>
            </a:r>
          </a:p>
          <a:p>
            <a:pPr rtl="0">
              <a:lnSpc>
                <a:spcPct val="80000"/>
              </a:lnSpc>
              <a:buFontTx/>
              <a:buNone/>
            </a:pPr>
            <a:r>
              <a:rPr lang="x-none">
                <a:latin typeface="Arial" charset="0"/>
              </a:rPr>
              <a:t>13.3.4.6 </a:t>
            </a:r>
            <a:r>
              <a:rPr lang="x-none" baseline="0">
                <a:latin typeface="Arial" charset="0"/>
              </a:rPr>
              <a:t>Práctica de laboratorio: Configuración del Firewall de Windows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13.3.4.7</a:t>
            </a:r>
            <a:r>
              <a:rPr lang="x-none" baseline="0">
                <a:latin typeface="Arial" charset="0"/>
              </a:rPr>
              <a:t> Verifique su comprensión: Firewall de Windows</a:t>
            </a:r>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76</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197961906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dirty="0">
                <a:latin typeface="Arial" charset="0"/>
              </a:rPr>
              <a:t>13.3.5 Seguridad web</a:t>
            </a:r>
          </a:p>
          <a:p>
            <a:pPr rtl="0">
              <a:lnSpc>
                <a:spcPct val="80000"/>
              </a:lnSpc>
              <a:buFontTx/>
              <a:buNone/>
            </a:pPr>
            <a:r>
              <a:rPr lang="x-none" dirty="0" smtClean="0">
                <a:latin typeface="Arial" charset="0"/>
              </a:rPr>
              <a:t>13.3.5.1 </a:t>
            </a:r>
            <a:r>
              <a:rPr lang="x-none" baseline="0" dirty="0" smtClean="0">
                <a:latin typeface="Arial" charset="0"/>
              </a:rPr>
              <a:t>Seguridad </a:t>
            </a:r>
            <a:r>
              <a:rPr lang="x-none" baseline="0" dirty="0">
                <a:latin typeface="Arial" charset="0"/>
              </a:rPr>
              <a:t>Web</a:t>
            </a:r>
          </a:p>
        </p:txBody>
      </p:sp>
      <p:sp>
        <p:nvSpPr>
          <p:cNvPr id="4" name="Slide Number Placeholder 3"/>
          <p:cNvSpPr>
            <a:spLocks noGrp="1"/>
          </p:cNvSpPr>
          <p:nvPr>
            <p:ph type="sldNum" sz="quarter" idx="10"/>
          </p:nvPr>
        </p:nvSpPr>
        <p:spPr/>
        <p:txBody>
          <a:bodyPr/>
          <a:lstStyle/>
          <a:p>
            <a:pPr rtl="0"/>
            <a:fld id="{5641018C-6CAF-B84E-B92C-ECB119457FBA}" type="slidenum">
              <a:rPr/>
              <a:t>77</a:t>
            </a:fld>
            <a:endParaRPr/>
          </a:p>
        </p:txBody>
      </p:sp>
    </p:spTree>
    <p:extLst>
      <p:ext uri="{BB962C8B-B14F-4D97-AF65-F5344CB8AC3E}">
        <p14:creationId xmlns:p14="http://schemas.microsoft.com/office/powerpoint/2010/main" val="315276399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dirty="0">
                <a:latin typeface="Arial" charset="0"/>
              </a:rPr>
              <a:t>13.3.5 Seguridad web</a:t>
            </a:r>
          </a:p>
          <a:p>
            <a:pPr rtl="0">
              <a:lnSpc>
                <a:spcPct val="80000"/>
              </a:lnSpc>
              <a:buFontTx/>
              <a:buNone/>
            </a:pPr>
            <a:r>
              <a:rPr lang="x-none" dirty="0" smtClean="0">
                <a:latin typeface="Arial" charset="0"/>
              </a:rPr>
              <a:t>13.3.5.2 </a:t>
            </a:r>
            <a:r>
              <a:rPr lang="x-none" baseline="0" dirty="0" smtClean="0">
                <a:latin typeface="Arial" charset="0"/>
              </a:rPr>
              <a:t>Navegación </a:t>
            </a:r>
            <a:r>
              <a:rPr lang="x-none" baseline="0" dirty="0">
                <a:latin typeface="Arial" charset="0"/>
              </a:rPr>
              <a:t>InPrivate</a:t>
            </a:r>
          </a:p>
        </p:txBody>
      </p:sp>
      <p:sp>
        <p:nvSpPr>
          <p:cNvPr id="4" name="Slide Number Placeholder 3"/>
          <p:cNvSpPr>
            <a:spLocks noGrp="1"/>
          </p:cNvSpPr>
          <p:nvPr>
            <p:ph type="sldNum" sz="quarter" idx="10"/>
          </p:nvPr>
        </p:nvSpPr>
        <p:spPr/>
        <p:txBody>
          <a:bodyPr/>
          <a:lstStyle/>
          <a:p>
            <a:pPr rtl="0"/>
            <a:fld id="{5641018C-6CAF-B84E-B92C-ECB119457FBA}" type="slidenum">
              <a:rPr/>
              <a:t>78</a:t>
            </a:fld>
            <a:endParaRPr/>
          </a:p>
        </p:txBody>
      </p:sp>
    </p:spTree>
    <p:extLst>
      <p:ext uri="{BB962C8B-B14F-4D97-AF65-F5344CB8AC3E}">
        <p14:creationId xmlns:p14="http://schemas.microsoft.com/office/powerpoint/2010/main" val="99350982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13.3.5 Seguridad web</a:t>
            </a:r>
          </a:p>
          <a:p>
            <a:pPr rtl="0">
              <a:lnSpc>
                <a:spcPct val="80000"/>
              </a:lnSpc>
              <a:buFontTx/>
              <a:buNone/>
            </a:pPr>
            <a:r>
              <a:rPr lang="x-none">
                <a:latin typeface="Arial" charset="0"/>
              </a:rPr>
              <a:t>13.3.5.3 </a:t>
            </a:r>
            <a:r>
              <a:rPr lang="x-none" baseline="0">
                <a:latin typeface="Arial" charset="0"/>
              </a:rPr>
              <a:t>Bloqueador de elementos emergentes</a:t>
            </a:r>
          </a:p>
        </p:txBody>
      </p:sp>
      <p:sp>
        <p:nvSpPr>
          <p:cNvPr id="4" name="Slide Number Placeholder 3"/>
          <p:cNvSpPr>
            <a:spLocks noGrp="1"/>
          </p:cNvSpPr>
          <p:nvPr>
            <p:ph type="sldNum" sz="quarter" idx="10"/>
          </p:nvPr>
        </p:nvSpPr>
        <p:spPr/>
        <p:txBody>
          <a:bodyPr/>
          <a:lstStyle/>
          <a:p>
            <a:pPr rtl="0"/>
            <a:fld id="{5641018C-6CAF-B84E-B92C-ECB119457FBA}" type="slidenum">
              <a:rPr/>
              <a:t>79</a:t>
            </a:fld>
            <a:endParaRPr/>
          </a:p>
        </p:txBody>
      </p:sp>
    </p:spTree>
    <p:extLst>
      <p:ext uri="{BB962C8B-B14F-4D97-AF65-F5344CB8AC3E}">
        <p14:creationId xmlns:p14="http://schemas.microsoft.com/office/powerpoint/2010/main" val="481451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8</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261386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dirty="0">
                <a:latin typeface="Arial" charset="0"/>
              </a:rPr>
              <a:t>13.3.5 Seguridad web</a:t>
            </a:r>
          </a:p>
          <a:p>
            <a:pPr rtl="0">
              <a:lnSpc>
                <a:spcPct val="80000"/>
              </a:lnSpc>
              <a:buFontTx/>
              <a:buNone/>
            </a:pPr>
            <a:r>
              <a:rPr lang="x-none" dirty="0" smtClean="0">
                <a:latin typeface="Arial" charset="0"/>
              </a:rPr>
              <a:t>13.3.5.4 </a:t>
            </a:r>
            <a:r>
              <a:rPr lang="x-none" baseline="0" dirty="0" smtClean="0">
                <a:latin typeface="Arial" charset="0"/>
              </a:rPr>
              <a:t>Filtro </a:t>
            </a:r>
            <a:r>
              <a:rPr lang="x-none" baseline="0" dirty="0">
                <a:latin typeface="Arial" charset="0"/>
              </a:rPr>
              <a:t>SmartScreen</a:t>
            </a:r>
          </a:p>
        </p:txBody>
      </p:sp>
      <p:sp>
        <p:nvSpPr>
          <p:cNvPr id="4" name="Slide Number Placeholder 3"/>
          <p:cNvSpPr>
            <a:spLocks noGrp="1"/>
          </p:cNvSpPr>
          <p:nvPr>
            <p:ph type="sldNum" sz="quarter" idx="10"/>
          </p:nvPr>
        </p:nvSpPr>
        <p:spPr/>
        <p:txBody>
          <a:bodyPr/>
          <a:lstStyle/>
          <a:p>
            <a:pPr rtl="0"/>
            <a:fld id="{5641018C-6CAF-B84E-B92C-ECB119457FBA}" type="slidenum">
              <a:rPr/>
              <a:t>80</a:t>
            </a:fld>
            <a:endParaRPr/>
          </a:p>
        </p:txBody>
      </p:sp>
    </p:spTree>
    <p:extLst>
      <p:ext uri="{BB962C8B-B14F-4D97-AF65-F5344CB8AC3E}">
        <p14:creationId xmlns:p14="http://schemas.microsoft.com/office/powerpoint/2010/main" val="177771715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dirty="0">
                <a:latin typeface="Arial" charset="0"/>
              </a:rPr>
              <a:t>13.3.5 Seguridad web</a:t>
            </a:r>
          </a:p>
          <a:p>
            <a:pPr rtl="0">
              <a:lnSpc>
                <a:spcPct val="80000"/>
              </a:lnSpc>
              <a:buFontTx/>
              <a:buNone/>
            </a:pPr>
            <a:r>
              <a:rPr lang="x-none" dirty="0" smtClean="0">
                <a:latin typeface="Arial" charset="0"/>
              </a:rPr>
              <a:t>13.3.5.5 </a:t>
            </a:r>
            <a:r>
              <a:rPr lang="x-none" baseline="0" dirty="0" smtClean="0">
                <a:latin typeface="Arial" charset="0"/>
              </a:rPr>
              <a:t>Filtrado </a:t>
            </a:r>
            <a:r>
              <a:rPr lang="x-none" baseline="0" dirty="0">
                <a:latin typeface="Arial" charset="0"/>
              </a:rPr>
              <a:t>de ActiveX</a:t>
            </a:r>
          </a:p>
          <a:p>
            <a:pPr marL="0" marR="0" lvl="0" indent="0" algn="l" defTabSz="457200" rtl="0" eaLnBrk="1" fontAlgn="auto" latinLnBrk="0" hangingPunct="1">
              <a:lnSpc>
                <a:spcPct val="80000"/>
              </a:lnSpc>
              <a:spcBef>
                <a:spcPts val="0"/>
              </a:spcBef>
              <a:spcAft>
                <a:spcPts val="0"/>
              </a:spcAft>
              <a:buClrTx/>
              <a:buSzTx/>
              <a:buFontTx/>
              <a:buNone/>
              <a:tabLst/>
              <a:defRPr/>
            </a:pPr>
            <a:r>
              <a:rPr lang="x-none" dirty="0">
                <a:latin typeface="Arial" charset="0"/>
              </a:rPr>
              <a:t>13.3.5.6</a:t>
            </a:r>
            <a:r>
              <a:rPr lang="x-none" baseline="0" dirty="0">
                <a:latin typeface="Arial" charset="0"/>
              </a:rPr>
              <a:t> Verifique su comprensión: Seguridad web</a:t>
            </a:r>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rtl="0"/>
            <a:fld id="{5641018C-6CAF-B84E-B92C-ECB119457FBA}" type="slidenum">
              <a:rPr/>
              <a:t>81</a:t>
            </a:fld>
            <a:endParaRPr/>
          </a:p>
        </p:txBody>
      </p:sp>
    </p:spTree>
    <p:extLst>
      <p:ext uri="{BB962C8B-B14F-4D97-AF65-F5344CB8AC3E}">
        <p14:creationId xmlns:p14="http://schemas.microsoft.com/office/powerpoint/2010/main" val="133832098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dirty="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dirty="0">
                <a:latin typeface="Arial" charset="0"/>
              </a:rPr>
              <a:t>13.3.6 Mantenimiento de seguridad</a:t>
            </a:r>
          </a:p>
          <a:p>
            <a:pPr rtl="0">
              <a:lnSpc>
                <a:spcPct val="80000"/>
              </a:lnSpc>
              <a:buFontTx/>
              <a:buNone/>
            </a:pPr>
            <a:r>
              <a:rPr lang="x-none" dirty="0" smtClean="0">
                <a:latin typeface="Arial" charset="0"/>
              </a:rPr>
              <a:t>13.3.6.1 </a:t>
            </a:r>
            <a:r>
              <a:rPr lang="x-none" baseline="0" dirty="0" smtClean="0">
                <a:latin typeface="Arial" charset="0"/>
              </a:rPr>
              <a:t>Configuración </a:t>
            </a:r>
            <a:r>
              <a:rPr lang="x-none" baseline="0" dirty="0">
                <a:latin typeface="Arial" charset="0"/>
              </a:rPr>
              <a:t>restrictiva</a:t>
            </a:r>
          </a:p>
        </p:txBody>
      </p:sp>
      <p:sp>
        <p:nvSpPr>
          <p:cNvPr id="4" name="Slide Number Placeholder 3"/>
          <p:cNvSpPr>
            <a:spLocks noGrp="1"/>
          </p:cNvSpPr>
          <p:nvPr>
            <p:ph type="sldNum" sz="quarter" idx="10"/>
          </p:nvPr>
        </p:nvSpPr>
        <p:spPr/>
        <p:txBody>
          <a:bodyPr/>
          <a:lstStyle/>
          <a:p>
            <a:pPr rtl="0"/>
            <a:fld id="{5641018C-6CAF-B84E-B92C-ECB119457FBA}" type="slidenum">
              <a:rPr/>
              <a:t>82</a:t>
            </a:fld>
            <a:endParaRPr/>
          </a:p>
        </p:txBody>
      </p:sp>
    </p:spTree>
    <p:extLst>
      <p:ext uri="{BB962C8B-B14F-4D97-AF65-F5344CB8AC3E}">
        <p14:creationId xmlns:p14="http://schemas.microsoft.com/office/powerpoint/2010/main" val="297368239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13.3.6 Mantenimiento de seguridad</a:t>
            </a:r>
          </a:p>
          <a:p>
            <a:pPr rtl="0">
              <a:lnSpc>
                <a:spcPct val="80000"/>
              </a:lnSpc>
              <a:buFontTx/>
              <a:buNone/>
            </a:pPr>
            <a:r>
              <a:rPr lang="x-none">
                <a:latin typeface="Arial" charset="0"/>
              </a:rPr>
              <a:t>13.3.6.2 </a:t>
            </a:r>
            <a:r>
              <a:rPr lang="x-none" baseline="0">
                <a:latin typeface="Arial" charset="0"/>
              </a:rPr>
              <a:t>Deshabilitar la reproducción automática</a:t>
            </a:r>
          </a:p>
        </p:txBody>
      </p:sp>
      <p:sp>
        <p:nvSpPr>
          <p:cNvPr id="4" name="Slide Number Placeholder 3"/>
          <p:cNvSpPr>
            <a:spLocks noGrp="1"/>
          </p:cNvSpPr>
          <p:nvPr>
            <p:ph type="sldNum" sz="quarter" idx="10"/>
          </p:nvPr>
        </p:nvSpPr>
        <p:spPr/>
        <p:txBody>
          <a:bodyPr/>
          <a:lstStyle/>
          <a:p>
            <a:pPr rtl="0"/>
            <a:fld id="{5641018C-6CAF-B84E-B92C-ECB119457FBA}" type="slidenum">
              <a:rPr/>
              <a:t>83</a:t>
            </a:fld>
            <a:endParaRPr/>
          </a:p>
        </p:txBody>
      </p:sp>
    </p:spTree>
    <p:extLst>
      <p:ext uri="{BB962C8B-B14F-4D97-AF65-F5344CB8AC3E}">
        <p14:creationId xmlns:p14="http://schemas.microsoft.com/office/powerpoint/2010/main" val="377284114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13.3 Protección de las estaciones de trabajo con Windows</a:t>
            </a:r>
          </a:p>
          <a:p>
            <a:pPr rtl="0">
              <a:lnSpc>
                <a:spcPct val="80000"/>
              </a:lnSpc>
              <a:buFontTx/>
              <a:buNone/>
            </a:pPr>
            <a:r>
              <a:rPr lang="x-none">
                <a:latin typeface="Arial" charset="0"/>
              </a:rPr>
              <a:t>13.3.6 Mantenimiento de seguridad</a:t>
            </a:r>
          </a:p>
          <a:p>
            <a:pPr rtl="0">
              <a:lnSpc>
                <a:spcPct val="80000"/>
              </a:lnSpc>
              <a:buFontTx/>
              <a:buNone/>
            </a:pPr>
            <a:r>
              <a:rPr lang="x-none">
                <a:latin typeface="Arial" charset="0"/>
              </a:rPr>
              <a:t>13.3.6.3 </a:t>
            </a:r>
            <a:r>
              <a:rPr lang="x-none" baseline="0">
                <a:latin typeface="Arial" charset="0"/>
              </a:rPr>
              <a:t>Paquetes de servicios y parches de seguridad del sistema operativo</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13.3.6.4</a:t>
            </a:r>
            <a:r>
              <a:rPr lang="x-none" baseline="0">
                <a:latin typeface="Arial" charset="0"/>
              </a:rPr>
              <a:t> Verifique su comprensión: Mantenimiento de la seguridad</a:t>
            </a:r>
          </a:p>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rtl="0"/>
            <a:fld id="{5641018C-6CAF-B84E-B92C-ECB119457FBA}" type="slidenum">
              <a:rPr/>
              <a:t>84</a:t>
            </a:fld>
            <a:endParaRPr/>
          </a:p>
        </p:txBody>
      </p:sp>
    </p:spTree>
    <p:extLst>
      <p:ext uri="{BB962C8B-B14F-4D97-AF65-F5344CB8AC3E}">
        <p14:creationId xmlns:p14="http://schemas.microsoft.com/office/powerpoint/2010/main" val="223340806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 Seguridad</a:t>
            </a:r>
          </a:p>
          <a:p>
            <a:pPr rtl="0">
              <a:buFontTx/>
              <a:buNone/>
            </a:pPr>
            <a:r>
              <a:rPr lang="x-none" sz="1200" b="0"/>
              <a:t>13.4 Configuración de la seguridad inalámbrica.</a:t>
            </a:r>
          </a:p>
          <a:p>
            <a:pPr rtl="0">
              <a:buFontTx/>
              <a:buNone/>
            </a:pPr>
            <a:r>
              <a:rPr lang="x-none" sz="1200" b="0"/>
              <a:t>13.4.1 Configuración de la seguridad inalámbrica</a:t>
            </a:r>
          </a:p>
          <a:p>
            <a:pPr rtl="0">
              <a:buFontTx/>
              <a:buNone/>
            </a:pPr>
            <a:r>
              <a:rPr lang="x-none" sz="1200" b="0"/>
              <a:t>13.4.1.1 ¿Qué conoce hasta ahora? Seguridad inalámbrica</a:t>
            </a:r>
          </a:p>
          <a:p>
            <a:pPr>
              <a:buFontTx/>
              <a:buNone/>
            </a:pPr>
            <a:endParaRPr lang="en-GB" b="0" dirty="0"/>
          </a:p>
        </p:txBody>
      </p:sp>
      <p:sp>
        <p:nvSpPr>
          <p:cNvPr id="4" name="Slide Number Placeholder 3"/>
          <p:cNvSpPr>
            <a:spLocks noGrp="1"/>
          </p:cNvSpPr>
          <p:nvPr>
            <p:ph type="sldNum" sz="quarter" idx="10"/>
          </p:nvPr>
        </p:nvSpPr>
        <p:spPr/>
        <p:txBody>
          <a:bodyPr/>
          <a:lstStyle/>
          <a:p>
            <a:pPr rtl="0"/>
            <a:fld id="{5641018C-6CAF-B84E-B92C-ECB119457FBA}" type="slidenum">
              <a:rPr/>
              <a:t>85</a:t>
            </a:fld>
            <a:endParaRPr/>
          </a:p>
        </p:txBody>
      </p:sp>
    </p:spTree>
    <p:extLst>
      <p:ext uri="{BB962C8B-B14F-4D97-AF65-F5344CB8AC3E}">
        <p14:creationId xmlns:p14="http://schemas.microsoft.com/office/powerpoint/2010/main" val="91494952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13.4 Configuración de la seguridad inalámbrica.</a:t>
            </a:r>
          </a:p>
          <a:p>
            <a:pPr rtl="0">
              <a:buFontTx/>
              <a:buNone/>
            </a:pPr>
            <a:r>
              <a:rPr lang="x-none" sz="1200" b="0"/>
              <a:t>13.4.1 Configuración de la seguridad inalámbrica.</a:t>
            </a:r>
          </a:p>
          <a:p>
            <a:pPr rtl="0">
              <a:buFontTx/>
              <a:buNone/>
            </a:pPr>
            <a:r>
              <a:rPr lang="x-none" sz="1200" b="0"/>
              <a:t>13.4.1.2 Tipos comunes de cifrado de comunicaciones</a:t>
            </a:r>
          </a:p>
          <a:p>
            <a:pPr>
              <a:buFontTx/>
              <a:buNone/>
            </a:pPr>
            <a:endParaRPr lang="en-GB" b="0" dirty="0"/>
          </a:p>
        </p:txBody>
      </p:sp>
      <p:sp>
        <p:nvSpPr>
          <p:cNvPr id="4" name="Slide Number Placeholder 3"/>
          <p:cNvSpPr>
            <a:spLocks noGrp="1"/>
          </p:cNvSpPr>
          <p:nvPr>
            <p:ph type="sldNum" sz="quarter" idx="10"/>
          </p:nvPr>
        </p:nvSpPr>
        <p:spPr/>
        <p:txBody>
          <a:bodyPr/>
          <a:lstStyle/>
          <a:p>
            <a:pPr rtl="0"/>
            <a:fld id="{5641018C-6CAF-B84E-B92C-ECB119457FBA}" type="slidenum">
              <a:rPr/>
              <a:t>86</a:t>
            </a:fld>
            <a:endParaRPr/>
          </a:p>
        </p:txBody>
      </p:sp>
    </p:spTree>
    <p:extLst>
      <p:ext uri="{BB962C8B-B14F-4D97-AF65-F5344CB8AC3E}">
        <p14:creationId xmlns:p14="http://schemas.microsoft.com/office/powerpoint/2010/main" val="359913909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13.4 Configuración de la seguridad inalámbrica.</a:t>
            </a:r>
          </a:p>
          <a:p>
            <a:pPr rtl="0">
              <a:buFontTx/>
              <a:buNone/>
            </a:pPr>
            <a:r>
              <a:rPr lang="x-none" sz="1200" b="0"/>
              <a:t>13.4.1 Configuración de la seguridad inalámbrica.</a:t>
            </a:r>
          </a:p>
          <a:p>
            <a:pPr rtl="0">
              <a:buFontTx/>
              <a:buNone/>
            </a:pPr>
            <a:r>
              <a:rPr lang="x-none" sz="1200" b="0"/>
              <a:t>13.4.1.2 Tipos comunes de cifrado de comunicaciones (Cont.)</a:t>
            </a:r>
          </a:p>
          <a:p>
            <a:pPr>
              <a:buFontTx/>
              <a:buNone/>
            </a:pPr>
            <a:endParaRPr lang="en-GB" b="0" dirty="0"/>
          </a:p>
        </p:txBody>
      </p:sp>
      <p:sp>
        <p:nvSpPr>
          <p:cNvPr id="4" name="Slide Number Placeholder 3"/>
          <p:cNvSpPr>
            <a:spLocks noGrp="1"/>
          </p:cNvSpPr>
          <p:nvPr>
            <p:ph type="sldNum" sz="quarter" idx="10"/>
          </p:nvPr>
        </p:nvSpPr>
        <p:spPr/>
        <p:txBody>
          <a:bodyPr/>
          <a:lstStyle/>
          <a:p>
            <a:pPr rtl="0"/>
            <a:fld id="{5641018C-6CAF-B84E-B92C-ECB119457FBA}" type="slidenum">
              <a:rPr/>
              <a:t>87</a:t>
            </a:fld>
            <a:endParaRPr/>
          </a:p>
        </p:txBody>
      </p:sp>
    </p:spTree>
    <p:extLst>
      <p:ext uri="{BB962C8B-B14F-4D97-AF65-F5344CB8AC3E}">
        <p14:creationId xmlns:p14="http://schemas.microsoft.com/office/powerpoint/2010/main" val="80812876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13.4 Configuración de la seguridad inalámbrica.</a:t>
            </a:r>
          </a:p>
          <a:p>
            <a:pPr rtl="0">
              <a:buFontTx/>
              <a:buNone/>
            </a:pPr>
            <a:r>
              <a:rPr lang="x-none" sz="1200" b="0"/>
              <a:t>13.4.1 Configuración de la seguridad inalámbrica.</a:t>
            </a:r>
          </a:p>
          <a:p>
            <a:pPr rtl="0">
              <a:buFontTx/>
              <a:buNone/>
            </a:pPr>
            <a:r>
              <a:rPr lang="x-none" sz="1200" b="0"/>
              <a:t>13.4.1.2 Tipos comunes de cifrado de comunicaciones (Cont.)</a:t>
            </a:r>
          </a:p>
          <a:p>
            <a:pPr>
              <a:buFontTx/>
              <a:buNone/>
            </a:pPr>
            <a:endParaRPr lang="en-GB" b="0" dirty="0"/>
          </a:p>
        </p:txBody>
      </p:sp>
      <p:sp>
        <p:nvSpPr>
          <p:cNvPr id="4" name="Slide Number Placeholder 3"/>
          <p:cNvSpPr>
            <a:spLocks noGrp="1"/>
          </p:cNvSpPr>
          <p:nvPr>
            <p:ph type="sldNum" sz="quarter" idx="10"/>
          </p:nvPr>
        </p:nvSpPr>
        <p:spPr/>
        <p:txBody>
          <a:bodyPr/>
          <a:lstStyle/>
          <a:p>
            <a:pPr rtl="0"/>
            <a:fld id="{5641018C-6CAF-B84E-B92C-ECB119457FBA}" type="slidenum">
              <a:rPr/>
              <a:t>88</a:t>
            </a:fld>
            <a:endParaRPr/>
          </a:p>
        </p:txBody>
      </p:sp>
    </p:spTree>
    <p:extLst>
      <p:ext uri="{BB962C8B-B14F-4D97-AF65-F5344CB8AC3E}">
        <p14:creationId xmlns:p14="http://schemas.microsoft.com/office/powerpoint/2010/main" val="82873602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13.4 Configuración de la seguridad inalámbrica.</a:t>
            </a:r>
          </a:p>
          <a:p>
            <a:pPr rtl="0">
              <a:buFontTx/>
              <a:buNone/>
            </a:pPr>
            <a:r>
              <a:rPr lang="x-none" sz="1200" b="0"/>
              <a:t>13.4.1 Configuración de la seguridad inalámbrica.</a:t>
            </a:r>
          </a:p>
          <a:p>
            <a:pPr rtl="0">
              <a:buFontTx/>
              <a:buNone/>
            </a:pPr>
            <a:r>
              <a:rPr lang="x-none" sz="1200" b="0"/>
              <a:t>13.4.1.3 Identificadores de conjunto de servicios</a:t>
            </a:r>
          </a:p>
          <a:p>
            <a:pPr>
              <a:buFontTx/>
              <a:buNone/>
            </a:pPr>
            <a:endParaRPr lang="en-GB" b="0" dirty="0"/>
          </a:p>
        </p:txBody>
      </p:sp>
      <p:sp>
        <p:nvSpPr>
          <p:cNvPr id="4" name="Slide Number Placeholder 3"/>
          <p:cNvSpPr>
            <a:spLocks noGrp="1"/>
          </p:cNvSpPr>
          <p:nvPr>
            <p:ph type="sldNum" sz="quarter" idx="10"/>
          </p:nvPr>
        </p:nvSpPr>
        <p:spPr/>
        <p:txBody>
          <a:bodyPr/>
          <a:lstStyle/>
          <a:p>
            <a:pPr rtl="0"/>
            <a:fld id="{5641018C-6CAF-B84E-B92C-ECB119457FBA}" type="slidenum">
              <a:rPr/>
              <a:t>89</a:t>
            </a:fld>
            <a:endParaRPr/>
          </a:p>
        </p:txBody>
      </p:sp>
    </p:spTree>
    <p:extLst>
      <p:ext uri="{BB962C8B-B14F-4D97-AF65-F5344CB8AC3E}">
        <p14:creationId xmlns:p14="http://schemas.microsoft.com/office/powerpoint/2010/main" val="2399551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9</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6057978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13.4 Configuración de la seguridad inalámbrica.</a:t>
            </a:r>
          </a:p>
          <a:p>
            <a:pPr rtl="0">
              <a:buFontTx/>
              <a:buNone/>
            </a:pPr>
            <a:r>
              <a:rPr lang="x-none" sz="1200" b="0"/>
              <a:t>13.4.1 Configuración de la seguridad inalámbrica.</a:t>
            </a:r>
          </a:p>
          <a:p>
            <a:pPr rtl="0">
              <a:buFontTx/>
              <a:buNone/>
            </a:pPr>
            <a:r>
              <a:rPr lang="x-none" sz="1200" b="0"/>
              <a:t>13.4.1.4 Métodos de autenticación</a:t>
            </a:r>
          </a:p>
          <a:p>
            <a:pPr>
              <a:buFontTx/>
              <a:buNone/>
            </a:pPr>
            <a:endParaRPr lang="en-GB" b="0" dirty="0"/>
          </a:p>
        </p:txBody>
      </p:sp>
      <p:sp>
        <p:nvSpPr>
          <p:cNvPr id="4" name="Slide Number Placeholder 3"/>
          <p:cNvSpPr>
            <a:spLocks noGrp="1"/>
          </p:cNvSpPr>
          <p:nvPr>
            <p:ph type="sldNum" sz="quarter" idx="10"/>
          </p:nvPr>
        </p:nvSpPr>
        <p:spPr/>
        <p:txBody>
          <a:bodyPr/>
          <a:lstStyle/>
          <a:p>
            <a:pPr rtl="0"/>
            <a:fld id="{5641018C-6CAF-B84E-B92C-ECB119457FBA}" type="slidenum">
              <a:rPr/>
              <a:t>90</a:t>
            </a:fld>
            <a:endParaRPr/>
          </a:p>
        </p:txBody>
      </p:sp>
    </p:spTree>
    <p:extLst>
      <p:ext uri="{BB962C8B-B14F-4D97-AF65-F5344CB8AC3E}">
        <p14:creationId xmlns:p14="http://schemas.microsoft.com/office/powerpoint/2010/main" val="427910926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13.4 Configuración de la seguridad inalámbrica.</a:t>
            </a:r>
          </a:p>
          <a:p>
            <a:pPr rtl="0">
              <a:buFontTx/>
              <a:buNone/>
            </a:pPr>
            <a:r>
              <a:rPr lang="x-none" sz="1200" b="0"/>
              <a:t>13.4.1 Configuración de la seguridad inalámbrica.</a:t>
            </a:r>
          </a:p>
          <a:p>
            <a:pPr rtl="0">
              <a:buFontTx/>
              <a:buNone/>
            </a:pPr>
            <a:r>
              <a:rPr lang="x-none" sz="1200" b="0"/>
              <a:t>13.4.1.5 Modos de seguridad inalámbrica</a:t>
            </a:r>
          </a:p>
          <a:p>
            <a:pPr>
              <a:buFontTx/>
              <a:buNone/>
            </a:pPr>
            <a:endParaRPr lang="en-GB" b="0" dirty="0"/>
          </a:p>
        </p:txBody>
      </p:sp>
      <p:sp>
        <p:nvSpPr>
          <p:cNvPr id="4" name="Slide Number Placeholder 3"/>
          <p:cNvSpPr>
            <a:spLocks noGrp="1"/>
          </p:cNvSpPr>
          <p:nvPr>
            <p:ph type="sldNum" sz="quarter" idx="10"/>
          </p:nvPr>
        </p:nvSpPr>
        <p:spPr/>
        <p:txBody>
          <a:bodyPr/>
          <a:lstStyle/>
          <a:p>
            <a:pPr rtl="0"/>
            <a:fld id="{5641018C-6CAF-B84E-B92C-ECB119457FBA}" type="slidenum">
              <a:rPr/>
              <a:t>91</a:t>
            </a:fld>
            <a:endParaRPr/>
          </a:p>
        </p:txBody>
      </p:sp>
    </p:spTree>
    <p:extLst>
      <p:ext uri="{BB962C8B-B14F-4D97-AF65-F5344CB8AC3E}">
        <p14:creationId xmlns:p14="http://schemas.microsoft.com/office/powerpoint/2010/main" val="317668135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13.4 Configuración de la seguridad inalámbrica.</a:t>
            </a:r>
          </a:p>
          <a:p>
            <a:pPr rtl="0">
              <a:buFontTx/>
              <a:buNone/>
            </a:pPr>
            <a:r>
              <a:rPr lang="x-none" sz="1200" b="0"/>
              <a:t>13.4.1 Configuración de la seguridad inalámbrica.</a:t>
            </a:r>
          </a:p>
          <a:p>
            <a:pPr rtl="0">
              <a:buFontTx/>
              <a:buNone/>
            </a:pPr>
            <a:r>
              <a:rPr lang="x-none" sz="1200" b="0"/>
              <a:t>13.4.1.5 Modos de seguridad inalámbrica (Cont.)</a:t>
            </a:r>
          </a:p>
          <a:p>
            <a:pPr>
              <a:buFontTx/>
              <a:buNone/>
            </a:pPr>
            <a:endParaRPr lang="en-GB" b="0" dirty="0"/>
          </a:p>
        </p:txBody>
      </p:sp>
      <p:sp>
        <p:nvSpPr>
          <p:cNvPr id="4" name="Slide Number Placeholder 3"/>
          <p:cNvSpPr>
            <a:spLocks noGrp="1"/>
          </p:cNvSpPr>
          <p:nvPr>
            <p:ph type="sldNum" sz="quarter" idx="10"/>
          </p:nvPr>
        </p:nvSpPr>
        <p:spPr/>
        <p:txBody>
          <a:bodyPr/>
          <a:lstStyle/>
          <a:p>
            <a:pPr rtl="0"/>
            <a:fld id="{5641018C-6CAF-B84E-B92C-ECB119457FBA}" type="slidenum">
              <a:rPr/>
              <a:t>92</a:t>
            </a:fld>
            <a:endParaRPr/>
          </a:p>
        </p:txBody>
      </p:sp>
    </p:spTree>
    <p:extLst>
      <p:ext uri="{BB962C8B-B14F-4D97-AF65-F5344CB8AC3E}">
        <p14:creationId xmlns:p14="http://schemas.microsoft.com/office/powerpoint/2010/main" val="223421396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13.4 Configuración de la seguridad inalámbrica.</a:t>
            </a:r>
          </a:p>
          <a:p>
            <a:pPr rtl="0">
              <a:buFontTx/>
              <a:buNone/>
            </a:pPr>
            <a:r>
              <a:rPr lang="x-none" sz="1200" b="0"/>
              <a:t>13.4.1 Configuración de la seguridad inalámbrica.</a:t>
            </a:r>
          </a:p>
          <a:p>
            <a:pPr rtl="0">
              <a:buFontTx/>
              <a:buNone/>
            </a:pPr>
            <a:r>
              <a:rPr lang="x-none" sz="1200" b="0"/>
              <a:t>13.4.1.6 Actualizaciones de firmware</a:t>
            </a:r>
          </a:p>
          <a:p>
            <a:pPr>
              <a:buFontTx/>
              <a:buNone/>
            </a:pPr>
            <a:endParaRPr lang="en-GB" b="0" dirty="0"/>
          </a:p>
        </p:txBody>
      </p:sp>
      <p:sp>
        <p:nvSpPr>
          <p:cNvPr id="4" name="Slide Number Placeholder 3"/>
          <p:cNvSpPr>
            <a:spLocks noGrp="1"/>
          </p:cNvSpPr>
          <p:nvPr>
            <p:ph type="sldNum" sz="quarter" idx="10"/>
          </p:nvPr>
        </p:nvSpPr>
        <p:spPr/>
        <p:txBody>
          <a:bodyPr/>
          <a:lstStyle/>
          <a:p>
            <a:pPr rtl="0"/>
            <a:fld id="{5641018C-6CAF-B84E-B92C-ECB119457FBA}" type="slidenum">
              <a:rPr/>
              <a:t>93</a:t>
            </a:fld>
            <a:endParaRPr/>
          </a:p>
        </p:txBody>
      </p:sp>
    </p:spTree>
    <p:extLst>
      <p:ext uri="{BB962C8B-B14F-4D97-AF65-F5344CB8AC3E}">
        <p14:creationId xmlns:p14="http://schemas.microsoft.com/office/powerpoint/2010/main" val="41200179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13.4 Configuración de la seguridad inalámbrica.</a:t>
            </a:r>
          </a:p>
          <a:p>
            <a:pPr rtl="0">
              <a:buFontTx/>
              <a:buNone/>
            </a:pPr>
            <a:r>
              <a:rPr lang="x-none" sz="1200" b="0"/>
              <a:t>13.4.1 Configuración de la seguridad inalámbrica.</a:t>
            </a:r>
          </a:p>
          <a:p>
            <a:pPr rtl="0">
              <a:buFontTx/>
              <a:buNone/>
            </a:pPr>
            <a:r>
              <a:rPr lang="x-none" sz="1200" b="0"/>
              <a:t>13.4.1.7 Firewalls</a:t>
            </a:r>
          </a:p>
          <a:p>
            <a:pPr>
              <a:buFontTx/>
              <a:buNone/>
            </a:pPr>
            <a:endParaRPr lang="en-GB" b="0" dirty="0"/>
          </a:p>
        </p:txBody>
      </p:sp>
      <p:sp>
        <p:nvSpPr>
          <p:cNvPr id="4" name="Slide Number Placeholder 3"/>
          <p:cNvSpPr>
            <a:spLocks noGrp="1"/>
          </p:cNvSpPr>
          <p:nvPr>
            <p:ph type="sldNum" sz="quarter" idx="10"/>
          </p:nvPr>
        </p:nvSpPr>
        <p:spPr/>
        <p:txBody>
          <a:bodyPr/>
          <a:lstStyle/>
          <a:p>
            <a:pPr rtl="0"/>
            <a:fld id="{5641018C-6CAF-B84E-B92C-ECB119457FBA}" type="slidenum">
              <a:rPr/>
              <a:t>94</a:t>
            </a:fld>
            <a:endParaRPr/>
          </a:p>
        </p:txBody>
      </p:sp>
    </p:spTree>
    <p:extLst>
      <p:ext uri="{BB962C8B-B14F-4D97-AF65-F5344CB8AC3E}">
        <p14:creationId xmlns:p14="http://schemas.microsoft.com/office/powerpoint/2010/main" val="138306845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13.4 Configuración de la seguridad inalámbrica.</a:t>
            </a:r>
          </a:p>
          <a:p>
            <a:pPr rtl="0">
              <a:buFontTx/>
              <a:buNone/>
            </a:pPr>
            <a:r>
              <a:rPr lang="x-none" sz="1200" b="0"/>
              <a:t>13.4.1 Configuración de la seguridad inalámbrica.</a:t>
            </a:r>
          </a:p>
          <a:p>
            <a:pPr rtl="0">
              <a:buFontTx/>
              <a:buNone/>
            </a:pPr>
            <a:r>
              <a:rPr lang="x-none" sz="1200" b="0"/>
              <a:t>13.4.1.8. Reenvío y activación de puertos</a:t>
            </a:r>
          </a:p>
          <a:p>
            <a:pPr>
              <a:buFontTx/>
              <a:buNone/>
            </a:pPr>
            <a:endParaRPr lang="en-GB" b="0" dirty="0"/>
          </a:p>
        </p:txBody>
      </p:sp>
      <p:sp>
        <p:nvSpPr>
          <p:cNvPr id="4" name="Slide Number Placeholder 3"/>
          <p:cNvSpPr>
            <a:spLocks noGrp="1"/>
          </p:cNvSpPr>
          <p:nvPr>
            <p:ph type="sldNum" sz="quarter" idx="10"/>
          </p:nvPr>
        </p:nvSpPr>
        <p:spPr/>
        <p:txBody>
          <a:bodyPr/>
          <a:lstStyle/>
          <a:p>
            <a:pPr rtl="0"/>
            <a:fld id="{5641018C-6CAF-B84E-B92C-ECB119457FBA}" type="slidenum">
              <a:rPr/>
              <a:t>95</a:t>
            </a:fld>
            <a:endParaRPr/>
          </a:p>
        </p:txBody>
      </p:sp>
    </p:spTree>
    <p:extLst>
      <p:ext uri="{BB962C8B-B14F-4D97-AF65-F5344CB8AC3E}">
        <p14:creationId xmlns:p14="http://schemas.microsoft.com/office/powerpoint/2010/main" val="255012917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13.4 Configuración de la seguridad inalámbrica.</a:t>
            </a:r>
          </a:p>
          <a:p>
            <a:pPr rtl="0">
              <a:buFontTx/>
              <a:buNone/>
            </a:pPr>
            <a:r>
              <a:rPr lang="x-none" sz="1200" b="0"/>
              <a:t>13.4.1 Configuración de la seguridad inalámbrica.</a:t>
            </a:r>
          </a:p>
          <a:p>
            <a:pPr rtl="0">
              <a:buFontTx/>
              <a:buNone/>
            </a:pPr>
            <a:r>
              <a:rPr lang="x-none" sz="1200" b="0"/>
              <a:t>13.4.1.9 Plug and Play universal</a:t>
            </a:r>
          </a:p>
          <a:p>
            <a:pPr>
              <a:buFontTx/>
              <a:buNone/>
            </a:pPr>
            <a:endParaRPr lang="en-GB" b="0" dirty="0"/>
          </a:p>
        </p:txBody>
      </p:sp>
      <p:sp>
        <p:nvSpPr>
          <p:cNvPr id="4" name="Slide Number Placeholder 3"/>
          <p:cNvSpPr>
            <a:spLocks noGrp="1"/>
          </p:cNvSpPr>
          <p:nvPr>
            <p:ph type="sldNum" sz="quarter" idx="10"/>
          </p:nvPr>
        </p:nvSpPr>
        <p:spPr/>
        <p:txBody>
          <a:bodyPr/>
          <a:lstStyle/>
          <a:p>
            <a:pPr rtl="0"/>
            <a:fld id="{5641018C-6CAF-B84E-B92C-ECB119457FBA}" type="slidenum">
              <a:rPr/>
              <a:t>96</a:t>
            </a:fld>
            <a:endParaRPr/>
          </a:p>
        </p:txBody>
      </p:sp>
    </p:spTree>
    <p:extLst>
      <p:ext uri="{BB962C8B-B14F-4D97-AF65-F5344CB8AC3E}">
        <p14:creationId xmlns:p14="http://schemas.microsoft.com/office/powerpoint/2010/main" val="152982815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13.4 Configuración de la seguridad inalámbrica.</a:t>
            </a:r>
          </a:p>
          <a:p>
            <a:pPr rtl="0">
              <a:buFontTx/>
              <a:buNone/>
            </a:pPr>
            <a:r>
              <a:rPr lang="x-none" sz="1200" b="0"/>
              <a:t>13.4.1 Configuración de la seguridad inalámbrica.</a:t>
            </a:r>
          </a:p>
          <a:p>
            <a:pPr rtl="0">
              <a:buFontTx/>
              <a:buNone/>
            </a:pPr>
            <a:r>
              <a:rPr lang="x-none" sz="1200" b="0"/>
              <a:t>13.4.1.10 Packet Tracer: Configuración de la seguridad inalámbrica</a:t>
            </a:r>
          </a:p>
          <a:p>
            <a:pPr>
              <a:buFontTx/>
              <a:buNone/>
            </a:pPr>
            <a:endParaRPr lang="en-GB" b="0" dirty="0"/>
          </a:p>
        </p:txBody>
      </p:sp>
      <p:sp>
        <p:nvSpPr>
          <p:cNvPr id="4" name="Slide Number Placeholder 3"/>
          <p:cNvSpPr>
            <a:spLocks noGrp="1"/>
          </p:cNvSpPr>
          <p:nvPr>
            <p:ph type="sldNum" sz="quarter" idx="10"/>
          </p:nvPr>
        </p:nvSpPr>
        <p:spPr/>
        <p:txBody>
          <a:bodyPr/>
          <a:lstStyle/>
          <a:p>
            <a:pPr rtl="0"/>
            <a:fld id="{5641018C-6CAF-B84E-B92C-ECB119457FBA}" type="slidenum">
              <a:rPr/>
              <a:t>97</a:t>
            </a:fld>
            <a:endParaRPr/>
          </a:p>
        </p:txBody>
      </p:sp>
    </p:spTree>
    <p:extLst>
      <p:ext uri="{BB962C8B-B14F-4D97-AF65-F5344CB8AC3E}">
        <p14:creationId xmlns:p14="http://schemas.microsoft.com/office/powerpoint/2010/main" val="257481433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 Seguridad</a:t>
            </a:r>
          </a:p>
          <a:p>
            <a:pPr rtl="0">
              <a:buFontTx/>
              <a:buNone/>
            </a:pPr>
            <a:r>
              <a:rPr lang="x-none" sz="1200" b="0"/>
              <a:t>13.5 Proceso básico de resolución de problemas de seguridad</a:t>
            </a:r>
          </a:p>
        </p:txBody>
      </p:sp>
      <p:sp>
        <p:nvSpPr>
          <p:cNvPr id="4" name="Slide Number Placeholder 3"/>
          <p:cNvSpPr>
            <a:spLocks noGrp="1"/>
          </p:cNvSpPr>
          <p:nvPr>
            <p:ph type="sldNum" sz="quarter" idx="10"/>
          </p:nvPr>
        </p:nvSpPr>
        <p:spPr/>
        <p:txBody>
          <a:bodyPr/>
          <a:lstStyle/>
          <a:p>
            <a:pPr rtl="0"/>
            <a:fld id="{5641018C-6CAF-B84E-B92C-ECB119457FBA}" type="slidenum">
              <a:rPr/>
              <a:t>98</a:t>
            </a:fld>
            <a:endParaRPr/>
          </a:p>
        </p:txBody>
      </p:sp>
    </p:spTree>
    <p:extLst>
      <p:ext uri="{BB962C8B-B14F-4D97-AF65-F5344CB8AC3E}">
        <p14:creationId xmlns:p14="http://schemas.microsoft.com/office/powerpoint/2010/main" val="238834664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13.5 Proceso básico de resolución de problemas de seguridad</a:t>
            </a:r>
          </a:p>
          <a:p>
            <a:pPr rtl="0">
              <a:buFontTx/>
              <a:buNone/>
            </a:pPr>
            <a:r>
              <a:rPr lang="x-none" sz="1200" b="0"/>
              <a:t>13.5.1 Aplicación del proceso de resolución de problemas de seguridad</a:t>
            </a:r>
          </a:p>
          <a:p>
            <a:pPr rtl="0">
              <a:buFontTx/>
              <a:buNone/>
            </a:pPr>
            <a:r>
              <a:rPr lang="x-none" sz="1200" b="0"/>
              <a:t>13.5.1.1 El proceso para solucionar problemas</a:t>
            </a:r>
          </a:p>
        </p:txBody>
      </p:sp>
      <p:sp>
        <p:nvSpPr>
          <p:cNvPr id="4" name="Slide Number Placeholder 3"/>
          <p:cNvSpPr>
            <a:spLocks noGrp="1"/>
          </p:cNvSpPr>
          <p:nvPr>
            <p:ph type="sldNum" sz="quarter" idx="10"/>
          </p:nvPr>
        </p:nvSpPr>
        <p:spPr/>
        <p:txBody>
          <a:bodyPr/>
          <a:lstStyle/>
          <a:p>
            <a:pPr rtl="0"/>
            <a:fld id="{5641018C-6CAF-B84E-B92C-ECB119457FBA}" type="slidenum">
              <a:rPr/>
              <a:t>99</a:t>
            </a:fld>
            <a:endParaRPr/>
          </a:p>
        </p:txBody>
      </p:sp>
    </p:spTree>
    <p:extLst>
      <p:ext uri="{BB962C8B-B14F-4D97-AF65-F5344CB8AC3E}">
        <p14:creationId xmlns:p14="http://schemas.microsoft.com/office/powerpoint/2010/main" val="33256294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6"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kern="1200" dirty="0">
                <a:solidFill>
                  <a:schemeClr val="accent5">
                    <a:lumMod val="50000"/>
                  </a:schemeClr>
                </a:solidFill>
                <a:latin typeface="+mn-lt"/>
                <a:ea typeface="+mn-ea"/>
                <a:cs typeface="CiscoSans Thin"/>
              </a:rPr>
              <a:t>© 2016 Cisco y/o sus filiales. Todos los derechos reservados</a:t>
            </a:r>
            <a:r>
              <a:rPr lang="x-none" sz="600" kern="1200" dirty="0" smtClean="0">
                <a:solidFill>
                  <a:schemeClr val="accent5">
                    <a:lumMod val="50000"/>
                  </a:schemeClr>
                </a:solidFill>
                <a:latin typeface="+mn-lt"/>
                <a:ea typeface="+mn-ea"/>
                <a:cs typeface="CiscoSans Thin"/>
              </a:rPr>
              <a:t>.</a:t>
            </a:r>
            <a:r>
              <a:rPr lang="en-US" sz="600" kern="1200" dirty="0" smtClean="0">
                <a:solidFill>
                  <a:schemeClr val="accent5">
                    <a:lumMod val="50000"/>
                  </a:schemeClr>
                </a:solidFill>
                <a:latin typeface="+mn-lt"/>
                <a:ea typeface="+mn-ea"/>
                <a:cs typeface="CiscoSans Thin"/>
              </a:rPr>
              <a:t> </a:t>
            </a:r>
            <a:r>
              <a:rPr lang="x-none" sz="600" kern="1200" dirty="0" smtClean="0">
                <a:solidFill>
                  <a:schemeClr val="accent5">
                    <a:lumMod val="50000"/>
                  </a:schemeClr>
                </a:solidFill>
                <a:latin typeface="+mn-lt"/>
                <a:ea typeface="+mn-ea"/>
                <a:cs typeface="CiscoSans Thin"/>
              </a:rPr>
              <a:t>Información </a:t>
            </a:r>
            <a:r>
              <a:rPr lang="x-none" sz="600" kern="1200" dirty="0">
                <a:solidFill>
                  <a:schemeClr val="accent5">
                    <a:lumMod val="50000"/>
                  </a:schemeClr>
                </a:solidFill>
                <a:latin typeface="+mn-lt"/>
                <a:ea typeface="+mn-ea"/>
                <a:cs typeface="CiscoSans Thin"/>
              </a:rPr>
              <a:t>confidencial de Cisco.</a:t>
            </a:r>
          </a:p>
        </p:txBody>
      </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http://schemas.openxmlformats.org/drawingml/2006/chart" xmlns:c15="http://schemas.microsoft.com/office/drawing/2012/chart"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3"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3">
                    <a:lumMod val="85000"/>
                  </a:schemeClr>
                </a:solidFill>
                <a:latin typeface="+mn-lt"/>
                <a:ea typeface="+mn-ea"/>
                <a:cs typeface="CiscoSans Thin"/>
              </a:rPr>
              <a:t>© 2016 Cisco y/o sus filiales. Todos los derechos reservados</a:t>
            </a:r>
            <a:r>
              <a:rPr lang="x-none" sz="600" dirty="0" smtClean="0">
                <a:solidFill>
                  <a:schemeClr val="accent3">
                    <a:lumMod val="85000"/>
                  </a:schemeClr>
                </a:solidFill>
                <a:latin typeface="+mn-lt"/>
                <a:ea typeface="+mn-ea"/>
                <a:cs typeface="CiscoSans Thin"/>
              </a:rPr>
              <a:t>.</a:t>
            </a:r>
            <a:r>
              <a:rPr lang="en-US" sz="600" dirty="0" smtClean="0">
                <a:solidFill>
                  <a:schemeClr val="accent3">
                    <a:lumMod val="85000"/>
                  </a:schemeClr>
                </a:solidFill>
                <a:latin typeface="+mn-lt"/>
                <a:ea typeface="+mn-ea"/>
                <a:cs typeface="CiscoSans Thin"/>
              </a:rPr>
              <a:t> </a:t>
            </a:r>
            <a:r>
              <a:rPr lang="x-none" sz="600" dirty="0" smtClean="0">
                <a:solidFill>
                  <a:schemeClr val="accent3">
                    <a:lumMod val="85000"/>
                  </a:schemeClr>
                </a:solidFill>
                <a:latin typeface="+mn-lt"/>
                <a:ea typeface="+mn-ea"/>
                <a:cs typeface="CiscoSans Thin"/>
              </a:rPr>
              <a:t>Información </a:t>
            </a:r>
            <a:r>
              <a:rPr lang="x-none" sz="600" dirty="0">
                <a:solidFill>
                  <a:schemeClr val="accent3">
                    <a:lumMod val="85000"/>
                  </a:schemeClr>
                </a:solidFill>
                <a:latin typeface="+mn-lt"/>
                <a:ea typeface="+mn-ea"/>
                <a:cs typeface="CiscoSans Thin"/>
              </a:rPr>
              <a:t>confidencial de Cisco.</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mod="1">
    <p:ext uri="{27BBF7A9-308A-43DC-89C8-2F10F3537804}">
      <p15:sldGuideLst xmlns="" xmlns:c="http://schemas.openxmlformats.org/drawingml/2006/chart" xmlns:c15="http://schemas.microsoft.com/office/drawing/2012/char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13.xml"/><Relationship Id="rId1" Type="http://schemas.openxmlformats.org/officeDocument/2006/relationships/tags" Target="../tags/tag101.xml"/><Relationship Id="rId4" Type="http://schemas.openxmlformats.org/officeDocument/2006/relationships/image" Target="../media/image40.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13.xml"/><Relationship Id="rId1" Type="http://schemas.openxmlformats.org/officeDocument/2006/relationships/tags" Target="../tags/tag102.xml"/><Relationship Id="rId4" Type="http://schemas.openxmlformats.org/officeDocument/2006/relationships/image" Target="../media/image41.pn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13.xml"/><Relationship Id="rId1" Type="http://schemas.openxmlformats.org/officeDocument/2006/relationships/tags" Target="../tags/tag103.xml"/><Relationship Id="rId4" Type="http://schemas.openxmlformats.org/officeDocument/2006/relationships/image" Target="../media/image42.pn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13.xml"/><Relationship Id="rId1" Type="http://schemas.openxmlformats.org/officeDocument/2006/relationships/tags" Target="../tags/tag104.xml"/><Relationship Id="rId4" Type="http://schemas.openxmlformats.org/officeDocument/2006/relationships/image" Target="../media/image43.pn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13.xml"/><Relationship Id="rId1" Type="http://schemas.openxmlformats.org/officeDocument/2006/relationships/tags" Target="../tags/tag105.xml"/><Relationship Id="rId4" Type="http://schemas.openxmlformats.org/officeDocument/2006/relationships/image" Target="../media/image44.pn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13.xml"/><Relationship Id="rId1" Type="http://schemas.openxmlformats.org/officeDocument/2006/relationships/tags" Target="../tags/tag106.xml"/><Relationship Id="rId4" Type="http://schemas.openxmlformats.org/officeDocument/2006/relationships/image" Target="../media/image45.pn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13.xml"/><Relationship Id="rId1" Type="http://schemas.openxmlformats.org/officeDocument/2006/relationships/tags" Target="../tags/tag107.xml"/><Relationship Id="rId4" Type="http://schemas.openxmlformats.org/officeDocument/2006/relationships/image" Target="../media/image46.png"/></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13.xml"/><Relationship Id="rId1" Type="http://schemas.openxmlformats.org/officeDocument/2006/relationships/tags" Target="../tags/tag108.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4.xml"/><Relationship Id="rId1" Type="http://schemas.openxmlformats.org/officeDocument/2006/relationships/tags" Target="../tags/tag109.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13.xml"/><Relationship Id="rId1" Type="http://schemas.openxmlformats.org/officeDocument/2006/relationships/tags" Target="../tags/tag1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13.xml"/><Relationship Id="rId1" Type="http://schemas.openxmlformats.org/officeDocument/2006/relationships/tags" Target="../tags/tag111.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13.xml"/><Relationship Id="rId1" Type="http://schemas.openxmlformats.org/officeDocument/2006/relationships/tags" Target="../tags/tag112.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13.xml"/><Relationship Id="rId1" Type="http://schemas.openxmlformats.org/officeDocument/2006/relationships/tags" Target="../tags/tag113.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13.xml"/><Relationship Id="rId1" Type="http://schemas.openxmlformats.org/officeDocument/2006/relationships/tags" Target="../tags/tag114.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10.xml"/><Relationship Id="rId1" Type="http://schemas.openxmlformats.org/officeDocument/2006/relationships/tags" Target="../tags/tag1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13.xml"/><Relationship Id="rId6" Type="http://schemas.openxmlformats.org/officeDocument/2006/relationships/hyperlink" Target="https://www.netacad.com/group/communities/it-essentials" TargetMode="External"/><Relationship Id="rId5" Type="http://schemas.openxmlformats.org/officeDocument/2006/relationships/hyperlink" Target="https://community.cisco.com/" TargetMode="External"/><Relationship Id="rId4" Type="http://schemas.openxmlformats.org/officeDocument/2006/relationships/hyperlink" Target="https://community.cisco.com/t5/networking-academy/ct-p/Netacad"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0.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0.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3.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5.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6.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7.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8.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0.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3.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35.xml"/><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7.xml"/><Relationship Id="rId5" Type="http://schemas.openxmlformats.org/officeDocument/2006/relationships/image" Target="../media/image16.png"/><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38.xml"/><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3.xml"/><Relationship Id="rId1" Type="http://schemas.openxmlformats.org/officeDocument/2006/relationships/tags" Target="../tags/tag40.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41.xml"/><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42.xml"/><Relationship Id="rId4" Type="http://schemas.openxmlformats.org/officeDocument/2006/relationships/image" Target="../media/image20.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45.xml"/><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3.xml"/><Relationship Id="rId1" Type="http://schemas.openxmlformats.org/officeDocument/2006/relationships/tags" Target="../tags/tag47.xml"/><Relationship Id="rId4" Type="http://schemas.openxmlformats.org/officeDocument/2006/relationships/image" Target="../media/image22.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tags" Target="../tags/tag48.xml"/><Relationship Id="rId4" Type="http://schemas.openxmlformats.org/officeDocument/2006/relationships/image" Target="../media/image23.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ags" Target="../tags/tag49.xml"/><Relationship Id="rId4" Type="http://schemas.openxmlformats.org/officeDocument/2006/relationships/image" Target="../media/image24.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3.xml"/><Relationship Id="rId1" Type="http://schemas.openxmlformats.org/officeDocument/2006/relationships/tags" Target="../tags/tag50.xml"/><Relationship Id="rId5" Type="http://schemas.openxmlformats.org/officeDocument/2006/relationships/image" Target="../media/image25.png"/><Relationship Id="rId4" Type="http://schemas.openxmlformats.org/officeDocument/2006/relationships/hyperlink" Target="http://review.netacad.net/review2.0/courses/ITE7/en/trunk/"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3.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3.xml"/><Relationship Id="rId1" Type="http://schemas.openxmlformats.org/officeDocument/2006/relationships/tags" Target="../tags/tag52.xml"/><Relationship Id="rId4" Type="http://schemas.openxmlformats.org/officeDocument/2006/relationships/image" Target="../media/image26.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3.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tags" Target="../tags/tag54.xml"/><Relationship Id="rId4" Type="http://schemas.openxmlformats.org/officeDocument/2006/relationships/image" Target="../media/image27.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4.xml"/><Relationship Id="rId1" Type="http://schemas.openxmlformats.org/officeDocument/2006/relationships/tags" Target="../tags/tag55.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3.xml"/><Relationship Id="rId1" Type="http://schemas.openxmlformats.org/officeDocument/2006/relationships/tags" Target="../tags/tag56.xml"/><Relationship Id="rId4" Type="http://schemas.openxmlformats.org/officeDocument/2006/relationships/image" Target="../media/image28.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tags" Target="../tags/tag57.xml"/><Relationship Id="rId4" Type="http://schemas.openxmlformats.org/officeDocument/2006/relationships/image" Target="../media/image29.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3.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3.xml"/><Relationship Id="rId1" Type="http://schemas.openxmlformats.org/officeDocument/2006/relationships/tags" Target="../tags/tag59.xml"/><Relationship Id="rId4" Type="http://schemas.openxmlformats.org/officeDocument/2006/relationships/image" Target="../media/image30.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tags" Target="../tags/tag60.xml"/><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3.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3.xml"/><Relationship Id="rId1" Type="http://schemas.openxmlformats.org/officeDocument/2006/relationships/tags" Target="../tags/tag6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3.xml"/><Relationship Id="rId1" Type="http://schemas.openxmlformats.org/officeDocument/2006/relationships/tags" Target="../tags/tag63.xml"/><Relationship Id="rId4" Type="http://schemas.openxmlformats.org/officeDocument/2006/relationships/image" Target="../media/image32.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3.xml"/><Relationship Id="rId1" Type="http://schemas.openxmlformats.org/officeDocument/2006/relationships/tags" Target="../tags/tag64.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3.xml"/><Relationship Id="rId1" Type="http://schemas.openxmlformats.org/officeDocument/2006/relationships/tags" Target="../tags/tag65.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3.xml"/><Relationship Id="rId1" Type="http://schemas.openxmlformats.org/officeDocument/2006/relationships/tags" Target="../tags/tag66.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3.xml"/><Relationship Id="rId1" Type="http://schemas.openxmlformats.org/officeDocument/2006/relationships/tags" Target="../tags/tag67.xml"/><Relationship Id="rId4" Type="http://schemas.openxmlformats.org/officeDocument/2006/relationships/image" Target="../media/image33.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3.xml"/><Relationship Id="rId1" Type="http://schemas.openxmlformats.org/officeDocument/2006/relationships/tags" Target="../tags/tag68.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3.xml"/><Relationship Id="rId1" Type="http://schemas.openxmlformats.org/officeDocument/2006/relationships/tags" Target="../tags/tag69.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3.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3.xml"/><Relationship Id="rId1" Type="http://schemas.openxmlformats.org/officeDocument/2006/relationships/tags" Target="../tags/tag71.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3.xml"/><Relationship Id="rId1" Type="http://schemas.openxmlformats.org/officeDocument/2006/relationships/tags" Target="../tags/tag7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3.xml"/><Relationship Id="rId1" Type="http://schemas.openxmlformats.org/officeDocument/2006/relationships/tags" Target="../tags/tag73.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3.xml"/><Relationship Id="rId1" Type="http://schemas.openxmlformats.org/officeDocument/2006/relationships/tags" Target="../tags/tag74.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3.xml"/><Relationship Id="rId1" Type="http://schemas.openxmlformats.org/officeDocument/2006/relationships/tags" Target="../tags/tag75.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3.xml"/><Relationship Id="rId1" Type="http://schemas.openxmlformats.org/officeDocument/2006/relationships/tags" Target="../tags/tag76.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3.xml"/><Relationship Id="rId1" Type="http://schemas.openxmlformats.org/officeDocument/2006/relationships/tags" Target="../tags/tag77.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3.xml"/><Relationship Id="rId1" Type="http://schemas.openxmlformats.org/officeDocument/2006/relationships/tags" Target="../tags/tag78.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3.xml"/><Relationship Id="rId1" Type="http://schemas.openxmlformats.org/officeDocument/2006/relationships/tags" Target="../tags/tag79.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3.xml"/><Relationship Id="rId1" Type="http://schemas.openxmlformats.org/officeDocument/2006/relationships/tags" Target="../tags/tag80.xml"/><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3.xml"/><Relationship Id="rId1" Type="http://schemas.openxmlformats.org/officeDocument/2006/relationships/tags" Target="../tags/tag81.xml"/><Relationship Id="rId4" Type="http://schemas.openxmlformats.org/officeDocument/2006/relationships/image" Target="../media/image35.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3.xml"/><Relationship Id="rId1" Type="http://schemas.openxmlformats.org/officeDocument/2006/relationships/tags" Target="../tags/tag82.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13.xml"/><Relationship Id="rId1" Type="http://schemas.openxmlformats.org/officeDocument/2006/relationships/tags" Target="../tags/tag83.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13.xml"/><Relationship Id="rId1" Type="http://schemas.openxmlformats.org/officeDocument/2006/relationships/tags" Target="../tags/tag84.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13.xml"/><Relationship Id="rId1" Type="http://schemas.openxmlformats.org/officeDocument/2006/relationships/tags" Target="../tags/tag85.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4.xml"/><Relationship Id="rId1" Type="http://schemas.openxmlformats.org/officeDocument/2006/relationships/tags" Target="../tags/tag86.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13.xml"/><Relationship Id="rId1" Type="http://schemas.openxmlformats.org/officeDocument/2006/relationships/tags" Target="../tags/tag87.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13.xml"/><Relationship Id="rId1" Type="http://schemas.openxmlformats.org/officeDocument/2006/relationships/tags" Target="../tags/tag88.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13.xml"/><Relationship Id="rId1" Type="http://schemas.openxmlformats.org/officeDocument/2006/relationships/tags" Target="../tags/tag89.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13.xml"/><Relationship Id="rId1" Type="http://schemas.openxmlformats.org/officeDocument/2006/relationships/tags" Target="../tags/tag9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3.xml"/><Relationship Id="rId1" Type="http://schemas.openxmlformats.org/officeDocument/2006/relationships/tags" Target="../tags/tag91.xml"/><Relationship Id="rId4" Type="http://schemas.openxmlformats.org/officeDocument/2006/relationships/image" Target="../media/image36.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13.xml"/><Relationship Id="rId1" Type="http://schemas.openxmlformats.org/officeDocument/2006/relationships/tags" Target="../tags/tag92.xml"/><Relationship Id="rId4" Type="http://schemas.openxmlformats.org/officeDocument/2006/relationships/image" Target="../media/image37.pn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13.xml"/><Relationship Id="rId1" Type="http://schemas.openxmlformats.org/officeDocument/2006/relationships/tags" Target="../tags/tag93.xml"/><Relationship Id="rId4" Type="http://schemas.openxmlformats.org/officeDocument/2006/relationships/image" Target="../media/image38.pn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13.xml"/><Relationship Id="rId1" Type="http://schemas.openxmlformats.org/officeDocument/2006/relationships/tags" Target="../tags/tag94.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13.xml"/><Relationship Id="rId1" Type="http://schemas.openxmlformats.org/officeDocument/2006/relationships/tags" Target="../tags/tag95.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13.xml"/><Relationship Id="rId1" Type="http://schemas.openxmlformats.org/officeDocument/2006/relationships/tags" Target="../tags/tag96.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13.xml"/><Relationship Id="rId1" Type="http://schemas.openxmlformats.org/officeDocument/2006/relationships/tags" Target="../tags/tag97.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13.xml"/><Relationship Id="rId1" Type="http://schemas.openxmlformats.org/officeDocument/2006/relationships/tags" Target="../tags/tag98.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4.xml"/><Relationship Id="rId1" Type="http://schemas.openxmlformats.org/officeDocument/2006/relationships/tags" Target="../tags/tag99.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13.xml"/><Relationship Id="rId1" Type="http://schemas.openxmlformats.org/officeDocument/2006/relationships/tags" Target="../tags/tag100.xml"/><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pPr rtl="0"/>
            <a:r>
              <a:rPr lang="x-none">
                <a:solidFill>
                  <a:schemeClr val="accent5">
                    <a:lumMod val="40000"/>
                    <a:lumOff val="60000"/>
                  </a:schemeClr>
                </a:solidFill>
              </a:rPr>
              <a:t>Capítulo 13: Seguridad</a:t>
            </a:r>
          </a:p>
        </p:txBody>
      </p:sp>
      <p:sp>
        <p:nvSpPr>
          <p:cNvPr id="5" name="Text Placeholder 4"/>
          <p:cNvSpPr>
            <a:spLocks noGrp="1"/>
          </p:cNvSpPr>
          <p:nvPr>
            <p:ph type="body" sz="quarter" idx="13"/>
          </p:nvPr>
        </p:nvSpPr>
        <p:spPr/>
        <p:txBody>
          <a:bodyPr/>
          <a:lstStyle/>
          <a:p>
            <a:pPr rtl="0"/>
            <a:r>
              <a:rPr lang="x-none">
                <a:solidFill>
                  <a:schemeClr val="bg2">
                    <a:lumMod val="40000"/>
                    <a:lumOff val="60000"/>
                  </a:schemeClr>
                </a:solidFill>
              </a:rPr>
              <a:t>Materiales del Instructor</a:t>
            </a:r>
          </a:p>
        </p:txBody>
      </p:sp>
      <p:sp>
        <p:nvSpPr>
          <p:cNvPr id="7" name="Subtitle 6"/>
          <p:cNvSpPr>
            <a:spLocks noGrp="1"/>
          </p:cNvSpPr>
          <p:nvPr>
            <p:ph type="subTitle" idx="1"/>
          </p:nvPr>
        </p:nvSpPr>
        <p:spPr>
          <a:xfrm>
            <a:off x="469496" y="3809526"/>
            <a:ext cx="2898544" cy="902174"/>
          </a:xfrm>
        </p:spPr>
        <p:txBody>
          <a:bodyPr/>
          <a:lstStyle/>
          <a:p>
            <a:pPr rtl="0"/>
            <a:r>
              <a:rPr lang="x-none">
                <a:solidFill>
                  <a:schemeClr val="accent5">
                    <a:lumMod val="40000"/>
                    <a:lumOff val="60000"/>
                  </a:schemeClr>
                </a:solidFill>
              </a:rPr>
              <a:t>IT Essentials v7.0</a:t>
            </a:r>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13: Prácticas recomendadas (cont.)</a:t>
            </a:r>
          </a:p>
        </p:txBody>
      </p:sp>
      <p:sp>
        <p:nvSpPr>
          <p:cNvPr id="11266" name="Rectangle 34"/>
          <p:cNvSpPr>
            <a:spLocks noGrp="1" noChangeArrowheads="1"/>
          </p:cNvSpPr>
          <p:nvPr>
            <p:ph idx="1"/>
          </p:nvPr>
        </p:nvSpPr>
        <p:spPr/>
        <p:txBody>
          <a:bodyPr/>
          <a:lstStyle/>
          <a:p>
            <a:pPr rtl="0"/>
            <a:r>
              <a:rPr lang="x-none" sz="1300" dirty="0"/>
              <a:t>Asegúrese de que este capítulo sea lo más práctico posible.</a:t>
            </a:r>
          </a:p>
          <a:p>
            <a:pPr rtl="0"/>
            <a:r>
              <a:rPr lang="x-none" sz="1300" dirty="0"/>
              <a:t>Demuestre cómo proteger un BIOS si es posible y muestre cómo no se enciende la pantalla de inicio de sesión de Windows.</a:t>
            </a:r>
          </a:p>
          <a:p>
            <a:pPr rtl="0"/>
            <a:r>
              <a:rPr lang="x-none" sz="1300" dirty="0"/>
              <a:t>Demuestre una pantalla de inicio de sesión de estación de trabajo con Windows 10 y varios métodos de autenticación.</a:t>
            </a:r>
          </a:p>
          <a:p>
            <a:pPr rtl="0"/>
            <a:r>
              <a:rPr lang="x-none" sz="1300" dirty="0"/>
              <a:t>Demuestre las herramientas BitLocker y BitLocker To Go para cifrar los datos. </a:t>
            </a:r>
          </a:p>
          <a:p>
            <a:pPr rtl="0"/>
            <a:r>
              <a:rPr lang="x-none" sz="1300" dirty="0"/>
              <a:t>Explique y demuestre el uso de la herramienta de Política de seguridad local de Windows.</a:t>
            </a:r>
          </a:p>
          <a:p>
            <a:pPr rtl="0"/>
            <a:r>
              <a:rPr lang="x-none" sz="1300" dirty="0"/>
              <a:t>Demuestre la administración de usuarios y grupos de Windows o realice la práctica de laboratorio que se encuentra en el currículo.</a:t>
            </a:r>
          </a:p>
          <a:p>
            <a:pPr rtl="0"/>
            <a:r>
              <a:rPr lang="x-none" sz="1300" dirty="0"/>
              <a:t>Demuestre la configuración de la herramienta de Firewall de Windows.</a:t>
            </a:r>
          </a:p>
          <a:p>
            <a:pPr lvl="1" rtl="0"/>
            <a:r>
              <a:rPr lang="x-none" sz="1200" dirty="0"/>
              <a:t>Asegúrese de mostrar cómo configurar excepciones.</a:t>
            </a:r>
          </a:p>
          <a:p>
            <a:pPr lvl="1" rtl="0"/>
            <a:r>
              <a:rPr lang="x-none" sz="1200" dirty="0"/>
              <a:t>Si se dispone de tiempo y equipos, realice la práctica de laboratorio que se ofrece en esta sección.</a:t>
            </a:r>
          </a:p>
          <a:p>
            <a:pPr rtl="0"/>
            <a:r>
              <a:rPr lang="x-none" sz="1300" dirty="0"/>
              <a:t>Explique y demuestre el uso del Firewall de Windows con la configuración avanzada.</a:t>
            </a:r>
          </a:p>
        </p:txBody>
      </p:sp>
    </p:spTree>
    <p:custDataLst>
      <p:tags r:id="rId1"/>
    </p:custDataLst>
    <p:extLst>
      <p:ext uri="{BB962C8B-B14F-4D97-AF65-F5344CB8AC3E}">
        <p14:creationId xmlns:p14="http://schemas.microsoft.com/office/powerpoint/2010/main" val="3929071732"/>
      </p:ext>
    </p:extLst>
  </p:cSld>
  <p:clrMapOvr>
    <a:masterClrMapping/>
  </p:clrMapOvr>
  <p:transition spd="slow">
    <p:wip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Aplicación del proceso de resolución de problemas a la seguridad</a:t>
            </a:r>
            <a:r>
              <a:rPr lang="en-US" altLang="en-US" sz="1600" dirty="0"/>
              <a:t/>
            </a:r>
            <a:br>
              <a:rPr lang="en-US" altLang="en-US" sz="1600" dirty="0"/>
            </a:br>
            <a:r>
              <a:rPr lang="x-none"/>
              <a:t>Identificación del problema</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EAEAF505-4FB5-42FD-B3D5-9A249BE0CD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087" y="1419291"/>
            <a:ext cx="6981825" cy="2304917"/>
          </a:xfrm>
          <a:prstGeom prst="rect">
            <a:avLst/>
          </a:prstGeom>
        </p:spPr>
      </p:pic>
    </p:spTree>
    <p:custDataLst>
      <p:tags r:id="rId1"/>
    </p:custDataLst>
    <p:extLst>
      <p:ext uri="{BB962C8B-B14F-4D97-AF65-F5344CB8AC3E}">
        <p14:creationId xmlns:p14="http://schemas.microsoft.com/office/powerpoint/2010/main" val="1518523631"/>
      </p:ext>
    </p:extLst>
  </p:cSld>
  <p:clrMapOvr>
    <a:masterClrMapping/>
  </p:clrMapOvr>
  <p:transition spd="slow">
    <p:wip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Aplicación del proceso de resolución de problemas de seguridad</a:t>
            </a:r>
            <a:r>
              <a:rPr lang="en-US" altLang="en-US" sz="1600" dirty="0"/>
              <a:t/>
            </a:r>
            <a:br>
              <a:rPr lang="en-US" altLang="en-US" sz="1600" dirty="0"/>
            </a:br>
            <a:r>
              <a:rPr lang="x-none"/>
              <a:t>Establecimiento de una teoría de causa probable</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E61ACD36-BC4E-42EB-8271-7F640247CA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375" y="1457584"/>
            <a:ext cx="6953250" cy="2228332"/>
          </a:xfrm>
          <a:prstGeom prst="rect">
            <a:avLst/>
          </a:prstGeom>
        </p:spPr>
      </p:pic>
    </p:spTree>
    <p:custDataLst>
      <p:tags r:id="rId1"/>
    </p:custDataLst>
    <p:extLst>
      <p:ext uri="{BB962C8B-B14F-4D97-AF65-F5344CB8AC3E}">
        <p14:creationId xmlns:p14="http://schemas.microsoft.com/office/powerpoint/2010/main" val="3931175045"/>
      </p:ext>
    </p:extLst>
  </p:cSld>
  <p:clrMapOvr>
    <a:masterClrMapping/>
  </p:clrMapOvr>
  <p:transition spd="slow">
    <p:wip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Aplicación del proceso de resolución de problemas de seguridad</a:t>
            </a:r>
            <a:r>
              <a:rPr lang="en-US" altLang="en-US" sz="1600" dirty="0"/>
              <a:t/>
            </a:r>
            <a:br>
              <a:rPr lang="en-US" altLang="en-US" sz="1600" dirty="0"/>
            </a:br>
            <a:r>
              <a:rPr lang="x-none"/>
              <a:t>Prueba la teoría para determinar la causa</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1C013136-D160-4F0C-8DF9-E73AFA789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0137" y="1538287"/>
            <a:ext cx="6943724" cy="2066925"/>
          </a:xfrm>
          <a:prstGeom prst="rect">
            <a:avLst/>
          </a:prstGeom>
        </p:spPr>
      </p:pic>
    </p:spTree>
    <p:custDataLst>
      <p:tags r:id="rId1"/>
    </p:custDataLst>
    <p:extLst>
      <p:ext uri="{BB962C8B-B14F-4D97-AF65-F5344CB8AC3E}">
        <p14:creationId xmlns:p14="http://schemas.microsoft.com/office/powerpoint/2010/main" val="2046057429"/>
      </p:ext>
    </p:extLst>
  </p:cSld>
  <p:clrMapOvr>
    <a:masterClrMapping/>
  </p:clrMapOvr>
  <p:transition spd="slow">
    <p:wip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Aplicación del proceso de resolución de problemas en de seguridad</a:t>
            </a:r>
            <a:r>
              <a:rPr lang="en-US" altLang="en-US" sz="1600" dirty="0"/>
              <a:t/>
            </a:r>
            <a:br>
              <a:rPr lang="en-US" altLang="en-US" sz="1600" dirty="0"/>
            </a:br>
            <a:r>
              <a:rPr lang="x-none" sz="2000"/>
              <a:t>Establecimiento de un plan de acción para resolver el problema e implementar la solución</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9A4B9281-15DE-4C6E-9130-9F9CD1182E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5851" y="1547812"/>
            <a:ext cx="6972297" cy="2047874"/>
          </a:xfrm>
          <a:prstGeom prst="rect">
            <a:avLst/>
          </a:prstGeom>
        </p:spPr>
      </p:pic>
    </p:spTree>
    <p:custDataLst>
      <p:tags r:id="rId1"/>
    </p:custDataLst>
    <p:extLst>
      <p:ext uri="{BB962C8B-B14F-4D97-AF65-F5344CB8AC3E}">
        <p14:creationId xmlns:p14="http://schemas.microsoft.com/office/powerpoint/2010/main" val="3941690180"/>
      </p:ext>
    </p:extLst>
  </p:cSld>
  <p:clrMapOvr>
    <a:masterClrMapping/>
  </p:clrMapOvr>
  <p:transition spd="slow">
    <p:wip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Aplicación del proceso de resolución de problemas de seguridad</a:t>
            </a:r>
            <a:r>
              <a:rPr lang="en-US" altLang="en-US" sz="1600" dirty="0"/>
              <a:t/>
            </a:r>
            <a:br>
              <a:rPr lang="en-US" altLang="en-US" sz="1600" dirty="0"/>
            </a:br>
            <a:r>
              <a:rPr lang="x-none" sz="2000"/>
              <a:t>Verificación de la funcionalidad completa del sistema y, si corresponde, implementación de medidas preventivas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C8E1DF55-9919-4387-AAC2-4B14783F09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0612" y="1262062"/>
            <a:ext cx="6962774" cy="2619375"/>
          </a:xfrm>
          <a:prstGeom prst="rect">
            <a:avLst/>
          </a:prstGeom>
        </p:spPr>
      </p:pic>
    </p:spTree>
    <p:custDataLst>
      <p:tags r:id="rId1"/>
    </p:custDataLst>
    <p:extLst>
      <p:ext uri="{BB962C8B-B14F-4D97-AF65-F5344CB8AC3E}">
        <p14:creationId xmlns:p14="http://schemas.microsoft.com/office/powerpoint/2010/main" val="3331359325"/>
      </p:ext>
    </p:extLst>
  </p:cSld>
  <p:clrMapOvr>
    <a:masterClrMapping/>
  </p:clrMapOvr>
  <p:transition spd="slow">
    <p:wip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Aplicación del proceso de resolución de problemas de seguridad</a:t>
            </a:r>
            <a:r>
              <a:rPr lang="en-US" altLang="en-US" sz="1600" dirty="0"/>
              <a:t/>
            </a:r>
            <a:br>
              <a:rPr lang="en-US" altLang="en-US" sz="1600" dirty="0"/>
            </a:br>
            <a:r>
              <a:rPr lang="x-none"/>
              <a:t>Registro de hallazgos, acciones y resultados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9EAFD73D-89AF-4DD8-8CD8-7CA1DE8569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377" y="1771650"/>
            <a:ext cx="6953245" cy="1600199"/>
          </a:xfrm>
          <a:prstGeom prst="rect">
            <a:avLst/>
          </a:prstGeom>
        </p:spPr>
      </p:pic>
    </p:spTree>
    <p:custDataLst>
      <p:tags r:id="rId1"/>
    </p:custDataLst>
    <p:extLst>
      <p:ext uri="{BB962C8B-B14F-4D97-AF65-F5344CB8AC3E}">
        <p14:creationId xmlns:p14="http://schemas.microsoft.com/office/powerpoint/2010/main" val="2638513871"/>
      </p:ext>
    </p:extLst>
  </p:cSld>
  <p:clrMapOvr>
    <a:masterClrMapping/>
  </p:clrMapOvr>
  <p:transition spd="slow">
    <p:wip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Problemas y soluciones comunes de seguridad</a:t>
            </a:r>
            <a:r>
              <a:rPr lang="en-US" altLang="en-US" sz="1600" dirty="0"/>
              <a:t/>
            </a:r>
            <a:br>
              <a:rPr lang="en-US" altLang="en-US" sz="1600" dirty="0"/>
            </a:br>
            <a:r>
              <a:rPr lang="x-none"/>
              <a:t>Identificación de problemas y soluciones comunes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69525FCF-77FB-439C-83FB-D3FCA5BA57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796" y="868223"/>
            <a:ext cx="8035831" cy="3540403"/>
          </a:xfrm>
          <a:prstGeom prst="rect">
            <a:avLst/>
          </a:prstGeom>
        </p:spPr>
      </p:pic>
    </p:spTree>
    <p:custDataLst>
      <p:tags r:id="rId1"/>
    </p:custDataLst>
    <p:extLst>
      <p:ext uri="{BB962C8B-B14F-4D97-AF65-F5344CB8AC3E}">
        <p14:creationId xmlns:p14="http://schemas.microsoft.com/office/powerpoint/2010/main" val="1077045804"/>
      </p:ext>
    </p:extLst>
  </p:cSld>
  <p:clrMapOvr>
    <a:masterClrMapping/>
  </p:clrMapOvr>
  <p:transition spd="slow">
    <p:wip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t>Problemas y soluciones comunes de seguridad</a:t>
            </a:r>
            <a:r>
              <a:rPr lang="en-US" altLang="en-US" dirty="0"/>
              <a:t/>
            </a:r>
            <a:br>
              <a:rPr lang="en-US" altLang="en-US" dirty="0"/>
            </a:br>
            <a:r>
              <a:rPr lang="x-none"/>
              <a:t>Práctica de laboratorio: documentación de la información del cliente en una solicitud de trabajo</a:t>
            </a:r>
          </a:p>
        </p:txBody>
      </p:sp>
      <p:sp>
        <p:nvSpPr>
          <p:cNvPr id="3" name="TextBox 2">
            <a:extLst>
              <a:ext uri="{FF2B5EF4-FFF2-40B4-BE49-F238E27FC236}">
                <a16:creationId xmlns="" xmlns:c="http://schemas.openxmlformats.org/drawingml/2006/chart" xmlns:c15="http://schemas.microsoft.com/office/drawing/2012/chart" xmlns:a16="http://schemas.microsoft.com/office/drawing/2014/main" id="{60750227-ABBB-4ACE-BC3B-0490F8D58688}"/>
              </a:ext>
            </a:extLst>
          </p:cNvPr>
          <p:cNvSpPr txBox="1"/>
          <p:nvPr/>
        </p:nvSpPr>
        <p:spPr>
          <a:xfrm>
            <a:off x="201919" y="1158892"/>
            <a:ext cx="8719343" cy="646331"/>
          </a:xfrm>
          <a:prstGeom prst="rect">
            <a:avLst/>
          </a:prstGeom>
          <a:noFill/>
        </p:spPr>
        <p:txBody>
          <a:bodyPr wrap="square" rtlCol="0">
            <a:spAutoFit/>
          </a:bodyPr>
          <a:lstStyle/>
          <a:p>
            <a:pPr rtl="0"/>
            <a:r>
              <a:rPr lang="x-none" dirty="0"/>
              <a:t>En esta práctica de laboratorio, documentará información del cliente en una solicitud de trabajo.</a:t>
            </a:r>
          </a:p>
        </p:txBody>
      </p:sp>
    </p:spTree>
    <p:custDataLst>
      <p:tags r:id="rId1"/>
    </p:custDataLst>
    <p:extLst>
      <p:ext uri="{BB962C8B-B14F-4D97-AF65-F5344CB8AC3E}">
        <p14:creationId xmlns:p14="http://schemas.microsoft.com/office/powerpoint/2010/main" val="2791075009"/>
      </p:ext>
    </p:extLst>
  </p:cSld>
  <p:clrMapOvr>
    <a:masterClrMapping/>
  </p:clrMapOvr>
  <p:transition spd="slow">
    <p:wip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13.6 Resumen del capítulo</a:t>
            </a:r>
          </a:p>
        </p:txBody>
      </p:sp>
    </p:spTree>
    <p:custDataLst>
      <p:tags r:id="rId1"/>
    </p:custDataLst>
    <p:extLst>
      <p:ext uri="{BB962C8B-B14F-4D97-AF65-F5344CB8AC3E}">
        <p14:creationId xmlns:p14="http://schemas.microsoft.com/office/powerpoint/2010/main" val="3886944279"/>
      </p:ext>
    </p:extLst>
  </p:cSld>
  <p:clrMapOvr>
    <a:masterClrMapping/>
  </p:clrMapOvr>
  <p:transition spd="slow">
    <p:wip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x-none" sz="1400">
                <a:latin typeface="Arial" charset="0"/>
              </a:rPr>
              <a:t>Conclusión</a:t>
            </a:r>
            <a:r>
              <a:rPr lang="en-US" dirty="0">
                <a:latin typeface="Arial" charset="0"/>
              </a:rPr>
              <a:t/>
            </a:r>
            <a:br>
              <a:rPr lang="en-US" dirty="0">
                <a:latin typeface="Arial" charset="0"/>
              </a:rPr>
            </a:br>
            <a:r>
              <a:rPr lang="x-none">
                <a:latin typeface="Arial" charset="0"/>
              </a:rPr>
              <a:t>Capítulo 13: Seguridad</a:t>
            </a:r>
          </a:p>
        </p:txBody>
      </p:sp>
      <p:sp>
        <p:nvSpPr>
          <p:cNvPr id="4" name="Content Placeholder 3"/>
          <p:cNvSpPr>
            <a:spLocks noGrp="1"/>
          </p:cNvSpPr>
          <p:nvPr>
            <p:ph idx="1"/>
          </p:nvPr>
        </p:nvSpPr>
        <p:spPr>
          <a:xfrm>
            <a:off x="144065" y="846569"/>
            <a:ext cx="8853286" cy="4155319"/>
          </a:xfrm>
        </p:spPr>
        <p:txBody>
          <a:bodyPr/>
          <a:lstStyle/>
          <a:p>
            <a:pPr rtl="0"/>
            <a:r>
              <a:rPr lang="x-none"/>
              <a:t>Explique las amenazas de seguridad comunes y cómo evitar y recuperarse de las amenazas.</a:t>
            </a:r>
          </a:p>
          <a:p>
            <a:pPr rtl="0"/>
            <a:r>
              <a:rPr lang="x-none"/>
              <a:t>Identifique el propósito y el uso de los procedimientos de seguridad en la protección de equipos físicos y datos.</a:t>
            </a:r>
          </a:p>
          <a:p>
            <a:pPr rtl="0"/>
            <a:r>
              <a:rPr lang="x-none"/>
              <a:t>Proteja las estaciones de trabajo de Windows dentro del BIOS, el sistema operativo y el firewall.</a:t>
            </a:r>
          </a:p>
          <a:p>
            <a:pPr rtl="0"/>
            <a:r>
              <a:rPr lang="x-none"/>
              <a:t>Configure las opciones de seguridad inalámbrica en un router doméstico o de oficina pequeña.</a:t>
            </a:r>
          </a:p>
          <a:p>
            <a:pPr rtl="0"/>
            <a:r>
              <a:rPr lang="x-none"/>
              <a:t>Resolución de problemas comunes de seguridad</a:t>
            </a:r>
          </a:p>
        </p:txBody>
      </p:sp>
    </p:spTree>
    <p:custDataLst>
      <p:tags r:id="rId1"/>
    </p:custDataLst>
    <p:extLst>
      <p:ext uri="{BB962C8B-B14F-4D97-AF65-F5344CB8AC3E}">
        <p14:creationId xmlns:p14="http://schemas.microsoft.com/office/powerpoint/2010/main" val="217562991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13: Prácticas recomendadas (cont.)</a:t>
            </a:r>
          </a:p>
        </p:txBody>
      </p:sp>
      <p:sp>
        <p:nvSpPr>
          <p:cNvPr id="11266" name="Rectangle 34"/>
          <p:cNvSpPr>
            <a:spLocks noGrp="1" noChangeArrowheads="1"/>
          </p:cNvSpPr>
          <p:nvPr>
            <p:ph idx="1"/>
          </p:nvPr>
        </p:nvSpPr>
        <p:spPr/>
        <p:txBody>
          <a:bodyPr/>
          <a:lstStyle/>
          <a:p>
            <a:pPr rtl="0"/>
            <a:r>
              <a:rPr lang="x-none"/>
              <a:t>La sección de seguridad web tiene áreas que probablemente serán nuevas para todos los alumnos. Asegúrese de demostrar la privacidad y la navegación InPrivate.</a:t>
            </a:r>
          </a:p>
          <a:p>
            <a:pPr rtl="0"/>
            <a:r>
              <a:rPr lang="x-none"/>
              <a:t>Haga hincapié en la importancia de los parches, los paquetes de servicio y el mantenimiento de la seguridad en Windows.</a:t>
            </a:r>
          </a:p>
          <a:p>
            <a:pPr lvl="1" rtl="0"/>
            <a:r>
              <a:rPr lang="x-none"/>
              <a:t>Es posible que deba analizar cómo ver qué actualizaciones se instalaron y cómo volver el sistema a un estado anterior a una actualización si la actualización causa problemas.</a:t>
            </a:r>
          </a:p>
          <a:p>
            <a:pPr rtl="0"/>
            <a:r>
              <a:rPr lang="x-none"/>
              <a:t>Prepare y demuestre la configuración de un dispositivo inalámbrico para una comunicación segura.</a:t>
            </a:r>
          </a:p>
          <a:p>
            <a:pPr lvl="1" rtl="0"/>
            <a:r>
              <a:rPr lang="x-none"/>
              <a:t>Considere realizar la práctica de laboratorio de Packet Tracer en el aula como actividad de clase. </a:t>
            </a:r>
          </a:p>
        </p:txBody>
      </p:sp>
    </p:spTree>
    <p:custDataLst>
      <p:tags r:id="rId1"/>
    </p:custDataLst>
    <p:extLst>
      <p:ext uri="{BB962C8B-B14F-4D97-AF65-F5344CB8AC3E}">
        <p14:creationId xmlns:p14="http://schemas.microsoft.com/office/powerpoint/2010/main" val="919750856"/>
      </p:ext>
    </p:extLst>
  </p:cSld>
  <p:clrMapOvr>
    <a:masterClrMapping/>
  </p:clrMapOvr>
  <p:transition spd="slow">
    <p:wip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13.1</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79641156"/>
              </p:ext>
            </p:extLst>
          </p:nvPr>
        </p:nvGraphicFramePr>
        <p:xfrm>
          <a:off x="207959" y="912813"/>
          <a:ext cx="7884000" cy="3738880"/>
        </p:xfrm>
        <a:graphic>
          <a:graphicData uri="http://schemas.openxmlformats.org/drawingml/2006/table">
            <a:tbl>
              <a:tblPr firstRow="1" bandRow="1">
                <a:tableStyleId>{F5AB1C69-6EDB-4FF4-983F-18BD219EF322}</a:tableStyleId>
              </a:tblPr>
              <a:tblGrid>
                <a:gridCol w="3942000">
                  <a:extLst>
                    <a:ext uri="{9D8B030D-6E8A-4147-A177-3AD203B41FA5}">
                      <a16:colId xmlns="" xmlns:c="http://schemas.openxmlformats.org/drawingml/2006/chart" xmlns:c15="http://schemas.microsoft.com/office/drawing/2012/chart" xmlns:a16="http://schemas.microsoft.com/office/drawing/2014/main" val="2731093094"/>
                    </a:ext>
                  </a:extLst>
                </a:gridCol>
                <a:gridCol w="3942000">
                  <a:extLst>
                    <a:ext uri="{9D8B030D-6E8A-4147-A177-3AD203B41FA5}">
                      <a16:colId xmlns="" xmlns:c="http://schemas.openxmlformats.org/drawingml/2006/chart" xmlns:c15="http://schemas.microsoft.com/office/drawing/2012/chart" xmlns:a16="http://schemas.microsoft.com/office/drawing/2014/main" val="20001"/>
                    </a:ext>
                  </a:extLst>
                </a:gridCol>
              </a:tblGrid>
              <a:tr h="1055687">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Virus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Caballo de Troya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Adware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Ransomware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Rootkit</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Spyware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Gusano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Día cero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Hora cero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Falsificación de identidad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Suplantación de identidad focalizada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Correo electrónico no deseado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Algo por algo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Hostigamiento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Archivo de firma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Reconocimiento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DoS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DoS distribuida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Envenenamiento de DNS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Intermediario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Suplantación de identidad (spoofing)</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SYN Flood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Reproducción</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Ingeniería social</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Simulación de identidad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Infiltración (tailgating)</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Espiar por encima del hombro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Hurgar en la basura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994453015"/>
      </p:ext>
    </p:extLst>
  </p:cSld>
  <p:clrMapOvr>
    <a:masterClrMapping/>
  </p:clrMapOvr>
  <p:transition spd="slow">
    <p:wip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13.2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9303367"/>
              </p:ext>
            </p:extLst>
          </p:nvPr>
        </p:nvGraphicFramePr>
        <p:xfrm>
          <a:off x="144459" y="798513"/>
          <a:ext cx="7881940" cy="3423920"/>
        </p:xfrm>
        <a:graphic>
          <a:graphicData uri="http://schemas.openxmlformats.org/drawingml/2006/table">
            <a:tbl>
              <a:tblPr firstRow="1" bandRow="1">
                <a:tableStyleId>{F5AB1C69-6EDB-4FF4-983F-18BD219EF322}</a:tableStyleId>
              </a:tblPr>
              <a:tblGrid>
                <a:gridCol w="3940970">
                  <a:extLst>
                    <a:ext uri="{9D8B030D-6E8A-4147-A177-3AD203B41FA5}">
                      <a16:colId xmlns="" xmlns:c="http://schemas.openxmlformats.org/drawingml/2006/chart" xmlns:c15="http://schemas.microsoft.com/office/drawing/2012/chart" xmlns:a16="http://schemas.microsoft.com/office/drawing/2014/main" val="2731093094"/>
                    </a:ext>
                  </a:extLst>
                </a:gridCol>
                <a:gridCol w="3940970">
                  <a:extLst>
                    <a:ext uri="{9D8B030D-6E8A-4147-A177-3AD203B41FA5}">
                      <a16:colId xmlns="" xmlns:c="http://schemas.openxmlformats.org/drawingml/2006/chart" xmlns:c15="http://schemas.microsoft.com/office/drawing/2012/chart" xmlns:a16="http://schemas.microsoft.com/office/drawing/2014/main" val="20001"/>
                    </a:ext>
                  </a:extLst>
                </a:gridCol>
              </a:tblGrid>
              <a:tr h="370840">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Política de seguridad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Política de identificación y autenticación</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Política de contraseñas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Política de uso aceptable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Política de acceso remoto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Política de mantenimiento de la red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Política de manejo de incidentes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Seguridad física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Porcentaje convencional</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Bloqueo de cerrojo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Bloqueo electrónico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Trampa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Permisos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Sistema de archivos de cifrado (EFS)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BitLocker</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BitLocker To Go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Módulo de plataforma segura (TPM, Trusted Platform Module)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Desmagnetizador</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Formato de bajo nivel</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Formato de alto nivel</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Bloqueo basado en tokens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Bloqueo biométrico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Bloqueo de varios </a:t>
                      </a:r>
                      <a:r>
                        <a:rPr lang="x-none" sz="1400" b="0" kern="1200" dirty="0" smtClean="0">
                          <a:solidFill>
                            <a:srgbClr val="000000"/>
                          </a:solidFill>
                          <a:latin typeface="+mn-lt"/>
                          <a:ea typeface="+mn-ea"/>
                          <a:cs typeface="+mn-cs"/>
                        </a:rPr>
                        <a:t>factores</a:t>
                      </a:r>
                      <a:endParaRPr lang="x-none" sz="14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3752238262"/>
      </p:ext>
    </p:extLst>
  </p:cSld>
  <p:clrMapOvr>
    <a:masterClrMapping/>
  </p:clrMapOvr>
  <p:transition spd="slow">
    <p:wip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13.3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94767302"/>
              </p:ext>
            </p:extLst>
          </p:nvPr>
        </p:nvGraphicFramePr>
        <p:xfrm>
          <a:off x="144459" y="798513"/>
          <a:ext cx="7881940" cy="2367280"/>
        </p:xfrm>
        <a:graphic>
          <a:graphicData uri="http://schemas.openxmlformats.org/drawingml/2006/table">
            <a:tbl>
              <a:tblPr firstRow="1" bandRow="1">
                <a:tableStyleId>{F5AB1C69-6EDB-4FF4-983F-18BD219EF322}</a:tableStyleId>
              </a:tblPr>
              <a:tblGrid>
                <a:gridCol w="3940970">
                  <a:extLst>
                    <a:ext uri="{9D8B030D-6E8A-4147-A177-3AD203B41FA5}">
                      <a16:colId xmlns="" xmlns:c="http://schemas.openxmlformats.org/drawingml/2006/chart" xmlns:c15="http://schemas.microsoft.com/office/drawing/2012/chart" xmlns:a16="http://schemas.microsoft.com/office/drawing/2014/main" val="2731093094"/>
                    </a:ext>
                  </a:extLst>
                </a:gridCol>
                <a:gridCol w="3940970">
                  <a:extLst>
                    <a:ext uri="{9D8B030D-6E8A-4147-A177-3AD203B41FA5}">
                      <a16:colId xmlns="" xmlns:c="http://schemas.openxmlformats.org/drawingml/2006/chart" xmlns:c15="http://schemas.microsoft.com/office/drawing/2012/chart" xmlns:a16="http://schemas.microsoft.com/office/drawing/2014/main" val="20001"/>
                    </a:ext>
                  </a:extLst>
                </a:gridCol>
              </a:tblGrid>
              <a:tr h="370840">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Active Directory</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Política de seguridad local de Windows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Controlador de dominio (DC) de Windows Server</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Unidades de organización (UO)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Zona perimetral (DMZ)</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Firewall de software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Firewall de Windows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Navegación InPrivate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Filtro SmartScreen</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Filtrado ActiveX</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Reproducción automática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Ejecución automática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1740454140"/>
      </p:ext>
    </p:extLst>
  </p:cSld>
  <p:clrMapOvr>
    <a:masterClrMapping/>
  </p:clrMapOvr>
  <p:transition spd="slow">
    <p:wip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13.4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25812607"/>
              </p:ext>
            </p:extLst>
          </p:nvPr>
        </p:nvGraphicFramePr>
        <p:xfrm>
          <a:off x="144459" y="798513"/>
          <a:ext cx="7881940" cy="1361440"/>
        </p:xfrm>
        <a:graphic>
          <a:graphicData uri="http://schemas.openxmlformats.org/drawingml/2006/table">
            <a:tbl>
              <a:tblPr firstRow="1" bandRow="1">
                <a:tableStyleId>{F5AB1C69-6EDB-4FF4-983F-18BD219EF322}</a:tableStyleId>
              </a:tblPr>
              <a:tblGrid>
                <a:gridCol w="3940970">
                  <a:extLst>
                    <a:ext uri="{9D8B030D-6E8A-4147-A177-3AD203B41FA5}">
                      <a16:colId xmlns="" xmlns:c="http://schemas.openxmlformats.org/drawingml/2006/chart" xmlns:c15="http://schemas.microsoft.com/office/drawing/2012/chart" xmlns:a16="http://schemas.microsoft.com/office/drawing/2014/main" val="2731093094"/>
                    </a:ext>
                  </a:extLst>
                </a:gridCol>
                <a:gridCol w="3940970">
                  <a:extLst>
                    <a:ext uri="{9D8B030D-6E8A-4147-A177-3AD203B41FA5}">
                      <a16:colId xmlns="" xmlns:c="http://schemas.openxmlformats.org/drawingml/2006/chart" xmlns:c15="http://schemas.microsoft.com/office/drawing/2012/chart" xmlns:a16="http://schemas.microsoft.com/office/drawing/2014/main" val="20001"/>
                    </a:ext>
                  </a:extLst>
                </a:gridCol>
              </a:tblGrid>
              <a:tr h="370840">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Codificación hash</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Cifrado simétrico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Cifrado asimétrico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Clave pública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Clave privada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Identificador de conjunto de servicios (SSID)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Firewall de hardware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Reenvío de puerto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dirty="0">
                          <a:solidFill>
                            <a:srgbClr val="000000"/>
                          </a:solidFill>
                          <a:latin typeface="+mn-lt"/>
                          <a:ea typeface="+mn-ea"/>
                          <a:cs typeface="+mn-cs"/>
                        </a:rPr>
                        <a:t>Plug and Play universal</a:t>
                      </a:r>
                    </a:p>
                    <a:p>
                      <a:pPr marL="173038" indent="-173038" algn="l" defTabSz="685777" rtl="0" eaLnBrk="1" latinLnBrk="0" hangingPunct="1">
                        <a:spcBef>
                          <a:spcPts val="200"/>
                        </a:spcBef>
                        <a:spcAft>
                          <a:spcPts val="200"/>
                        </a:spcAft>
                        <a:buFont typeface="Arial" panose="020B0604020202020204" pitchFamily="34" charset="0"/>
                        <a:buChar char="•"/>
                      </a:pPr>
                      <a:endParaRPr lang="en-US" sz="14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1588858833"/>
      </p:ext>
    </p:extLst>
  </p:cSld>
  <p:clrMapOvr>
    <a:masterClrMapping/>
  </p:clrMapOvr>
  <p:transition spd="slow">
    <p:wipe/>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33"/>
          <p:cNvSpPr>
            <a:spLocks noGrp="1" noChangeArrowheads="1"/>
          </p:cNvSpPr>
          <p:nvPr>
            <p:ph type="title"/>
          </p:nvPr>
        </p:nvSpPr>
        <p:spPr/>
        <p:txBody>
          <a:bodyPr/>
          <a:lstStyle/>
          <a:p>
            <a:pPr rtl="0" eaLnBrk="1" hangingPunct="1"/>
            <a:r>
              <a:rPr lang="x-none"/>
              <a:t>Capítulo 13: Ayuda adicional</a:t>
            </a:r>
          </a:p>
        </p:txBody>
      </p:sp>
      <p:sp>
        <p:nvSpPr>
          <p:cNvPr id="20483" name="Rectangle 34"/>
          <p:cNvSpPr>
            <a:spLocks noGrp="1" noChangeArrowheads="1"/>
          </p:cNvSpPr>
          <p:nvPr>
            <p:ph idx="1"/>
          </p:nvPr>
        </p:nvSpPr>
        <p:spPr/>
        <p:txBody>
          <a:bodyPr/>
          <a:lstStyle/>
          <a:p>
            <a:pPr rtl="0">
              <a:lnSpc>
                <a:spcPct val="85000"/>
              </a:lnSpc>
              <a:spcBef>
                <a:spcPct val="30000"/>
              </a:spcBef>
              <a:spcAft>
                <a:spcPts val="900"/>
              </a:spcAft>
              <a:defRPr/>
            </a:pPr>
            <a:r>
              <a:rPr lang="x-none"/>
              <a:t>Para obtener ayuda adicional sobre las estrategias de enseñanza, incluidos los planes de lección, analogías para los conceptos difíciles y temas de conversación, visite la Comunidad ITE en: </a:t>
            </a:r>
            <a:r>
              <a:rPr lang="x-none">
                <a:hlinkClick r:id="rId4"/>
              </a:rPr>
              <a:t>https://community.cisco.com/t5/networking-academy/ct-p/Netacad</a:t>
            </a:r>
            <a:r>
              <a:rPr lang="x-none"/>
              <a:t>, o vaya a </a:t>
            </a:r>
            <a:r>
              <a:rPr lang="x-none">
                <a:hlinkClick r:id="rId5"/>
              </a:rPr>
              <a:t>https://community.cisco.com</a:t>
            </a:r>
            <a:r>
              <a:rPr lang="x-none"/>
              <a:t>.</a:t>
            </a:r>
          </a:p>
          <a:p>
            <a:pPr rtl="0">
              <a:lnSpc>
                <a:spcPct val="85000"/>
              </a:lnSpc>
              <a:spcBef>
                <a:spcPct val="30000"/>
              </a:spcBef>
              <a:spcAft>
                <a:spcPts val="900"/>
              </a:spcAft>
              <a:defRPr/>
            </a:pPr>
            <a:r>
              <a:rPr lang="x-none"/>
              <a:t>Prácticas recomendadas de todo el mundo para enseñar IT Essentials. </a:t>
            </a:r>
            <a:r>
              <a:rPr lang="x-none">
                <a:hlinkClick r:id="rId6"/>
              </a:rPr>
              <a:t>https://www.netacad.com/group/communities/it-essentials</a:t>
            </a:r>
          </a:p>
          <a:p>
            <a:pPr rtl="0">
              <a:lnSpc>
                <a:spcPct val="85000"/>
              </a:lnSpc>
              <a:spcBef>
                <a:spcPct val="30000"/>
              </a:spcBef>
              <a:spcAft>
                <a:spcPts val="900"/>
              </a:spcAft>
              <a:defRPr/>
            </a:pPr>
            <a:r>
              <a:rPr lang="x-none"/>
              <a:t>Si tiene planes o recursos de lección que desee compartir, cárguelos a la Comunidad ITE a fin de ayudar a otros instructores.</a:t>
            </a:r>
          </a:p>
          <a:p>
            <a:pPr rtl="0"/>
            <a:r>
              <a:rPr lang="x-none"/>
              <a:t>Los estudiantes pueden inscribirse en </a:t>
            </a:r>
            <a:r>
              <a:rPr lang="x-none" b="1"/>
              <a:t>Introducción a Packet Tracer</a:t>
            </a:r>
            <a:r>
              <a:rPr lang="x-none"/>
              <a:t> (autodidacta).</a:t>
            </a:r>
          </a:p>
        </p:txBody>
      </p:sp>
    </p:spTree>
    <p:custDataLst>
      <p:tags r:id="rId1"/>
    </p:custDataLst>
    <p:extLst>
      <p:ext uri="{BB962C8B-B14F-4D97-AF65-F5344CB8AC3E}">
        <p14:creationId xmlns:p14="http://schemas.microsoft.com/office/powerpoint/2010/main" val="1849301981"/>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83168022"/>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pPr rtl="0"/>
            <a:r>
              <a:rPr lang="x-none">
                <a:solidFill>
                  <a:schemeClr val="accent5">
                    <a:lumMod val="40000"/>
                    <a:lumOff val="60000"/>
                  </a:schemeClr>
                </a:solidFill>
              </a:rPr>
              <a:t>Capítulo 13: Seguridad</a:t>
            </a:r>
          </a:p>
        </p:txBody>
      </p:sp>
      <p:sp>
        <p:nvSpPr>
          <p:cNvPr id="7" name="Subtitle 6"/>
          <p:cNvSpPr>
            <a:spLocks noGrp="1"/>
          </p:cNvSpPr>
          <p:nvPr>
            <p:ph type="subTitle" idx="1"/>
          </p:nvPr>
        </p:nvSpPr>
        <p:spPr>
          <a:xfrm>
            <a:off x="469496" y="3809526"/>
            <a:ext cx="3302403" cy="952974"/>
          </a:xfrm>
        </p:spPr>
        <p:txBody>
          <a:bodyPr/>
          <a:lstStyle/>
          <a:p>
            <a:pPr rtl="0"/>
            <a:r>
              <a:rPr lang="x-none">
                <a:solidFill>
                  <a:schemeClr val="accent5">
                    <a:lumMod val="40000"/>
                    <a:lumOff val="60000"/>
                  </a:schemeClr>
                </a:solidFill>
              </a:rPr>
              <a:t>IT Essentials v7.0</a:t>
            </a:r>
          </a:p>
          <a:p>
            <a:endParaRPr lang="en-US" dirty="0"/>
          </a:p>
        </p:txBody>
      </p:sp>
    </p:spTree>
    <p:custDataLst>
      <p:tags r:id="rId1"/>
    </p:custDataLst>
    <p:extLst>
      <p:ext uri="{BB962C8B-B14F-4D97-AF65-F5344CB8AC3E}">
        <p14:creationId xmlns:p14="http://schemas.microsoft.com/office/powerpoint/2010/main" val="1782938014"/>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13: Secciones y objetivos</a:t>
            </a:r>
          </a:p>
        </p:txBody>
      </p:sp>
      <p:sp>
        <p:nvSpPr>
          <p:cNvPr id="4099" name="Rectangle 34"/>
          <p:cNvSpPr>
            <a:spLocks noGrp="1" noChangeArrowheads="1"/>
          </p:cNvSpPr>
          <p:nvPr>
            <p:ph idx="1"/>
          </p:nvPr>
        </p:nvSpPr>
        <p:spPr>
          <a:xfrm>
            <a:off x="145358" y="697344"/>
            <a:ext cx="8853286" cy="4155319"/>
          </a:xfrm>
        </p:spPr>
        <p:txBody>
          <a:bodyPr/>
          <a:lstStyle/>
          <a:p>
            <a:pPr rtl="0"/>
            <a:r>
              <a:rPr lang="x-none" sz="1600"/>
              <a:t>13.1 Amenazas para la seguridad</a:t>
            </a:r>
          </a:p>
          <a:p>
            <a:pPr marL="542131" lvl="2" indent="-214313" rtl="0">
              <a:buFont typeface="Arial" panose="020B0604020202020204" pitchFamily="34" charset="0"/>
              <a:buChar char="•"/>
            </a:pPr>
            <a:r>
              <a:rPr lang="x-none" sz="1400"/>
              <a:t>Explicar las amenazas de seguridad.</a:t>
            </a:r>
          </a:p>
          <a:p>
            <a:pPr marL="613569" lvl="3" indent="-214313" rtl="0">
              <a:buFont typeface="Arial" panose="020B0604020202020204" pitchFamily="34" charset="0"/>
              <a:buChar char="•"/>
            </a:pPr>
            <a:r>
              <a:rPr lang="x-none" sz="1300"/>
              <a:t>Describa los diferentes tipos de malware.</a:t>
            </a:r>
          </a:p>
          <a:p>
            <a:pPr marL="613569" lvl="3" indent="-214313" rtl="0">
              <a:buFont typeface="Arial" panose="020B0604020202020204" pitchFamily="34" charset="0"/>
              <a:buChar char="•"/>
            </a:pPr>
            <a:r>
              <a:rPr lang="x-none" sz="1300"/>
              <a:t>Describa las medidas que protegen contra el software malicioso.</a:t>
            </a:r>
          </a:p>
          <a:p>
            <a:pPr marL="613569" lvl="3" indent="-214313" rtl="0">
              <a:buFont typeface="Arial" panose="020B0604020202020204" pitchFamily="34" charset="0"/>
              <a:buChar char="•"/>
            </a:pPr>
            <a:r>
              <a:rPr lang="x-none" sz="1300"/>
              <a:t>Describa los diferentes tipos de ataques a la red.</a:t>
            </a:r>
          </a:p>
          <a:p>
            <a:pPr marL="613569" lvl="3" indent="-214313" rtl="0">
              <a:buFont typeface="Arial" panose="020B0604020202020204" pitchFamily="34" charset="0"/>
              <a:buChar char="•"/>
            </a:pPr>
            <a:r>
              <a:rPr lang="x-none" sz="1300"/>
              <a:t>Describa los diferentes ataques de ingeniería social.</a:t>
            </a:r>
          </a:p>
          <a:p>
            <a:pPr marL="542131" lvl="2" indent="-214313">
              <a:buFont typeface="Arial" panose="020B0604020202020204" pitchFamily="34" charset="0"/>
              <a:buChar char="•"/>
            </a:pPr>
            <a:endParaRPr lang="en-US" sz="1400" dirty="0"/>
          </a:p>
          <a:p>
            <a:pPr rtl="0"/>
            <a:r>
              <a:rPr lang="x-none" sz="1600"/>
              <a:t>13.2 Procedimientos de seguridad</a:t>
            </a:r>
          </a:p>
          <a:p>
            <a:pPr marL="542131" lvl="2" indent="-214313" rtl="0">
              <a:buFont typeface="Arial" panose="020B0604020202020204" pitchFamily="34" charset="0"/>
              <a:buChar char="•"/>
            </a:pPr>
            <a:r>
              <a:rPr lang="x-none" sz="1400"/>
              <a:t>Explique los procedimientos de seguridad.</a:t>
            </a:r>
          </a:p>
          <a:p>
            <a:pPr marL="613569" lvl="3" indent="-214313" rtl="0">
              <a:buFont typeface="Arial" panose="020B0604020202020204" pitchFamily="34" charset="0"/>
              <a:buChar char="•"/>
            </a:pPr>
            <a:r>
              <a:rPr lang="x-none" sz="1300"/>
              <a:t>Explique qué es una política de seguridad.</a:t>
            </a:r>
          </a:p>
          <a:p>
            <a:pPr marL="613569" lvl="3" indent="-214313" rtl="0">
              <a:buFont typeface="Arial" panose="020B0604020202020204" pitchFamily="34" charset="0"/>
              <a:buChar char="•"/>
            </a:pPr>
            <a:r>
              <a:rPr lang="x-none" sz="1300"/>
              <a:t>Explique las medidas de seguridad física.</a:t>
            </a:r>
          </a:p>
          <a:p>
            <a:pPr marL="613569" lvl="3" indent="-214313" rtl="0">
              <a:buFont typeface="Arial" panose="020B0604020202020204" pitchFamily="34" charset="0"/>
              <a:buChar char="•"/>
            </a:pPr>
            <a:r>
              <a:rPr lang="x-none" sz="1300"/>
              <a:t>Describa las medidas que protegen los datos.</a:t>
            </a:r>
          </a:p>
          <a:p>
            <a:pPr marL="613569" lvl="3" indent="-214313" rtl="0">
              <a:buFont typeface="Arial" panose="020B0604020202020204" pitchFamily="34" charset="0"/>
              <a:buChar char="•"/>
            </a:pPr>
            <a:r>
              <a:rPr lang="x-none" sz="1300"/>
              <a:t>Describa cómo destruir datos.</a:t>
            </a:r>
          </a:p>
        </p:txBody>
      </p:sp>
    </p:spTree>
    <p:custDataLst>
      <p:tags r:id="rId1"/>
    </p:custDataLst>
    <p:extLst>
      <p:ext uri="{BB962C8B-B14F-4D97-AF65-F5344CB8AC3E}">
        <p14:creationId xmlns:p14="http://schemas.microsoft.com/office/powerpoint/2010/main" val="1758868671"/>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13: Secciones y objetivos (continuación)</a:t>
            </a:r>
          </a:p>
        </p:txBody>
      </p:sp>
      <p:sp>
        <p:nvSpPr>
          <p:cNvPr id="4099" name="Rectangle 34"/>
          <p:cNvSpPr>
            <a:spLocks noGrp="1" noChangeArrowheads="1"/>
          </p:cNvSpPr>
          <p:nvPr>
            <p:ph idx="1"/>
          </p:nvPr>
        </p:nvSpPr>
        <p:spPr/>
        <p:txBody>
          <a:bodyPr/>
          <a:lstStyle/>
          <a:p>
            <a:pPr rtl="0"/>
            <a:r>
              <a:rPr lang="x-none" sz="1600"/>
              <a:t>13.3 Protección de las estaciones de trabajo con Windows</a:t>
            </a:r>
          </a:p>
          <a:p>
            <a:pPr marL="543322" lvl="2" indent="-214313" rtl="0">
              <a:buFont typeface="Arial" panose="020B0604020202020204" pitchFamily="34" charset="0"/>
              <a:buChar char="•"/>
            </a:pPr>
            <a:r>
              <a:rPr lang="x-none" sz="1400"/>
              <a:t>Configurar las políticas y las opciones básicas de seguridad de los dispositivos finales.</a:t>
            </a:r>
          </a:p>
          <a:p>
            <a:pPr marL="614760" lvl="3" indent="-214313" rtl="0">
              <a:buFont typeface="Arial" panose="020B0604020202020204" pitchFamily="34" charset="0"/>
              <a:buChar char="•"/>
            </a:pPr>
            <a:r>
              <a:rPr lang="x-none" sz="1300"/>
              <a:t>Explique cómo proteger una estación de trabajo.</a:t>
            </a:r>
          </a:p>
          <a:p>
            <a:pPr marL="614760" lvl="3" indent="-214313" rtl="0">
              <a:buFont typeface="Arial" panose="020B0604020202020204" pitchFamily="34" charset="0"/>
              <a:buChar char="•"/>
            </a:pPr>
            <a:r>
              <a:rPr lang="x-none" sz="1300"/>
              <a:t>Configuración de la seguridad mediante la herramienta de política de seguridad local en Windows.</a:t>
            </a:r>
          </a:p>
          <a:p>
            <a:pPr marL="614760" lvl="3" indent="-214313" rtl="0">
              <a:buFont typeface="Arial" panose="020B0604020202020204" pitchFamily="34" charset="0"/>
              <a:buChar char="•"/>
            </a:pPr>
            <a:r>
              <a:rPr lang="x-none" sz="1300"/>
              <a:t>Administre usuarios y grupos de Windows</a:t>
            </a:r>
          </a:p>
          <a:p>
            <a:pPr marL="614760" lvl="3" indent="-214313" rtl="0">
              <a:buFont typeface="Arial" panose="020B0604020202020204" pitchFamily="34" charset="0"/>
              <a:buChar char="•"/>
            </a:pPr>
            <a:r>
              <a:rPr lang="x-none" sz="1300"/>
              <a:t>Configure la seguridad mediante la herramienta de firewall de Windows.</a:t>
            </a:r>
          </a:p>
          <a:p>
            <a:pPr marL="614760" lvl="3" indent="-214313" rtl="0">
              <a:buFont typeface="Arial" panose="020B0604020202020204" pitchFamily="34" charset="0"/>
              <a:buChar char="•"/>
            </a:pPr>
            <a:r>
              <a:rPr lang="x-none" sz="1300"/>
              <a:t>Configure un navegador para el acceso seguro.</a:t>
            </a:r>
          </a:p>
          <a:p>
            <a:pPr marL="614760" lvl="3" indent="-214313" rtl="0">
              <a:buFont typeface="Arial" panose="020B0604020202020204" pitchFamily="34" charset="0"/>
              <a:buChar char="•"/>
            </a:pPr>
            <a:r>
              <a:rPr lang="x-none" sz="1300"/>
              <a:t>Configure el mantenimiento de la seguridad en Windows.</a:t>
            </a:r>
          </a:p>
          <a:p>
            <a:pPr rtl="0"/>
            <a:r>
              <a:rPr lang="x-none" sz="1600"/>
              <a:t>13.4 Seguridad inalámbrica</a:t>
            </a:r>
          </a:p>
          <a:p>
            <a:pPr marL="543322" lvl="2" indent="-214313" rtl="0">
              <a:buFont typeface="Arial" panose="020B0604020202020204" pitchFamily="34" charset="0"/>
              <a:buChar char="•"/>
            </a:pPr>
            <a:r>
              <a:rPr lang="x-none" sz="1400"/>
              <a:t>Configure la seguridad inalámbrica.</a:t>
            </a:r>
          </a:p>
          <a:p>
            <a:pPr marL="614760" lvl="3" indent="-214313" rtl="0">
              <a:buFont typeface="Arial" panose="020B0604020202020204" pitchFamily="34" charset="0"/>
              <a:buChar char="•"/>
            </a:pPr>
            <a:r>
              <a:rPr lang="x-none" sz="1300"/>
              <a:t>Configure los dispositivos inalámbricos para una comunicación segura.</a:t>
            </a:r>
          </a:p>
        </p:txBody>
      </p:sp>
    </p:spTree>
    <p:custDataLst>
      <p:tags r:id="rId1"/>
    </p:custDataLst>
    <p:extLst>
      <p:ext uri="{BB962C8B-B14F-4D97-AF65-F5344CB8AC3E}">
        <p14:creationId xmlns:p14="http://schemas.microsoft.com/office/powerpoint/2010/main" val="2607216131"/>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13: Secciones y objetivos (continuación)</a:t>
            </a:r>
          </a:p>
        </p:txBody>
      </p:sp>
      <p:sp>
        <p:nvSpPr>
          <p:cNvPr id="4099" name="Rectangle 34"/>
          <p:cNvSpPr>
            <a:spLocks noGrp="1" noChangeArrowheads="1"/>
          </p:cNvSpPr>
          <p:nvPr>
            <p:ph idx="1"/>
          </p:nvPr>
        </p:nvSpPr>
        <p:spPr/>
        <p:txBody>
          <a:bodyPr/>
          <a:lstStyle/>
          <a:p>
            <a:pPr rtl="0"/>
            <a:r>
              <a:rPr lang="x-none" sz="1600"/>
              <a:t>13.5: Proceso básico de solución de problemas de seguridad</a:t>
            </a:r>
          </a:p>
          <a:p>
            <a:pPr marL="543322" lvl="2" indent="-214313" rtl="0">
              <a:buFont typeface="Arial" panose="020B0604020202020204" pitchFamily="34" charset="0"/>
              <a:buChar char="•"/>
            </a:pPr>
            <a:r>
              <a:rPr lang="x-none" sz="1400">
                <a:latin typeface="Arial" panose="020B0604020202020204" pitchFamily="34" charset="0"/>
              </a:rPr>
              <a:t>Explique cómo resolver problemas de seguridad básicos.</a:t>
            </a:r>
          </a:p>
          <a:p>
            <a:pPr marL="614760" lvl="3" indent="-214313" rtl="0">
              <a:buFont typeface="Arial" panose="020B0604020202020204" pitchFamily="34" charset="0"/>
              <a:buChar char="•"/>
            </a:pPr>
            <a:r>
              <a:rPr lang="x-none" sz="1300"/>
              <a:t>Explicar los seis pasos del proceso de resolución de problemas de seguridad.</a:t>
            </a:r>
          </a:p>
          <a:p>
            <a:pPr marL="614760" lvl="3" indent="-214313" rtl="0">
              <a:buFont typeface="Arial" panose="020B0604020202020204" pitchFamily="34" charset="0"/>
              <a:buChar char="•"/>
            </a:pPr>
            <a:r>
              <a:rPr lang="x-none" sz="1300"/>
              <a:t>Describa problemas y soluciones avanzados de seguridad.</a:t>
            </a:r>
          </a:p>
          <a:p>
            <a:pPr marL="543322" lvl="2" indent="-214313">
              <a:buFont typeface="Arial" panose="020B0604020202020204" pitchFamily="34" charset="0"/>
              <a:buChar char="•"/>
            </a:pPr>
            <a:endParaRPr lang="en-US" sz="1400" dirty="0"/>
          </a:p>
        </p:txBody>
      </p:sp>
    </p:spTree>
    <p:custDataLst>
      <p:tags r:id="rId1"/>
    </p:custDataLst>
    <p:extLst>
      <p:ext uri="{BB962C8B-B14F-4D97-AF65-F5344CB8AC3E}">
        <p14:creationId xmlns:p14="http://schemas.microsoft.com/office/powerpoint/2010/main" val="700764017"/>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727575" cy="1802391"/>
          </a:xfrm>
        </p:spPr>
        <p:txBody>
          <a:bodyPr/>
          <a:lstStyle/>
          <a:p>
            <a:pPr rtl="0"/>
            <a:r>
              <a:rPr lang="x-none" dirty="0">
                <a:solidFill>
                  <a:schemeClr val="accent5">
                    <a:lumMod val="40000"/>
                    <a:lumOff val="60000"/>
                  </a:schemeClr>
                </a:solidFill>
              </a:rPr>
              <a:t>13.1 Amenazas para la seguridad</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Malware</a:t>
            </a:r>
            <a:r>
              <a:rPr lang="en-US" altLang="en-US" sz="1600" dirty="0"/>
              <a:t/>
            </a:r>
            <a:br>
              <a:rPr lang="en-US" altLang="en-US" sz="1600" dirty="0"/>
            </a:br>
            <a:r>
              <a:rPr lang="x-none"/>
              <a:t>Malware</a:t>
            </a:r>
          </a:p>
        </p:txBody>
      </p:sp>
      <p:sp>
        <p:nvSpPr>
          <p:cNvPr id="8195" name="Rectangle 6"/>
          <p:cNvSpPr>
            <a:spLocks noGrp="1" noChangeArrowheads="1"/>
          </p:cNvSpPr>
          <p:nvPr>
            <p:ph idx="1"/>
          </p:nvPr>
        </p:nvSpPr>
        <p:spPr>
          <a:xfrm>
            <a:off x="144065" y="798945"/>
            <a:ext cx="4220174" cy="3765034"/>
          </a:xfrm>
        </p:spPr>
        <p:txBody>
          <a:bodyPr/>
          <a:lstStyle/>
          <a:p>
            <a:pPr rtl="0"/>
            <a:r>
              <a:rPr lang="x-none" sz="1400" dirty="0"/>
              <a:t>Existen muchos tipos de amenazas creadas para interrumpir las computadoras y las redes. </a:t>
            </a:r>
          </a:p>
          <a:p>
            <a:pPr lvl="1" rtl="0"/>
            <a:r>
              <a:rPr lang="x-none" sz="1300" dirty="0"/>
              <a:t>La mayor amenaza y la más común para las computadoras y los datos que contienen es el malware. </a:t>
            </a:r>
          </a:p>
          <a:p>
            <a:pPr rtl="0"/>
            <a:r>
              <a:rPr lang="x-none" sz="1400" dirty="0"/>
              <a:t>El malware se suele instalar en una computadora sin el conocimiento del usuario. Una vez que un host está infectado, el malware puede:</a:t>
            </a:r>
          </a:p>
          <a:p>
            <a:pPr lvl="2" rtl="0"/>
            <a:r>
              <a:rPr lang="x-none" dirty="0"/>
              <a:t>Cambiar la configuración de la computadora</a:t>
            </a:r>
          </a:p>
          <a:p>
            <a:pPr lvl="2" rtl="0"/>
            <a:r>
              <a:rPr lang="x-none" dirty="0"/>
              <a:t>Eliminar archivos o dañar discos duros.</a:t>
            </a:r>
          </a:p>
          <a:p>
            <a:pPr lvl="2" rtl="0"/>
            <a:r>
              <a:rPr lang="x-none" dirty="0"/>
              <a:t>Recopilar la información almacenada en la computadora sin el consentimiento del usuario.</a:t>
            </a:r>
          </a:p>
          <a:p>
            <a:pPr lvl="2" rtl="0"/>
            <a:r>
              <a:rPr lang="x-none" dirty="0"/>
              <a:t>Abrir ventanas adicionales en la computadora o redirigir el navegador.</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680A0A7D-3EC5-4DAE-BACA-1C4C1AE697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0494" y="862263"/>
            <a:ext cx="4483600" cy="3418973"/>
          </a:xfrm>
          <a:prstGeom prst="rect">
            <a:avLst/>
          </a:prstGeom>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a:r>
              <a:rPr lang="x-none"/>
              <a:t>Materiales del instructor: Guía de planificación del capítulo 13</a:t>
            </a:r>
          </a:p>
        </p:txBody>
      </p:sp>
      <p:sp>
        <p:nvSpPr>
          <p:cNvPr id="4099" name="Rectangle 34"/>
          <p:cNvSpPr>
            <a:spLocks noGrp="1" noChangeArrowheads="1"/>
          </p:cNvSpPr>
          <p:nvPr>
            <p:ph idx="1"/>
          </p:nvPr>
        </p:nvSpPr>
        <p:spPr/>
        <p:txBody>
          <a:bodyPr/>
          <a:lstStyle/>
          <a:p>
            <a:pPr rtl="0"/>
            <a:r>
              <a:rPr lang="x-none"/>
              <a:t>Esta presentación en PowerPoint se divide en dos partes:</a:t>
            </a:r>
          </a:p>
          <a:p>
            <a:pPr rtl="0"/>
            <a:r>
              <a:rPr lang="x-none"/>
              <a:t>Guía de planificación para el instructor</a:t>
            </a:r>
          </a:p>
          <a:p>
            <a:pPr lvl="1" rtl="0"/>
            <a:r>
              <a:rPr lang="x-none"/>
              <a:t>Información para ayudarlo a familiarizarse con el capítulo</a:t>
            </a:r>
          </a:p>
          <a:p>
            <a:pPr lvl="1" rtl="0"/>
            <a:r>
              <a:rPr lang="x-none"/>
              <a:t>Ayuda didáctica</a:t>
            </a:r>
          </a:p>
          <a:p>
            <a:pPr rtl="0"/>
            <a:r>
              <a:rPr lang="x-none"/>
              <a:t>Presentación de la clase del instructor</a:t>
            </a:r>
          </a:p>
          <a:p>
            <a:pPr lvl="1" rtl="0"/>
            <a:r>
              <a:rPr lang="x-none"/>
              <a:t>Diapositivas opcionales que puede utilizar en el aula</a:t>
            </a:r>
          </a:p>
          <a:p>
            <a:pPr lvl="1" rtl="0"/>
            <a:r>
              <a:rPr lang="x-none"/>
              <a:t>Comienza en la diapositiva n.º 14</a:t>
            </a:r>
          </a:p>
          <a:p>
            <a:endParaRPr lang="en-CA" dirty="0"/>
          </a:p>
          <a:p>
            <a:pPr rtl="0"/>
            <a:r>
              <a:rPr lang="x-none" b="1"/>
              <a:t>Nota</a:t>
            </a:r>
            <a:r>
              <a:rPr lang="x-none"/>
              <a:t>: Elimine la Guía de Planificación de esta presentación antes de compartirla con otras personas.</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Malware</a:t>
            </a:r>
            <a:r>
              <a:rPr lang="en-US" sz="1600" dirty="0">
                <a:latin typeface="Arial" charset="0"/>
              </a:rPr>
              <a:t/>
            </a:r>
            <a:br>
              <a:rPr lang="en-US" sz="1600" dirty="0">
                <a:latin typeface="Arial" charset="0"/>
              </a:rPr>
            </a:br>
            <a:r>
              <a:rPr lang="x-none"/>
              <a:t>Virus y Caballos de Troya</a:t>
            </a:r>
          </a:p>
        </p:txBody>
      </p:sp>
      <p:sp>
        <p:nvSpPr>
          <p:cNvPr id="13315" name="Content Placeholder 2"/>
          <p:cNvSpPr>
            <a:spLocks noGrp="1"/>
          </p:cNvSpPr>
          <p:nvPr>
            <p:ph idx="1"/>
          </p:nvPr>
        </p:nvSpPr>
        <p:spPr>
          <a:xfrm>
            <a:off x="144064" y="798944"/>
            <a:ext cx="8999936" cy="4155319"/>
          </a:xfrm>
        </p:spPr>
        <p:txBody>
          <a:bodyPr/>
          <a:lstStyle/>
          <a:p>
            <a:pPr rtl="0"/>
            <a:r>
              <a:rPr lang="x-none" dirty="0"/>
              <a:t>El primer y el tipo más común de malware informático es un </a:t>
            </a:r>
            <a:r>
              <a:rPr lang="x-none" b="1" dirty="0"/>
              <a:t>virus</a:t>
            </a:r>
            <a:r>
              <a:rPr lang="x-none" dirty="0"/>
              <a:t>. </a:t>
            </a:r>
          </a:p>
          <a:p>
            <a:pPr lvl="1" rtl="0"/>
            <a:r>
              <a:rPr lang="x-none" dirty="0"/>
              <a:t>Los virus requieren una acción humana para propagarse e infectar otras computadoras. </a:t>
            </a:r>
          </a:p>
          <a:p>
            <a:pPr lvl="1" rtl="0"/>
            <a:r>
              <a:rPr lang="x-none" dirty="0"/>
              <a:t>El virus se oculta mediante su unión a un código informático, al software o a los documentos de la computadora. Cuando se abre, el virus se ejecuta e infecta la computadora. </a:t>
            </a:r>
          </a:p>
          <a:p>
            <a:pPr rtl="0"/>
            <a:r>
              <a:rPr lang="x-none" dirty="0"/>
              <a:t>Los delincuentes cibernéticos también utilizan </a:t>
            </a:r>
            <a:r>
              <a:rPr lang="x-none" b="1" dirty="0"/>
              <a:t>Caballos de Troya</a:t>
            </a:r>
            <a:r>
              <a:rPr lang="x-none" dirty="0"/>
              <a:t> para poner en riesgo a los hosts. </a:t>
            </a:r>
          </a:p>
          <a:p>
            <a:pPr lvl="1" rtl="0"/>
            <a:r>
              <a:rPr lang="x-none" dirty="0"/>
              <a:t>Un caballo de Troya es un programa que parece útil pero también transporta código malicioso. </a:t>
            </a:r>
          </a:p>
          <a:p>
            <a:pPr lvl="1" rtl="0"/>
            <a:r>
              <a:rPr lang="x-none" dirty="0"/>
              <a:t>Los caballos de Troya a menudo se proporcionan con programas gratuitos en línea, como los juegos de computadora. </a:t>
            </a:r>
          </a:p>
        </p:txBody>
      </p:sp>
    </p:spTree>
    <p:custDataLst>
      <p:tags r:id="rId1"/>
    </p:custDataLst>
    <p:extLst>
      <p:ext uri="{BB962C8B-B14F-4D97-AF65-F5344CB8AC3E}">
        <p14:creationId xmlns:p14="http://schemas.microsoft.com/office/powerpoint/2010/main" val="400837481"/>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latin typeface="Arial" charset="0"/>
              </a:rPr>
              <a:t>Malware</a:t>
            </a:r>
            <a:r>
              <a:rPr lang="en-US" sz="1600" dirty="0">
                <a:latin typeface="Arial" charset="0"/>
              </a:rPr>
              <a:t/>
            </a:r>
            <a:br>
              <a:rPr lang="en-US" sz="1600" dirty="0">
                <a:latin typeface="Arial" charset="0"/>
              </a:rPr>
            </a:br>
            <a:r>
              <a:rPr lang="x-none"/>
              <a:t>Tipos de malware</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8AC56D23-399A-4B55-83BA-E0FCF23D3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29848"/>
            <a:ext cx="9144000" cy="560831"/>
          </a:xfrm>
          <a:prstGeom prst="rect">
            <a:avLst/>
          </a:prstGeom>
        </p:spPr>
      </p:pic>
      <p:sp>
        <p:nvSpPr>
          <p:cNvPr id="3" name="TextBox 2"/>
          <p:cNvSpPr txBox="1"/>
          <p:nvPr/>
        </p:nvSpPr>
        <p:spPr>
          <a:xfrm>
            <a:off x="147722" y="1552607"/>
            <a:ext cx="8785263" cy="3216265"/>
          </a:xfrm>
          <a:prstGeom prst="rect">
            <a:avLst/>
          </a:prstGeom>
          <a:noFill/>
        </p:spPr>
        <p:txBody>
          <a:bodyPr wrap="square" rtlCol="0">
            <a:spAutoFit/>
          </a:bodyPr>
          <a:lstStyle/>
          <a:p>
            <a:pPr marL="169863" indent="-169863" defTabSz="684213" rtl="0">
              <a:spcBef>
                <a:spcPts val="600"/>
              </a:spcBef>
              <a:spcAft>
                <a:spcPts val="600"/>
              </a:spcAft>
              <a:buClr>
                <a:schemeClr val="tx2"/>
              </a:buClr>
              <a:buSzPct val="90000"/>
              <a:buFont typeface="Wingdings" panose="05000000000000000000" pitchFamily="2" charset="2"/>
              <a:buChar char="§"/>
            </a:pPr>
            <a:r>
              <a:rPr lang="x-none" sz="1400" b="1" dirty="0">
                <a:solidFill>
                  <a:srgbClr val="000000"/>
                </a:solidFill>
                <a:latin typeface="+mn-lt"/>
                <a:ea typeface="ＭＳ Ｐゴシック" charset="0"/>
                <a:cs typeface="CiscoSans"/>
              </a:rPr>
              <a:t>El adware</a:t>
            </a:r>
            <a:r>
              <a:rPr lang="x-none" sz="1400" dirty="0">
                <a:solidFill>
                  <a:srgbClr val="000000"/>
                </a:solidFill>
                <a:latin typeface="+mn-lt"/>
                <a:ea typeface="ＭＳ Ｐゴシック" charset="0"/>
                <a:cs typeface="CiscoSans"/>
              </a:rPr>
              <a:t> puede mostrar anuncios no solicitados mediante ventanas emergentes del navegador web, nuevas barras de herramientas o redireccionamientos inesperados a un sitio web diferente</a:t>
            </a:r>
          </a:p>
          <a:p>
            <a:pPr marL="169863" indent="-169863" defTabSz="684213" rtl="0">
              <a:spcBef>
                <a:spcPts val="600"/>
              </a:spcBef>
              <a:spcAft>
                <a:spcPts val="600"/>
              </a:spcAft>
              <a:buClr>
                <a:schemeClr val="tx2"/>
              </a:buClr>
              <a:buSzPct val="90000"/>
              <a:buFont typeface="Wingdings" panose="05000000000000000000" pitchFamily="2" charset="2"/>
              <a:buChar char="§"/>
            </a:pPr>
            <a:r>
              <a:rPr lang="x-none" sz="1400" b="1" dirty="0">
                <a:solidFill>
                  <a:srgbClr val="000000"/>
                </a:solidFill>
                <a:latin typeface="+mn-lt"/>
                <a:ea typeface="ＭＳ Ｐゴシック" charset="0"/>
                <a:cs typeface="CiscoSans"/>
              </a:rPr>
              <a:t>Por lo general, </a:t>
            </a:r>
            <a:r>
              <a:rPr lang="x-none" sz="1400" dirty="0">
                <a:solidFill>
                  <a:srgbClr val="000000"/>
                </a:solidFill>
                <a:latin typeface="+mn-lt"/>
                <a:ea typeface="ＭＳ Ｐゴシック" charset="0"/>
                <a:cs typeface="CiscoSans"/>
              </a:rPr>
              <a:t>el ransomware deniega a un usuario el acceso a sus archivos mediante el cifrado de los archivos y la visualización de un mensaje que exige un rescate por la clave de descifrado.</a:t>
            </a:r>
          </a:p>
          <a:p>
            <a:pPr marL="169863" indent="-169863" defTabSz="684213" rtl="0">
              <a:spcBef>
                <a:spcPts val="600"/>
              </a:spcBef>
              <a:spcAft>
                <a:spcPts val="600"/>
              </a:spcAft>
              <a:buClr>
                <a:schemeClr val="tx2"/>
              </a:buClr>
              <a:buSzPct val="90000"/>
              <a:buFont typeface="Wingdings" panose="05000000000000000000" pitchFamily="2" charset="2"/>
              <a:buChar char="§"/>
            </a:pPr>
            <a:r>
              <a:rPr lang="x-none" sz="1400" b="1" dirty="0">
                <a:solidFill>
                  <a:srgbClr val="000000"/>
                </a:solidFill>
                <a:latin typeface="+mn-lt"/>
                <a:ea typeface="ＭＳ Ｐゴシック" charset="0"/>
                <a:cs typeface="CiscoSans"/>
              </a:rPr>
              <a:t>Los rootkits</a:t>
            </a:r>
            <a:r>
              <a:rPr lang="x-none" sz="1400" dirty="0">
                <a:solidFill>
                  <a:srgbClr val="000000"/>
                </a:solidFill>
                <a:latin typeface="+mn-lt"/>
                <a:ea typeface="ＭＳ Ｐゴシック" charset="0"/>
                <a:cs typeface="CiscoSans"/>
              </a:rPr>
              <a:t> son difíciles de detectar y son utilizados por los ciberdelincuentes para obtener acceso de nivel de administrador a una computadora.</a:t>
            </a:r>
          </a:p>
          <a:p>
            <a:pPr marL="169863" indent="-169863" defTabSz="684213" rtl="0">
              <a:spcBef>
                <a:spcPts val="600"/>
              </a:spcBef>
              <a:spcAft>
                <a:spcPts val="600"/>
              </a:spcAft>
              <a:buClr>
                <a:schemeClr val="tx2"/>
              </a:buClr>
              <a:buSzPct val="90000"/>
              <a:buFont typeface="Wingdings" panose="05000000000000000000" pitchFamily="2" charset="2"/>
              <a:buChar char="§"/>
            </a:pPr>
            <a:r>
              <a:rPr lang="x-none" sz="1400" dirty="0">
                <a:solidFill>
                  <a:srgbClr val="000000"/>
                </a:solidFill>
                <a:latin typeface="+mn-lt"/>
                <a:ea typeface="ＭＳ Ｐゴシック" charset="0"/>
                <a:cs typeface="CiscoSans"/>
              </a:rPr>
              <a:t>El spyware es similar al adware, pero se utiliza para recopilar información sobre el usuario y volver a enviarla a ciberdelincuentes.</a:t>
            </a:r>
          </a:p>
          <a:p>
            <a:pPr marL="169863" indent="-169863" defTabSz="684213" rtl="0">
              <a:spcBef>
                <a:spcPts val="600"/>
              </a:spcBef>
              <a:spcAft>
                <a:spcPts val="600"/>
              </a:spcAft>
              <a:buClr>
                <a:schemeClr val="tx2"/>
              </a:buClr>
              <a:buSzPct val="90000"/>
              <a:buFont typeface="Wingdings" panose="05000000000000000000" pitchFamily="2" charset="2"/>
              <a:buChar char="§"/>
            </a:pPr>
            <a:r>
              <a:rPr lang="x-none" sz="1400" b="1" dirty="0">
                <a:solidFill>
                  <a:srgbClr val="000000"/>
                </a:solidFill>
                <a:latin typeface="+mn-lt"/>
                <a:ea typeface="ＭＳ Ｐゴシック" charset="0"/>
                <a:cs typeface="CiscoSans"/>
              </a:rPr>
              <a:t>Los gusanos</a:t>
            </a:r>
            <a:r>
              <a:rPr lang="x-none" sz="1400" dirty="0">
                <a:solidFill>
                  <a:srgbClr val="000000"/>
                </a:solidFill>
                <a:latin typeface="+mn-lt"/>
                <a:ea typeface="ＭＳ Ｐゴシック" charset="0"/>
                <a:cs typeface="CiscoSans"/>
              </a:rPr>
              <a:t> son programas de replicación automática que se propagan automáticamente sin la intervención del usuario mediante el aprovechamiento de vulnerabilidades en el software.</a:t>
            </a:r>
          </a:p>
          <a:p>
            <a:pPr marL="285750" indent="-285750">
              <a:buFont typeface="Arial" charset="0"/>
              <a:buChar char="•"/>
            </a:pPr>
            <a:endParaRPr lang="en-US" sz="1600" dirty="0"/>
          </a:p>
        </p:txBody>
      </p:sp>
    </p:spTree>
    <p:custDataLst>
      <p:tags r:id="rId1"/>
    </p:custDataLst>
    <p:extLst>
      <p:ext uri="{BB962C8B-B14F-4D97-AF65-F5344CB8AC3E}">
        <p14:creationId xmlns:p14="http://schemas.microsoft.com/office/powerpoint/2010/main" val="2736946885"/>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Prevención de malware</a:t>
            </a:r>
            <a:r>
              <a:rPr lang="en-US" altLang="en-US" sz="1600" dirty="0"/>
              <a:t/>
            </a:r>
            <a:br>
              <a:rPr lang="en-US" altLang="en-US" sz="1600" dirty="0"/>
            </a:br>
            <a:r>
              <a:rPr lang="x-none"/>
              <a:t>Programas contra malware</a:t>
            </a:r>
          </a:p>
        </p:txBody>
      </p:sp>
      <p:sp>
        <p:nvSpPr>
          <p:cNvPr id="25603" name="Content Placeholder 2"/>
          <p:cNvSpPr>
            <a:spLocks noGrp="1"/>
          </p:cNvSpPr>
          <p:nvPr>
            <p:ph idx="1"/>
          </p:nvPr>
        </p:nvSpPr>
        <p:spPr>
          <a:xfrm>
            <a:off x="144064" y="1054100"/>
            <a:ext cx="5565209" cy="3967079"/>
          </a:xfrm>
        </p:spPr>
        <p:txBody>
          <a:bodyPr/>
          <a:lstStyle/>
          <a:p>
            <a:pPr rtl="0"/>
            <a:r>
              <a:rPr lang="x-none" dirty="0"/>
              <a:t>Es importante que proteja las computadoras y los dispositivos móviles mediante un software antivirus reconocido. </a:t>
            </a:r>
          </a:p>
          <a:p>
            <a:pPr rtl="0"/>
            <a:r>
              <a:rPr lang="x-none" dirty="0"/>
              <a:t>En la actualidad, los programas antivirus se conocen comúnmente como programas antimalware.</a:t>
            </a:r>
          </a:p>
          <a:p>
            <a:pPr lvl="1" rtl="0"/>
            <a:r>
              <a:rPr lang="x-none" dirty="0"/>
              <a:t>Los programas antimalware pueden detectar y bloquear troyanos, rootkits, ransomware, spyware, registradores de teclado y programas de adware. </a:t>
            </a:r>
          </a:p>
          <a:p>
            <a:pPr lvl="1" rtl="0"/>
            <a:r>
              <a:rPr lang="x-none" dirty="0"/>
              <a:t>Los programas antimalware buscan continuamente patrones conocidos contra una base de datos de firmas de malware conocidas. </a:t>
            </a:r>
          </a:p>
          <a:p>
            <a:pPr lvl="1" rtl="0"/>
            <a:r>
              <a:rPr lang="x-none" dirty="0"/>
              <a:t>También pueden utilizar técnicas heurísticas de identificación de malware, que pueden detectar comportamientos específicos asociados con algunos tipos de malware. </a:t>
            </a:r>
          </a:p>
        </p:txBody>
      </p:sp>
      <p:pic>
        <p:nvPicPr>
          <p:cNvPr id="2" name="Picture 1" descr="This image shows what appears as a Windows Security Alert but is actually a rogue antivirus program trojan horse.">
            <a:extLst>
              <a:ext uri="{FF2B5EF4-FFF2-40B4-BE49-F238E27FC236}">
                <a16:creationId xmlns="" xmlns:c="http://schemas.openxmlformats.org/drawingml/2006/chart" xmlns:c15="http://schemas.microsoft.com/office/drawing/2012/chart" xmlns:a16="http://schemas.microsoft.com/office/drawing/2014/main" id="{71BB2818-F9F0-487E-8584-7553FDEC16CD}"/>
              </a:ext>
            </a:extLst>
          </p:cNvPr>
          <p:cNvPicPr>
            <a:picLocks noChangeAspect="1"/>
          </p:cNvPicPr>
          <p:nvPr/>
        </p:nvPicPr>
        <p:blipFill>
          <a:blip r:embed="rId4"/>
          <a:stretch>
            <a:fillRect/>
          </a:stretch>
        </p:blipFill>
        <p:spPr>
          <a:xfrm>
            <a:off x="5709274" y="1187012"/>
            <a:ext cx="3018805" cy="2413668"/>
          </a:xfrm>
          <a:prstGeom prst="rect">
            <a:avLst/>
          </a:prstGeom>
        </p:spPr>
      </p:pic>
    </p:spTree>
    <p:custDataLst>
      <p:tags r:id="rId1"/>
    </p:custDataLst>
    <p:extLst>
      <p:ext uri="{BB962C8B-B14F-4D97-AF65-F5344CB8AC3E}">
        <p14:creationId xmlns:p14="http://schemas.microsoft.com/office/powerpoint/2010/main" val="150518143"/>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rtl="0"/>
            <a:r>
              <a:rPr lang="x-none" sz="1600" dirty="0"/>
              <a:t>Prevención de malware</a:t>
            </a:r>
            <a:r>
              <a:rPr lang="en-US" altLang="en-US" dirty="0"/>
              <a:t/>
            </a:r>
            <a:br>
              <a:rPr lang="en-US" altLang="en-US" dirty="0"/>
            </a:br>
            <a:r>
              <a:rPr lang="x-none" dirty="0" smtClean="0"/>
              <a:t>Actualización </a:t>
            </a:r>
            <a:r>
              <a:rPr lang="x-none" dirty="0"/>
              <a:t>de archivos de firma</a:t>
            </a:r>
          </a:p>
        </p:txBody>
      </p:sp>
      <p:sp>
        <p:nvSpPr>
          <p:cNvPr id="3" name="Content Placeholder 2"/>
          <p:cNvSpPr>
            <a:spLocks noGrp="1"/>
          </p:cNvSpPr>
          <p:nvPr>
            <p:ph idx="1"/>
          </p:nvPr>
        </p:nvSpPr>
        <p:spPr>
          <a:xfrm>
            <a:off x="144065" y="798944"/>
            <a:ext cx="8719198" cy="4155319"/>
          </a:xfrm>
        </p:spPr>
        <p:txBody>
          <a:bodyPr/>
          <a:lstStyle/>
          <a:p>
            <a:pPr rtl="0"/>
            <a:r>
              <a:rPr lang="x-none"/>
              <a:t>El nuevo malware siempre está en desarrollo; por lo tanto, el software antimalware se debe actualizar periódicamente. Este proceso a menudo se activa como opción predeterminada. </a:t>
            </a:r>
          </a:p>
          <a:p>
            <a:pPr rtl="0"/>
            <a:r>
              <a:rPr lang="x-none"/>
              <a:t>Siempre descargue los archivos de firma del sitio web del fabricante, para asegurarse de que la actualización sea auténtica y no esté dañada por virus. </a:t>
            </a:r>
          </a:p>
          <a:p>
            <a:pPr lvl="1" rtl="0"/>
            <a:r>
              <a:rPr lang="x-none"/>
              <a:t>Para evitar el exceso de tráfico en un único sitio web, algunos fabricantes distribuyen los archivos de firma para que puedan descargarse de varios sitios de descarga. Estos sitios de descarga se denominan “reflejos”.</a:t>
            </a:r>
          </a:p>
          <a:p>
            <a:pPr rtl="0"/>
            <a:r>
              <a:rPr lang="x-none" b="1"/>
              <a:t>PRECAUCIÓN</a:t>
            </a:r>
            <a:r>
              <a:rPr lang="x-none"/>
              <a:t>: Al descargar archivos de firma de un reflejo, asegúrese de que el sitio reflejado sea un sitio legítimo. Siempre acceda al enlace del sitio reflejado desde el sitio web del fabricante.</a:t>
            </a:r>
          </a:p>
        </p:txBody>
      </p:sp>
    </p:spTree>
    <p:custDataLst>
      <p:tags r:id="rId1"/>
    </p:custDataLst>
    <p:extLst>
      <p:ext uri="{BB962C8B-B14F-4D97-AF65-F5344CB8AC3E}">
        <p14:creationId xmlns:p14="http://schemas.microsoft.com/office/powerpoint/2010/main" val="2026875563"/>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t>Prevención de malware</a:t>
            </a:r>
            <a:r>
              <a:rPr lang="en-US" altLang="en-US" dirty="0"/>
              <a:t/>
            </a:r>
            <a:br>
              <a:rPr lang="en-US" altLang="en-US" dirty="0"/>
            </a:br>
            <a:r>
              <a:rPr lang="x-none"/>
              <a:t>Explicación de video: Programas antimalware</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AE6A36D5-9B59-4A63-97BE-597AA7D7C7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6378" y="975678"/>
            <a:ext cx="6519496" cy="3742843"/>
          </a:xfrm>
          <a:prstGeom prst="rect">
            <a:avLst/>
          </a:prstGeom>
        </p:spPr>
      </p:pic>
    </p:spTree>
    <p:custDataLst>
      <p:tags r:id="rId1"/>
    </p:custDataLst>
    <p:extLst>
      <p:ext uri="{BB962C8B-B14F-4D97-AF65-F5344CB8AC3E}">
        <p14:creationId xmlns:p14="http://schemas.microsoft.com/office/powerpoint/2010/main" val="228537751"/>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rtl="0"/>
            <a:r>
              <a:rPr lang="x-none" sz="1600"/>
              <a:t>Prevención de malware</a:t>
            </a:r>
            <a:r>
              <a:rPr lang="en-CA" altLang="en-US" sz="1600" dirty="0"/>
              <a:t/>
            </a:r>
            <a:br>
              <a:rPr lang="en-CA" altLang="en-US" sz="1600" dirty="0"/>
            </a:br>
            <a:r>
              <a:rPr lang="x-none"/>
              <a:t>Reparación de sistemas infectados</a:t>
            </a:r>
          </a:p>
        </p:txBody>
      </p:sp>
      <p:sp>
        <p:nvSpPr>
          <p:cNvPr id="6" name="TextBox 5">
            <a:extLst>
              <a:ext uri="{FF2B5EF4-FFF2-40B4-BE49-F238E27FC236}">
                <a16:creationId xmlns="" xmlns:c="http://schemas.openxmlformats.org/drawingml/2006/chart" xmlns:c15="http://schemas.microsoft.com/office/drawing/2012/chart" xmlns:a16="http://schemas.microsoft.com/office/drawing/2014/main" id="{AE3BAE62-600A-4B6D-ABBC-99EEB8C05068}"/>
              </a:ext>
            </a:extLst>
          </p:cNvPr>
          <p:cNvSpPr txBox="1"/>
          <p:nvPr/>
        </p:nvSpPr>
        <p:spPr>
          <a:xfrm>
            <a:off x="193431" y="817422"/>
            <a:ext cx="5686972" cy="3939540"/>
          </a:xfrm>
          <a:prstGeom prst="rect">
            <a:avLst/>
          </a:prstGeom>
          <a:noFill/>
        </p:spPr>
        <p:txBody>
          <a:bodyPr wrap="square" rIns="36000" rtlCol="0">
            <a:spAutoFit/>
          </a:bodyPr>
          <a:lstStyle/>
          <a:p>
            <a:pPr marL="171450" indent="-171450" rtl="0">
              <a:buFont typeface="Arial" panose="020B0604020202020204" pitchFamily="34" charset="0"/>
              <a:buChar char="•"/>
            </a:pPr>
            <a:r>
              <a:rPr lang="x-none" sz="1400" dirty="0"/>
              <a:t>Cuando un programa de protección contra malware detecta que una PC está infectada, elimina la amenaza o la pone en cuarentena. </a:t>
            </a:r>
            <a:r>
              <a:rPr lang="en-US" sz="1400" dirty="0" smtClean="0"/>
              <a:t/>
            </a:r>
            <a:br>
              <a:rPr lang="en-US" sz="1400" dirty="0" smtClean="0"/>
            </a:br>
            <a:r>
              <a:rPr lang="x-none" sz="1400" dirty="0" smtClean="0"/>
              <a:t>No </a:t>
            </a:r>
            <a:r>
              <a:rPr lang="x-none" sz="1400" dirty="0"/>
              <a:t>obstante, lo más probable es que la computadora siga en riesgo. </a:t>
            </a:r>
          </a:p>
          <a:p>
            <a:pPr marL="171450" indent="-171450" rtl="0">
              <a:buFont typeface="Arial" panose="020B0604020202020204" pitchFamily="34" charset="0"/>
              <a:buChar char="•"/>
            </a:pPr>
            <a:r>
              <a:rPr lang="x-none" sz="1400" dirty="0"/>
              <a:t>Muchos programas antimalware se pueden configurar para que se ejecuten cuando se inicia el sistema, antes de que se cargue Windows. </a:t>
            </a:r>
          </a:p>
          <a:p>
            <a:pPr marL="171450" indent="-171450" rtl="0">
              <a:buFont typeface="Arial" panose="020B0604020202020204" pitchFamily="34" charset="0"/>
              <a:buChar char="•"/>
            </a:pPr>
            <a:r>
              <a:rPr lang="x-none" sz="1400" dirty="0"/>
              <a:t>La eliminación del malware puede requerir que la computadora se reinicie en modo seguro. </a:t>
            </a:r>
          </a:p>
          <a:p>
            <a:pPr marL="171450" indent="-171450" rtl="0">
              <a:buFont typeface="Arial" panose="020B0604020202020204" pitchFamily="34" charset="0"/>
              <a:buChar char="•"/>
            </a:pPr>
            <a:r>
              <a:rPr lang="x-none" sz="1400" dirty="0"/>
              <a:t>Es posible que deba comunicarse con un especialista para asegurarse de que la PC esté completamente limpia. De lo contrario, es posible que sea necesario formatear nuevamente la computadora, volver a instalar el sistema operativo y recuperar los datos a partir de las copias de respaldo más recientes.</a:t>
            </a:r>
          </a:p>
          <a:p>
            <a:pPr marL="171450" indent="-171450" rtl="0">
              <a:buFont typeface="Arial" panose="020B0604020202020204" pitchFamily="34" charset="0"/>
              <a:buChar char="•"/>
            </a:pPr>
            <a:r>
              <a:rPr lang="x-none" sz="1400" dirty="0"/>
              <a:t>El servicio de restauración del SO puede incluir archivos infectados en un punto de restauración. Por lo tanto, una vez que se eliminó el malware de una computadora, deben eliminarse los archivos de restauración del sistema.</a:t>
            </a:r>
          </a:p>
          <a:p>
            <a:endParaRPr lang="en-US" sz="1200" dirty="0"/>
          </a:p>
        </p:txBody>
      </p:sp>
      <p:pic>
        <p:nvPicPr>
          <p:cNvPr id="2" name="Picture 1" descr="This image shows the System Protection for System (C:) window, which can be used to configure restore settings, manage disk space and delete restore points. It is located the control panel system utility program by clicking the Configure button in the System Protection tab.">
            <a:extLst>
              <a:ext uri="{FF2B5EF4-FFF2-40B4-BE49-F238E27FC236}">
                <a16:creationId xmlns="" xmlns:c="http://schemas.openxmlformats.org/drawingml/2006/chart" xmlns:c15="http://schemas.microsoft.com/office/drawing/2012/chart" xmlns:a16="http://schemas.microsoft.com/office/drawing/2014/main" id="{F726BA1E-6949-4E25-AC8E-39FD60C3BF97}"/>
              </a:ext>
            </a:extLst>
          </p:cNvPr>
          <p:cNvPicPr>
            <a:picLocks noChangeAspect="1"/>
          </p:cNvPicPr>
          <p:nvPr/>
        </p:nvPicPr>
        <p:blipFill>
          <a:blip r:embed="rId4"/>
          <a:stretch>
            <a:fillRect/>
          </a:stretch>
        </p:blipFill>
        <p:spPr>
          <a:xfrm>
            <a:off x="6056248" y="925859"/>
            <a:ext cx="2750249" cy="3291780"/>
          </a:xfrm>
          <a:prstGeom prst="rect">
            <a:avLst/>
          </a:prstGeom>
        </p:spPr>
      </p:pic>
    </p:spTree>
    <p:custDataLst>
      <p:tags r:id="rId1"/>
    </p:custDataLst>
    <p:extLst>
      <p:ext uri="{BB962C8B-B14F-4D97-AF65-F5344CB8AC3E}">
        <p14:creationId xmlns:p14="http://schemas.microsoft.com/office/powerpoint/2010/main" val="1020952977"/>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t>Prevención de malware</a:t>
            </a:r>
            <a:r>
              <a:rPr lang="en-US" altLang="en-US"/>
              <a:t/>
            </a:r>
            <a:br>
              <a:rPr lang="en-US" altLang="en-US"/>
            </a:br>
            <a:r>
              <a:rPr lang="x-none"/>
              <a:t>Explicación de video: corrección de un sistema infectado</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2415" y="925513"/>
            <a:ext cx="5947506" cy="3378988"/>
          </a:xfrm>
          <a:prstGeom prst="rect">
            <a:avLst/>
          </a:prstGeom>
        </p:spPr>
      </p:pic>
    </p:spTree>
    <p:custDataLst>
      <p:tags r:id="rId1"/>
    </p:custDataLst>
    <p:extLst>
      <p:ext uri="{BB962C8B-B14F-4D97-AF65-F5344CB8AC3E}">
        <p14:creationId xmlns:p14="http://schemas.microsoft.com/office/powerpoint/2010/main" val="3856345195"/>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Ataques de red</a:t>
            </a:r>
            <a:r>
              <a:rPr lang="en-US" altLang="en-US" sz="1600" dirty="0"/>
              <a:t/>
            </a:r>
            <a:br>
              <a:rPr lang="en-US" altLang="en-US" sz="1600" dirty="0"/>
            </a:br>
            <a:r>
              <a:rPr lang="x-none"/>
              <a:t>Las redes son objetivos</a:t>
            </a:r>
          </a:p>
        </p:txBody>
      </p:sp>
      <p:pic>
        <p:nvPicPr>
          <p:cNvPr id="5" name="Picture 4">
            <a:extLst>
              <a:ext uri="{FF2B5EF4-FFF2-40B4-BE49-F238E27FC236}">
                <a16:creationId xmlns="" xmlns:c="http://schemas.openxmlformats.org/drawingml/2006/chart" xmlns:c15="http://schemas.microsoft.com/office/drawing/2012/chart" xmlns:a16="http://schemas.microsoft.com/office/drawing/2014/main" id="{FE047ED1-D984-416E-81AE-D89312B0B0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 y="799165"/>
            <a:ext cx="8915400" cy="933007"/>
          </a:xfrm>
          <a:prstGeom prst="rect">
            <a:avLst/>
          </a:prstGeom>
        </p:spPr>
      </p:pic>
      <p:sp>
        <p:nvSpPr>
          <p:cNvPr id="6" name="TextBox 5">
            <a:extLst>
              <a:ext uri="{FF2B5EF4-FFF2-40B4-BE49-F238E27FC236}">
                <a16:creationId xmlns="" xmlns:c="http://schemas.openxmlformats.org/drawingml/2006/chart" xmlns:c15="http://schemas.microsoft.com/office/drawing/2012/chart" xmlns:a16="http://schemas.microsoft.com/office/drawing/2014/main" id="{2AE7CE37-E62D-4A9C-BACF-8D3270D5C96E}"/>
              </a:ext>
            </a:extLst>
          </p:cNvPr>
          <p:cNvSpPr txBox="1"/>
          <p:nvPr/>
        </p:nvSpPr>
        <p:spPr>
          <a:xfrm>
            <a:off x="178420" y="1984917"/>
            <a:ext cx="8965580" cy="2554545"/>
          </a:xfrm>
          <a:prstGeom prst="rect">
            <a:avLst/>
          </a:prstGeom>
          <a:noFill/>
        </p:spPr>
        <p:txBody>
          <a:bodyPr wrap="square" rtlCol="0">
            <a:spAutoFit/>
          </a:bodyPr>
          <a:lstStyle/>
          <a:p>
            <a:pPr marL="285750" indent="-285750" rtl="0">
              <a:buFont typeface="Arial" panose="020B0604020202020204" pitchFamily="34" charset="0"/>
              <a:buChar char="•"/>
            </a:pPr>
            <a:r>
              <a:rPr lang="x-none" sz="1600" dirty="0"/>
              <a:t>El atacante busca información de la red sobre un objetivo mediante la búsqueda de Google, Whois y otras herramientas.</a:t>
            </a:r>
          </a:p>
          <a:p>
            <a:pPr marL="285750" indent="-285750" rtl="0">
              <a:buFont typeface="Arial" panose="020B0604020202020204" pitchFamily="34" charset="0"/>
              <a:buChar char="•"/>
            </a:pPr>
            <a:r>
              <a:rPr lang="x-none" sz="1600" dirty="0"/>
              <a:t>El atacante inicia un barrido de ping de la dirección de red pública del objetivo detectado para determinar cuáles son las direcciones IP que están activas.</a:t>
            </a:r>
          </a:p>
          <a:p>
            <a:pPr marL="285750" indent="-285750" rtl="0">
              <a:buFont typeface="Arial" panose="020B0604020202020204" pitchFamily="34" charset="0"/>
              <a:buChar char="•"/>
            </a:pPr>
            <a:r>
              <a:rPr lang="x-none" sz="1600" dirty="0"/>
              <a:t>El atacante determina qué servicios están disponibles en el puerto activo mediante Nmap, SuperScan y otras herramientas.</a:t>
            </a:r>
          </a:p>
          <a:p>
            <a:pPr marL="285750" indent="-285750" rtl="0">
              <a:buFont typeface="Arial" panose="020B0604020202020204" pitchFamily="34" charset="0"/>
              <a:buChar char="•"/>
            </a:pPr>
            <a:r>
              <a:rPr lang="x-none" sz="1600" dirty="0"/>
              <a:t>El atacante ejecuta un escáner de vulnerabilidades para descubrir el tipo de aplicaciones y SO que se ejecutan en el host de destino mediante Nipper, Secuna PSI y otras herramientas.</a:t>
            </a:r>
          </a:p>
          <a:p>
            <a:pPr marL="285750" indent="-285750" rtl="0">
              <a:buFont typeface="Arial" panose="020B0604020202020204" pitchFamily="34" charset="0"/>
              <a:buChar char="•"/>
            </a:pPr>
            <a:r>
              <a:rPr lang="x-none" sz="1600" dirty="0"/>
              <a:t>El atacante intenta descubrir los servicios vulnerables para atacar utilizando Metasploit, Core Impact y otras herramientas.</a:t>
            </a:r>
          </a:p>
        </p:txBody>
      </p:sp>
    </p:spTree>
    <p:custDataLst>
      <p:tags r:id="rId1"/>
    </p:custDataLst>
    <p:extLst>
      <p:ext uri="{BB962C8B-B14F-4D97-AF65-F5344CB8AC3E}">
        <p14:creationId xmlns:p14="http://schemas.microsoft.com/office/powerpoint/2010/main" val="3721880392"/>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Ataques a la red</a:t>
            </a:r>
            <a:r>
              <a:rPr lang="en-US" altLang="en-US" sz="1600" dirty="0"/>
              <a:t/>
            </a:r>
            <a:br>
              <a:rPr lang="en-US" altLang="en-US" sz="1600" dirty="0"/>
            </a:br>
            <a:r>
              <a:rPr lang="x-none"/>
              <a:t>Tipos de ataques de TCP/IP</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04F96924-AF96-419F-8E2C-6611436A35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16656"/>
            <a:ext cx="9144000" cy="356616"/>
          </a:xfrm>
          <a:prstGeom prst="rect">
            <a:avLst/>
          </a:prstGeom>
        </p:spPr>
      </p:pic>
      <p:sp>
        <p:nvSpPr>
          <p:cNvPr id="17" name="Content Placeholder 2">
            <a:extLst>
              <a:ext uri="{FF2B5EF4-FFF2-40B4-BE49-F238E27FC236}">
                <a16:creationId xmlns="" xmlns:c="http://schemas.openxmlformats.org/drawingml/2006/chart" xmlns:c15="http://schemas.microsoft.com/office/drawing/2012/chart" xmlns:a16="http://schemas.microsoft.com/office/drawing/2014/main" id="{2C3959C9-F424-43E2-90E6-78E8319DA3BC}"/>
              </a:ext>
            </a:extLst>
          </p:cNvPr>
          <p:cNvSpPr>
            <a:spLocks noGrp="1"/>
          </p:cNvSpPr>
          <p:nvPr>
            <p:ph idx="1"/>
          </p:nvPr>
        </p:nvSpPr>
        <p:spPr>
          <a:xfrm>
            <a:off x="95937" y="1390984"/>
            <a:ext cx="8975873" cy="3967079"/>
          </a:xfrm>
        </p:spPr>
        <p:txBody>
          <a:bodyPr/>
          <a:lstStyle/>
          <a:p>
            <a:pPr rtl="0"/>
            <a:r>
              <a:rPr lang="x-none" b="1"/>
              <a:t>Negación de servicio (DoS) </a:t>
            </a:r>
            <a:r>
              <a:rPr lang="x-none"/>
              <a:t>es un ataque en el que el atacante inunda un dispositivo objetivo con solicitudes falsas para crear una negación de servicio para usuarios legítimos.</a:t>
            </a:r>
          </a:p>
          <a:p>
            <a:pPr rtl="0"/>
            <a:r>
              <a:rPr lang="x-none" b="1"/>
              <a:t>DoS distribuido</a:t>
            </a:r>
            <a:r>
              <a:rPr lang="x-none"/>
              <a:t> es un ataque de DoS amplificado que utiliza muchos hosts infectados denominados zombis para saturar un objetivo.</a:t>
            </a:r>
          </a:p>
          <a:p>
            <a:pPr rtl="0"/>
            <a:r>
              <a:rPr lang="x-none" b="1"/>
              <a:t>El envenenamiento de DNS</a:t>
            </a:r>
            <a:r>
              <a:rPr lang="x-none"/>
              <a:t> es un ataque en el que el atacante ha logrado infectar un host para aceptar registros DNS falsos que apuntan a servidores maliciosos.</a:t>
            </a:r>
          </a:p>
          <a:p>
            <a:pPr rtl="0"/>
            <a:r>
              <a:rPr lang="x-none" b="1"/>
              <a:t>El Hombre-en-medio</a:t>
            </a:r>
            <a:r>
              <a:rPr lang="x-none"/>
              <a:t> es un ataque en el que un atacante intercepta la comunicación entre dos hosts.</a:t>
            </a:r>
          </a:p>
        </p:txBody>
      </p:sp>
    </p:spTree>
    <p:custDataLst>
      <p:tags r:id="rId1"/>
    </p:custDataLst>
    <p:extLst>
      <p:ext uri="{BB962C8B-B14F-4D97-AF65-F5344CB8AC3E}">
        <p14:creationId xmlns:p14="http://schemas.microsoft.com/office/powerpoint/2010/main" val="3143806603"/>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Ataques a la red</a:t>
            </a:r>
            <a:r>
              <a:rPr lang="en-US" altLang="en-US" sz="1600" dirty="0"/>
              <a:t/>
            </a:r>
            <a:br>
              <a:rPr lang="en-US" altLang="en-US" sz="1600" dirty="0"/>
            </a:br>
            <a:r>
              <a:rPr lang="x-none"/>
              <a:t>Tipos de ataques de TCP/IP (Cont.)</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0FD7C08B-B127-4CA3-A51B-BCA20B1F27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160" y="925595"/>
            <a:ext cx="7359680" cy="362801"/>
          </a:xfrm>
          <a:prstGeom prst="rect">
            <a:avLst/>
          </a:prstGeom>
        </p:spPr>
      </p:pic>
      <p:sp>
        <p:nvSpPr>
          <p:cNvPr id="17" name="Content Placeholder 2">
            <a:extLst>
              <a:ext uri="{FF2B5EF4-FFF2-40B4-BE49-F238E27FC236}">
                <a16:creationId xmlns="" xmlns:c="http://schemas.openxmlformats.org/drawingml/2006/chart" xmlns:c15="http://schemas.microsoft.com/office/drawing/2012/chart" xmlns:a16="http://schemas.microsoft.com/office/drawing/2014/main" id="{2C3959C9-F424-43E2-90E6-78E8319DA3BC}"/>
              </a:ext>
            </a:extLst>
          </p:cNvPr>
          <p:cNvSpPr>
            <a:spLocks noGrp="1"/>
          </p:cNvSpPr>
          <p:nvPr>
            <p:ph idx="1"/>
          </p:nvPr>
        </p:nvSpPr>
        <p:spPr>
          <a:xfrm>
            <a:off x="192192" y="1415047"/>
            <a:ext cx="8815450" cy="3967079"/>
          </a:xfrm>
        </p:spPr>
        <p:txBody>
          <a:bodyPr/>
          <a:lstStyle/>
          <a:p>
            <a:pPr rtl="0"/>
            <a:r>
              <a:rPr lang="x-none" b="1"/>
              <a:t>La repetición</a:t>
            </a:r>
            <a:r>
              <a:rPr lang="x-none"/>
              <a:t> es un tipo de ataque de suplantación de identidad en el que el atacante captura un paquete autenticado, lo modifica y lo envía al destino original.</a:t>
            </a:r>
          </a:p>
          <a:p>
            <a:pPr rtl="0"/>
            <a:r>
              <a:rPr lang="x-none" b="1"/>
              <a:t>La suplantación de identidad</a:t>
            </a:r>
            <a:r>
              <a:rPr lang="x-none"/>
              <a:t> es un ataque en el que el atacante falsifica una dirección IP para obtener acceso a los recursos.</a:t>
            </a:r>
          </a:p>
          <a:p>
            <a:pPr rtl="0"/>
            <a:r>
              <a:rPr lang="x-none" b="1"/>
              <a:t>El ataque de saturación de SYN</a:t>
            </a:r>
            <a:r>
              <a:rPr lang="x-none"/>
              <a:t> es un tipo de ataque que se aprovecha de la comunicación tridireccional de TCP.</a:t>
            </a:r>
          </a:p>
        </p:txBody>
      </p:sp>
    </p:spTree>
    <p:custDataLst>
      <p:tags r:id="rId1"/>
    </p:custDataLst>
    <p:extLst>
      <p:ext uri="{BB962C8B-B14F-4D97-AF65-F5344CB8AC3E}">
        <p14:creationId xmlns:p14="http://schemas.microsoft.com/office/powerpoint/2010/main" val="283169388"/>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Capítulo 13: Seguridad</a:t>
            </a:r>
          </a:p>
        </p:txBody>
      </p:sp>
      <p:sp>
        <p:nvSpPr>
          <p:cNvPr id="3" name="Rectangle 2"/>
          <p:cNvSpPr/>
          <p:nvPr/>
        </p:nvSpPr>
        <p:spPr>
          <a:xfrm>
            <a:off x="628649" y="3436035"/>
            <a:ext cx="5103935" cy="369332"/>
          </a:xfrm>
          <a:prstGeom prst="rect">
            <a:avLst/>
          </a:prstGeom>
        </p:spPr>
        <p:txBody>
          <a:bodyPr wrap="square">
            <a:spAutoFit/>
          </a:bodyPr>
          <a:lstStyle/>
          <a:p>
            <a:pPr rtl="0"/>
            <a:r>
              <a:rPr lang="x-none" b="1" dirty="0">
                <a:solidFill>
                  <a:schemeClr val="bg2">
                    <a:lumMod val="40000"/>
                    <a:lumOff val="60000"/>
                  </a:schemeClr>
                </a:solidFill>
              </a:rPr>
              <a:t>Guía de planificación de IT Essentials 7.0</a:t>
            </a:r>
          </a:p>
        </p:txBody>
      </p:sp>
    </p:spTree>
    <p:custDataLst>
      <p:tags r:id="rId1"/>
    </p:custDataLst>
    <p:extLst>
      <p:ext uri="{BB962C8B-B14F-4D97-AF65-F5344CB8AC3E}">
        <p14:creationId xmlns:p14="http://schemas.microsoft.com/office/powerpoint/2010/main" val="914249568"/>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Ataques a la red </a:t>
            </a:r>
            <a:r>
              <a:rPr lang="en-US" altLang="en-US" sz="1600" dirty="0"/>
              <a:t/>
            </a:r>
            <a:br>
              <a:rPr lang="en-US" altLang="en-US" sz="1600" dirty="0"/>
            </a:br>
            <a:r>
              <a:rPr lang="x-none"/>
              <a:t>Día cero</a:t>
            </a:r>
          </a:p>
        </p:txBody>
      </p:sp>
      <p:sp>
        <p:nvSpPr>
          <p:cNvPr id="25603" name="Content Placeholder 2"/>
          <p:cNvSpPr>
            <a:spLocks noGrp="1"/>
          </p:cNvSpPr>
          <p:nvPr>
            <p:ph idx="1"/>
          </p:nvPr>
        </p:nvSpPr>
        <p:spPr>
          <a:xfrm>
            <a:off x="144064" y="1054100"/>
            <a:ext cx="8999935" cy="1720977"/>
          </a:xfrm>
        </p:spPr>
        <p:txBody>
          <a:bodyPr rIns="108000"/>
          <a:lstStyle/>
          <a:p>
            <a:pPr rtl="0"/>
            <a:r>
              <a:rPr lang="x-none" spc="-30" dirty="0"/>
              <a:t>Los dos términos siguientes se utilizan comúnmente para describir cuándo se detecta una amenaza:</a:t>
            </a:r>
          </a:p>
          <a:p>
            <a:pPr lvl="1" rtl="0"/>
            <a:r>
              <a:rPr lang="x-none" b="1" spc="-30" dirty="0"/>
              <a:t>Día cero</a:t>
            </a:r>
            <a:r>
              <a:rPr lang="x-none" spc="-30" dirty="0"/>
              <a:t>: a veces, también se los conoce como ataques de día cero, amenazas de día cero o explotaciones de día cero. Este es el día en que el proveedor descubrió una vulnerabilidad desconocida. El término es una referencia a la cantidad de tiempo que un proveedor ha tenido para abordar la vulnerabilidad.</a:t>
            </a:r>
            <a:r>
              <a:rPr lang="x-none" b="1" spc="-30" dirty="0"/>
              <a:t> </a:t>
            </a:r>
          </a:p>
          <a:p>
            <a:pPr lvl="1" rtl="0"/>
            <a:r>
              <a:rPr lang="x-none" b="1" spc="-30" dirty="0"/>
              <a:t>Hora cero</a:t>
            </a:r>
            <a:r>
              <a:rPr lang="x-none" spc="-30" dirty="0"/>
              <a:t>: describe el momento en que se detecta la vulnerabilidad.</a:t>
            </a:r>
            <a:r>
              <a:rPr lang="x-none" b="1" spc="-30" dirty="0"/>
              <a:t> </a:t>
            </a:r>
          </a:p>
          <a:p>
            <a:pPr rtl="0"/>
            <a:r>
              <a:rPr lang="x-none" spc="-30" dirty="0"/>
              <a:t>El software puede continuar siendo atacado hasta que se encuentre disponible un parche que aborde la vulnerabilidad. </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C68165B2-413F-49B7-82FD-FA92BAB84E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6968" y="2883256"/>
            <a:ext cx="3871913" cy="1917692"/>
          </a:xfrm>
          <a:prstGeom prst="rect">
            <a:avLst/>
          </a:prstGeom>
        </p:spPr>
      </p:pic>
    </p:spTree>
    <p:custDataLst>
      <p:tags r:id="rId1"/>
    </p:custDataLst>
    <p:extLst>
      <p:ext uri="{BB962C8B-B14F-4D97-AF65-F5344CB8AC3E}">
        <p14:creationId xmlns:p14="http://schemas.microsoft.com/office/powerpoint/2010/main" val="2977972844"/>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Ataques a la red</a:t>
            </a:r>
            <a:r>
              <a:rPr lang="en-US" altLang="en-US" sz="1600" dirty="0"/>
              <a:t/>
            </a:r>
            <a:br>
              <a:rPr lang="en-US" altLang="en-US" sz="1600" dirty="0"/>
            </a:br>
            <a:r>
              <a:rPr lang="x-none"/>
              <a:t>Protección contra ataques a la red</a:t>
            </a:r>
          </a:p>
        </p:txBody>
      </p:sp>
      <p:sp>
        <p:nvSpPr>
          <p:cNvPr id="25603" name="Content Placeholder 2"/>
          <p:cNvSpPr>
            <a:spLocks noGrp="1"/>
          </p:cNvSpPr>
          <p:nvPr>
            <p:ph idx="1"/>
          </p:nvPr>
        </p:nvSpPr>
        <p:spPr>
          <a:xfrm>
            <a:off x="144064" y="1054100"/>
            <a:ext cx="8644335" cy="3967079"/>
          </a:xfrm>
        </p:spPr>
        <p:txBody>
          <a:bodyPr/>
          <a:lstStyle/>
          <a:p>
            <a:pPr rtl="0"/>
            <a:r>
              <a:rPr lang="x-none"/>
              <a:t>No existe una única solución para proteger contra todos los ataques de TCP/IP o de día cero. </a:t>
            </a:r>
          </a:p>
          <a:p>
            <a:pPr rtl="0"/>
            <a:r>
              <a:rPr lang="x-none"/>
              <a:t>Una solución es utilizar un enfoque de defensa en profundidad, también conocido como enfoque en capas, para la seguridad. </a:t>
            </a:r>
          </a:p>
          <a:p>
            <a:pPr lvl="1" rtl="0"/>
            <a:r>
              <a:rPr lang="x-none"/>
              <a:t>Esto requiere una combinación de dispositivos y servicios de red que trabajen juntos en conjunto.</a:t>
            </a:r>
          </a:p>
          <a:p>
            <a:pPr rtl="0"/>
            <a:r>
              <a:rPr lang="x-none"/>
              <a:t>Todos los dispositivos de red, incluidos el router y los switches, deben estar protegidos para evitar que los atacantes manipulen los dispositivos.</a:t>
            </a:r>
          </a:p>
        </p:txBody>
      </p:sp>
    </p:spTree>
    <p:custDataLst>
      <p:tags r:id="rId1"/>
    </p:custDataLst>
    <p:extLst>
      <p:ext uri="{BB962C8B-B14F-4D97-AF65-F5344CB8AC3E}">
        <p14:creationId xmlns:p14="http://schemas.microsoft.com/office/powerpoint/2010/main" val="87343512"/>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dirty="0" smtClean="0"/>
              <a:t>Ataques</a:t>
            </a:r>
            <a:r>
              <a:rPr lang="en-US" sz="1600" dirty="0" smtClean="0"/>
              <a:t> </a:t>
            </a:r>
            <a:r>
              <a:rPr lang="x-none" sz="1600" dirty="0" smtClean="0"/>
              <a:t>de </a:t>
            </a:r>
            <a:r>
              <a:rPr lang="x-none" sz="1600" dirty="0"/>
              <a:t>ingeniería </a:t>
            </a:r>
            <a:r>
              <a:rPr lang="x-none" sz="1600" dirty="0" smtClean="0"/>
              <a:t>social</a:t>
            </a:r>
            <a:r>
              <a:rPr lang="en-US" sz="1600" dirty="0" smtClean="0"/>
              <a:t/>
            </a:r>
            <a:br>
              <a:rPr lang="en-US" sz="1600" dirty="0" smtClean="0"/>
            </a:br>
            <a:r>
              <a:rPr lang="x-none" cap="all" dirty="0" smtClean="0"/>
              <a:t>i</a:t>
            </a:r>
            <a:r>
              <a:rPr lang="x-none" dirty="0" smtClean="0"/>
              <a:t>ngeniería </a:t>
            </a:r>
            <a:r>
              <a:rPr lang="x-none" dirty="0"/>
              <a:t>social</a:t>
            </a:r>
          </a:p>
        </p:txBody>
      </p:sp>
      <p:sp>
        <p:nvSpPr>
          <p:cNvPr id="25603" name="Content Placeholder 2"/>
          <p:cNvSpPr>
            <a:spLocks noGrp="1"/>
          </p:cNvSpPr>
          <p:nvPr>
            <p:ph idx="1"/>
          </p:nvPr>
        </p:nvSpPr>
        <p:spPr>
          <a:xfrm>
            <a:off x="144065" y="1054100"/>
            <a:ext cx="4946474" cy="3967079"/>
          </a:xfrm>
        </p:spPr>
        <p:txBody>
          <a:bodyPr/>
          <a:lstStyle/>
          <a:p>
            <a:pPr rtl="0"/>
            <a:r>
              <a:rPr lang="x-none" dirty="0"/>
              <a:t>Los ciberdelincuentes utilizan técnicas de ingeniería social para engañar a objetivos desprevenidos para que revelen información confidencial.</a:t>
            </a:r>
          </a:p>
          <a:p>
            <a:pPr rtl="0"/>
            <a:r>
              <a:rPr lang="x-none" dirty="0"/>
              <a:t>La ingeniería social es un ataque de acceso que intenta manipular a las personas para que realicen acciones o divulguen información confidencial. </a:t>
            </a:r>
          </a:p>
          <a:p>
            <a:pPr rtl="0"/>
            <a:r>
              <a:rPr lang="x-none" dirty="0"/>
              <a:t>Los ingenieros sociales, a menudo, confían en la naturaleza humana y la predisposición a ayudar que tienen las personas.</a:t>
            </a:r>
          </a:p>
          <a:p>
            <a:pPr rtl="0"/>
            <a:r>
              <a:rPr lang="x-none" b="1" dirty="0"/>
              <a:t>Nota</a:t>
            </a:r>
            <a:r>
              <a:rPr lang="x-none" dirty="0"/>
              <a:t>: la ingeniería social se utiliza con frecuencia junto con otros ataques a la red.</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9F475E8B-E09F-45B3-A0E1-5C65E2A595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5614" y="922713"/>
            <a:ext cx="3839042" cy="3467620"/>
          </a:xfrm>
          <a:prstGeom prst="rect">
            <a:avLst/>
          </a:prstGeom>
        </p:spPr>
      </p:pic>
    </p:spTree>
    <p:custDataLst>
      <p:tags r:id="rId1"/>
    </p:custDataLst>
    <p:extLst>
      <p:ext uri="{BB962C8B-B14F-4D97-AF65-F5344CB8AC3E}">
        <p14:creationId xmlns:p14="http://schemas.microsoft.com/office/powerpoint/2010/main" val="2745198083"/>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Ataques de ingeniería social</a:t>
            </a:r>
            <a:r>
              <a:rPr lang="en-US" altLang="en-US" sz="1600" dirty="0"/>
              <a:t/>
            </a:r>
            <a:br>
              <a:rPr lang="en-US" altLang="en-US" sz="1600" dirty="0"/>
            </a:br>
            <a:r>
              <a:rPr lang="x-none"/>
              <a:t>Técnicas de ingeniería social</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79C677A3-8919-49C2-8696-773C754DBAD0}"/>
              </a:ext>
            </a:extLst>
          </p:cNvPr>
          <p:cNvSpPr txBox="1"/>
          <p:nvPr/>
        </p:nvSpPr>
        <p:spPr>
          <a:xfrm>
            <a:off x="220573" y="886867"/>
            <a:ext cx="8923427" cy="3554819"/>
          </a:xfrm>
          <a:prstGeom prst="rect">
            <a:avLst/>
          </a:prstGeom>
          <a:noFill/>
        </p:spPr>
        <p:txBody>
          <a:bodyPr wrap="square" rtlCol="0">
            <a:spAutoFit/>
          </a:bodyPr>
          <a:lstStyle/>
          <a:p>
            <a:pPr marL="285750" indent="-285750" rtl="0">
              <a:buFont typeface="Arial" panose="020B0604020202020204" pitchFamily="34" charset="0"/>
              <a:buChar char="•"/>
            </a:pPr>
            <a:r>
              <a:rPr lang="x-none" sz="1500" b="1" spc="-30" dirty="0" smtClean="0"/>
              <a:t>Pretexto </a:t>
            </a:r>
            <a:r>
              <a:rPr lang="x-none" sz="1500" spc="-30" dirty="0" smtClean="0"/>
              <a:t>Un </a:t>
            </a:r>
            <a:r>
              <a:rPr lang="x-none" sz="1500" spc="-30" dirty="0"/>
              <a:t>atacante finge necesitar datos personales para confirmar la identidad del destinatario.</a:t>
            </a:r>
          </a:p>
          <a:p>
            <a:pPr marL="285750" indent="-285750" rtl="0">
              <a:buFont typeface="Arial" panose="020B0604020202020204" pitchFamily="34" charset="0"/>
              <a:buChar char="•"/>
            </a:pPr>
            <a:r>
              <a:rPr lang="x-none" sz="1500" b="1" spc="-30" dirty="0"/>
              <a:t>Suplantación de </a:t>
            </a:r>
            <a:r>
              <a:rPr lang="x-none" sz="1500" b="1" spc="-30" dirty="0" smtClean="0"/>
              <a:t>identidad</a:t>
            </a:r>
            <a:r>
              <a:rPr lang="en-US" sz="1500" b="1" spc="-30" dirty="0" smtClean="0"/>
              <a:t> </a:t>
            </a:r>
            <a:r>
              <a:rPr lang="x-none" sz="1500" spc="-30" dirty="0" smtClean="0"/>
              <a:t>Un </a:t>
            </a:r>
            <a:r>
              <a:rPr lang="x-none" sz="1500" spc="-30" dirty="0"/>
              <a:t>atacante envía un correo electrónico fraudulento disfrazado como proveniente de una fuente confiable.</a:t>
            </a:r>
          </a:p>
          <a:p>
            <a:pPr marL="285750" indent="-285750" rtl="0">
              <a:buFont typeface="Arial" panose="020B0604020202020204" pitchFamily="34" charset="0"/>
              <a:buChar char="•"/>
            </a:pPr>
            <a:r>
              <a:rPr lang="x-none" sz="1500" b="1" spc="-30" dirty="0"/>
              <a:t>Suplantación de identidad </a:t>
            </a:r>
            <a:r>
              <a:rPr lang="x-none" sz="1500" b="1" spc="-30" dirty="0" smtClean="0"/>
              <a:t>focalizada</a:t>
            </a:r>
            <a:r>
              <a:rPr lang="en-US" sz="1500" b="1" spc="-30" dirty="0" smtClean="0"/>
              <a:t> </a:t>
            </a:r>
            <a:r>
              <a:rPr lang="x-none" sz="1500" spc="-30" dirty="0" smtClean="0"/>
              <a:t>Un </a:t>
            </a:r>
            <a:r>
              <a:rPr lang="x-none" sz="1500" spc="-30" dirty="0"/>
              <a:t>atacante crea un ataque de suplantación de identidad orientado para una organización o persona específica</a:t>
            </a:r>
          </a:p>
          <a:p>
            <a:pPr marL="285750" indent="-285750" rtl="0">
              <a:buFont typeface="Arial" panose="020B0604020202020204" pitchFamily="34" charset="0"/>
              <a:buChar char="•"/>
            </a:pPr>
            <a:r>
              <a:rPr lang="x-none" sz="1500" b="1" spc="-30" dirty="0"/>
              <a:t>Correo no deseado</a:t>
            </a:r>
            <a:r>
              <a:rPr lang="x-none" sz="1500" spc="-30" dirty="0"/>
              <a:t>: correo electrónico no solicitado que suele contener enlaces nocivos, malware o contenido engañoso.</a:t>
            </a:r>
          </a:p>
          <a:p>
            <a:pPr marL="285750" indent="-285750" rtl="0">
              <a:buFont typeface="Arial" panose="020B0604020202020204" pitchFamily="34" charset="0"/>
              <a:buChar char="•"/>
            </a:pPr>
            <a:r>
              <a:rPr lang="x-none" sz="1500" b="1" spc="-30" dirty="0"/>
              <a:t>Algo por algo</a:t>
            </a:r>
            <a:r>
              <a:rPr lang="x-none" sz="1500" spc="-30" dirty="0"/>
              <a:t>: Cuando un atacante solicita información personal a cambio de algo.</a:t>
            </a:r>
          </a:p>
          <a:p>
            <a:pPr marL="285750" indent="-285750" rtl="0">
              <a:buFont typeface="Arial" panose="020B0604020202020204" pitchFamily="34" charset="0"/>
              <a:buChar char="•"/>
            </a:pPr>
            <a:r>
              <a:rPr lang="x-none" sz="1500" b="1" spc="-30" dirty="0"/>
              <a:t>Señuelo</a:t>
            </a:r>
            <a:r>
              <a:rPr lang="x-none" sz="1500" spc="-30" dirty="0"/>
              <a:t>: un atacante deja una unidad de memoria Flash infectada por malware en una ubicación pública.</a:t>
            </a:r>
          </a:p>
          <a:p>
            <a:pPr marL="285750" indent="-285750" rtl="0">
              <a:buFont typeface="Arial" panose="020B0604020202020204" pitchFamily="34" charset="0"/>
              <a:buChar char="•"/>
            </a:pPr>
            <a:r>
              <a:rPr lang="x-none" sz="1500" b="1" spc="-30" dirty="0"/>
              <a:t>Suplantación de identidad</a:t>
            </a:r>
            <a:r>
              <a:rPr lang="x-none" sz="1500" spc="-30" dirty="0"/>
              <a:t>: Un atacante finge ser una persona que no es.</a:t>
            </a:r>
          </a:p>
          <a:p>
            <a:pPr marL="285750" indent="-285750" rtl="0">
              <a:buFont typeface="Arial" panose="020B0604020202020204" pitchFamily="34" charset="0"/>
              <a:buChar char="•"/>
            </a:pPr>
            <a:r>
              <a:rPr lang="x-none" sz="1500" b="1" spc="-30" dirty="0"/>
              <a:t>Seguimiento</a:t>
            </a:r>
            <a:r>
              <a:rPr lang="x-none" sz="1500" spc="-30" dirty="0"/>
              <a:t>:</a:t>
            </a:r>
            <a:r>
              <a:rPr lang="x-none" sz="1500" b="1" spc="-30" dirty="0"/>
              <a:t> </a:t>
            </a:r>
            <a:r>
              <a:rPr lang="x-none" sz="1500" spc="-30" dirty="0"/>
              <a:t>Cuando un atacante sigue a una persona autorizada a un lugar seguro.</a:t>
            </a:r>
          </a:p>
          <a:p>
            <a:pPr marL="285750" indent="-285750" rtl="0">
              <a:buFont typeface="Arial" panose="020B0604020202020204" pitchFamily="34" charset="0"/>
              <a:buChar char="•"/>
            </a:pPr>
            <a:r>
              <a:rPr lang="x-none" sz="1500" b="1" spc="-30" dirty="0"/>
              <a:t>Espiar por encima del hombro</a:t>
            </a:r>
            <a:r>
              <a:rPr lang="x-none" sz="1500" spc="-30" dirty="0"/>
              <a:t>: un atacante mira por encima del hombro de una persona para robar información.</a:t>
            </a:r>
          </a:p>
          <a:p>
            <a:pPr marL="285750" indent="-285750" rtl="0">
              <a:buFont typeface="Arial" panose="020B0604020202020204" pitchFamily="34" charset="0"/>
              <a:buChar char="•"/>
            </a:pPr>
            <a:r>
              <a:rPr lang="x-none" sz="1500" b="1" spc="-30" dirty="0"/>
              <a:t>Hurgar en la basura</a:t>
            </a:r>
            <a:r>
              <a:rPr lang="x-none" sz="1500" spc="-30" dirty="0"/>
              <a:t>: un atacante busca información confidencial en la basura.</a:t>
            </a:r>
          </a:p>
        </p:txBody>
      </p:sp>
    </p:spTree>
    <p:custDataLst>
      <p:tags r:id="rId1"/>
    </p:custDataLst>
    <p:extLst>
      <p:ext uri="{BB962C8B-B14F-4D97-AF65-F5344CB8AC3E}">
        <p14:creationId xmlns:p14="http://schemas.microsoft.com/office/powerpoint/2010/main" val="396831725"/>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Ataques de ingeniería social</a:t>
            </a:r>
            <a:r>
              <a:rPr lang="en-US" altLang="en-US" sz="1600" dirty="0"/>
              <a:t/>
            </a:r>
            <a:br>
              <a:rPr lang="en-US" altLang="en-US" sz="1600" dirty="0"/>
            </a:br>
            <a:r>
              <a:rPr lang="x-none"/>
              <a:t>Protección contra la ingeniería social</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F90B62E7-282E-4B23-8E6B-F12F6A24BD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3607" y="865619"/>
            <a:ext cx="4156785" cy="3943461"/>
          </a:xfrm>
          <a:prstGeom prst="rect">
            <a:avLst/>
          </a:prstGeom>
        </p:spPr>
      </p:pic>
    </p:spTree>
    <p:custDataLst>
      <p:tags r:id="rId1"/>
    </p:custDataLst>
    <p:extLst>
      <p:ext uri="{BB962C8B-B14F-4D97-AF65-F5344CB8AC3E}">
        <p14:creationId xmlns:p14="http://schemas.microsoft.com/office/powerpoint/2010/main" val="3921484895"/>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422775" cy="1802391"/>
          </a:xfrm>
        </p:spPr>
        <p:txBody>
          <a:bodyPr/>
          <a:lstStyle/>
          <a:p>
            <a:pPr rtl="0"/>
            <a:r>
              <a:rPr lang="x-none" sz="4000" dirty="0">
                <a:solidFill>
                  <a:schemeClr val="accent5">
                    <a:lumMod val="40000"/>
                    <a:lumOff val="60000"/>
                  </a:schemeClr>
                </a:solidFill>
              </a:rPr>
              <a:t>13.2 Procedimientos de seguridad</a:t>
            </a:r>
          </a:p>
        </p:txBody>
      </p:sp>
    </p:spTree>
    <p:custDataLst>
      <p:tags r:id="rId1"/>
    </p:custDataLst>
    <p:extLst>
      <p:ext uri="{BB962C8B-B14F-4D97-AF65-F5344CB8AC3E}">
        <p14:creationId xmlns:p14="http://schemas.microsoft.com/office/powerpoint/2010/main" val="864249229"/>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Políticas de seguridad</a:t>
            </a:r>
            <a:r>
              <a:rPr lang="en-US" altLang="en-US" sz="1600" dirty="0"/>
              <a:t/>
            </a:r>
            <a:br>
              <a:rPr lang="en-US" altLang="en-US" sz="1600" dirty="0"/>
            </a:br>
            <a:r>
              <a:rPr lang="x-none"/>
              <a:t>Qué es una política de seguridad</a:t>
            </a:r>
          </a:p>
        </p:txBody>
      </p:sp>
      <p:sp>
        <p:nvSpPr>
          <p:cNvPr id="25603" name="Content Placeholder 2"/>
          <p:cNvSpPr>
            <a:spLocks noGrp="1"/>
          </p:cNvSpPr>
          <p:nvPr>
            <p:ph idx="1"/>
          </p:nvPr>
        </p:nvSpPr>
        <p:spPr>
          <a:xfrm>
            <a:off x="144066" y="1054100"/>
            <a:ext cx="4805360" cy="3967079"/>
          </a:xfrm>
        </p:spPr>
        <p:txBody>
          <a:bodyPr/>
          <a:lstStyle/>
          <a:p>
            <a:pPr rtl="0"/>
            <a:r>
              <a:rPr lang="x-none" dirty="0"/>
              <a:t>Una política de seguridad es:</a:t>
            </a:r>
          </a:p>
          <a:p>
            <a:pPr lvl="1" rtl="0"/>
            <a:r>
              <a:rPr lang="x-none" dirty="0"/>
              <a:t>un conjunto de objetivos de seguridad que garantizan la seguridad de una red, datos y computadoras en una organización. </a:t>
            </a:r>
          </a:p>
          <a:p>
            <a:pPr lvl="1" rtl="0"/>
            <a:r>
              <a:rPr lang="x-none" dirty="0"/>
              <a:t>un documento en constante evolución, según los cambios tecnológicos, el negocio y los requisitos de los empleados.</a:t>
            </a:r>
          </a:p>
          <a:p>
            <a:pPr lvl="1" rtl="0"/>
            <a:r>
              <a:rPr lang="x-none" spc="-30" dirty="0"/>
              <a:t>generalmente creado por un comité con miembros compuestos por la administración y el personal de TI. </a:t>
            </a:r>
          </a:p>
          <a:p>
            <a:pPr rtl="0"/>
            <a:r>
              <a:rPr lang="x-none" dirty="0"/>
              <a:t>Es responsabilidad del personal de TI implementar las especificaciones de la política de seguridad en la red.</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53269BF9-AEB1-4946-8954-BB79BDA986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9426" y="1055366"/>
            <a:ext cx="3819525" cy="1359543"/>
          </a:xfrm>
          <a:prstGeom prst="rect">
            <a:avLst/>
          </a:prstGeom>
          <a:ln w="25400">
            <a:solidFill>
              <a:srgbClr val="000000"/>
            </a:solidFill>
          </a:ln>
        </p:spPr>
      </p:pic>
      <p:pic>
        <p:nvPicPr>
          <p:cNvPr id="6" name="Picture 5">
            <a:extLst>
              <a:ext uri="{FF2B5EF4-FFF2-40B4-BE49-F238E27FC236}">
                <a16:creationId xmlns="" xmlns:c="http://schemas.openxmlformats.org/drawingml/2006/chart" xmlns:c15="http://schemas.microsoft.com/office/drawing/2012/chart" xmlns:a16="http://schemas.microsoft.com/office/drawing/2014/main" id="{EFB951D0-12A6-483C-A872-B916734DAC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9426" y="3037840"/>
            <a:ext cx="3752850" cy="1771247"/>
          </a:xfrm>
          <a:prstGeom prst="rect">
            <a:avLst/>
          </a:prstGeom>
          <a:ln w="25400">
            <a:solidFill>
              <a:srgbClr val="000000"/>
            </a:solidFill>
          </a:ln>
        </p:spPr>
      </p:pic>
    </p:spTree>
    <p:custDataLst>
      <p:tags r:id="rId1"/>
    </p:custDataLst>
    <p:extLst>
      <p:ext uri="{BB962C8B-B14F-4D97-AF65-F5344CB8AC3E}">
        <p14:creationId xmlns:p14="http://schemas.microsoft.com/office/powerpoint/2010/main" val="2945018184"/>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Política de seguridad</a:t>
            </a:r>
            <a:r>
              <a:rPr lang="en-US" altLang="en-US" sz="1600" dirty="0"/>
              <a:t/>
            </a:r>
            <a:br>
              <a:rPr lang="en-US" altLang="en-US" sz="1600" dirty="0"/>
            </a:br>
            <a:r>
              <a:rPr lang="x-none"/>
              <a:t>Categoría de política de seguridad</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880F3B75-195D-4B93-9DC7-662B3E7A1C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10042"/>
            <a:ext cx="9144000" cy="557783"/>
          </a:xfrm>
          <a:prstGeom prst="rect">
            <a:avLst/>
          </a:prstGeom>
        </p:spPr>
      </p:pic>
      <p:sp>
        <p:nvSpPr>
          <p:cNvPr id="25603" name="Content Placeholder 2"/>
          <p:cNvSpPr>
            <a:spLocks noGrp="1"/>
          </p:cNvSpPr>
          <p:nvPr>
            <p:ph idx="1"/>
          </p:nvPr>
        </p:nvSpPr>
        <p:spPr>
          <a:xfrm>
            <a:off x="144064" y="1745672"/>
            <a:ext cx="8999935" cy="3242255"/>
          </a:xfrm>
        </p:spPr>
        <p:txBody>
          <a:bodyPr/>
          <a:lstStyle/>
          <a:p>
            <a:pPr rtl="0"/>
            <a:r>
              <a:rPr lang="x-none" sz="1200" b="1" dirty="0"/>
              <a:t>Políticas de autenticación e identificación</a:t>
            </a:r>
            <a:r>
              <a:rPr lang="x-none" sz="1200" dirty="0"/>
              <a:t>: describen los procedimientos de verificación y determinan cuáles son las personas autorizadas que pueden acceder a los recursos de red.</a:t>
            </a:r>
          </a:p>
          <a:p>
            <a:pPr rtl="0"/>
            <a:r>
              <a:rPr lang="x-none" sz="1200" b="1" dirty="0"/>
              <a:t>Políticas de contraseña</a:t>
            </a:r>
            <a:r>
              <a:rPr lang="x-none" sz="1200" dirty="0"/>
              <a:t>: garantizan que las contraseñas cumplan con requisitos mínimos y se cambien periódicamente.</a:t>
            </a:r>
            <a:r>
              <a:rPr lang="x-none" sz="1200" b="1" dirty="0"/>
              <a:t> </a:t>
            </a:r>
          </a:p>
          <a:p>
            <a:pPr rtl="0"/>
            <a:r>
              <a:rPr lang="x-none" sz="1200" b="1" dirty="0"/>
              <a:t>Políticas de uso aceptable</a:t>
            </a:r>
            <a:r>
              <a:rPr lang="x-none" sz="1200" dirty="0"/>
              <a:t>: identifican los recursos y el uso de red que son aceptables para la organización y pueden incluir ramificaciones de violación de políticas.</a:t>
            </a:r>
          </a:p>
          <a:p>
            <a:pPr rtl="0"/>
            <a:r>
              <a:rPr lang="x-none" sz="1200" b="1" dirty="0"/>
              <a:t>Políticas de acceso remoto</a:t>
            </a:r>
            <a:r>
              <a:rPr lang="x-none" sz="1200" dirty="0"/>
              <a:t>: identifican cómo los usuarios remotos pueden obtener acceso a la red y qué es accesible de manera remota.</a:t>
            </a:r>
          </a:p>
          <a:p>
            <a:pPr rtl="0"/>
            <a:r>
              <a:rPr lang="x-none" sz="1200" b="1" dirty="0"/>
              <a:t>Políticas de mantenimiento de red</a:t>
            </a:r>
            <a:r>
              <a:rPr lang="x-none" sz="1200" dirty="0"/>
              <a:t>: especifican los sistemas operativos de los dispositivos de la red y los procedimientos de actualización de las aplicaciones de los usuarios finales.</a:t>
            </a:r>
          </a:p>
          <a:p>
            <a:pPr rtl="0"/>
            <a:r>
              <a:rPr lang="x-none" sz="1200" b="1" dirty="0"/>
              <a:t>Políticas de manejo de incidentes</a:t>
            </a:r>
            <a:r>
              <a:rPr lang="x-none" sz="1200" dirty="0"/>
              <a:t>: describen cómo se manejan los incidentes de seguridad.</a:t>
            </a:r>
          </a:p>
          <a:p>
            <a:endParaRPr lang="en-US" sz="1200" dirty="0"/>
          </a:p>
        </p:txBody>
      </p:sp>
    </p:spTree>
    <p:custDataLst>
      <p:tags r:id="rId1"/>
    </p:custDataLst>
    <p:extLst>
      <p:ext uri="{BB962C8B-B14F-4D97-AF65-F5344CB8AC3E}">
        <p14:creationId xmlns:p14="http://schemas.microsoft.com/office/powerpoint/2010/main" val="391115147"/>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Política de seguridad</a:t>
            </a:r>
            <a:r>
              <a:rPr lang="en-US" altLang="en-US" sz="1600" dirty="0"/>
              <a:t/>
            </a:r>
            <a:br>
              <a:rPr lang="en-US" altLang="en-US" sz="1600" dirty="0"/>
            </a:br>
            <a:r>
              <a:rPr lang="x-none"/>
              <a:t>Protección de dispositivos y datos</a:t>
            </a:r>
          </a:p>
        </p:txBody>
      </p:sp>
      <p:sp>
        <p:nvSpPr>
          <p:cNvPr id="25603" name="Content Placeholder 2"/>
          <p:cNvSpPr>
            <a:spLocks noGrp="1"/>
          </p:cNvSpPr>
          <p:nvPr>
            <p:ph idx="1"/>
          </p:nvPr>
        </p:nvSpPr>
        <p:spPr>
          <a:xfrm>
            <a:off x="144064" y="1054100"/>
            <a:ext cx="8542735" cy="3967079"/>
          </a:xfrm>
        </p:spPr>
        <p:txBody>
          <a:bodyPr/>
          <a:lstStyle/>
          <a:p>
            <a:pPr rtl="0"/>
            <a:r>
              <a:rPr lang="x-none"/>
              <a:t>El objetivo de la política de seguridad es garantizar un entorno de red seguro y proteger los activos. </a:t>
            </a:r>
          </a:p>
          <a:p>
            <a:pPr rtl="0"/>
            <a:r>
              <a:rPr lang="x-none"/>
              <a:t>Entre los activos de una organización, se incluye los datos, los empleados y los dispositivos físicos, como las computadoras y los equipos de red.</a:t>
            </a:r>
          </a:p>
          <a:p>
            <a:pPr rtl="0"/>
            <a:r>
              <a:rPr lang="x-none"/>
              <a:t>La política de seguridad debe identificar el hardware y los equipos que se pueden utilizar para evitar el robo, el vandalismo y la pérdida de datos. </a:t>
            </a:r>
          </a:p>
        </p:txBody>
      </p:sp>
    </p:spTree>
    <p:custDataLst>
      <p:tags r:id="rId1"/>
    </p:custDataLst>
    <p:extLst>
      <p:ext uri="{BB962C8B-B14F-4D97-AF65-F5344CB8AC3E}">
        <p14:creationId xmlns:p14="http://schemas.microsoft.com/office/powerpoint/2010/main" val="2495494005"/>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equipos físicos</a:t>
            </a:r>
            <a:r>
              <a:rPr lang="en-US" altLang="en-US" sz="1600" dirty="0"/>
              <a:t/>
            </a:r>
            <a:br>
              <a:rPr lang="en-US" altLang="en-US" sz="1600" dirty="0"/>
            </a:br>
            <a:r>
              <a:rPr lang="x-none"/>
              <a:t>Seguridad física</a:t>
            </a:r>
          </a:p>
        </p:txBody>
      </p:sp>
      <p:sp>
        <p:nvSpPr>
          <p:cNvPr id="25603" name="Content Placeholder 2"/>
          <p:cNvSpPr>
            <a:spLocks noGrp="1"/>
          </p:cNvSpPr>
          <p:nvPr>
            <p:ph idx="1"/>
          </p:nvPr>
        </p:nvSpPr>
        <p:spPr>
          <a:xfrm>
            <a:off x="144065" y="1054100"/>
            <a:ext cx="4669004" cy="3967079"/>
          </a:xfrm>
        </p:spPr>
        <p:txBody>
          <a:bodyPr/>
          <a:lstStyle/>
          <a:p>
            <a:pPr rtl="0"/>
            <a:r>
              <a:rPr lang="x-none"/>
              <a:t>La seguridad física es tan importante como la seguridad de los datos. </a:t>
            </a:r>
          </a:p>
          <a:p>
            <a:pPr lvl="1" rtl="0"/>
            <a:r>
              <a:rPr lang="x-none"/>
              <a:t>Por ejemplo, si una computadora se toma de una organización, los datos también se roban, o lo que es peor, se pierden. </a:t>
            </a:r>
          </a:p>
          <a:p>
            <a:pPr rtl="0"/>
            <a:r>
              <a:rPr lang="x-none"/>
              <a:t>La seguridad física implica protección:</a:t>
            </a:r>
          </a:p>
          <a:p>
            <a:pPr lvl="1" rtl="0"/>
            <a:r>
              <a:rPr lang="x-none"/>
              <a:t>Acceso a la propiedad de una organización</a:t>
            </a:r>
          </a:p>
          <a:p>
            <a:pPr lvl="1" rtl="0"/>
            <a:r>
              <a:rPr lang="x-none"/>
              <a:t>Acceso a áreas restringidas</a:t>
            </a:r>
          </a:p>
          <a:p>
            <a:pPr lvl="1" rtl="0"/>
            <a:r>
              <a:rPr lang="x-none"/>
              <a:t>Infraestructura de redes y computación</a:t>
            </a:r>
          </a:p>
        </p:txBody>
      </p:sp>
      <p:pic>
        <p:nvPicPr>
          <p:cNvPr id="3" name="Picture 2" descr="The image shows a man holding up a security smart card RFID badge to a proximity badge reader to enter the door's security entrance.">
            <a:extLst>
              <a:ext uri="{FF2B5EF4-FFF2-40B4-BE49-F238E27FC236}">
                <a16:creationId xmlns="" xmlns:c="http://schemas.openxmlformats.org/drawingml/2006/chart" xmlns:c15="http://schemas.microsoft.com/office/drawing/2012/chart" xmlns:a16="http://schemas.microsoft.com/office/drawing/2014/main" id="{A5287470-10B6-4AD2-8F3E-6305A39A361E}"/>
              </a:ext>
            </a:extLst>
          </p:cNvPr>
          <p:cNvPicPr>
            <a:picLocks noChangeAspect="1"/>
          </p:cNvPicPr>
          <p:nvPr/>
        </p:nvPicPr>
        <p:blipFill>
          <a:blip r:embed="rId4"/>
          <a:stretch>
            <a:fillRect/>
          </a:stretch>
        </p:blipFill>
        <p:spPr>
          <a:xfrm>
            <a:off x="4933053" y="874481"/>
            <a:ext cx="3591216" cy="3394537"/>
          </a:xfrm>
          <a:prstGeom prst="rect">
            <a:avLst/>
          </a:prstGeom>
        </p:spPr>
      </p:pic>
    </p:spTree>
    <p:custDataLst>
      <p:tags r:id="rId1"/>
    </p:custDataLst>
    <p:extLst>
      <p:ext uri="{BB962C8B-B14F-4D97-AF65-F5344CB8AC3E}">
        <p14:creationId xmlns:p14="http://schemas.microsoft.com/office/powerpoint/2010/main" val="857567487"/>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Verifique su comprensión y ¿Qué conoce hasta ahora? </a:t>
            </a:r>
          </a:p>
        </p:txBody>
      </p:sp>
      <p:sp>
        <p:nvSpPr>
          <p:cNvPr id="7171" name="Rectangle 34"/>
          <p:cNvSpPr>
            <a:spLocks noGrp="1" noChangeArrowheads="1"/>
          </p:cNvSpPr>
          <p:nvPr>
            <p:ph idx="1"/>
          </p:nvPr>
        </p:nvSpPr>
        <p:spPr>
          <a:xfrm>
            <a:off x="145357" y="819963"/>
            <a:ext cx="8853286" cy="3688975"/>
          </a:xfrm>
        </p:spPr>
        <p:txBody>
          <a:bodyPr/>
          <a:lstStyle/>
          <a:p>
            <a:pPr rtl="0" eaLnBrk="1" hangingPunct="1">
              <a:spcBef>
                <a:spcPct val="30000"/>
              </a:spcBef>
            </a:pPr>
            <a:r>
              <a:rPr lang="x-none" sz="1400" dirty="0"/>
              <a:t>Las actividades de "Verifique su Comprensión" solían denominarse Actividades Interactivas. Simplemente tienen un nuevo nombre. Fueron diseñadas para permitir que los alumnos determinen rápidamente si comprenden el contenido y pueden continuar, o si necesitan repasar. </a:t>
            </a:r>
          </a:p>
          <a:p>
            <a:pPr rtl="0" eaLnBrk="1" hangingPunct="1">
              <a:spcBef>
                <a:spcPct val="30000"/>
              </a:spcBef>
            </a:pPr>
            <a:r>
              <a:rPr lang="x-none" sz="1400" dirty="0"/>
              <a:t>Las actividades de "Verifique su Comprensión" </a:t>
            </a:r>
            <a:r>
              <a:rPr lang="x-none" sz="1400" b="1" i="1" dirty="0"/>
              <a:t>no </a:t>
            </a:r>
            <a:r>
              <a:rPr lang="x-none" sz="1400" dirty="0"/>
              <a:t>afectan las calificaciones de los alumnos.</a:t>
            </a:r>
          </a:p>
          <a:p>
            <a:pPr rtl="0" eaLnBrk="1" hangingPunct="1">
              <a:spcBef>
                <a:spcPct val="30000"/>
              </a:spcBef>
            </a:pPr>
            <a:r>
              <a:rPr lang="x-none" sz="1400" dirty="0"/>
              <a:t>Las actividades denominadas "¿Qué conoce hasta ahora?" son un tipo de actividad en el que solicitamos al alumno que simplemente adivine. No pretende evaluar su conocimiento. Solo pretende introducir diferentes temas para que piensen en ellos antes de ser presentados en el curso. Los alumnos reciben contenido adicional en forma de comentarios para </a:t>
            </a:r>
            <a:r>
              <a:rPr lang="x-none" sz="1400" b="1" i="1" dirty="0"/>
              <a:t>cualquier</a:t>
            </a:r>
            <a:r>
              <a:rPr lang="x-none" sz="1400" dirty="0"/>
              <a:t> respuesta que seleccionen. </a:t>
            </a:r>
          </a:p>
          <a:p>
            <a:pPr rtl="0" eaLnBrk="1" hangingPunct="1">
              <a:spcBef>
                <a:spcPct val="30000"/>
              </a:spcBef>
            </a:pPr>
            <a:r>
              <a:rPr lang="x-none" sz="1400" dirty="0"/>
              <a:t>Las actividades de ¿Qué conoce hasta ahora? </a:t>
            </a:r>
            <a:r>
              <a:rPr lang="x-none" sz="1400" b="1" i="1" dirty="0"/>
              <a:t>no afectan directamente </a:t>
            </a:r>
            <a:r>
              <a:rPr lang="x-none" sz="1400" dirty="0"/>
              <a:t>las calificaciones de los alumnos; no obstante, los comentarios pueden presentar contenido que aparece posteriormente en pruebas y exámenes, por lo que es importante que los alumnos completen las actividades de ¿Qué conoce hasta ahora? </a:t>
            </a:r>
          </a:p>
          <a:p>
            <a:pPr rtl="0">
              <a:spcBef>
                <a:spcPct val="30000"/>
              </a:spcBef>
            </a:pPr>
            <a:r>
              <a:rPr lang="x-none" sz="1400" dirty="0"/>
              <a:t>No hay diapositivas separadas para estas actividades en el PPT. Se enumeran en el área de notas de la diapositiva que aparece antes de estas actividades</a:t>
            </a:r>
            <a:r>
              <a:rPr lang="x-none" sz="1400" dirty="0" smtClean="0"/>
              <a:t>.</a:t>
            </a:r>
            <a:endParaRPr lang="en-US" sz="1400" dirty="0"/>
          </a:p>
        </p:txBody>
      </p:sp>
    </p:spTree>
    <p:custDataLst>
      <p:tags r:id="rId1"/>
    </p:custDataLst>
    <p:extLst>
      <p:ext uri="{BB962C8B-B14F-4D97-AF65-F5344CB8AC3E}">
        <p14:creationId xmlns:p14="http://schemas.microsoft.com/office/powerpoint/2010/main" val="1533357529"/>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Política de seguridad</a:t>
            </a:r>
            <a:r>
              <a:rPr lang="en-US" altLang="en-US" sz="1600" dirty="0"/>
              <a:t/>
            </a:r>
            <a:br>
              <a:rPr lang="en-US" altLang="en-US" sz="1600" dirty="0"/>
            </a:br>
            <a:r>
              <a:rPr lang="x-none"/>
              <a:t>Categoría de política de seguridad</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D396D4D9-E3D0-4DA0-A429-3F0F10D0B1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094" y="800247"/>
            <a:ext cx="8702842" cy="1249794"/>
          </a:xfrm>
          <a:prstGeom prst="rect">
            <a:avLst/>
          </a:prstGeom>
        </p:spPr>
      </p:pic>
      <p:sp>
        <p:nvSpPr>
          <p:cNvPr id="25603" name="Content Placeholder 2"/>
          <p:cNvSpPr>
            <a:spLocks noGrp="1"/>
          </p:cNvSpPr>
          <p:nvPr>
            <p:ph idx="1"/>
          </p:nvPr>
        </p:nvSpPr>
        <p:spPr>
          <a:xfrm>
            <a:off x="144064" y="2051343"/>
            <a:ext cx="8999935" cy="2720682"/>
          </a:xfrm>
        </p:spPr>
        <p:txBody>
          <a:bodyPr/>
          <a:lstStyle/>
          <a:p>
            <a:pPr rtl="0"/>
            <a:r>
              <a:rPr lang="x-none" sz="1400" b="1" dirty="0"/>
              <a:t>Bloqueo convencional</a:t>
            </a:r>
            <a:r>
              <a:rPr lang="x-none" sz="1400" dirty="0"/>
              <a:t>: </a:t>
            </a:r>
            <a:r>
              <a:rPr lang="x-none" sz="1400" spc="-30" dirty="0"/>
              <a:t>se desbloquea al ingresar la clave requerida en el mecanismo de manejo de la puerta.</a:t>
            </a:r>
          </a:p>
          <a:p>
            <a:pPr rtl="0"/>
            <a:r>
              <a:rPr lang="x-none" sz="1400" b="1" dirty="0"/>
              <a:t>Bloqueo con cerrojo</a:t>
            </a:r>
            <a:r>
              <a:rPr lang="x-none" sz="1400" dirty="0"/>
              <a:t>: se desbloquea al ingresar la clave requerida en un cerrojo separado del mecanismo de manejo de la puerta.</a:t>
            </a:r>
            <a:r>
              <a:rPr lang="x-none" sz="1400" b="1" dirty="0"/>
              <a:t> </a:t>
            </a:r>
          </a:p>
          <a:p>
            <a:pPr rtl="0"/>
            <a:r>
              <a:rPr lang="x-none" sz="1400" b="1" dirty="0"/>
              <a:t>Bloqueo electrónico</a:t>
            </a:r>
            <a:r>
              <a:rPr lang="x-none" sz="1400" dirty="0"/>
              <a:t>: se desbloquea al ingresar un código de combinación secreto o un PIN en el teclado.</a:t>
            </a:r>
          </a:p>
          <a:p>
            <a:pPr rtl="0"/>
            <a:r>
              <a:rPr lang="x-none" sz="1400" b="1" dirty="0"/>
              <a:t>Bloqueo basado en tokens</a:t>
            </a:r>
            <a:r>
              <a:rPr lang="x-none" sz="1400" dirty="0"/>
              <a:t>: se desbloquea pasando una tarjeta segura o mediante un lector de proximidad cercana para detectar una tarjeta inteligente o un llavero transmisor inalámbrico.</a:t>
            </a:r>
          </a:p>
          <a:p>
            <a:pPr rtl="0"/>
            <a:r>
              <a:rPr lang="x-none" sz="1400" b="1" dirty="0"/>
              <a:t>Bloqueo </a:t>
            </a:r>
            <a:r>
              <a:rPr lang="x-none" sz="1400" b="1" dirty="0" smtClean="0"/>
              <a:t>biométrico</a:t>
            </a:r>
            <a:r>
              <a:rPr lang="x-none" sz="1400" dirty="0" smtClean="0"/>
              <a:t>: </a:t>
            </a:r>
            <a:r>
              <a:rPr lang="x-none" sz="1400" dirty="0"/>
              <a:t>se desbloquea mediante un escáner biométrico, como un lector de huellas digitales.</a:t>
            </a:r>
          </a:p>
          <a:p>
            <a:pPr rtl="0"/>
            <a:r>
              <a:rPr lang="x-none" sz="1400" b="1" dirty="0"/>
              <a:t>Bloqueo de varios factores</a:t>
            </a:r>
            <a:r>
              <a:rPr lang="x-none" sz="1400" dirty="0"/>
              <a:t>: un bloqueo que utiliza una combinación de los mecanismos anteriores</a:t>
            </a:r>
            <a:r>
              <a:rPr lang="x-none" sz="1400" dirty="0" smtClean="0"/>
              <a:t>.</a:t>
            </a:r>
            <a:endParaRPr lang="en-US" sz="1400" dirty="0"/>
          </a:p>
        </p:txBody>
      </p:sp>
    </p:spTree>
    <p:custDataLst>
      <p:tags r:id="rId1"/>
    </p:custDataLst>
    <p:extLst>
      <p:ext uri="{BB962C8B-B14F-4D97-AF65-F5344CB8AC3E}">
        <p14:creationId xmlns:p14="http://schemas.microsoft.com/office/powerpoint/2010/main" val="4116714387"/>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equipos físicos</a:t>
            </a:r>
            <a:r>
              <a:rPr lang="en-US" altLang="en-US" sz="1600" dirty="0"/>
              <a:t/>
            </a:r>
            <a:br>
              <a:rPr lang="en-US" altLang="en-US" sz="1600" dirty="0"/>
            </a:br>
            <a:r>
              <a:rPr lang="x-none"/>
              <a:t>Trampas</a:t>
            </a:r>
          </a:p>
        </p:txBody>
      </p:sp>
      <p:sp>
        <p:nvSpPr>
          <p:cNvPr id="25603" name="Content Placeholder 2"/>
          <p:cNvSpPr>
            <a:spLocks noGrp="1"/>
          </p:cNvSpPr>
          <p:nvPr>
            <p:ph idx="1"/>
          </p:nvPr>
        </p:nvSpPr>
        <p:spPr>
          <a:xfrm>
            <a:off x="144065" y="1054100"/>
            <a:ext cx="3703217" cy="3967079"/>
          </a:xfrm>
        </p:spPr>
        <p:txBody>
          <a:bodyPr/>
          <a:lstStyle/>
          <a:p>
            <a:pPr rtl="0"/>
            <a:r>
              <a:rPr lang="x-none" dirty="0"/>
              <a:t>En entornos de alta seguridad, las trampas se suelen utilizar para limitar el acceso a áreas restringidas y evitar el seguimiento. </a:t>
            </a:r>
          </a:p>
          <a:p>
            <a:pPr lvl="1" rtl="0"/>
            <a:r>
              <a:rPr lang="x-none" dirty="0"/>
              <a:t>Una trampa es una sala pequeña con dos puertas, una de las cuales debe cerrarse antes de que la otra pueda abrirse. </a:t>
            </a:r>
          </a:p>
          <a:p>
            <a:pPr lvl="1" rtl="0"/>
            <a:r>
              <a:rPr lang="x-none" dirty="0"/>
              <a:t>Por lo general, una persona ingresa a la trampa mediante el desbloqueo de una puerta. Una vez dentro de la trampa la primera puerta se cierra y, luego, el usuario debe desbloquear la segunda puerta para ingresar al área restringida. </a:t>
            </a:r>
          </a:p>
        </p:txBody>
      </p:sp>
      <p:pic>
        <p:nvPicPr>
          <p:cNvPr id="3" name="Picture 2" descr="The image is of a Mantrap Floorplan which consists of an insecure (public) area, there is a locked door with a smart card scanner to enter the mantrap, inside there is a locked door with a biometric scanner to a secure internal area. The user must enter the building using a smart card to open the locked door to the mantrap. Once the user successfully enters the mantrap, the first door locks and they must now unlock the next door using the biometric reader. The user must have their thumbprint scanned to unlock the locked door to the secure internal area">
            <a:extLst>
              <a:ext uri="{FF2B5EF4-FFF2-40B4-BE49-F238E27FC236}">
                <a16:creationId xmlns="" xmlns:c="http://schemas.openxmlformats.org/drawingml/2006/chart" xmlns:c15="http://schemas.microsoft.com/office/drawing/2012/chart" xmlns:a16="http://schemas.microsoft.com/office/drawing/2014/main" id="{3AA22B78-3681-4948-A692-B13146F29BCF}"/>
              </a:ext>
            </a:extLst>
          </p:cNvPr>
          <p:cNvPicPr>
            <a:picLocks noChangeAspect="1"/>
          </p:cNvPicPr>
          <p:nvPr/>
        </p:nvPicPr>
        <p:blipFill>
          <a:blip r:embed="rId4"/>
          <a:stretch>
            <a:fillRect/>
          </a:stretch>
        </p:blipFill>
        <p:spPr>
          <a:xfrm>
            <a:off x="3847282" y="798944"/>
            <a:ext cx="5042234" cy="3483251"/>
          </a:xfrm>
          <a:prstGeom prst="rect">
            <a:avLst/>
          </a:prstGeom>
        </p:spPr>
      </p:pic>
    </p:spTree>
    <p:custDataLst>
      <p:tags r:id="rId1"/>
    </p:custDataLst>
    <p:extLst>
      <p:ext uri="{BB962C8B-B14F-4D97-AF65-F5344CB8AC3E}">
        <p14:creationId xmlns:p14="http://schemas.microsoft.com/office/powerpoint/2010/main" val="734411650"/>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equipos físicos</a:t>
            </a:r>
            <a:r>
              <a:rPr lang="en-US" altLang="en-US" sz="1600" dirty="0"/>
              <a:t/>
            </a:r>
            <a:br>
              <a:rPr lang="en-US" altLang="en-US" sz="1600" dirty="0"/>
            </a:br>
            <a:r>
              <a:rPr lang="x-none"/>
              <a:t>Protección de las computadoras y el hardware de red</a:t>
            </a:r>
          </a:p>
        </p:txBody>
      </p:sp>
      <p:sp>
        <p:nvSpPr>
          <p:cNvPr id="25603" name="Content Placeholder 2"/>
          <p:cNvSpPr>
            <a:spLocks noGrp="1"/>
          </p:cNvSpPr>
          <p:nvPr>
            <p:ph idx="1"/>
          </p:nvPr>
        </p:nvSpPr>
        <p:spPr>
          <a:xfrm>
            <a:off x="144065" y="1054100"/>
            <a:ext cx="8460674" cy="3967079"/>
          </a:xfrm>
        </p:spPr>
        <p:txBody>
          <a:bodyPr/>
          <a:lstStyle/>
          <a:p>
            <a:pPr rtl="0"/>
            <a:r>
              <a:rPr lang="x-none" dirty="0"/>
              <a:t>Las organizaciones deben proteger sus infraestructuras informáticas y de red. </a:t>
            </a:r>
          </a:p>
          <a:p>
            <a:pPr lvl="1" rtl="0"/>
            <a:r>
              <a:rPr lang="x-none" dirty="0"/>
              <a:t>Esto incluye cableado, equipos de telecomunicaciones y dispositivos de red. </a:t>
            </a:r>
          </a:p>
          <a:p>
            <a:pPr rtl="0"/>
            <a:r>
              <a:rPr lang="x-none" dirty="0"/>
              <a:t>Existen varios métodos para proteger físicamente los equipos informáticos y de red.</a:t>
            </a:r>
          </a:p>
          <a:p>
            <a:pPr rtl="0"/>
            <a:r>
              <a:rPr lang="x-none" dirty="0"/>
              <a:t>Los equipos de red deben instalarse en áreas protegidas. Asimismo, todo el cableado debe colocarse en conductos o tenderse dentro de las paredes, a fin de evitar su alteración o el acceso no autorizado. </a:t>
            </a:r>
          </a:p>
        </p:txBody>
      </p:sp>
    </p:spTree>
    <p:custDataLst>
      <p:tags r:id="rId1"/>
    </p:custDataLst>
    <p:extLst>
      <p:ext uri="{BB962C8B-B14F-4D97-AF65-F5344CB8AC3E}">
        <p14:creationId xmlns:p14="http://schemas.microsoft.com/office/powerpoint/2010/main" val="52831550"/>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equipos físicos</a:t>
            </a:r>
            <a:r>
              <a:rPr lang="en-US" altLang="en-US" sz="1600" dirty="0"/>
              <a:t/>
            </a:r>
            <a:br>
              <a:rPr lang="en-US" altLang="en-US" sz="1600" dirty="0"/>
            </a:br>
            <a:r>
              <a:rPr lang="x-none"/>
              <a:t>Protección de las computadoras y el hardware de red (Cont.)</a:t>
            </a:r>
          </a:p>
        </p:txBody>
      </p:sp>
      <p:sp>
        <p:nvSpPr>
          <p:cNvPr id="25603" name="Content Placeholder 2"/>
          <p:cNvSpPr>
            <a:spLocks noGrp="1"/>
          </p:cNvSpPr>
          <p:nvPr>
            <p:ph idx="1"/>
          </p:nvPr>
        </p:nvSpPr>
        <p:spPr>
          <a:xfrm>
            <a:off x="144064" y="874481"/>
            <a:ext cx="8720535" cy="3967079"/>
          </a:xfrm>
        </p:spPr>
        <p:txBody>
          <a:bodyPr/>
          <a:lstStyle/>
          <a:p>
            <a:pPr rtl="0"/>
            <a:r>
              <a:rPr lang="x-none"/>
              <a:t>Entre algunos de los factores que determinan cuáles son los equipos más eficaces para la protección de equipos y datos se incluyen los siguientes:</a:t>
            </a:r>
          </a:p>
          <a:p>
            <a:pPr lvl="1" rtl="0"/>
            <a:r>
              <a:rPr lang="x-none"/>
              <a:t>La forma en que se utiliza el equipo.</a:t>
            </a:r>
          </a:p>
          <a:p>
            <a:pPr lvl="1" rtl="0"/>
            <a:r>
              <a:rPr lang="x-none"/>
              <a:t>El lugar donde se encuentran los equipos de computación.</a:t>
            </a:r>
          </a:p>
          <a:p>
            <a:pPr lvl="1" rtl="0"/>
            <a:r>
              <a:rPr lang="x-none"/>
              <a:t>El tipo de acceso de usuario a los datos que se necesita.</a:t>
            </a:r>
          </a:p>
          <a:p>
            <a:pPr rtl="0"/>
            <a:r>
              <a:rPr lang="x-none"/>
              <a:t>Por ejemplo:</a:t>
            </a:r>
          </a:p>
          <a:p>
            <a:pPr lvl="1" rtl="0"/>
            <a:r>
              <a:rPr lang="x-none"/>
              <a:t>Una computadora de un lugar público concurrido exige protección adicional contra robo y vandalismo. </a:t>
            </a:r>
          </a:p>
          <a:p>
            <a:pPr lvl="1" rtl="0"/>
            <a:r>
              <a:rPr lang="x-none"/>
              <a:t>Un servidor muy ocupado de un centro de atención telefónica debe protegerse en una sala de equipos cerrada con llave. </a:t>
            </a:r>
          </a:p>
          <a:p>
            <a:pPr lvl="1" rtl="0"/>
            <a:r>
              <a:rPr lang="x-none"/>
              <a:t>Al usar una computadora portátil en un lugar público, las llaves de seguridad, aseguran el bloqueo de la computadora en caso de que el usuario se aleje de la computadora portátil.</a:t>
            </a:r>
          </a:p>
        </p:txBody>
      </p:sp>
    </p:spTree>
    <p:custDataLst>
      <p:tags r:id="rId1"/>
    </p:custDataLst>
    <p:extLst>
      <p:ext uri="{BB962C8B-B14F-4D97-AF65-F5344CB8AC3E}">
        <p14:creationId xmlns:p14="http://schemas.microsoft.com/office/powerpoint/2010/main" val="1328800282"/>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datos</a:t>
            </a:r>
            <a:r>
              <a:rPr lang="en-US" altLang="en-US" sz="1600" dirty="0"/>
              <a:t/>
            </a:r>
            <a:br>
              <a:rPr lang="en-US" altLang="en-US" sz="1600" dirty="0"/>
            </a:br>
            <a:r>
              <a:rPr lang="x-none"/>
              <a:t>Datos: su mayor activo</a:t>
            </a:r>
          </a:p>
        </p:txBody>
      </p:sp>
      <p:sp>
        <p:nvSpPr>
          <p:cNvPr id="25603" name="Content Placeholder 2"/>
          <p:cNvSpPr>
            <a:spLocks noGrp="1"/>
          </p:cNvSpPr>
          <p:nvPr>
            <p:ph idx="1"/>
          </p:nvPr>
        </p:nvSpPr>
        <p:spPr>
          <a:xfrm>
            <a:off x="86915" y="874481"/>
            <a:ext cx="4619127" cy="3967079"/>
          </a:xfrm>
        </p:spPr>
        <p:txBody>
          <a:bodyPr/>
          <a:lstStyle/>
          <a:p>
            <a:pPr rtl="0"/>
            <a:r>
              <a:rPr lang="x-none"/>
              <a:t>Es probable que los datos sean los activos más valiosos de una organización. Como datos de la organización, se pueden incluir datos de investigación y desarrollo, ventas, finanzas, recursos humanos, empleados y clientes.</a:t>
            </a:r>
          </a:p>
          <a:p>
            <a:pPr rtl="0"/>
            <a:r>
              <a:rPr lang="x-none"/>
              <a:t>Los datos pueden perderse o dañarse en circunstancias tales como robos, fallas de equipos o un desastre. </a:t>
            </a:r>
          </a:p>
          <a:p>
            <a:pPr rtl="0"/>
            <a:r>
              <a:rPr lang="x-none"/>
              <a:t>La pérdida o la exfiltración de datos son términos utilizados para describir cuando los datos se pierden, se roban o se filtran al público. </a:t>
            </a:r>
          </a:p>
          <a:p>
            <a:pPr rtl="0"/>
            <a:r>
              <a:rPr lang="x-none"/>
              <a:t>Los datos se pueden proteger de la pérdida de datos mediante copias de seguridad de datos, cifrado de archivos/carpetas y permisos.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9F9DB1E5-6D04-40C5-AAFA-C8BE4BC9A3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6300" y="1156164"/>
            <a:ext cx="4444485" cy="3288370"/>
          </a:xfrm>
          <a:prstGeom prst="rect">
            <a:avLst/>
          </a:prstGeom>
        </p:spPr>
      </p:pic>
    </p:spTree>
    <p:custDataLst>
      <p:tags r:id="rId1"/>
    </p:custDataLst>
    <p:extLst>
      <p:ext uri="{BB962C8B-B14F-4D97-AF65-F5344CB8AC3E}">
        <p14:creationId xmlns:p14="http://schemas.microsoft.com/office/powerpoint/2010/main" val="3391669410"/>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datos</a:t>
            </a:r>
            <a:r>
              <a:rPr lang="en-US" altLang="en-US" sz="1600" dirty="0"/>
              <a:t/>
            </a:r>
            <a:br>
              <a:rPr lang="en-US" altLang="en-US" sz="1600" dirty="0"/>
            </a:br>
            <a:r>
              <a:rPr lang="x-none"/>
              <a:t>Copias de respaldo de datos</a:t>
            </a:r>
          </a:p>
        </p:txBody>
      </p:sp>
      <p:sp>
        <p:nvSpPr>
          <p:cNvPr id="25603" name="Content Placeholder 2"/>
          <p:cNvSpPr>
            <a:spLocks noGrp="1"/>
          </p:cNvSpPr>
          <p:nvPr>
            <p:ph idx="1"/>
          </p:nvPr>
        </p:nvSpPr>
        <p:spPr>
          <a:xfrm>
            <a:off x="144065" y="874481"/>
            <a:ext cx="8703156" cy="3967079"/>
          </a:xfrm>
        </p:spPr>
        <p:txBody>
          <a:bodyPr/>
          <a:lstStyle/>
          <a:p>
            <a:pPr rtl="0"/>
            <a:r>
              <a:rPr lang="x-none"/>
              <a:t>La realización de copias de respaldo de datos es uno de los métodos más eficaces para evitar la pérdida de estos. </a:t>
            </a:r>
          </a:p>
          <a:p>
            <a:pPr lvl="1" rtl="0"/>
            <a:r>
              <a:rPr lang="x-none"/>
              <a:t>Las copias de respaldo de datos almacenan una copia de la información de una computadora en medios de copia de respaldo extraíbles. </a:t>
            </a:r>
          </a:p>
          <a:p>
            <a:pPr lvl="1" rtl="0"/>
            <a:r>
              <a:rPr lang="x-none"/>
              <a:t>Las copias de respaldo de datos deben realizarse con regularidad e identificarse en la política de seguridad.</a:t>
            </a:r>
          </a:p>
          <a:p>
            <a:pPr lvl="1" rtl="0"/>
            <a:r>
              <a:rPr lang="x-none"/>
              <a:t>Las copias de respaldo de datos suelen almacenarse externamente para proteger los medios de copia de respaldo en caso de que ocurra algo en la instalación principal. </a:t>
            </a:r>
          </a:p>
          <a:p>
            <a:pPr rtl="0"/>
            <a:r>
              <a:rPr lang="x-none"/>
              <a:t>Los hosts de Windows tienen una utilidad de copia de respaldo y restauración.</a:t>
            </a:r>
          </a:p>
          <a:p>
            <a:pPr rtl="0"/>
            <a:r>
              <a:rPr lang="x-none"/>
              <a:t>Los hosts de macOS cuentan con una utilidad denominada </a:t>
            </a:r>
            <a:r>
              <a:rPr lang="x-none" b="1"/>
              <a:t>Time Machine</a:t>
            </a:r>
            <a:r>
              <a:rPr lang="x-none"/>
              <a:t> para realizar las funciones de copia de respaldo y restauración.</a:t>
            </a:r>
          </a:p>
        </p:txBody>
      </p:sp>
    </p:spTree>
    <p:custDataLst>
      <p:tags r:id="rId1"/>
    </p:custDataLst>
    <p:extLst>
      <p:ext uri="{BB962C8B-B14F-4D97-AF65-F5344CB8AC3E}">
        <p14:creationId xmlns:p14="http://schemas.microsoft.com/office/powerpoint/2010/main" val="2105289498"/>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datos</a:t>
            </a:r>
            <a:r>
              <a:rPr lang="en-US" altLang="en-US" sz="1600" dirty="0"/>
              <a:t/>
            </a:r>
            <a:br>
              <a:rPr lang="en-US" altLang="en-US" sz="1600" dirty="0"/>
            </a:br>
            <a:r>
              <a:rPr lang="x-none"/>
              <a:t>Permisos de archivo y de carpeta</a:t>
            </a:r>
          </a:p>
        </p:txBody>
      </p:sp>
      <p:sp>
        <p:nvSpPr>
          <p:cNvPr id="25603" name="Content Placeholder 2"/>
          <p:cNvSpPr>
            <a:spLocks noGrp="1"/>
          </p:cNvSpPr>
          <p:nvPr>
            <p:ph idx="1"/>
          </p:nvPr>
        </p:nvSpPr>
        <p:spPr>
          <a:xfrm>
            <a:off x="144066" y="874481"/>
            <a:ext cx="3756510" cy="3967079"/>
          </a:xfrm>
        </p:spPr>
        <p:txBody>
          <a:bodyPr/>
          <a:lstStyle/>
          <a:p>
            <a:pPr rtl="0"/>
            <a:r>
              <a:rPr lang="x-none"/>
              <a:t>Los permisos son las reglas que configura para limitar la carpeta o el acceso a los archivos para una persona o para un grupo de usuarios. </a:t>
            </a:r>
          </a:p>
          <a:p>
            <a:pPr rtl="0"/>
            <a:r>
              <a:rPr lang="x-none"/>
              <a:t>Debe limitarse el acceso de los usuarios solo a los recursos que necesitan de una computadora o red. </a:t>
            </a:r>
          </a:p>
          <a:p>
            <a:pPr lvl="1" rtl="0"/>
            <a:r>
              <a:rPr lang="x-none"/>
              <a:t>Esto se conoce como “principio de privilegios mínimos”. </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AEBB9A2C-8217-455A-A288-E41918B95C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6737" y="874481"/>
            <a:ext cx="5160532" cy="4128425"/>
          </a:xfrm>
          <a:prstGeom prst="rect">
            <a:avLst/>
          </a:prstGeom>
        </p:spPr>
      </p:pic>
    </p:spTree>
    <p:custDataLst>
      <p:tags r:id="rId1"/>
    </p:custDataLst>
    <p:extLst>
      <p:ext uri="{BB962C8B-B14F-4D97-AF65-F5344CB8AC3E}">
        <p14:creationId xmlns:p14="http://schemas.microsoft.com/office/powerpoint/2010/main" val="3039763225"/>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datos</a:t>
            </a:r>
            <a:r>
              <a:rPr lang="en-US" altLang="en-US" sz="1600" dirty="0"/>
              <a:t/>
            </a:r>
            <a:br>
              <a:rPr lang="en-US" altLang="en-US" sz="1600" dirty="0"/>
            </a:br>
            <a:r>
              <a:rPr lang="x-none"/>
              <a:t>Cifrado de archivo y de carpeta</a:t>
            </a:r>
          </a:p>
        </p:txBody>
      </p:sp>
      <p:sp>
        <p:nvSpPr>
          <p:cNvPr id="25603" name="Content Placeholder 2"/>
          <p:cNvSpPr>
            <a:spLocks noGrp="1"/>
          </p:cNvSpPr>
          <p:nvPr>
            <p:ph idx="1"/>
          </p:nvPr>
        </p:nvSpPr>
        <p:spPr>
          <a:xfrm>
            <a:off x="144065" y="874481"/>
            <a:ext cx="4131997" cy="3967079"/>
          </a:xfrm>
        </p:spPr>
        <p:txBody>
          <a:bodyPr rIns="108000"/>
          <a:lstStyle/>
          <a:p>
            <a:pPr rtl="0"/>
            <a:r>
              <a:rPr lang="x-none" spc="-30" dirty="0"/>
              <a:t>El cifrado suele utilizarse para proteger datos. </a:t>
            </a:r>
          </a:p>
          <a:p>
            <a:pPr lvl="1" rtl="0"/>
            <a:r>
              <a:rPr lang="x-none" spc="-30" dirty="0"/>
              <a:t>El cifrado es el proceso que consiste en transformar datos mediante un algoritmo complicado para hacerlos ilegibles. </a:t>
            </a:r>
          </a:p>
          <a:p>
            <a:pPr lvl="1" rtl="0"/>
            <a:r>
              <a:rPr lang="x-none" spc="-30" dirty="0"/>
              <a:t>Se debe utilizar una clave especial para volver a convertir la información ilegible en datos legibles. </a:t>
            </a:r>
          </a:p>
          <a:p>
            <a:pPr rtl="0"/>
            <a:r>
              <a:rPr lang="x-none" spc="-30" dirty="0"/>
              <a:t>El sistema de encriptación de archivos (EFS, Encrypting File System) es una característica de Windows que permite encriptar datos. </a:t>
            </a:r>
          </a:p>
          <a:p>
            <a:pPr lvl="1" rtl="0"/>
            <a:r>
              <a:rPr lang="x-none" spc="-30" dirty="0"/>
              <a:t>El EFS está directamente vinculado a una cuenta de usuario determinada.</a:t>
            </a:r>
          </a:p>
          <a:p>
            <a:pPr lvl="2" rtl="0"/>
            <a:r>
              <a:rPr lang="x-none" spc="-30" dirty="0" smtClean="0"/>
              <a:t>Solo </a:t>
            </a:r>
            <a:r>
              <a:rPr lang="x-none" spc="-30" dirty="0"/>
              <a:t>el usuario que cifró los datos puede acceder a estos una vez encriptados.</a:t>
            </a:r>
          </a:p>
        </p:txBody>
      </p:sp>
      <p:pic>
        <p:nvPicPr>
          <p:cNvPr id="4" name="Picture 3" descr="The image shows a Windows File Explorer window with encrypted files and folders that have been encrypted with EFS are displayed in green.">
            <a:extLst>
              <a:ext uri="{FF2B5EF4-FFF2-40B4-BE49-F238E27FC236}">
                <a16:creationId xmlns="" xmlns:c="http://schemas.openxmlformats.org/drawingml/2006/chart" xmlns:c15="http://schemas.microsoft.com/office/drawing/2012/chart" xmlns:a16="http://schemas.microsoft.com/office/drawing/2014/main" id="{7B004BF8-FEEE-4084-B996-61B15EB25A51}"/>
              </a:ext>
            </a:extLst>
          </p:cNvPr>
          <p:cNvPicPr>
            <a:picLocks noChangeAspect="1"/>
          </p:cNvPicPr>
          <p:nvPr/>
        </p:nvPicPr>
        <p:blipFill>
          <a:blip r:embed="rId4"/>
          <a:stretch>
            <a:fillRect/>
          </a:stretch>
        </p:blipFill>
        <p:spPr>
          <a:xfrm>
            <a:off x="4276062" y="1076758"/>
            <a:ext cx="4821720" cy="2757228"/>
          </a:xfrm>
          <a:prstGeom prst="rect">
            <a:avLst/>
          </a:prstGeom>
        </p:spPr>
      </p:pic>
    </p:spTree>
    <p:custDataLst>
      <p:tags r:id="rId1"/>
    </p:custDataLst>
    <p:extLst>
      <p:ext uri="{BB962C8B-B14F-4D97-AF65-F5344CB8AC3E}">
        <p14:creationId xmlns:p14="http://schemas.microsoft.com/office/powerpoint/2010/main" val="1162222581"/>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datos</a:t>
            </a:r>
            <a:r>
              <a:rPr lang="en-US" altLang="en-US" sz="1600" dirty="0"/>
              <a:t/>
            </a:r>
            <a:br>
              <a:rPr lang="en-US" altLang="en-US" sz="1600" dirty="0"/>
            </a:br>
            <a:r>
              <a:rPr lang="x-none"/>
              <a:t>Windows BitLocker y BitLocker To Go</a:t>
            </a:r>
          </a:p>
        </p:txBody>
      </p:sp>
      <p:sp>
        <p:nvSpPr>
          <p:cNvPr id="25603" name="Content Placeholder 2"/>
          <p:cNvSpPr>
            <a:spLocks noGrp="1"/>
          </p:cNvSpPr>
          <p:nvPr>
            <p:ph idx="1"/>
          </p:nvPr>
        </p:nvSpPr>
        <p:spPr>
          <a:xfrm>
            <a:off x="144065" y="874481"/>
            <a:ext cx="4576903" cy="3967079"/>
          </a:xfrm>
        </p:spPr>
        <p:txBody>
          <a:bodyPr rIns="36000"/>
          <a:lstStyle/>
          <a:p>
            <a:pPr rtl="0"/>
            <a:r>
              <a:rPr lang="x-none" dirty="0"/>
              <a:t>Puede cifrar una unidad de disco duro completa con una función denominada BitLocker. </a:t>
            </a:r>
          </a:p>
          <a:p>
            <a:pPr rtl="0"/>
            <a:r>
              <a:rPr lang="x-none" dirty="0"/>
              <a:t>Para utilizar BitLocker:</a:t>
            </a:r>
          </a:p>
          <a:p>
            <a:pPr lvl="1" rtl="0"/>
            <a:r>
              <a:rPr lang="x-none" dirty="0"/>
              <a:t>Se debe contar con dos volúmenes como mínimo en un disco duro.</a:t>
            </a:r>
          </a:p>
          <a:p>
            <a:pPr lvl="1" rtl="0"/>
            <a:r>
              <a:rPr lang="x-none" dirty="0"/>
              <a:t>El Módulo de plataforma segura (TPM) se debe habilitar en el BIOS. </a:t>
            </a:r>
          </a:p>
          <a:p>
            <a:pPr lvl="2" rtl="0"/>
            <a:r>
              <a:rPr lang="x-none" dirty="0"/>
              <a:t>TPM es un chip especializado instalado en la placa base que almacena claves de cifrado, certificados digitales y contraseñas. </a:t>
            </a:r>
          </a:p>
          <a:p>
            <a:pPr rtl="0"/>
            <a:r>
              <a:rPr lang="x-none" spc="-30" dirty="0"/>
              <a:t>El cifrado de BitLocker también se puede usar con unidades extraíbles mediante BitLocker To Go. </a:t>
            </a:r>
          </a:p>
          <a:p>
            <a:pPr lvl="1" rtl="0"/>
            <a:r>
              <a:rPr lang="x-none" spc="-30" dirty="0"/>
              <a:t>BitLocker To Go no utiliza un chip del TPM, pero aún así, proporciona cifrado y requiere una contraseña.</a:t>
            </a:r>
          </a:p>
        </p:txBody>
      </p:sp>
      <p:pic>
        <p:nvPicPr>
          <p:cNvPr id="2" name="Picture 1" descr="This image shows the BitLocker Administration and Monitoring window verifying that BitLocker is on. ">
            <a:extLst>
              <a:ext uri="{FF2B5EF4-FFF2-40B4-BE49-F238E27FC236}">
                <a16:creationId xmlns="" xmlns:c="http://schemas.openxmlformats.org/drawingml/2006/chart" xmlns:c15="http://schemas.microsoft.com/office/drawing/2012/chart" xmlns:a16="http://schemas.microsoft.com/office/drawing/2014/main" id="{9E00E022-A662-4720-A4D7-121E66C4753C}"/>
              </a:ext>
            </a:extLst>
          </p:cNvPr>
          <p:cNvPicPr>
            <a:picLocks noChangeAspect="1"/>
          </p:cNvPicPr>
          <p:nvPr/>
        </p:nvPicPr>
        <p:blipFill>
          <a:blip r:embed="rId4"/>
          <a:stretch>
            <a:fillRect/>
          </a:stretch>
        </p:blipFill>
        <p:spPr>
          <a:xfrm>
            <a:off x="4720968" y="1286013"/>
            <a:ext cx="4274729" cy="2571473"/>
          </a:xfrm>
          <a:prstGeom prst="rect">
            <a:avLst/>
          </a:prstGeom>
        </p:spPr>
      </p:pic>
    </p:spTree>
    <p:custDataLst>
      <p:tags r:id="rId1"/>
    </p:custDataLst>
    <p:extLst>
      <p:ext uri="{BB962C8B-B14F-4D97-AF65-F5344CB8AC3E}">
        <p14:creationId xmlns:p14="http://schemas.microsoft.com/office/powerpoint/2010/main" val="1686062700"/>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t>Prevención de malware</a:t>
            </a:r>
            <a:r>
              <a:rPr lang="en-US" altLang="en-US" dirty="0"/>
              <a:t/>
            </a:r>
            <a:br>
              <a:rPr lang="en-US" altLang="en-US" dirty="0"/>
            </a:br>
            <a:r>
              <a:rPr lang="x-none"/>
              <a:t>Demostración en video: BitLocker y BitLocker To Go</a:t>
            </a:r>
          </a:p>
        </p:txBody>
      </p:sp>
      <p:pic>
        <p:nvPicPr>
          <p:cNvPr id="2" name="Picture 1">
            <a:hlinkClick r:id="rId4"/>
            <a:extLst>
              <a:ext uri="{FF2B5EF4-FFF2-40B4-BE49-F238E27FC236}">
                <a16:creationId xmlns="" xmlns:c="http://schemas.openxmlformats.org/drawingml/2006/chart" xmlns:c15="http://schemas.microsoft.com/office/drawing/2012/chart" xmlns:a16="http://schemas.microsoft.com/office/drawing/2014/main" id="{83EF534C-8403-43AD-8E94-45EB15CF5B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6619" y="1024899"/>
            <a:ext cx="6659012" cy="3784706"/>
          </a:xfrm>
          <a:prstGeom prst="rect">
            <a:avLst/>
          </a:prstGeom>
          <a:ln w="25400">
            <a:solidFill>
              <a:schemeClr val="tx1"/>
            </a:solidFill>
          </a:ln>
        </p:spPr>
      </p:pic>
    </p:spTree>
    <p:custDataLst>
      <p:tags r:id="rId1"/>
    </p:custDataLst>
    <p:extLst>
      <p:ext uri="{BB962C8B-B14F-4D97-AF65-F5344CB8AC3E}">
        <p14:creationId xmlns:p14="http://schemas.microsoft.com/office/powerpoint/2010/main" val="541948635"/>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13: Actividades</a:t>
            </a:r>
          </a:p>
        </p:txBody>
      </p:sp>
      <p:sp>
        <p:nvSpPr>
          <p:cNvPr id="6147" name="Rectangle 34"/>
          <p:cNvSpPr>
            <a:spLocks noGrp="1" noChangeArrowheads="1"/>
          </p:cNvSpPr>
          <p:nvPr>
            <p:ph idx="1"/>
          </p:nvPr>
        </p:nvSpPr>
        <p:spPr>
          <a:xfrm>
            <a:off x="144065" y="798944"/>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578067569"/>
              </p:ext>
            </p:extLst>
          </p:nvPr>
        </p:nvGraphicFramePr>
        <p:xfrm>
          <a:off x="457291" y="1145730"/>
          <a:ext cx="8229418" cy="3166347"/>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2117873">
                  <a:extLst>
                    <a:ext uri="{9D8B030D-6E8A-4147-A177-3AD203B41FA5}">
                      <a16:colId xmlns="" xmlns:c="http://schemas.openxmlformats.org/drawingml/2006/chart" xmlns:c15="http://schemas.microsoft.com/office/drawing/2012/chart" xmlns:a16="http://schemas.microsoft.com/office/drawing/2014/main" val="3156509146"/>
                    </a:ext>
                  </a:extLst>
                </a:gridCol>
                <a:gridCol w="3819939">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dirty="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288000">
                <a:tc>
                  <a:txBody>
                    <a:bodyPr/>
                    <a:lstStyle/>
                    <a:p>
                      <a:pPr algn="ctr" rtl="0"/>
                      <a:r>
                        <a:rPr lang="x-none" sz="1100" dirty="0"/>
                        <a:t>13.1.1.2</a:t>
                      </a:r>
                    </a:p>
                  </a:txBody>
                  <a:tcPr marL="68580" marR="68580" marT="34290" marB="34290" anchor="ctr"/>
                </a:tc>
                <a:tc>
                  <a:txBody>
                    <a:bodyPr/>
                    <a:lstStyle/>
                    <a:p>
                      <a:pPr rtl="0"/>
                      <a:r>
                        <a:rPr lang="x-none" sz="1100"/>
                        <a:t>¿Qué conoce hasta ahora?</a:t>
                      </a:r>
                    </a:p>
                  </a:txBody>
                  <a:tcPr marL="68580" marR="68580" marT="34290" marB="34290" anchor="ctr"/>
                </a:tc>
                <a:tc>
                  <a:txBody>
                    <a:bodyPr/>
                    <a:lstStyle/>
                    <a:p>
                      <a:pPr rtl="0"/>
                      <a:r>
                        <a:rPr lang="x-none" sz="1100"/>
                        <a:t>Malware</a:t>
                      </a:r>
                    </a:p>
                  </a:txBody>
                  <a:tcPr marL="68580" marR="68580" marT="34290" marB="34290" anchor="ctr"/>
                </a:tc>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100" dirty="0" smtClean="0">
                          <a:solidFill>
                            <a:schemeClr val="dk1"/>
                          </a:solidFill>
                        </a:rPr>
                        <a:t>Recomendado</a:t>
                      </a:r>
                      <a:endParaRPr lang="x-none" sz="1100" dirty="0">
                        <a:solidFill>
                          <a:schemeClr val="dk1"/>
                        </a:solidFill>
                      </a:endParaRP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1"/>
                  </a:ext>
                </a:extLst>
              </a:tr>
              <a:tr h="288000">
                <a:tc>
                  <a:txBody>
                    <a:bodyPr/>
                    <a:lstStyle/>
                    <a:p>
                      <a:pPr algn="ctr" rtl="0"/>
                      <a:r>
                        <a:rPr lang="x-none" sz="1100" dirty="0"/>
                        <a:t>13.1.1.5</a:t>
                      </a:r>
                    </a:p>
                  </a:txBody>
                  <a:tcPr marL="68580" marR="68580" marT="34290" marB="34290" anchor="ctr"/>
                </a:tc>
                <a:tc>
                  <a:txBody>
                    <a:bodyPr/>
                    <a:lstStyle/>
                    <a:p>
                      <a:pPr rtl="0"/>
                      <a:r>
                        <a:rPr lang="x-none" sz="1100" dirty="0"/>
                        <a:t>Verifique su comprensión </a:t>
                      </a:r>
                    </a:p>
                  </a:txBody>
                  <a:tcPr marL="68580" marR="68580" marT="34290" marB="34290" anchor="ctr"/>
                </a:tc>
                <a:tc>
                  <a:txBody>
                    <a:bodyPr/>
                    <a:lstStyle/>
                    <a:p>
                      <a:pPr rtl="0"/>
                      <a:r>
                        <a:rPr lang="x-none" sz="1100"/>
                        <a:t>Malware</a:t>
                      </a:r>
                    </a:p>
                  </a:txBody>
                  <a:tcPr marL="68580" marR="68580" marT="34290" marB="34290" anchor="ctr"/>
                </a:tc>
                <a:tc>
                  <a:txBody>
                    <a:bodyPr/>
                    <a:lstStyle/>
                    <a:p>
                      <a:pPr algn="ct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2"/>
                  </a:ext>
                </a:extLst>
              </a:tr>
              <a:tr h="288000">
                <a:tc>
                  <a:txBody>
                    <a:bodyPr/>
                    <a:lstStyle/>
                    <a:p>
                      <a:pPr algn="ctr" rtl="0"/>
                      <a:r>
                        <a:rPr lang="x-none" sz="1100"/>
                        <a:t>13.1.2.3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dirty="0"/>
                        <a:t>Explicación</a:t>
                      </a:r>
                      <a:r>
                        <a:rPr lang="x-none" sz="1100" baseline="0" dirty="0"/>
                        <a:t> en video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Protección contra el malware</a:t>
                      </a:r>
                    </a:p>
                  </a:txBody>
                  <a:tcPr marL="68580" marR="68580" marT="34290" marB="34290" anchor="ctr"/>
                </a:tc>
                <a:tc>
                  <a:txBody>
                    <a:bodyPr/>
                    <a:lstStyle/>
                    <a:p>
                      <a:pPr algn="ct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3"/>
                  </a:ext>
                </a:extLst>
              </a:tr>
              <a:tr h="288000">
                <a:tc>
                  <a:txBody>
                    <a:bodyPr/>
                    <a:lstStyle/>
                    <a:p>
                      <a:pPr algn="ctr" rtl="0"/>
                      <a:r>
                        <a:rPr lang="x-none" sz="1100"/>
                        <a:t>13.1.2.5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dirty="0"/>
                        <a:t>Explicación en video </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Reparación de un sistema infectado</a:t>
                      </a:r>
                    </a:p>
                  </a:txBody>
                  <a:tcPr marL="68580" marR="68580" marT="34290" marB="34290" anchor="ctr"/>
                </a:tc>
                <a:tc>
                  <a:txBody>
                    <a:bodyPr/>
                    <a:lstStyle/>
                    <a:p>
                      <a:pPr algn="ct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7"/>
                  </a:ext>
                </a:extLst>
              </a:tr>
              <a:tr h="288000">
                <a:tc>
                  <a:txBody>
                    <a:bodyPr/>
                    <a:lstStyle/>
                    <a:p>
                      <a:pPr algn="ctr" rtl="0"/>
                      <a:r>
                        <a:rPr lang="x-none" sz="1100"/>
                        <a:t>13.1.2.6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dirty="0"/>
                        <a:t>Verifique su comprensión </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Prevención de malware</a:t>
                      </a:r>
                    </a:p>
                  </a:txBody>
                  <a:tcPr marL="68580" marR="68580" marT="34290" marB="34290" anchor="ctr"/>
                </a:tc>
                <a:tc>
                  <a:txBody>
                    <a:bodyPr/>
                    <a:lstStyle/>
                    <a:p>
                      <a:pPr algn="ct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8"/>
                  </a:ext>
                </a:extLst>
              </a:tr>
              <a:tr h="288000">
                <a:tc>
                  <a:txBody>
                    <a:bodyPr/>
                    <a:lstStyle/>
                    <a:p>
                      <a:pPr algn="ctr" rtl="0"/>
                      <a:r>
                        <a:rPr lang="x-none" sz="1100"/>
                        <a:t>13.1.3.3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dirty="0"/>
                        <a:t>Verifique su comprensión </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Ataque de TCP/IP</a:t>
                      </a:r>
                    </a:p>
                  </a:txBody>
                  <a:tcPr marL="68580" marR="68580" marT="34290" marB="34290" anchor="ctr"/>
                </a:tc>
                <a:tc>
                  <a:txBody>
                    <a:bodyPr/>
                    <a:lstStyle/>
                    <a:p>
                      <a:pPr algn="ct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9"/>
                  </a:ext>
                </a:extLst>
              </a:tr>
              <a:tr h="288000">
                <a:tc>
                  <a:txBody>
                    <a:bodyPr/>
                    <a:lstStyle/>
                    <a:p>
                      <a:pPr algn="ctr" rtl="0"/>
                      <a:r>
                        <a:rPr lang="x-none" sz="1100"/>
                        <a:t>13.1.4.2</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¿Qué conoce hasta ahora?</a:t>
                      </a:r>
                    </a:p>
                  </a:txBody>
                  <a:tcPr marL="68580" marR="68580" marT="34290" marB="34290" anchor="ctr"/>
                </a:tc>
                <a:tc>
                  <a:txBody>
                    <a:bodyPr/>
                    <a:lstStyle/>
                    <a:p>
                      <a:pPr rtl="0"/>
                      <a:r>
                        <a:rPr lang="x-none" sz="1100" dirty="0"/>
                        <a:t>Técnicas de ingeniería social</a:t>
                      </a:r>
                    </a:p>
                  </a:txBody>
                  <a:tcPr marL="68580" marR="68580" marT="34290" marB="34290" anchor="ctr"/>
                </a:tc>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100" dirty="0" smtClean="0">
                          <a:solidFill>
                            <a:schemeClr val="dk1"/>
                          </a:solidFill>
                        </a:rPr>
                        <a:t>Recomendado</a:t>
                      </a:r>
                      <a:endParaRPr lang="x-none" sz="1100" dirty="0">
                        <a:solidFill>
                          <a:schemeClr val="dk1"/>
                        </a:solidFill>
                      </a:endParaRP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10"/>
                  </a:ext>
                </a:extLst>
              </a:tr>
              <a:tr h="288000">
                <a:tc>
                  <a:txBody>
                    <a:bodyPr/>
                    <a:lstStyle/>
                    <a:p>
                      <a:pPr algn="ctr" rtl="0"/>
                      <a:r>
                        <a:rPr lang="x-none" sz="1100"/>
                        <a:t>13.1.4.5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 </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dirty="0"/>
                        <a:t>Técnicas de ingeniería social personal y corporativa</a:t>
                      </a:r>
                    </a:p>
                  </a:txBody>
                  <a:tcPr marL="68580" marR="68580" marT="34290" marB="34290" anchor="ctr"/>
                </a:tc>
                <a:tc>
                  <a:txBody>
                    <a:bodyPr/>
                    <a:lstStyle/>
                    <a:p>
                      <a:pPr algn="ct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4"/>
                  </a:ext>
                </a:extLst>
              </a:tr>
              <a:tr h="288000">
                <a:tc>
                  <a:txBody>
                    <a:bodyPr/>
                    <a:lstStyle/>
                    <a:p>
                      <a:pPr algn="ctr" rtl="0"/>
                      <a:r>
                        <a:rPr lang="x-none" sz="1100"/>
                        <a:t>13.2.2.5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 </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dirty="0"/>
                        <a:t>Mecanismos de bloqueo</a:t>
                      </a:r>
                    </a:p>
                  </a:txBody>
                  <a:tcPr marL="68580" marR="68580" marT="34290" marB="34290" anchor="ctr"/>
                </a:tc>
                <a:tc>
                  <a:txBody>
                    <a:bodyPr/>
                    <a:lstStyle/>
                    <a:p>
                      <a:pPr algn="ctr" rtl="0"/>
                      <a:r>
                        <a:rPr lang="x-none" sz="1100" dirty="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5"/>
                  </a:ext>
                </a:extLst>
              </a:tr>
              <a:tr h="288000">
                <a:tc>
                  <a:txBody>
                    <a:bodyPr/>
                    <a:lstStyle/>
                    <a:p>
                      <a:pPr algn="ctr" rtl="0"/>
                      <a:r>
                        <a:rPr lang="x-none" sz="1100"/>
                        <a:t>13.2.3.6</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Explicación en video </a:t>
                      </a:r>
                    </a:p>
                  </a:txBody>
                  <a:tcPr marL="68580" marR="68580" marT="34290" marB="34290" anchor="ctr"/>
                </a:tc>
                <a:tc>
                  <a:txBody>
                    <a:bodyPr/>
                    <a:lstStyle/>
                    <a:p>
                      <a:pPr rtl="0"/>
                      <a:r>
                        <a:rPr lang="x-none" sz="1100"/>
                        <a:t>BitLocker y BitLocker to Go</a:t>
                      </a:r>
                    </a:p>
                  </a:txBody>
                  <a:tcPr marL="68580" marR="68580" marT="34290" marB="34290" anchor="ctr"/>
                </a:tc>
                <a:tc>
                  <a:txBody>
                    <a:bodyPr/>
                    <a:lstStyle/>
                    <a:p>
                      <a:pPr algn="ctr" rtl="0"/>
                      <a:r>
                        <a:rPr lang="x-none" sz="1100" dirty="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t>Prevención de malware</a:t>
            </a:r>
            <a:r>
              <a:rPr lang="en-US" altLang="en-US" dirty="0"/>
              <a:t/>
            </a:r>
            <a:br>
              <a:rPr lang="en-US" altLang="en-US" dirty="0"/>
            </a:br>
            <a:r>
              <a:rPr lang="x-none"/>
              <a:t>Práctica de laboratorio: BitLocker y BitLocker To Go</a:t>
            </a:r>
          </a:p>
        </p:txBody>
      </p:sp>
      <p:sp>
        <p:nvSpPr>
          <p:cNvPr id="13315" name="Content Placeholder 2"/>
          <p:cNvSpPr>
            <a:spLocks noGrp="1"/>
          </p:cNvSpPr>
          <p:nvPr>
            <p:ph idx="1"/>
          </p:nvPr>
        </p:nvSpPr>
        <p:spPr>
          <a:xfrm>
            <a:off x="116194" y="1158892"/>
            <a:ext cx="7370456" cy="3516720"/>
          </a:xfrm>
        </p:spPr>
        <p:txBody>
          <a:bodyPr/>
          <a:lstStyle/>
          <a:p>
            <a:pPr marL="142875" lvl="1" indent="0" rtl="0">
              <a:buNone/>
            </a:pPr>
            <a:r>
              <a:rPr lang="x-none"/>
              <a:t>En esta práctica de laboratorio, debe activar el cifrado de BitLocker en una unidad de datos extraíble y en la unidad del sistema informático.</a:t>
            </a:r>
          </a:p>
          <a:p>
            <a:pPr lvl="1">
              <a:buFont typeface="Wingdings" panose="05000000000000000000" pitchFamily="2" charset="2"/>
              <a:buChar char="§"/>
            </a:pPr>
            <a:endParaRPr lang="en-CA" altLang="en-US" dirty="0"/>
          </a:p>
          <a:p>
            <a:pPr lvl="1"/>
            <a:endParaRPr lang="en-CA" altLang="en-US" dirty="0"/>
          </a:p>
          <a:p>
            <a:pPr lvl="1"/>
            <a:endParaRPr lang="en-CA" altLang="en-US" dirty="0"/>
          </a:p>
          <a:p>
            <a:pPr marL="142875" lvl="1" indent="0">
              <a:buNone/>
            </a:pPr>
            <a:endParaRPr lang="en-CA" altLang="en-US" dirty="0"/>
          </a:p>
          <a:p>
            <a:pPr lvl="1"/>
            <a:endParaRPr lang="en-CA" altLang="en-US" dirty="0"/>
          </a:p>
          <a:p>
            <a:pPr lvl="1"/>
            <a:endParaRPr lang="en-CA" altLang="en-US" dirty="0"/>
          </a:p>
        </p:txBody>
      </p:sp>
    </p:spTree>
    <p:custDataLst>
      <p:tags r:id="rId1"/>
    </p:custDataLst>
    <p:extLst>
      <p:ext uri="{BB962C8B-B14F-4D97-AF65-F5344CB8AC3E}">
        <p14:creationId xmlns:p14="http://schemas.microsoft.com/office/powerpoint/2010/main" val="2754162694"/>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Destrucción de datos</a:t>
            </a:r>
            <a:r>
              <a:rPr lang="en-US" altLang="en-US" sz="1600" dirty="0"/>
              <a:t/>
            </a:r>
            <a:br>
              <a:rPr lang="en-US" altLang="en-US" sz="1600" dirty="0"/>
            </a:br>
            <a:r>
              <a:rPr lang="x-none"/>
              <a:t>Medios magnéticos de eliminación de datos</a:t>
            </a:r>
          </a:p>
        </p:txBody>
      </p:sp>
      <p:sp>
        <p:nvSpPr>
          <p:cNvPr id="25603" name="Content Placeholder 2"/>
          <p:cNvSpPr>
            <a:spLocks noGrp="1"/>
          </p:cNvSpPr>
          <p:nvPr>
            <p:ph idx="1"/>
          </p:nvPr>
        </p:nvSpPr>
        <p:spPr>
          <a:xfrm>
            <a:off x="144066" y="874481"/>
            <a:ext cx="3946548" cy="3967079"/>
          </a:xfrm>
        </p:spPr>
        <p:txBody>
          <a:bodyPr/>
          <a:lstStyle/>
          <a:p>
            <a:pPr rtl="0"/>
            <a:r>
              <a:rPr lang="x-none"/>
              <a:t>Los datos de protección también incluyen la eliminación de los archivos de dispositivos de almacenamiento cuando ya no se necesitan. </a:t>
            </a:r>
          </a:p>
          <a:p>
            <a:pPr rtl="0"/>
            <a:r>
              <a:rPr lang="x-none"/>
              <a:t>La simple eliminación de archivos o formatear la unidad no es suficiente para proteger su privacidad. </a:t>
            </a:r>
          </a:p>
          <a:p>
            <a:pPr rtl="0"/>
            <a:r>
              <a:rPr lang="x-none"/>
              <a:t>Las herramientas de software pueden utilizarse para recuperar carpetas, archivos e incluso particiones enteras. </a:t>
            </a:r>
          </a:p>
          <a:p>
            <a:pPr lvl="1" rtl="0"/>
            <a:r>
              <a:rPr lang="x-none"/>
              <a:t>Por este motivo, los medios de almacenamiento se deben borrar completamente mediante uno o más de los métodos presentes en la figura:</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8533A141-2A4A-46E7-B7F2-2D17C406FF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3370" y="1035660"/>
            <a:ext cx="4836262" cy="3644719"/>
          </a:xfrm>
          <a:prstGeom prst="rect">
            <a:avLst/>
          </a:prstGeom>
        </p:spPr>
      </p:pic>
    </p:spTree>
    <p:custDataLst>
      <p:tags r:id="rId1"/>
    </p:custDataLst>
    <p:extLst>
      <p:ext uri="{BB962C8B-B14F-4D97-AF65-F5344CB8AC3E}">
        <p14:creationId xmlns:p14="http://schemas.microsoft.com/office/powerpoint/2010/main" val="694854302"/>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Destrucción de datos</a:t>
            </a:r>
            <a:r>
              <a:rPr lang="en-US" altLang="en-US" sz="1600" dirty="0"/>
              <a:t/>
            </a:r>
            <a:br>
              <a:rPr lang="en-US" altLang="en-US" sz="1600" dirty="0"/>
            </a:br>
            <a:r>
              <a:rPr lang="x-none"/>
              <a:t>Otros medios de eliminación de datos</a:t>
            </a:r>
          </a:p>
        </p:txBody>
      </p:sp>
      <p:sp>
        <p:nvSpPr>
          <p:cNvPr id="25603" name="Content Placeholder 2"/>
          <p:cNvSpPr>
            <a:spLocks noGrp="1"/>
          </p:cNvSpPr>
          <p:nvPr>
            <p:ph idx="1"/>
          </p:nvPr>
        </p:nvSpPr>
        <p:spPr>
          <a:xfrm>
            <a:off x="144065" y="874481"/>
            <a:ext cx="8999935" cy="3967079"/>
          </a:xfrm>
        </p:spPr>
        <p:txBody>
          <a:bodyPr/>
          <a:lstStyle/>
          <a:p>
            <a:pPr rtl="0"/>
            <a:r>
              <a:rPr lang="x-none" dirty="0"/>
              <a:t>Las unidades de estado sólido (SSD, solid state drives) están compuestas por memoria flash en lugar de platos magnéticos. </a:t>
            </a:r>
          </a:p>
          <a:p>
            <a:pPr lvl="1" rtl="0"/>
            <a:r>
              <a:rPr lang="x-none" dirty="0"/>
              <a:t>Las técnicas frecuentes para borrar datos, como la desmagnetización, no son eficaces con memoria flash. </a:t>
            </a:r>
          </a:p>
          <a:p>
            <a:pPr lvl="1" rtl="0"/>
            <a:r>
              <a:rPr lang="x-none" dirty="0"/>
              <a:t>Para asegurar completamente que no se puedan recuperar los datos de una SSD y una SSD híbrida, realice una eliminación segura. </a:t>
            </a:r>
          </a:p>
          <a:p>
            <a:pPr rtl="0"/>
            <a:r>
              <a:rPr lang="x-none" dirty="0"/>
              <a:t>Otros medios de almacenamiento y documentos (p. ej., discos ópticos, eMMC, barras USB) también se deben destruir. </a:t>
            </a:r>
          </a:p>
          <a:p>
            <a:pPr lvl="1" rtl="0"/>
            <a:r>
              <a:rPr lang="x-none" dirty="0"/>
              <a:t>Utilice una trituradora o un incinerador diseñado para destruir documentos y cada tipo de medios.</a:t>
            </a:r>
          </a:p>
          <a:p>
            <a:pPr rtl="0"/>
            <a:r>
              <a:rPr lang="x-none" dirty="0"/>
              <a:t>Al considerar sobre los dispositivos que deban ser eliminados o destruidos, recuerde que los dispositivos además de las computadoras y los dispositivos móviles almacenan datos. </a:t>
            </a:r>
          </a:p>
          <a:p>
            <a:pPr lvl="1" rtl="0"/>
            <a:r>
              <a:rPr lang="x-none" dirty="0"/>
              <a:t>Las impresoras y los dispositivos multifunción también pueden contener un disco duro que tiene mantiene en caché los documentos que se imprimieron o analizaron. Esta función en caché se puede desactivar a veces, o el dispositivo necesita ser limpiado regularmente. </a:t>
            </a:r>
          </a:p>
        </p:txBody>
      </p:sp>
    </p:spTree>
    <p:custDataLst>
      <p:tags r:id="rId1"/>
    </p:custDataLst>
    <p:extLst>
      <p:ext uri="{BB962C8B-B14F-4D97-AF65-F5344CB8AC3E}">
        <p14:creationId xmlns:p14="http://schemas.microsoft.com/office/powerpoint/2010/main" val="2396307272"/>
      </p:ext>
    </p:extLst>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Destrucción de datos</a:t>
            </a:r>
            <a:r>
              <a:rPr lang="en-US" altLang="en-US" sz="1600" dirty="0"/>
              <a:t/>
            </a:r>
            <a:br>
              <a:rPr lang="en-US" altLang="en-US" sz="1600" dirty="0"/>
            </a:br>
            <a:r>
              <a:rPr lang="x-none"/>
              <a:t>Reciclado y destrucción del disco duro</a:t>
            </a:r>
          </a:p>
        </p:txBody>
      </p:sp>
      <p:sp>
        <p:nvSpPr>
          <p:cNvPr id="25603" name="Content Placeholder 2"/>
          <p:cNvSpPr>
            <a:spLocks noGrp="1"/>
          </p:cNvSpPr>
          <p:nvPr>
            <p:ph idx="1"/>
          </p:nvPr>
        </p:nvSpPr>
        <p:spPr>
          <a:xfrm>
            <a:off x="144066" y="874481"/>
            <a:ext cx="4083030" cy="3967079"/>
          </a:xfrm>
        </p:spPr>
        <p:txBody>
          <a:bodyPr/>
          <a:lstStyle/>
          <a:p>
            <a:pPr rtl="0"/>
            <a:r>
              <a:rPr lang="x-none"/>
              <a:t>Cuando un medio de almacenamiento ya no es necesario, el medio pueden ser:</a:t>
            </a:r>
          </a:p>
          <a:p>
            <a:pPr lvl="1" rtl="0"/>
            <a:r>
              <a:rPr lang="x-none" b="1"/>
              <a:t>Destruido</a:t>
            </a:r>
            <a:r>
              <a:rPr lang="x-none"/>
              <a:t>: La destrucción del disco duro asegura completamente que los datos no se pueden recuperar de un disco duro.</a:t>
            </a:r>
            <a:r>
              <a:rPr lang="x-none" b="1"/>
              <a:t> </a:t>
            </a:r>
          </a:p>
          <a:p>
            <a:pPr lvl="1" rtl="0"/>
            <a:r>
              <a:rPr lang="x-none" b="1"/>
              <a:t>Reciclado</a:t>
            </a:r>
            <a:r>
              <a:rPr lang="x-none"/>
              <a:t>: Las unidades de disco duro que se han limpiado se pueden reutilizar en otras computadoras. Se puede volver a formatear la unidad e instalar un nuevo sistema operativo.</a:t>
            </a:r>
            <a:r>
              <a:rPr lang="x-none" b="1"/>
              <a:t> </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7BAC714A-2CDB-47F6-B237-25DE6AA4A5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605" y="1251284"/>
            <a:ext cx="4665545" cy="2351045"/>
          </a:xfrm>
          <a:prstGeom prst="rect">
            <a:avLst/>
          </a:prstGeom>
        </p:spPr>
      </p:pic>
    </p:spTree>
    <p:custDataLst>
      <p:tags r:id="rId1"/>
    </p:custDataLst>
    <p:extLst>
      <p:ext uri="{BB962C8B-B14F-4D97-AF65-F5344CB8AC3E}">
        <p14:creationId xmlns:p14="http://schemas.microsoft.com/office/powerpoint/2010/main" val="999964463"/>
      </p:ext>
    </p:extLst>
  </p:cSld>
  <p:clrMapOvr>
    <a:masterClrMapping/>
  </p:clrMapOvr>
  <p:transition spd="slow">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dirty="0">
                <a:solidFill>
                  <a:schemeClr val="accent5">
                    <a:lumMod val="40000"/>
                    <a:lumOff val="60000"/>
                  </a:schemeClr>
                </a:solidFill>
              </a:rPr>
              <a:t>13.3 Protección de las estaciones de trabajo con Windows</a:t>
            </a:r>
          </a:p>
        </p:txBody>
      </p:sp>
    </p:spTree>
    <p:custDataLst>
      <p:tags r:id="rId1"/>
    </p:custDataLst>
    <p:extLst>
      <p:ext uri="{BB962C8B-B14F-4D97-AF65-F5344CB8AC3E}">
        <p14:creationId xmlns:p14="http://schemas.microsoft.com/office/powerpoint/2010/main" val="3411321241"/>
      </p:ext>
    </p:extLst>
  </p:cSld>
  <p:clrMapOvr>
    <a:masterClrMapping/>
  </p:clrMapOvr>
  <p:transition spd="slow">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una estación de trabajo</a:t>
            </a:r>
            <a:r>
              <a:rPr lang="en-US" altLang="en-US" sz="1600" dirty="0"/>
              <a:t/>
            </a:r>
            <a:br>
              <a:rPr lang="en-US" altLang="en-US" sz="1600" dirty="0"/>
            </a:br>
            <a:r>
              <a:rPr lang="x-none"/>
              <a:t>Protección de una computadora</a:t>
            </a:r>
          </a:p>
        </p:txBody>
      </p:sp>
      <p:sp>
        <p:nvSpPr>
          <p:cNvPr id="25603" name="Content Placeholder 2"/>
          <p:cNvSpPr>
            <a:spLocks noGrp="1"/>
          </p:cNvSpPr>
          <p:nvPr>
            <p:ph idx="1"/>
          </p:nvPr>
        </p:nvSpPr>
        <p:spPr>
          <a:xfrm>
            <a:off x="144065" y="874481"/>
            <a:ext cx="4611739" cy="3967079"/>
          </a:xfrm>
        </p:spPr>
        <p:txBody>
          <a:bodyPr/>
          <a:lstStyle/>
          <a:p>
            <a:pPr rtl="0"/>
            <a:r>
              <a:rPr lang="x-none" sz="1400" dirty="0"/>
              <a:t>Las computadoras y las estaciones de trabajo deben protegerse del robo. </a:t>
            </a:r>
          </a:p>
          <a:p>
            <a:pPr lvl="1" rtl="0"/>
            <a:r>
              <a:rPr lang="x-none" sz="1200" dirty="0"/>
              <a:t>Bloquee su estación de trabajo cuando esté ausente para evitar que usuarios no autorizados roben o accedan a recursos de red y computadoras locales.</a:t>
            </a:r>
          </a:p>
          <a:p>
            <a:pPr lvl="1" rtl="0"/>
            <a:r>
              <a:rPr lang="x-none" sz="1200" dirty="0"/>
              <a:t>Si debe dejar una computadora en un área pública abierta, deben usarse los bloqueos de cable para disuadir el robo. </a:t>
            </a:r>
          </a:p>
          <a:p>
            <a:pPr lvl="1" rtl="0"/>
            <a:r>
              <a:rPr lang="x-none" sz="1200" dirty="0"/>
              <a:t>Utilice una pantalla de privacidad para proteger la información que se muestra en la pantalla de los curiosos</a:t>
            </a:r>
          </a:p>
          <a:p>
            <a:pPr rtl="0"/>
            <a:r>
              <a:rPr lang="x-none" sz="1400" dirty="0"/>
              <a:t>El acceso a su computadora también debe estar protegido. </a:t>
            </a:r>
          </a:p>
          <a:p>
            <a:pPr lvl="1" rtl="0"/>
            <a:r>
              <a:rPr lang="x-none" sz="1200" dirty="0"/>
              <a:t>Hay tres niveles de protección de contraseña que se pueden utilizar en una computadora.</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914E267C-FB0F-4D38-9AD1-7C9EB9C20D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5805" y="1153485"/>
            <a:ext cx="4244129" cy="2836528"/>
          </a:xfrm>
          <a:prstGeom prst="rect">
            <a:avLst/>
          </a:prstGeom>
        </p:spPr>
      </p:pic>
    </p:spTree>
    <p:custDataLst>
      <p:tags r:id="rId1"/>
    </p:custDataLst>
    <p:extLst>
      <p:ext uri="{BB962C8B-B14F-4D97-AF65-F5344CB8AC3E}">
        <p14:creationId xmlns:p14="http://schemas.microsoft.com/office/powerpoint/2010/main" val="1450308195"/>
      </p:ext>
    </p:extLst>
  </p:cSld>
  <p:clrMapOvr>
    <a:masterClrMapping/>
  </p:clrMapOvr>
  <p:transition spd="slow">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una estación de trabajo</a:t>
            </a:r>
            <a:r>
              <a:rPr lang="en-US" altLang="en-US" sz="1600" dirty="0"/>
              <a:t/>
            </a:r>
            <a:br>
              <a:rPr lang="en-US" altLang="en-US" sz="1600" dirty="0"/>
            </a:br>
            <a:r>
              <a:rPr lang="x-none"/>
              <a:t>Protección del BIOS</a:t>
            </a:r>
          </a:p>
        </p:txBody>
      </p:sp>
      <p:sp>
        <p:nvSpPr>
          <p:cNvPr id="25603" name="Content Placeholder 2"/>
          <p:cNvSpPr>
            <a:spLocks noGrp="1"/>
          </p:cNvSpPr>
          <p:nvPr>
            <p:ph idx="1"/>
          </p:nvPr>
        </p:nvSpPr>
        <p:spPr>
          <a:xfrm>
            <a:off x="144066" y="874481"/>
            <a:ext cx="4953252" cy="3967079"/>
          </a:xfrm>
        </p:spPr>
        <p:txBody>
          <a:bodyPr/>
          <a:lstStyle/>
          <a:p>
            <a:pPr rtl="0"/>
            <a:r>
              <a:rPr lang="x-none"/>
              <a:t>Se puede eludir una contraseña de inicio de sesión de Windows, Linux o Mac. </a:t>
            </a:r>
          </a:p>
          <a:p>
            <a:pPr rtl="0"/>
            <a:r>
              <a:rPr lang="x-none"/>
              <a:t>La configuración de una contraseña del BIOS o de UEFI impide que alguien modifique los ajustes de configuración y también puede evitar que alguien arranque la computadora.</a:t>
            </a:r>
          </a:p>
          <a:p>
            <a:pPr rtl="0"/>
            <a:r>
              <a:rPr lang="x-none"/>
              <a:t>Todos los usuarios, independientemente de la cuenta de usuario, comparten contraseñas de BIOS. </a:t>
            </a:r>
          </a:p>
          <a:p>
            <a:pPr rtl="0"/>
            <a:r>
              <a:rPr lang="x-none"/>
              <a:t>Las contraseñas de UEFI se pueden establecer en función de cada usuario; no obstante, se requiere un servidor de autenticación.</a:t>
            </a:r>
          </a:p>
        </p:txBody>
      </p:sp>
      <p:pic>
        <p:nvPicPr>
          <p:cNvPr id="4" name="Picture 3" descr="The image shows a password protected BIOS login screen.">
            <a:extLst>
              <a:ext uri="{FF2B5EF4-FFF2-40B4-BE49-F238E27FC236}">
                <a16:creationId xmlns="" xmlns:c="http://schemas.openxmlformats.org/drawingml/2006/chart" xmlns:c15="http://schemas.microsoft.com/office/drawing/2012/chart" xmlns:a16="http://schemas.microsoft.com/office/drawing/2014/main" id="{10F5F755-7FAC-4728-AC19-77D795471E61}"/>
              </a:ext>
            </a:extLst>
          </p:cNvPr>
          <p:cNvPicPr>
            <a:picLocks noChangeAspect="1"/>
          </p:cNvPicPr>
          <p:nvPr/>
        </p:nvPicPr>
        <p:blipFill>
          <a:blip r:embed="rId4"/>
          <a:stretch>
            <a:fillRect/>
          </a:stretch>
        </p:blipFill>
        <p:spPr>
          <a:xfrm>
            <a:off x="5154467" y="1565831"/>
            <a:ext cx="3759679" cy="2011838"/>
          </a:xfrm>
          <a:prstGeom prst="rect">
            <a:avLst/>
          </a:prstGeom>
        </p:spPr>
      </p:pic>
    </p:spTree>
    <p:custDataLst>
      <p:tags r:id="rId1"/>
    </p:custDataLst>
    <p:extLst>
      <p:ext uri="{BB962C8B-B14F-4D97-AF65-F5344CB8AC3E}">
        <p14:creationId xmlns:p14="http://schemas.microsoft.com/office/powerpoint/2010/main" val="3968061716"/>
      </p:ext>
    </p:extLst>
  </p:cSld>
  <p:clrMapOvr>
    <a:masterClrMapping/>
  </p:clrMapOvr>
  <p:transition spd="slow">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una estación de trabajo</a:t>
            </a:r>
            <a:r>
              <a:rPr lang="en-US" altLang="en-US" sz="1600" dirty="0"/>
              <a:t/>
            </a:r>
            <a:br>
              <a:rPr lang="en-US" altLang="en-US" sz="1600" dirty="0"/>
            </a:br>
            <a:r>
              <a:rPr lang="x-none"/>
              <a:t>Protección del inicio de sesión de Windows</a:t>
            </a:r>
          </a:p>
        </p:txBody>
      </p:sp>
      <p:sp>
        <p:nvSpPr>
          <p:cNvPr id="25603" name="Content Placeholder 2"/>
          <p:cNvSpPr>
            <a:spLocks noGrp="1"/>
          </p:cNvSpPr>
          <p:nvPr>
            <p:ph idx="1"/>
          </p:nvPr>
        </p:nvSpPr>
        <p:spPr>
          <a:xfrm>
            <a:off x="144065" y="874481"/>
            <a:ext cx="8735239" cy="3967079"/>
          </a:xfrm>
        </p:spPr>
        <p:txBody>
          <a:bodyPr/>
          <a:lstStyle/>
          <a:p>
            <a:pPr rtl="0"/>
            <a:r>
              <a:rPr lang="x-none" dirty="0"/>
              <a:t>El tipo más común de protección de contraseña es el inicio de sesión de la computadora. </a:t>
            </a:r>
          </a:p>
          <a:p>
            <a:pPr rtl="0"/>
            <a:r>
              <a:rPr lang="x-none" dirty="0"/>
              <a:t>Según su sistema de computación, Windows 10 también puede admitir otras opciones de inicio de sesión. Específicamente, Windows 10 admite las siguientes opciones de inicio de sesión:</a:t>
            </a:r>
          </a:p>
          <a:p>
            <a:pPr lvl="1" rtl="0"/>
            <a:r>
              <a:rPr lang="x-none" b="1" dirty="0"/>
              <a:t>Windows Hello</a:t>
            </a:r>
            <a:r>
              <a:rPr lang="x-none" dirty="0"/>
              <a:t>: característica que permite que Windows use el reconocimiento facial o use su huella digital para acceder a Windows.</a:t>
            </a:r>
          </a:p>
          <a:p>
            <a:pPr lvl="1" rtl="0"/>
            <a:r>
              <a:rPr lang="x-none" b="1" dirty="0"/>
              <a:t>PIN</a:t>
            </a:r>
            <a:r>
              <a:rPr lang="x-none" dirty="0"/>
              <a:t>: Ingrese un número de PIN previamente configurado para acceder a Windows.</a:t>
            </a:r>
          </a:p>
          <a:p>
            <a:pPr lvl="1" rtl="0"/>
            <a:r>
              <a:rPr lang="x-none" b="1" dirty="0"/>
              <a:t>Contraseña de imagen</a:t>
            </a:r>
            <a:r>
              <a:rPr lang="x-none" dirty="0"/>
              <a:t>: usted elige una imagen y gestos para usar con la imagen y crear una contraseña única.</a:t>
            </a:r>
          </a:p>
          <a:p>
            <a:pPr lvl="1" rtl="0"/>
            <a:r>
              <a:rPr lang="x-none" b="1" dirty="0"/>
              <a:t>Bloqueo dinámico</a:t>
            </a:r>
            <a:r>
              <a:rPr lang="x-none" dirty="0"/>
              <a:t>: la función hace que el bloqueo de Windows se produzca cuando un dispositivo preemparejado, como un teléfono celular, sale del alcance de la computadora.</a:t>
            </a:r>
          </a:p>
        </p:txBody>
      </p:sp>
    </p:spTree>
    <p:custDataLst>
      <p:tags r:id="rId1"/>
    </p:custDataLst>
    <p:extLst>
      <p:ext uri="{BB962C8B-B14F-4D97-AF65-F5344CB8AC3E}">
        <p14:creationId xmlns:p14="http://schemas.microsoft.com/office/powerpoint/2010/main" val="3042519028"/>
      </p:ext>
    </p:extLst>
  </p:cSld>
  <p:clrMapOvr>
    <a:masterClrMapping/>
  </p:clrMapOvr>
  <p:transition spd="slow">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una estación de trabajo</a:t>
            </a:r>
            <a:r>
              <a:rPr lang="en-US" altLang="en-US" sz="1600" dirty="0"/>
              <a:t/>
            </a:r>
            <a:br>
              <a:rPr lang="en-US" altLang="en-US" sz="1600" dirty="0"/>
            </a:br>
            <a:r>
              <a:rPr lang="x-none"/>
              <a:t>Administración local de contraseñas</a:t>
            </a:r>
          </a:p>
        </p:txBody>
      </p:sp>
      <p:sp>
        <p:nvSpPr>
          <p:cNvPr id="25603" name="Content Placeholder 2"/>
          <p:cNvSpPr>
            <a:spLocks noGrp="1"/>
          </p:cNvSpPr>
          <p:nvPr>
            <p:ph idx="1"/>
          </p:nvPr>
        </p:nvSpPr>
        <p:spPr>
          <a:xfrm>
            <a:off x="144065" y="874482"/>
            <a:ext cx="9000000" cy="2159250"/>
          </a:xfrm>
        </p:spPr>
        <p:txBody>
          <a:bodyPr/>
          <a:lstStyle/>
          <a:p>
            <a:pPr rtl="0"/>
            <a:r>
              <a:rPr lang="x-none" sz="1400" spc="-30" dirty="0"/>
              <a:t>La administración de contraseñas para las computadoras Windows independientes se realiza en forma local por medio de la herramienta </a:t>
            </a:r>
            <a:r>
              <a:rPr lang="x-none" sz="1400" b="1" spc="-30" dirty="0"/>
              <a:t>Cuentas de usuario</a:t>
            </a:r>
            <a:r>
              <a:rPr lang="x-none" sz="1400" spc="-30" dirty="0"/>
              <a:t> de Windows. </a:t>
            </a:r>
          </a:p>
          <a:p>
            <a:pPr lvl="1" rtl="0"/>
            <a:r>
              <a:rPr lang="x-none" sz="1300" spc="-30" dirty="0"/>
              <a:t>Para crear, eliminar o modificar una contraseña en Windows, utilice </a:t>
            </a:r>
            <a:r>
              <a:rPr lang="x-none" sz="1300" b="1" spc="-30" dirty="0"/>
              <a:t>Panel de control &gt; Cuentas de usuario</a:t>
            </a:r>
          </a:p>
          <a:p>
            <a:pPr rtl="0"/>
            <a:r>
              <a:rPr lang="x-none" sz="1400" spc="-30" dirty="0"/>
              <a:t>También es importante asegurar que las computadoras estén protegidas cuando los usuarios no las utilizan. </a:t>
            </a:r>
          </a:p>
          <a:p>
            <a:pPr lvl="1" rtl="0"/>
            <a:r>
              <a:rPr lang="x-none" sz="1300" spc="-30" dirty="0"/>
              <a:t>Las políticas de seguridad deben incluir una regla que exija que la PC se bloquee al activarse el protector de pantalla. </a:t>
            </a:r>
          </a:p>
          <a:p>
            <a:pPr lvl="1" rtl="0"/>
            <a:r>
              <a:rPr lang="x-none" sz="1300" spc="-30" dirty="0"/>
              <a:t>En todas las versiones de Windows, use </a:t>
            </a:r>
            <a:r>
              <a:rPr lang="x-none" sz="1300" b="1" spc="-30" dirty="0"/>
              <a:t>Panel de control &gt; Personalización &gt; Protector de pantalla</a:t>
            </a:r>
            <a:r>
              <a:rPr lang="x-none" sz="1300" spc="-30" dirty="0"/>
              <a:t> </a:t>
            </a:r>
          </a:p>
          <a:p>
            <a:pPr lvl="2" rtl="0"/>
            <a:r>
              <a:rPr lang="x-none" spc="-30" dirty="0"/>
              <a:t>Elija un protector de pantalla y un tiempo de espera y, a continuación, seleccione la opción </a:t>
            </a:r>
            <a:r>
              <a:rPr lang="x-none" b="1" spc="-30" dirty="0"/>
              <a:t>Mostrar la pantalla de inicio de sesión al reanudar</a:t>
            </a:r>
            <a:r>
              <a:rPr lang="x-none" spc="-30" dirty="0"/>
              <a:t>.</a:t>
            </a:r>
          </a:p>
        </p:txBody>
      </p:sp>
      <p:pic>
        <p:nvPicPr>
          <p:cNvPr id="2" name="Picture 1" descr="This figure shows the User Accounts window where you can make changes to your user account or manage other accounts.">
            <a:extLst>
              <a:ext uri="{FF2B5EF4-FFF2-40B4-BE49-F238E27FC236}">
                <a16:creationId xmlns="" xmlns:c="http://schemas.openxmlformats.org/drawingml/2006/chart" xmlns:c15="http://schemas.microsoft.com/office/drawing/2012/chart" xmlns:a16="http://schemas.microsoft.com/office/drawing/2014/main" id="{6015D48E-C104-4570-8B89-0D9A82630A85}"/>
              </a:ext>
            </a:extLst>
          </p:cNvPr>
          <p:cNvPicPr>
            <a:picLocks noChangeAspect="1"/>
          </p:cNvPicPr>
          <p:nvPr/>
        </p:nvPicPr>
        <p:blipFill>
          <a:blip r:embed="rId4"/>
          <a:stretch>
            <a:fillRect/>
          </a:stretch>
        </p:blipFill>
        <p:spPr>
          <a:xfrm>
            <a:off x="2405689" y="3100406"/>
            <a:ext cx="4332621" cy="1649059"/>
          </a:xfrm>
          <a:prstGeom prst="rect">
            <a:avLst/>
          </a:prstGeom>
        </p:spPr>
      </p:pic>
    </p:spTree>
    <p:custDataLst>
      <p:tags r:id="rId1"/>
    </p:custDataLst>
    <p:extLst>
      <p:ext uri="{BB962C8B-B14F-4D97-AF65-F5344CB8AC3E}">
        <p14:creationId xmlns:p14="http://schemas.microsoft.com/office/powerpoint/2010/main" val="885745646"/>
      </p:ext>
    </p:extLst>
  </p:cSld>
  <p:clrMapOvr>
    <a:masterClrMapping/>
  </p:clrMapOvr>
  <p:transition spd="slow">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Protección de una estación de trabajo</a:t>
            </a:r>
            <a:r>
              <a:rPr lang="en-US" altLang="en-US" sz="1600" dirty="0"/>
              <a:t/>
            </a:r>
            <a:br>
              <a:rPr lang="en-US" altLang="en-US" sz="1600" dirty="0"/>
            </a:br>
            <a:r>
              <a:rPr lang="x-none"/>
              <a:t>Nombres de usuario y contraseñas</a:t>
            </a:r>
          </a:p>
        </p:txBody>
      </p:sp>
      <p:sp>
        <p:nvSpPr>
          <p:cNvPr id="25603" name="Content Placeholder 2"/>
          <p:cNvSpPr>
            <a:spLocks noGrp="1"/>
          </p:cNvSpPr>
          <p:nvPr>
            <p:ph idx="1"/>
          </p:nvPr>
        </p:nvSpPr>
        <p:spPr>
          <a:xfrm>
            <a:off x="144065" y="874481"/>
            <a:ext cx="3941934" cy="3967079"/>
          </a:xfrm>
        </p:spPr>
        <p:txBody>
          <a:bodyPr/>
          <a:lstStyle/>
          <a:p>
            <a:pPr rtl="0"/>
            <a:r>
              <a:rPr lang="x-none" sz="1300" dirty="0"/>
              <a:t>Los nombres de usuario, al igual que las contraseñas, son datos importantes que no se deben revelar.</a:t>
            </a:r>
          </a:p>
          <a:p>
            <a:pPr rtl="0"/>
            <a:r>
              <a:rPr lang="x-none" sz="1300" dirty="0"/>
              <a:t>Las pautas para crear contraseñas son un componente importante de las políticas de seguridad. </a:t>
            </a:r>
          </a:p>
          <a:p>
            <a:pPr rtl="0"/>
            <a:r>
              <a:rPr lang="x-none" sz="1300" dirty="0"/>
              <a:t>Todo usuario que deba iniciar sesión en una PC o conectarse a un recurso de red debe tener una contraseña. </a:t>
            </a:r>
          </a:p>
          <a:p>
            <a:pPr rtl="0"/>
            <a:r>
              <a:rPr lang="x-none" sz="1300" dirty="0"/>
              <a:t>Las contraseñas ayudan a impedir el robo de datos y las acciones malintencionadas. </a:t>
            </a:r>
          </a:p>
          <a:p>
            <a:pPr rtl="0"/>
            <a:r>
              <a:rPr lang="x-none" sz="1300" dirty="0"/>
              <a:t>Las contraseñas ayudan a asegurar que el registro de eventos se lleve a cabo correctamente al asegurar que el usuario es la persona correcta.</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B45BFFF5-1F4C-41DF-A4E3-92A340626B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1724" y="1035611"/>
            <a:ext cx="4889873" cy="3547674"/>
          </a:xfrm>
          <a:prstGeom prst="rect">
            <a:avLst/>
          </a:prstGeom>
        </p:spPr>
      </p:pic>
    </p:spTree>
    <p:custDataLst>
      <p:tags r:id="rId1"/>
    </p:custDataLst>
    <p:extLst>
      <p:ext uri="{BB962C8B-B14F-4D97-AF65-F5344CB8AC3E}">
        <p14:creationId xmlns:p14="http://schemas.microsoft.com/office/powerpoint/2010/main" val="113814422"/>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13: Actividades (cont.)</a:t>
            </a:r>
          </a:p>
        </p:txBody>
      </p:sp>
      <p:sp>
        <p:nvSpPr>
          <p:cNvPr id="6147" name="Rectangle 34"/>
          <p:cNvSpPr>
            <a:spLocks noGrp="1" noChangeArrowheads="1"/>
          </p:cNvSpPr>
          <p:nvPr>
            <p:ph idx="1"/>
          </p:nvPr>
        </p:nvSpPr>
        <p:spPr>
          <a:xfrm>
            <a:off x="144065" y="798944"/>
            <a:ext cx="8853286" cy="249463"/>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74300953"/>
              </p:ext>
            </p:extLst>
          </p:nvPr>
        </p:nvGraphicFramePr>
        <p:xfrm>
          <a:off x="457291" y="1169379"/>
          <a:ext cx="8229418" cy="3323868"/>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1857736">
                  <a:extLst>
                    <a:ext uri="{9D8B030D-6E8A-4147-A177-3AD203B41FA5}">
                      <a16:colId xmlns="" xmlns:c="http://schemas.openxmlformats.org/drawingml/2006/chart" xmlns:c15="http://schemas.microsoft.com/office/drawing/2012/chart" xmlns:a16="http://schemas.microsoft.com/office/drawing/2014/main" val="3156509146"/>
                    </a:ext>
                  </a:extLst>
                </a:gridCol>
                <a:gridCol w="4080076">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292629">
                <a:tc>
                  <a:txBody>
                    <a:bodyPr/>
                    <a:lstStyle/>
                    <a:p>
                      <a:pPr algn="ctr" rtl="0"/>
                      <a:r>
                        <a:rPr lang="x-none" sz="1100"/>
                        <a:t>13.2.3.7</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BitLocker y BitLocker To Go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1"/>
                  </a:ext>
                </a:extLst>
              </a:tr>
              <a:tr h="292629">
                <a:tc>
                  <a:txBody>
                    <a:bodyPr/>
                    <a:lstStyle/>
                    <a:p>
                      <a:pPr algn="ctr" rtl="0"/>
                      <a:r>
                        <a:rPr lang="x-none" sz="1100"/>
                        <a:t>13.2.4.4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 </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Protección de datos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2"/>
                  </a:ext>
                </a:extLst>
              </a:tr>
              <a:tr h="292629">
                <a:tc>
                  <a:txBody>
                    <a:bodyPr/>
                    <a:lstStyle/>
                    <a:p>
                      <a:pPr algn="ctr" rtl="0"/>
                      <a:r>
                        <a:rPr lang="x-none" sz="1100"/>
                        <a:t>13.3.1.6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 </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Protección de una estación de trabajo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3"/>
                  </a:ext>
                </a:extLst>
              </a:tr>
              <a:tr h="292629">
                <a:tc>
                  <a:txBody>
                    <a:bodyPr/>
                    <a:lstStyle/>
                    <a:p>
                      <a:pPr algn="ctr" rtl="0"/>
                      <a:r>
                        <a:rPr lang="x-none" sz="1100"/>
                        <a:t>13.3.2.5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Configuración de la política de seguridad local en Windows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4"/>
                  </a:ext>
                </a:extLst>
              </a:tr>
              <a:tr h="292629">
                <a:tc>
                  <a:txBody>
                    <a:bodyPr/>
                    <a:lstStyle/>
                    <a:p>
                      <a:pPr algn="ctr" rtl="0"/>
                      <a:r>
                        <a:rPr lang="x-none" sz="1100"/>
                        <a:t>13.3.2.6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 </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Política de seguridad local</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5"/>
                  </a:ext>
                </a:extLst>
              </a:tr>
              <a:tr h="292629">
                <a:tc>
                  <a:txBody>
                    <a:bodyPr/>
                    <a:lstStyle/>
                    <a:p>
                      <a:pPr algn="ctr" rtl="0"/>
                      <a:r>
                        <a:rPr lang="x-none" sz="1100"/>
                        <a:t>13.3.3.6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Configuración de usuarios y grupos en Windows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6"/>
                  </a:ext>
                </a:extLst>
              </a:tr>
              <a:tr h="292629">
                <a:tc>
                  <a:txBody>
                    <a:bodyPr/>
                    <a:lstStyle/>
                    <a:p>
                      <a:pPr algn="ctr" rtl="0"/>
                      <a:r>
                        <a:rPr lang="x-none" sz="1100"/>
                        <a:t>13.3.3.7</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 </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Herramientas de la cuenta de usuario y tareas de la cuenta de usuario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7"/>
                  </a:ext>
                </a:extLst>
              </a:tr>
              <a:tr h="292629">
                <a:tc>
                  <a:txBody>
                    <a:bodyPr/>
                    <a:lstStyle/>
                    <a:p>
                      <a:pPr algn="ctr" rtl="0"/>
                      <a:r>
                        <a:rPr lang="x-none" sz="1100"/>
                        <a:t>13.3.4.6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Configuración del Firewall de Windows</a:t>
                      </a:r>
                    </a:p>
                  </a:txBody>
                  <a:tcPr marL="68580" marR="68580" marT="34290" marB="34290" anchor="ctr"/>
                </a:tc>
                <a:tc>
                  <a:txBody>
                    <a:bodyPr/>
                    <a:lstStyle/>
                    <a:p>
                      <a:pPr marL="0" marR="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8"/>
                  </a:ext>
                </a:extLst>
              </a:tr>
              <a:tr h="292629">
                <a:tc>
                  <a:txBody>
                    <a:bodyPr/>
                    <a:lstStyle/>
                    <a:p>
                      <a:pPr algn="ctr" rtl="0"/>
                      <a:r>
                        <a:rPr lang="x-none" sz="1100"/>
                        <a:t>13.3.4.7</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 </a:t>
                      </a:r>
                    </a:p>
                  </a:txBody>
                  <a:tcPr marL="68580" marR="68580" marT="34290" marB="34290" anchor="ctr"/>
                </a:tc>
                <a:tc>
                  <a:txBody>
                    <a:bodyPr/>
                    <a:lstStyle/>
                    <a:p>
                      <a:pPr rtl="0"/>
                      <a:r>
                        <a:rPr lang="x-none" sz="1100"/>
                        <a:t>Firewall de Windows</a:t>
                      </a:r>
                    </a:p>
                  </a:txBody>
                  <a:tcPr marL="68580" marR="68580" marT="34290" marB="34290" anchor="ctr"/>
                </a:tc>
                <a:tc>
                  <a:txBody>
                    <a:bodyPr/>
                    <a:lstStyle/>
                    <a:p>
                      <a:pPr marL="0" marR="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9"/>
                  </a:ext>
                </a:extLst>
              </a:tr>
              <a:tr h="292629">
                <a:tc>
                  <a:txBody>
                    <a:bodyPr/>
                    <a:lstStyle/>
                    <a:p>
                      <a:pPr algn="ctr" rtl="0"/>
                      <a:r>
                        <a:rPr lang="x-none" sz="1100"/>
                        <a:t>13.3.5.6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 </a:t>
                      </a:r>
                    </a:p>
                  </a:txBody>
                  <a:tcPr marL="68580" marR="68580" marT="34290" marB="34290" anchor="ctr"/>
                </a:tc>
                <a:tc>
                  <a:txBody>
                    <a:bodyPr/>
                    <a:lstStyle/>
                    <a:p>
                      <a:pPr rtl="0"/>
                      <a:r>
                        <a:rPr lang="x-none" sz="1100"/>
                        <a:t>Seguridad web</a:t>
                      </a:r>
                    </a:p>
                  </a:txBody>
                  <a:tcPr marL="68580" marR="68580" marT="34290" marB="34290" anchor="ctr"/>
                </a:tc>
                <a:tc>
                  <a:txBody>
                    <a:bodyPr/>
                    <a:lstStyle/>
                    <a:p>
                      <a:pPr marL="0" marR="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302213785"/>
                  </a:ext>
                </a:extLst>
              </a:tr>
            </a:tbl>
          </a:graphicData>
        </a:graphic>
      </p:graphicFrame>
    </p:spTree>
    <p:custDataLst>
      <p:tags r:id="rId1"/>
    </p:custDataLst>
    <p:extLst>
      <p:ext uri="{BB962C8B-B14F-4D97-AF65-F5344CB8AC3E}">
        <p14:creationId xmlns:p14="http://schemas.microsoft.com/office/powerpoint/2010/main" val="808372854"/>
      </p:ext>
    </p:extLst>
  </p:cSld>
  <p:clrMapOvr>
    <a:masterClrMapping/>
  </p:clrMapOvr>
  <p:transition spd="slow">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Política de seguridad local de Windows</a:t>
            </a:r>
            <a:r>
              <a:rPr lang="en-US" altLang="en-US" sz="1600" dirty="0"/>
              <a:t/>
            </a:r>
            <a:br>
              <a:rPr lang="en-US" altLang="en-US" sz="1600" dirty="0"/>
            </a:br>
            <a:r>
              <a:rPr lang="x-none"/>
              <a:t>Política de seguridad local de Windows</a:t>
            </a:r>
          </a:p>
        </p:txBody>
      </p:sp>
      <p:sp>
        <p:nvSpPr>
          <p:cNvPr id="25603" name="Content Placeholder 2"/>
          <p:cNvSpPr>
            <a:spLocks noGrp="1"/>
          </p:cNvSpPr>
          <p:nvPr>
            <p:ph idx="1"/>
          </p:nvPr>
        </p:nvSpPr>
        <p:spPr>
          <a:xfrm>
            <a:off x="144064" y="874481"/>
            <a:ext cx="8999936" cy="3967079"/>
          </a:xfrm>
        </p:spPr>
        <p:txBody>
          <a:bodyPr/>
          <a:lstStyle/>
          <a:p>
            <a:pPr rtl="0"/>
            <a:r>
              <a:rPr lang="x-none" dirty="0"/>
              <a:t>En la mayoría de las redes que usan computadoras Windows, Active Directory se configura con los dominios en un servidor Windows.</a:t>
            </a:r>
          </a:p>
          <a:p>
            <a:pPr lvl="1" rtl="0"/>
            <a:r>
              <a:rPr lang="x-none" dirty="0"/>
              <a:t>Las computadoras con Windows son miembros de un dominio. </a:t>
            </a:r>
          </a:p>
          <a:p>
            <a:pPr lvl="1" rtl="0"/>
            <a:r>
              <a:rPr lang="x-none" dirty="0"/>
              <a:t>El administrador configura una política de seguridad de dominio que se aplica a todas las computadoras que se unan. </a:t>
            </a:r>
          </a:p>
          <a:p>
            <a:pPr lvl="1" rtl="0"/>
            <a:r>
              <a:rPr lang="x-none" dirty="0"/>
              <a:t>Las políticas de cuenta se configuran automáticamente cuando un usuario inicia sesión en Windows.</a:t>
            </a:r>
          </a:p>
          <a:p>
            <a:pPr rtl="0"/>
            <a:r>
              <a:rPr lang="x-none" dirty="0"/>
              <a:t>La Política de seguridad local de Windows se puede utilizar para aplicar la configuración de seguridad en computadoras independientes que no forman parte de un dominio de Active Directory. </a:t>
            </a:r>
          </a:p>
          <a:p>
            <a:pPr lvl="1" rtl="0"/>
            <a:r>
              <a:rPr lang="x-none" dirty="0"/>
              <a:t>Para acceder a la Política de seguridad local en Windows 7 y Vista, utilice </a:t>
            </a:r>
            <a:r>
              <a:rPr lang="x-none" b="1" dirty="0"/>
              <a:t>Inicio &gt; Panel de control &gt; Herramientas administrativas &gt; Política de seguridad local</a:t>
            </a:r>
            <a:r>
              <a:rPr lang="x-none" dirty="0"/>
              <a:t>.</a:t>
            </a:r>
          </a:p>
          <a:p>
            <a:pPr lvl="1" rtl="0"/>
            <a:r>
              <a:rPr lang="x-none" dirty="0"/>
              <a:t>En Windows 8, 8.1 y Windows 10, use </a:t>
            </a:r>
            <a:r>
              <a:rPr lang="x-none" b="1" dirty="0"/>
              <a:t>Buscar &gt; secpol.msc</a:t>
            </a:r>
            <a:r>
              <a:rPr lang="x-none" dirty="0"/>
              <a:t> y, a continuación, haga clic en </a:t>
            </a:r>
            <a:r>
              <a:rPr lang="x-none" b="1" dirty="0"/>
              <a:t>secpol</a:t>
            </a:r>
            <a:r>
              <a:rPr lang="x-none" dirty="0"/>
              <a:t>.</a:t>
            </a:r>
          </a:p>
          <a:p>
            <a:pPr rtl="0"/>
            <a:r>
              <a:rPr lang="x-none" b="1" dirty="0"/>
              <a:t>Nota</a:t>
            </a:r>
            <a:r>
              <a:rPr lang="x-none" dirty="0"/>
              <a:t>: En todas las versiones de Windows, puede usar el comando de </a:t>
            </a:r>
            <a:r>
              <a:rPr lang="x-none" b="1" dirty="0"/>
              <a:t>Ejecutar</a:t>
            </a:r>
            <a:r>
              <a:rPr lang="x-none" dirty="0"/>
              <a:t> </a:t>
            </a:r>
            <a:r>
              <a:rPr lang="x-none" b="1" dirty="0"/>
              <a:t>secpol.msc</a:t>
            </a:r>
            <a:r>
              <a:rPr lang="x-none" dirty="0"/>
              <a:t> para abrir la herramienta de la Política de seguridad local.</a:t>
            </a:r>
          </a:p>
        </p:txBody>
      </p:sp>
    </p:spTree>
    <p:custDataLst>
      <p:tags r:id="rId1"/>
    </p:custDataLst>
    <p:extLst>
      <p:ext uri="{BB962C8B-B14F-4D97-AF65-F5344CB8AC3E}">
        <p14:creationId xmlns:p14="http://schemas.microsoft.com/office/powerpoint/2010/main" val="470362037"/>
      </p:ext>
    </p:extLst>
  </p:cSld>
  <p:clrMapOvr>
    <a:masterClrMapping/>
  </p:clrMapOvr>
  <p:transition spd="slow">
    <p:wip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Política de seguridad local de Windows</a:t>
            </a:r>
            <a:r>
              <a:rPr lang="en-US" altLang="en-US" sz="1600" dirty="0"/>
              <a:t/>
            </a:r>
            <a:br>
              <a:rPr lang="en-US" altLang="en-US" sz="1600" dirty="0"/>
            </a:br>
            <a:r>
              <a:rPr lang="x-none"/>
              <a:t>Configuración de seguridad de políticas de la cuenta</a:t>
            </a:r>
          </a:p>
        </p:txBody>
      </p:sp>
      <p:sp>
        <p:nvSpPr>
          <p:cNvPr id="25603" name="Content Placeholder 2"/>
          <p:cNvSpPr>
            <a:spLocks noGrp="1"/>
          </p:cNvSpPr>
          <p:nvPr>
            <p:ph idx="1"/>
          </p:nvPr>
        </p:nvSpPr>
        <p:spPr>
          <a:xfrm>
            <a:off x="144064" y="874481"/>
            <a:ext cx="8999936" cy="3967079"/>
          </a:xfrm>
        </p:spPr>
        <p:txBody>
          <a:bodyPr/>
          <a:lstStyle/>
          <a:p>
            <a:pPr rtl="0"/>
            <a:r>
              <a:rPr lang="x-none" dirty="0"/>
              <a:t>La política de seguridad identificará las políticas de contraseñas requeridas. </a:t>
            </a:r>
          </a:p>
          <a:p>
            <a:pPr rtl="0"/>
            <a:r>
              <a:rPr lang="x-none" dirty="0"/>
              <a:t>La </a:t>
            </a:r>
            <a:r>
              <a:rPr lang="x-none" spc="-30" dirty="0"/>
              <a:t>política de seguridad local de Windows se puede utilizar para implementar las políticas de contraseña. </a:t>
            </a:r>
          </a:p>
          <a:p>
            <a:pPr lvl="1" rtl="0"/>
            <a:r>
              <a:rPr lang="x-none" dirty="0"/>
              <a:t>Use </a:t>
            </a:r>
            <a:r>
              <a:rPr lang="x-none" b="1" dirty="0"/>
              <a:t>Políticas de la cuenta &gt; Política de contraseña</a:t>
            </a:r>
            <a:r>
              <a:rPr lang="x-none" dirty="0"/>
              <a:t> para aplicar los requisitos de contraseña </a:t>
            </a:r>
          </a:p>
          <a:p>
            <a:pPr lvl="1" rtl="0"/>
            <a:r>
              <a:rPr lang="x-none" dirty="0"/>
              <a:t>Use </a:t>
            </a:r>
            <a:r>
              <a:rPr lang="x-none" b="1" dirty="0"/>
              <a:t>Políticas de la cuenta &gt; Política de bloqueo de cuenta</a:t>
            </a:r>
            <a:r>
              <a:rPr lang="x-none" dirty="0"/>
              <a:t> para evitar ataques de fuerza bruta </a:t>
            </a:r>
          </a:p>
          <a:p>
            <a:pPr lvl="2" rtl="0"/>
            <a:r>
              <a:rPr lang="x-none" sz="1400" dirty="0"/>
              <a:t>Esta Política de bloqueo de cuenta también protege contra un ataque de diccionario. Este es un tipo de ataque de fuerza bruta que prueba cada palabra de un diccionario con la esperanza de obtener acceso.</a:t>
            </a:r>
          </a:p>
        </p:txBody>
      </p:sp>
    </p:spTree>
    <p:custDataLst>
      <p:tags r:id="rId1"/>
    </p:custDataLst>
    <p:extLst>
      <p:ext uri="{BB962C8B-B14F-4D97-AF65-F5344CB8AC3E}">
        <p14:creationId xmlns:p14="http://schemas.microsoft.com/office/powerpoint/2010/main" val="3907845710"/>
      </p:ext>
    </p:extLst>
  </p:cSld>
  <p:clrMapOvr>
    <a:masterClrMapping/>
  </p:clrMapOvr>
  <p:transition spd="slow">
    <p:wip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Política de seguridad local de Windows</a:t>
            </a:r>
            <a:r>
              <a:rPr lang="en-US" altLang="en-US" sz="1600" dirty="0"/>
              <a:t/>
            </a:r>
            <a:br>
              <a:rPr lang="en-US" altLang="en-US" sz="1600" dirty="0"/>
            </a:br>
            <a:r>
              <a:rPr lang="x-none"/>
              <a:t>Configuración de seguridad de políticas locales</a:t>
            </a:r>
          </a:p>
        </p:txBody>
      </p:sp>
      <p:sp>
        <p:nvSpPr>
          <p:cNvPr id="25603" name="Content Placeholder 2"/>
          <p:cNvSpPr>
            <a:spLocks noGrp="1"/>
          </p:cNvSpPr>
          <p:nvPr>
            <p:ph idx="1"/>
          </p:nvPr>
        </p:nvSpPr>
        <p:spPr>
          <a:xfrm>
            <a:off x="144064" y="874481"/>
            <a:ext cx="3146199" cy="3967079"/>
          </a:xfrm>
        </p:spPr>
        <p:txBody>
          <a:bodyPr/>
          <a:lstStyle/>
          <a:p>
            <a:pPr rtl="0"/>
            <a:r>
              <a:rPr lang="x-none" dirty="0"/>
              <a:t>La política local de la Política de seguridad local se utiliza para configurar las políticas de auditoría, políticas de derechos de usuario y políticas de seguridad. </a:t>
            </a:r>
          </a:p>
          <a:p>
            <a:pPr lvl="1" rtl="0"/>
            <a:r>
              <a:rPr lang="x-none" dirty="0"/>
              <a:t>También se puede utilizar para registrar los intentos de inicio de sesión correctos e incorrectos. </a:t>
            </a:r>
          </a:p>
          <a:p>
            <a:pPr rtl="0"/>
            <a:r>
              <a:rPr lang="x-none" dirty="0"/>
              <a:t>Utilice </a:t>
            </a:r>
            <a:r>
              <a:rPr lang="x-none" b="1" dirty="0"/>
              <a:t>Políticas locales &gt; Políticas de auditoría</a:t>
            </a:r>
            <a:r>
              <a:rPr lang="x-none" dirty="0"/>
              <a:t> para habilitar la auditoría. </a:t>
            </a:r>
          </a:p>
        </p:txBody>
      </p:sp>
      <p:pic>
        <p:nvPicPr>
          <p:cNvPr id="2" name="Picture 1" descr="The image shows the Windows Local Security Policy tool window.">
            <a:extLst>
              <a:ext uri="{FF2B5EF4-FFF2-40B4-BE49-F238E27FC236}">
                <a16:creationId xmlns="" xmlns:c="http://schemas.openxmlformats.org/drawingml/2006/chart" xmlns:c15="http://schemas.microsoft.com/office/drawing/2012/chart" xmlns:a16="http://schemas.microsoft.com/office/drawing/2014/main" id="{6B463A7D-8515-4915-B3EB-39EE9AA6C7F6}"/>
              </a:ext>
            </a:extLst>
          </p:cNvPr>
          <p:cNvPicPr>
            <a:picLocks noChangeAspect="1"/>
          </p:cNvPicPr>
          <p:nvPr/>
        </p:nvPicPr>
        <p:blipFill>
          <a:blip r:embed="rId4"/>
          <a:stretch>
            <a:fillRect/>
          </a:stretch>
        </p:blipFill>
        <p:spPr>
          <a:xfrm>
            <a:off x="3290263" y="977783"/>
            <a:ext cx="5328980" cy="2923246"/>
          </a:xfrm>
          <a:prstGeom prst="rect">
            <a:avLst/>
          </a:prstGeom>
        </p:spPr>
      </p:pic>
    </p:spTree>
    <p:custDataLst>
      <p:tags r:id="rId1"/>
    </p:custDataLst>
    <p:extLst>
      <p:ext uri="{BB962C8B-B14F-4D97-AF65-F5344CB8AC3E}">
        <p14:creationId xmlns:p14="http://schemas.microsoft.com/office/powerpoint/2010/main" val="895386061"/>
      </p:ext>
    </p:extLst>
  </p:cSld>
  <p:clrMapOvr>
    <a:masterClrMapping/>
  </p:clrMapOvr>
  <p:transition spd="slow">
    <p:wip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Política de seguridad local de Windows</a:t>
            </a:r>
            <a:r>
              <a:rPr lang="en-US" altLang="en-US" sz="1600" dirty="0"/>
              <a:t/>
            </a:r>
            <a:br>
              <a:rPr lang="en-US" altLang="en-US" sz="1600" dirty="0"/>
            </a:br>
            <a:r>
              <a:rPr lang="x-none"/>
              <a:t>Exportación de la política de seguridad local</a:t>
            </a:r>
          </a:p>
        </p:txBody>
      </p:sp>
      <p:sp>
        <p:nvSpPr>
          <p:cNvPr id="25603" name="Content Placeholder 2"/>
          <p:cNvSpPr>
            <a:spLocks noGrp="1"/>
          </p:cNvSpPr>
          <p:nvPr>
            <p:ph idx="1"/>
          </p:nvPr>
        </p:nvSpPr>
        <p:spPr>
          <a:xfrm>
            <a:off x="144064" y="874481"/>
            <a:ext cx="8999936" cy="3967079"/>
          </a:xfrm>
        </p:spPr>
        <p:txBody>
          <a:bodyPr/>
          <a:lstStyle/>
          <a:p>
            <a:pPr rtl="0"/>
            <a:r>
              <a:rPr lang="x-none" dirty="0"/>
              <a:t>Es posible que un administrador deba implementar una política local amplia para los derechos de usuario y las opciones de seguridad. Es probable que esta política deba replicarse en cada sistema. </a:t>
            </a:r>
          </a:p>
          <a:p>
            <a:pPr rtl="0"/>
            <a:r>
              <a:rPr lang="x-none" dirty="0"/>
              <a:t>Para ayudar a simplificar este proceso, la </a:t>
            </a:r>
            <a:r>
              <a:rPr lang="x-none" b="1" dirty="0"/>
              <a:t>Política de seguridad local</a:t>
            </a:r>
            <a:r>
              <a:rPr lang="x-none" dirty="0"/>
              <a:t> se puede exportar y copiar a otros hosts de Windows. </a:t>
            </a:r>
          </a:p>
          <a:p>
            <a:pPr rtl="0"/>
            <a:r>
              <a:rPr lang="x-none" dirty="0"/>
              <a:t>Los pasos para replicar una Política de seguridad local en otras computadoras son los siguientes:</a:t>
            </a:r>
          </a:p>
          <a:p>
            <a:pPr marL="142875" lvl="1" indent="0" rtl="0">
              <a:buNone/>
            </a:pPr>
            <a:r>
              <a:rPr lang="x-none" dirty="0"/>
              <a:t>	1. Utilice la función </a:t>
            </a:r>
            <a:r>
              <a:rPr lang="x-none" b="1" dirty="0"/>
              <a:t>Acción &gt; Exportar lista…</a:t>
            </a:r>
            <a:r>
              <a:rPr lang="x-none" dirty="0"/>
              <a:t> para exportar la política de un host seguro. </a:t>
            </a:r>
          </a:p>
          <a:p>
            <a:pPr marL="142875" lvl="1" indent="0" rtl="0">
              <a:buNone/>
            </a:pPr>
            <a:r>
              <a:rPr lang="x-none" dirty="0"/>
              <a:t>	2. Guarde la política con un nombre, como </a:t>
            </a:r>
            <a:r>
              <a:rPr lang="x-none" b="1" dirty="0"/>
              <a:t>workstation.inf</a:t>
            </a:r>
            <a:r>
              <a:rPr lang="x-none" dirty="0"/>
              <a:t> en un medio externo. </a:t>
            </a:r>
          </a:p>
          <a:p>
            <a:pPr marL="142875" lvl="1" indent="0" rtl="0">
              <a:buNone/>
            </a:pPr>
            <a:r>
              <a:rPr lang="x-none" dirty="0"/>
              <a:t>	3. Luego, importe el archivo de la política de seguridad local a otras computadoras independientes.</a:t>
            </a:r>
          </a:p>
        </p:txBody>
      </p:sp>
    </p:spTree>
    <p:custDataLst>
      <p:tags r:id="rId1"/>
    </p:custDataLst>
    <p:extLst>
      <p:ext uri="{BB962C8B-B14F-4D97-AF65-F5344CB8AC3E}">
        <p14:creationId xmlns:p14="http://schemas.microsoft.com/office/powerpoint/2010/main" val="1681288055"/>
      </p:ext>
    </p:extLst>
  </p:cSld>
  <p:clrMapOvr>
    <a:masterClrMapping/>
  </p:clrMapOvr>
  <p:transition spd="slow">
    <p:wip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t>Política de seguridad local de Windows</a:t>
            </a:r>
            <a:r>
              <a:rPr lang="en-US" altLang="en-US" dirty="0"/>
              <a:t/>
            </a:r>
            <a:br>
              <a:rPr lang="en-US" altLang="en-US" dirty="0"/>
            </a:br>
            <a:r>
              <a:rPr lang="x-none"/>
              <a:t>Práctica de laboratorio: Configuración de la política de seguridad local de Windows</a:t>
            </a:r>
          </a:p>
        </p:txBody>
      </p:sp>
      <p:sp>
        <p:nvSpPr>
          <p:cNvPr id="13315" name="Content Placeholder 2"/>
          <p:cNvSpPr>
            <a:spLocks noGrp="1"/>
          </p:cNvSpPr>
          <p:nvPr>
            <p:ph idx="1"/>
          </p:nvPr>
        </p:nvSpPr>
        <p:spPr>
          <a:xfrm>
            <a:off x="116193" y="1158892"/>
            <a:ext cx="8122931" cy="3516720"/>
          </a:xfrm>
        </p:spPr>
        <p:txBody>
          <a:bodyPr/>
          <a:lstStyle/>
          <a:p>
            <a:pPr marL="142875" lvl="1" indent="0" rtl="0">
              <a:buNone/>
            </a:pPr>
            <a:r>
              <a:rPr lang="x-none"/>
              <a:t>En esta práctica de laboratorio, configurará la política de seguridad local de Windows. Modificará las solicitudes de contraseña, permitirá la auditoría, configurará algunos derechos de usuario, y establecerá algunas opciones de seguridad. Luego, utilizará el Administrador de eventos para ver la información registrada.</a:t>
            </a:r>
          </a:p>
          <a:p>
            <a:pPr lvl="1"/>
            <a:endParaRPr lang="en-CA" altLang="en-US" dirty="0"/>
          </a:p>
          <a:p>
            <a:pPr lvl="1"/>
            <a:endParaRPr lang="en-CA" altLang="en-US" dirty="0"/>
          </a:p>
          <a:p>
            <a:pPr marL="142875" lvl="1" indent="0">
              <a:buNone/>
            </a:pPr>
            <a:endParaRPr lang="en-CA" altLang="en-US" dirty="0"/>
          </a:p>
          <a:p>
            <a:pPr lvl="1"/>
            <a:endParaRPr lang="en-CA" altLang="en-US" dirty="0"/>
          </a:p>
          <a:p>
            <a:pPr lvl="1"/>
            <a:endParaRPr lang="en-CA" altLang="en-US" dirty="0"/>
          </a:p>
        </p:txBody>
      </p:sp>
    </p:spTree>
    <p:custDataLst>
      <p:tags r:id="rId1"/>
    </p:custDataLst>
    <p:extLst>
      <p:ext uri="{BB962C8B-B14F-4D97-AF65-F5344CB8AC3E}">
        <p14:creationId xmlns:p14="http://schemas.microsoft.com/office/powerpoint/2010/main" val="147295166"/>
      </p:ext>
    </p:extLst>
  </p:cSld>
  <p:clrMapOvr>
    <a:masterClrMapping/>
  </p:clrMapOvr>
  <p:transition spd="slow">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t>Administración de usuarios y grupos</a:t>
            </a:r>
            <a:r>
              <a:rPr lang="en-US" altLang="en-US" dirty="0"/>
              <a:t/>
            </a:r>
            <a:br>
              <a:rPr lang="en-US" altLang="en-US" dirty="0"/>
            </a:br>
            <a:r>
              <a:rPr lang="x-none"/>
              <a:t>Mantenimiento de cuentas</a:t>
            </a:r>
          </a:p>
        </p:txBody>
      </p:sp>
      <p:sp>
        <p:nvSpPr>
          <p:cNvPr id="4" name="TextBox 3">
            <a:extLst>
              <a:ext uri="{FF2B5EF4-FFF2-40B4-BE49-F238E27FC236}">
                <a16:creationId xmlns="" xmlns:c="http://schemas.openxmlformats.org/drawingml/2006/chart" xmlns:c15="http://schemas.microsoft.com/office/drawing/2012/chart" xmlns:a16="http://schemas.microsoft.com/office/drawing/2014/main" id="{FADB7A1F-9154-4BFE-A2AA-721E8AE426EA}"/>
              </a:ext>
            </a:extLst>
          </p:cNvPr>
          <p:cNvSpPr txBox="1"/>
          <p:nvPr/>
        </p:nvSpPr>
        <p:spPr>
          <a:xfrm>
            <a:off x="211872" y="974226"/>
            <a:ext cx="8856000" cy="3493264"/>
          </a:xfrm>
          <a:prstGeom prst="rect">
            <a:avLst/>
          </a:prstGeom>
          <a:noFill/>
        </p:spPr>
        <p:txBody>
          <a:bodyPr wrap="square" rtlCol="0">
            <a:spAutoFit/>
          </a:bodyPr>
          <a:lstStyle/>
          <a:p>
            <a:pPr marL="285750" indent="-285750" rtl="0">
              <a:buFont typeface="Arial" panose="020B0604020202020204" pitchFamily="34" charset="0"/>
              <a:buChar char="•"/>
            </a:pPr>
            <a:r>
              <a:rPr lang="x-none" sz="1700" b="1" dirty="0"/>
              <a:t>Finalizar el acceso del empleado: </a:t>
            </a:r>
            <a:r>
              <a:rPr lang="x-none" sz="1700" dirty="0"/>
              <a:t>cuando un empleado abandona una organización</a:t>
            </a:r>
            <a:r>
              <a:rPr lang="x-none" sz="1700" dirty="0" smtClean="0"/>
              <a:t>,</a:t>
            </a:r>
            <a:r>
              <a:rPr lang="en-US" sz="1700" dirty="0" smtClean="0"/>
              <a:t> </a:t>
            </a:r>
            <a:r>
              <a:rPr lang="x-none" sz="1700" dirty="0" smtClean="0"/>
              <a:t>deshabilite </a:t>
            </a:r>
            <a:r>
              <a:rPr lang="x-none" sz="1700" dirty="0"/>
              <a:t>inmediatamente la cuenta o cambie las credenciales de inicio de sesión.</a:t>
            </a:r>
          </a:p>
          <a:p>
            <a:pPr marL="285750" indent="-285750" rtl="0">
              <a:buFont typeface="Arial" panose="020B0604020202020204" pitchFamily="34" charset="0"/>
              <a:buChar char="•"/>
            </a:pPr>
            <a:r>
              <a:rPr lang="x-none" sz="1700" b="1" dirty="0"/>
              <a:t>Acceso de invitado:</a:t>
            </a:r>
            <a:r>
              <a:rPr lang="x-none" sz="1700" dirty="0"/>
              <a:t> se puede crear una Cuenta de invitado especial para usuarios temporales e invitados con </a:t>
            </a:r>
            <a:r>
              <a:rPr lang="x-none" sz="1700" dirty="0" smtClean="0"/>
              <a:t>privilegios </a:t>
            </a:r>
            <a:r>
              <a:rPr lang="x-none" sz="1700" dirty="0"/>
              <a:t>adicionales y se la puede deshabilitar según sea necesario.</a:t>
            </a:r>
          </a:p>
          <a:p>
            <a:pPr marL="285750" indent="-285750" rtl="0">
              <a:buFont typeface="Arial" panose="020B0604020202020204" pitchFamily="34" charset="0"/>
              <a:buChar char="•"/>
            </a:pPr>
            <a:r>
              <a:rPr lang="x-none" sz="1700" b="1" dirty="0"/>
              <a:t>Seguimiento de los tiempos de inicio de sesión: </a:t>
            </a:r>
            <a:r>
              <a:rPr lang="x-none" sz="1700" dirty="0"/>
              <a:t>Permita el inicio de sesión del empleado solo durante horas especificadas </a:t>
            </a:r>
            <a:r>
              <a:rPr lang="x-none" sz="1700" dirty="0" smtClean="0"/>
              <a:t>del</a:t>
            </a:r>
            <a:r>
              <a:rPr lang="en-US" sz="1700" dirty="0" smtClean="0"/>
              <a:t> </a:t>
            </a:r>
            <a:r>
              <a:rPr lang="x-none" sz="1700" dirty="0" smtClean="0"/>
              <a:t>día </a:t>
            </a:r>
            <a:r>
              <a:rPr lang="x-none" sz="1700" dirty="0"/>
              <a:t>y bloquee los inicios de sesión del resto del día.</a:t>
            </a:r>
          </a:p>
          <a:p>
            <a:pPr marL="285750" indent="-285750" rtl="0">
              <a:buFont typeface="Arial" panose="020B0604020202020204" pitchFamily="34" charset="0"/>
              <a:buChar char="•"/>
            </a:pPr>
            <a:r>
              <a:rPr lang="x-none" sz="1700" b="1" dirty="0"/>
              <a:t>Registre los intentos fallidos de inicio de sesión:</a:t>
            </a:r>
            <a:r>
              <a:rPr lang="x-none" sz="1700" dirty="0"/>
              <a:t> Configure una cantidad específica de veces que un usuario </a:t>
            </a:r>
            <a:r>
              <a:rPr lang="x-none" sz="1700" dirty="0" smtClean="0"/>
              <a:t>puede</a:t>
            </a:r>
            <a:r>
              <a:rPr lang="en-US" sz="1700" dirty="0" smtClean="0"/>
              <a:t> </a:t>
            </a:r>
            <a:r>
              <a:rPr lang="x-none" sz="1700" dirty="0" smtClean="0"/>
              <a:t>intentar </a:t>
            </a:r>
            <a:r>
              <a:rPr lang="x-none" sz="1700" dirty="0"/>
              <a:t>iniciar sesión.</a:t>
            </a:r>
          </a:p>
          <a:p>
            <a:pPr marL="285750" indent="-285750" rtl="0">
              <a:buFont typeface="Arial" panose="020B0604020202020204" pitchFamily="34" charset="0"/>
              <a:buChar char="•"/>
            </a:pPr>
            <a:r>
              <a:rPr lang="x-none" sz="1700" b="1" dirty="0"/>
              <a:t>Tiempo de espera de inactividad y bloqueo de </a:t>
            </a:r>
            <a:r>
              <a:rPr lang="x-none" sz="1700" b="1" dirty="0" smtClean="0"/>
              <a:t>pantalla:</a:t>
            </a:r>
            <a:r>
              <a:rPr lang="x-none" sz="1700" dirty="0" smtClean="0"/>
              <a:t> </a:t>
            </a:r>
            <a:r>
              <a:rPr lang="x-none" sz="1700" dirty="0"/>
              <a:t>Configure un temporizador de inactividad para cerrar automáticamente </a:t>
            </a:r>
            <a:r>
              <a:rPr lang="x-none" sz="1700" dirty="0" smtClean="0"/>
              <a:t>la</a:t>
            </a:r>
            <a:r>
              <a:rPr lang="en-US" sz="1700" dirty="0" smtClean="0"/>
              <a:t> </a:t>
            </a:r>
            <a:r>
              <a:rPr lang="x-none" sz="1700" dirty="0" smtClean="0"/>
              <a:t>sesión </a:t>
            </a:r>
            <a:r>
              <a:rPr lang="x-none" sz="1700" dirty="0"/>
              <a:t>del usuario. El usuario debe volver a iniciar sesión para desbloquear la pantalla. </a:t>
            </a:r>
          </a:p>
        </p:txBody>
      </p:sp>
    </p:spTree>
    <p:custDataLst>
      <p:tags r:id="rId1"/>
    </p:custDataLst>
    <p:extLst>
      <p:ext uri="{BB962C8B-B14F-4D97-AF65-F5344CB8AC3E}">
        <p14:creationId xmlns:p14="http://schemas.microsoft.com/office/powerpoint/2010/main" val="1272444391"/>
      </p:ext>
    </p:extLst>
  </p:cSld>
  <p:clrMapOvr>
    <a:masterClrMapping/>
  </p:clrMapOvr>
  <p:transition spd="slow">
    <p:wip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dirty="0"/>
              <a:t>Administración de usuarios y grupos</a:t>
            </a:r>
            <a:r>
              <a:rPr lang="en-US" altLang="en-US" sz="1600" dirty="0"/>
              <a:t/>
            </a:r>
            <a:br>
              <a:rPr lang="en-US" altLang="en-US" sz="1600" dirty="0"/>
            </a:br>
            <a:r>
              <a:rPr lang="x-none" spc="-30" dirty="0"/>
              <a:t>Administración de las herramientas y tareas de cuentas de usuarios</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2E02BB6C-BF26-4E7C-81D6-F036A91552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637" y="948595"/>
            <a:ext cx="6562725" cy="3246309"/>
          </a:xfrm>
          <a:prstGeom prst="rect">
            <a:avLst/>
          </a:prstGeom>
        </p:spPr>
      </p:pic>
    </p:spTree>
    <p:custDataLst>
      <p:tags r:id="rId1"/>
    </p:custDataLst>
    <p:extLst>
      <p:ext uri="{BB962C8B-B14F-4D97-AF65-F5344CB8AC3E}">
        <p14:creationId xmlns:p14="http://schemas.microsoft.com/office/powerpoint/2010/main" val="930726095"/>
      </p:ext>
    </p:extLst>
  </p:cSld>
  <p:clrMapOvr>
    <a:masterClrMapping/>
  </p:clrMapOvr>
  <p:transition spd="slow">
    <p:wip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Administración de usuarios y grupos</a:t>
            </a:r>
            <a:r>
              <a:rPr lang="en-US" altLang="en-US" sz="1600" dirty="0"/>
              <a:t/>
            </a:r>
            <a:br>
              <a:rPr lang="en-US" altLang="en-US" sz="1600" dirty="0"/>
            </a:br>
            <a:r>
              <a:rPr lang="x-none"/>
              <a:t>Administrador de usuarios y grupos locales</a:t>
            </a:r>
          </a:p>
        </p:txBody>
      </p:sp>
      <p:sp>
        <p:nvSpPr>
          <p:cNvPr id="25603" name="Content Placeholder 2"/>
          <p:cNvSpPr>
            <a:spLocks noGrp="1"/>
          </p:cNvSpPr>
          <p:nvPr>
            <p:ph idx="1"/>
          </p:nvPr>
        </p:nvSpPr>
        <p:spPr>
          <a:xfrm>
            <a:off x="144064" y="874481"/>
            <a:ext cx="8999936" cy="3967079"/>
          </a:xfrm>
        </p:spPr>
        <p:txBody>
          <a:bodyPr/>
          <a:lstStyle/>
          <a:p>
            <a:pPr rtl="0"/>
            <a:r>
              <a:rPr lang="x-none" sz="1400" dirty="0"/>
              <a:t>La herramienta Usuarios y grupos locales puede limitar la capacidad de los usuarios y grupos de realizar ciertas acciones asignándoles permisos y derechos. </a:t>
            </a:r>
          </a:p>
          <a:p>
            <a:pPr rtl="0"/>
            <a:r>
              <a:rPr lang="x-none" sz="1400" dirty="0"/>
              <a:t>Para configurar todos los usuarios y grupos de una computadora mediante las herramientas del </a:t>
            </a:r>
            <a:r>
              <a:rPr lang="x-none" sz="1400" b="1" dirty="0"/>
              <a:t>Administrador de usuarios y grupos locales</a:t>
            </a:r>
            <a:r>
              <a:rPr lang="x-none" sz="1400" dirty="0"/>
              <a:t>, escriba </a:t>
            </a:r>
            <a:r>
              <a:rPr lang="x-none" sz="1400" b="1" dirty="0"/>
              <a:t>lusrmgr.msc</a:t>
            </a:r>
            <a:r>
              <a:rPr lang="x-none" sz="1400" dirty="0"/>
              <a:t> en la casilla Buscar o en la utilidad Ejecutar.</a:t>
            </a:r>
          </a:p>
          <a:p>
            <a:pPr lvl="1" rtl="0"/>
            <a:r>
              <a:rPr lang="x-none" sz="1200" dirty="0"/>
              <a:t>En la ventana </a:t>
            </a:r>
            <a:r>
              <a:rPr lang="x-none" sz="1200" b="1" dirty="0"/>
              <a:t>Usuarios y grupos locales &gt; Usuarios</a:t>
            </a:r>
            <a:r>
              <a:rPr lang="x-none" sz="1200" dirty="0"/>
              <a:t> se muestran las cuentas de usuario actuales en la computadora. </a:t>
            </a:r>
          </a:p>
          <a:p>
            <a:pPr rtl="0"/>
            <a:r>
              <a:rPr lang="x-none" sz="1400" dirty="0"/>
              <a:t>Al hacer doble clic a un usuario o hacer clic con el botón secundario y seleccionar </a:t>
            </a:r>
            <a:r>
              <a:rPr lang="x-none" sz="1400" b="1" dirty="0"/>
              <a:t>Propiedades</a:t>
            </a:r>
            <a:r>
              <a:rPr lang="x-none" sz="1400" dirty="0"/>
              <a:t>, se abre la ventana Propiedades del usuario: </a:t>
            </a:r>
          </a:p>
          <a:p>
            <a:pPr lvl="2" rtl="0"/>
            <a:r>
              <a:rPr lang="x-none" dirty="0"/>
              <a:t>cambiar las opciones del usuario definidas cuando se creó al usuario.</a:t>
            </a:r>
          </a:p>
          <a:p>
            <a:pPr lvl="2" rtl="0"/>
            <a:r>
              <a:rPr lang="x-none" dirty="0"/>
              <a:t>bloquear una cuenta</a:t>
            </a:r>
          </a:p>
          <a:p>
            <a:pPr lvl="2" rtl="0"/>
            <a:r>
              <a:rPr lang="x-none" dirty="0"/>
              <a:t>asignar un usuario a un grupo </a:t>
            </a:r>
          </a:p>
          <a:p>
            <a:pPr lvl="2" rtl="0"/>
            <a:r>
              <a:rPr lang="x-none" dirty="0"/>
              <a:t>controlar a qué carpetas tiene acceso el usuario.</a:t>
            </a:r>
          </a:p>
          <a:p>
            <a:pPr lvl="2" rtl="0"/>
            <a:r>
              <a:rPr lang="x-none" dirty="0"/>
              <a:t>Para agregar un usuario, haga clic en el menú </a:t>
            </a:r>
            <a:r>
              <a:rPr lang="x-none" b="1" dirty="0"/>
              <a:t>Acción</a:t>
            </a:r>
            <a:r>
              <a:rPr lang="x-none" dirty="0"/>
              <a:t> y seleccione </a:t>
            </a:r>
            <a:r>
              <a:rPr lang="x-none" b="1" dirty="0"/>
              <a:t>Usuario nuevo</a:t>
            </a:r>
            <a:r>
              <a:rPr lang="x-none" dirty="0"/>
              <a:t>. </a:t>
            </a:r>
          </a:p>
          <a:p>
            <a:pPr lvl="2" rtl="0"/>
            <a:r>
              <a:rPr lang="x-none" dirty="0"/>
              <a:t>En esta página, puede asignar un nombre de usuario, nombre completo, descripción y opciones de cuenta.</a:t>
            </a:r>
          </a:p>
        </p:txBody>
      </p:sp>
    </p:spTree>
    <p:custDataLst>
      <p:tags r:id="rId1"/>
    </p:custDataLst>
    <p:extLst>
      <p:ext uri="{BB962C8B-B14F-4D97-AF65-F5344CB8AC3E}">
        <p14:creationId xmlns:p14="http://schemas.microsoft.com/office/powerpoint/2010/main" val="1974450444"/>
      </p:ext>
    </p:extLst>
  </p:cSld>
  <p:clrMapOvr>
    <a:masterClrMapping/>
  </p:clrMapOvr>
  <p:transition spd="slow">
    <p:wip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Administrar usuarios y grupos</a:t>
            </a:r>
            <a:r>
              <a:rPr lang="en-US" altLang="en-US" sz="1600" dirty="0"/>
              <a:t/>
            </a:r>
            <a:br>
              <a:rPr lang="en-US" altLang="en-US" sz="1600" dirty="0"/>
            </a:br>
            <a:r>
              <a:rPr lang="x-none"/>
              <a:t>Administración de usuarios</a:t>
            </a:r>
          </a:p>
        </p:txBody>
      </p:sp>
      <p:sp>
        <p:nvSpPr>
          <p:cNvPr id="25603" name="Content Placeholder 2"/>
          <p:cNvSpPr>
            <a:spLocks noGrp="1"/>
          </p:cNvSpPr>
          <p:nvPr>
            <p:ph idx="1"/>
          </p:nvPr>
        </p:nvSpPr>
        <p:spPr>
          <a:xfrm>
            <a:off x="144064" y="874481"/>
            <a:ext cx="8847535" cy="3967079"/>
          </a:xfrm>
        </p:spPr>
        <p:txBody>
          <a:bodyPr/>
          <a:lstStyle/>
          <a:p>
            <a:pPr rtl="0"/>
            <a:r>
              <a:rPr lang="x-none"/>
              <a:t>Los usuarios pueden ser asignados a los grupos para facilitar la administración. </a:t>
            </a:r>
          </a:p>
          <a:p>
            <a:pPr rtl="0"/>
            <a:r>
              <a:rPr lang="x-none"/>
              <a:t>La herramienta Administrador de usuarios y grupos locales se utiliza para administrar grupos locales en una computadora con Windows. </a:t>
            </a:r>
          </a:p>
          <a:p>
            <a:pPr lvl="1" rtl="0"/>
            <a:r>
              <a:rPr lang="x-none"/>
              <a:t>Use </a:t>
            </a:r>
            <a:r>
              <a:rPr lang="x-none" b="1"/>
              <a:t>Panel de control &gt; Herramientas Administrativas &gt; Usuarios y grupos locales</a:t>
            </a:r>
            <a:r>
              <a:rPr lang="x-none"/>
              <a:t> para abrir el Administrador de usuarios y grupos locales.</a:t>
            </a:r>
          </a:p>
          <a:p>
            <a:pPr lvl="1" rtl="0"/>
            <a:r>
              <a:rPr lang="x-none"/>
              <a:t>En la ventana Usuarios y grupos locales, haga doble clic en </a:t>
            </a:r>
            <a:r>
              <a:rPr lang="x-none" b="1"/>
              <a:t>Grupos </a:t>
            </a:r>
            <a:r>
              <a:rPr lang="x-none"/>
              <a:t>para enumerar todos los grupos locales en la computadora.</a:t>
            </a:r>
          </a:p>
          <a:p>
            <a:pPr rtl="0"/>
            <a:r>
              <a:rPr lang="x-none"/>
              <a:t>Haga doble clic en un grupo para ver sus propiedades. </a:t>
            </a:r>
          </a:p>
          <a:p>
            <a:pPr rtl="0"/>
            <a:r>
              <a:rPr lang="x-none"/>
              <a:t>Para crear un nuevo grupo, haga clic en </a:t>
            </a:r>
            <a:r>
              <a:rPr lang="x-none" b="1"/>
              <a:t>Acción &gt; Nuevo grupo</a:t>
            </a:r>
            <a:r>
              <a:rPr lang="x-none"/>
              <a:t> para abrir la ventana </a:t>
            </a:r>
            <a:r>
              <a:rPr lang="x-none" b="1"/>
              <a:t>Nuevo grupo</a:t>
            </a:r>
            <a:r>
              <a:rPr lang="x-none"/>
              <a:t>. </a:t>
            </a:r>
          </a:p>
          <a:p>
            <a:pPr lvl="1" rtl="0"/>
            <a:r>
              <a:rPr lang="x-none"/>
              <a:t>Aquí puede crear nuevos grupos y asignarles usuarios.</a:t>
            </a:r>
          </a:p>
        </p:txBody>
      </p:sp>
    </p:spTree>
    <p:custDataLst>
      <p:tags r:id="rId1"/>
    </p:custDataLst>
    <p:extLst>
      <p:ext uri="{BB962C8B-B14F-4D97-AF65-F5344CB8AC3E}">
        <p14:creationId xmlns:p14="http://schemas.microsoft.com/office/powerpoint/2010/main" val="1541529581"/>
      </p:ext>
    </p:extLst>
  </p:cSld>
  <p:clrMapOvr>
    <a:masterClrMapping/>
  </p:clrMapOvr>
  <p:transition spd="slow">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Administración de usuarios y grupos</a:t>
            </a:r>
            <a:r>
              <a:rPr lang="en-US" altLang="en-US" sz="1600" dirty="0"/>
              <a:t/>
            </a:r>
            <a:br>
              <a:rPr lang="en-US" altLang="en-US" sz="1600" dirty="0"/>
            </a:br>
            <a:r>
              <a:rPr lang="x-none"/>
              <a:t>Usuarios y computadoras de Active Directory</a:t>
            </a:r>
          </a:p>
        </p:txBody>
      </p:sp>
      <p:sp>
        <p:nvSpPr>
          <p:cNvPr id="25603" name="Content Placeholder 2"/>
          <p:cNvSpPr>
            <a:spLocks noGrp="1"/>
          </p:cNvSpPr>
          <p:nvPr>
            <p:ph idx="1"/>
          </p:nvPr>
        </p:nvSpPr>
        <p:spPr>
          <a:xfrm>
            <a:off x="144064" y="874481"/>
            <a:ext cx="9081998" cy="3967079"/>
          </a:xfrm>
        </p:spPr>
        <p:txBody>
          <a:bodyPr/>
          <a:lstStyle/>
          <a:p>
            <a:pPr rtl="0"/>
            <a:r>
              <a:rPr lang="x-none" sz="1400" dirty="0"/>
              <a:t>Mientras que las cuentas locales se almacenan en la base de datos de Cuentas de seguridad locales de una máquina local, las cuentas de dominio se almacenan en Active Directory en un Controlador de dominio (DC) de Windows Server. </a:t>
            </a:r>
          </a:p>
          <a:p>
            <a:pPr rtl="0"/>
            <a:r>
              <a:rPr lang="x-none" sz="1400" dirty="0"/>
              <a:t>Solo los administradores de dominio pueden crear cuentas de dominio en el controlador de dominio.</a:t>
            </a:r>
          </a:p>
          <a:p>
            <a:pPr lvl="1" rtl="0"/>
            <a:r>
              <a:rPr lang="x-none" sz="1200" dirty="0"/>
              <a:t>Se puede acceder a las cuentas de dominio desde cualquier computadora que esté conectada al dominio. </a:t>
            </a:r>
          </a:p>
          <a:p>
            <a:pPr rtl="0"/>
            <a:r>
              <a:rPr lang="x-none" sz="1400" dirty="0"/>
              <a:t>Active Directory es una base de datos de todas las computadoras, los usuarios y los servicios de un dominio de Active Directory. </a:t>
            </a:r>
          </a:p>
          <a:p>
            <a:pPr lvl="1" rtl="0"/>
            <a:r>
              <a:rPr lang="x-none" sz="1200" dirty="0"/>
              <a:t>La consola de usuarios y computadoras de Active Directory en Windows Server se utiliza para administrar usuarios, grupos y unidades organizativas (OU) de Active Directory. </a:t>
            </a:r>
          </a:p>
          <a:p>
            <a:pPr lvl="2" rtl="0"/>
            <a:r>
              <a:rPr lang="x-none" sz="1100" dirty="0"/>
              <a:t>Las unidades organizativas proporcionan una manera de subdividir un dominio en unidades administrativas más pequeñas. </a:t>
            </a:r>
          </a:p>
          <a:p>
            <a:pPr rtl="0"/>
            <a:r>
              <a:rPr lang="x-none" sz="1400" dirty="0"/>
              <a:t>La creación de una nueva cuenta de grupo en Active Directory es similar a la creación de un nuevo usuario. </a:t>
            </a:r>
          </a:p>
          <a:p>
            <a:pPr lvl="1" rtl="0"/>
            <a:r>
              <a:rPr lang="x-none" sz="1200" dirty="0"/>
              <a:t>Abra Usuarios y computadoras de Active Directory y seleccione el contenedor que alojará al grupo, haga clic en </a:t>
            </a:r>
            <a:r>
              <a:rPr lang="x-none" sz="1200" b="1" dirty="0"/>
              <a:t>Acción</a:t>
            </a:r>
            <a:r>
              <a:rPr lang="x-none" sz="1200" dirty="0"/>
              <a:t>, haga clic en </a:t>
            </a:r>
            <a:r>
              <a:rPr lang="x-none" sz="1200" b="1" dirty="0"/>
              <a:t>Nuevo</a:t>
            </a:r>
            <a:r>
              <a:rPr lang="x-none" sz="1200" dirty="0"/>
              <a:t> y, luego, haga clic en </a:t>
            </a:r>
            <a:r>
              <a:rPr lang="x-none" sz="1200" b="1" dirty="0"/>
              <a:t>Grupo </a:t>
            </a:r>
            <a:r>
              <a:rPr lang="x-none" sz="1200" dirty="0"/>
              <a:t>; posteriormente, complete los detalles del grupo y haga clic en </a:t>
            </a:r>
            <a:r>
              <a:rPr lang="x-none" sz="1200" b="1" dirty="0"/>
              <a:t>Aceptar</a:t>
            </a:r>
            <a:r>
              <a:rPr lang="x-none" sz="1200" dirty="0"/>
              <a:t>.</a:t>
            </a:r>
          </a:p>
        </p:txBody>
      </p:sp>
    </p:spTree>
    <p:custDataLst>
      <p:tags r:id="rId1"/>
    </p:custDataLst>
    <p:extLst>
      <p:ext uri="{BB962C8B-B14F-4D97-AF65-F5344CB8AC3E}">
        <p14:creationId xmlns:p14="http://schemas.microsoft.com/office/powerpoint/2010/main" val="3631166992"/>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13: Actividades (cont.)</a:t>
            </a:r>
          </a:p>
        </p:txBody>
      </p:sp>
      <p:sp>
        <p:nvSpPr>
          <p:cNvPr id="6147" name="Rectangle 34"/>
          <p:cNvSpPr>
            <a:spLocks noGrp="1" noChangeArrowheads="1"/>
          </p:cNvSpPr>
          <p:nvPr>
            <p:ph idx="1"/>
          </p:nvPr>
        </p:nvSpPr>
        <p:spPr>
          <a:xfrm>
            <a:off x="144065" y="783178"/>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81514904"/>
              </p:ext>
            </p:extLst>
          </p:nvPr>
        </p:nvGraphicFramePr>
        <p:xfrm>
          <a:off x="457291" y="1161496"/>
          <a:ext cx="8229418" cy="1568094"/>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2070576">
                  <a:extLst>
                    <a:ext uri="{9D8B030D-6E8A-4147-A177-3AD203B41FA5}">
                      <a16:colId xmlns="" xmlns:c="http://schemas.openxmlformats.org/drawingml/2006/chart" xmlns:c15="http://schemas.microsoft.com/office/drawing/2012/chart" xmlns:a16="http://schemas.microsoft.com/office/drawing/2014/main" val="3156509146"/>
                    </a:ext>
                  </a:extLst>
                </a:gridCol>
                <a:gridCol w="3867236">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292629">
                <a:tc>
                  <a:txBody>
                    <a:bodyPr/>
                    <a:lstStyle/>
                    <a:p>
                      <a:pPr algn="ctr" rtl="0"/>
                      <a:r>
                        <a:rPr lang="x-none" sz="1100"/>
                        <a:t>13.3.6.4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 </a:t>
                      </a:r>
                    </a:p>
                  </a:txBody>
                  <a:tcPr marL="68580" marR="68580" marT="34290" marB="34290" anchor="ctr"/>
                </a:tc>
                <a:tc>
                  <a:txBody>
                    <a:bodyPr/>
                    <a:lstStyle/>
                    <a:p>
                      <a:pPr rtl="0"/>
                      <a:r>
                        <a:rPr lang="x-none" sz="1100"/>
                        <a:t>Mantenimiento de seguridad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1"/>
                  </a:ext>
                </a:extLst>
              </a:tr>
              <a:tr h="292629">
                <a:tc>
                  <a:txBody>
                    <a:bodyPr/>
                    <a:lstStyle/>
                    <a:p>
                      <a:pPr algn="ctr" rtl="0"/>
                      <a:r>
                        <a:rPr lang="x-none" sz="1100"/>
                        <a:t>13.4.1.1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¿Qué conoce hasta ahora? </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Seguridad de la transmisión inalámbrica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2"/>
                  </a:ext>
                </a:extLst>
              </a:tr>
              <a:tr h="292629">
                <a:tc>
                  <a:txBody>
                    <a:bodyPr/>
                    <a:lstStyle/>
                    <a:p>
                      <a:pPr algn="ctr" rtl="0"/>
                      <a:r>
                        <a:rPr lang="x-none" sz="1100"/>
                        <a:t>13.4.1.10</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Packet Tracer</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Configurar la seguridad inalámbrica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3"/>
                  </a:ext>
                </a:extLst>
              </a:tr>
              <a:tr h="292629">
                <a:tc>
                  <a:txBody>
                    <a:bodyPr/>
                    <a:lstStyle/>
                    <a:p>
                      <a:pPr algn="ctr" rtl="0"/>
                      <a:r>
                        <a:rPr lang="x-none" sz="1100"/>
                        <a:t>13.5.2.2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a:t>Registro de la información de cliente en una solicitud de trabajo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4"/>
                  </a:ext>
                </a:extLst>
              </a:tr>
            </a:tbl>
          </a:graphicData>
        </a:graphic>
      </p:graphicFrame>
      <p:sp>
        <p:nvSpPr>
          <p:cNvPr id="8" name="Rectangle 34"/>
          <p:cNvSpPr txBox="1">
            <a:spLocks noChangeArrowheads="1"/>
          </p:cNvSpPr>
          <p:nvPr/>
        </p:nvSpPr>
        <p:spPr bwMode="auto">
          <a:xfrm>
            <a:off x="1136614" y="4438227"/>
            <a:ext cx="6156000" cy="269247"/>
          </a:xfrm>
          <a:prstGeom prst="rect">
            <a:avLst/>
          </a:prstGeom>
          <a:ln/>
          <a:extLst>
            <a:ext uri="{FAA26D3D-D897-4be2-8F04-BA451C77F1D7}">
              <ma14:placeholderFlag xmlns:c="http://schemas.openxmlformats.org/drawingml/2006/chart" xmlns:c15="http://schemas.microsoft.com/office/drawing/2012/chart" xmlns="" xmlns:ma14="http://schemas.microsoft.com/office/mac/drawingml/2011/main" val="1"/>
            </a:ext>
          </a:extLst>
        </p:spPr>
        <p:style>
          <a:lnRef idx="0">
            <a:schemeClr val="accent5"/>
          </a:lnRef>
          <a:fillRef idx="3">
            <a:schemeClr val="accent5"/>
          </a:fillRef>
          <a:effectRef idx="3">
            <a:schemeClr val="accent5"/>
          </a:effectRef>
          <a:fontRef idx="minor">
            <a:schemeClr val="lt1"/>
          </a:fontRef>
        </p:style>
        <p:txBody>
          <a:bodyPr vert="horz" wrap="square" lIns="61593" tIns="30796" rIns="61593" bIns="30796" numCol="1" anchor="t" anchorCtr="0" compatLnSpc="1">
            <a:prstTxWarp prst="textNoShape">
              <a:avLst/>
            </a:prstTxWarp>
          </a:bodyPr>
          <a:lstStyle>
            <a:lvl1pPr marL="236538" indent="-236538" algn="l" defTabSz="814388" rtl="0" eaLnBrk="0" fontAlgn="base" hangingPunct="0">
              <a:lnSpc>
                <a:spcPct val="95000"/>
              </a:lnSpc>
              <a:spcBef>
                <a:spcPct val="50000"/>
              </a:spcBef>
              <a:spcAft>
                <a:spcPct val="0"/>
              </a:spcAft>
              <a:buClr>
                <a:srgbClr val="708CA1"/>
              </a:buClr>
              <a:buFont typeface="Wingdings" charset="0"/>
              <a:buChar char="§"/>
              <a:defRPr sz="2400">
                <a:solidFill>
                  <a:schemeClr val="tx1"/>
                </a:solidFill>
                <a:latin typeface="+mn-lt"/>
                <a:ea typeface="ＭＳ Ｐゴシック" charset="0"/>
                <a:cs typeface="ＭＳ Ｐゴシック" charset="0"/>
              </a:defRPr>
            </a:lvl1pPr>
            <a:lvl2pPr marL="57467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2pPr>
            <a:lvl3pPr marL="914400"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3pPr>
            <a:lvl4pPr marL="125412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4pPr>
            <a:lvl5pPr marL="1604963" indent="223838"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5pPr>
            <a:lvl6pPr marL="2062163" algn="l" defTabSz="814388" rtl="0" eaLnBrk="1" fontAlgn="base" hangingPunct="1">
              <a:lnSpc>
                <a:spcPct val="95000"/>
              </a:lnSpc>
              <a:spcBef>
                <a:spcPct val="35000"/>
              </a:spcBef>
              <a:spcAft>
                <a:spcPct val="0"/>
              </a:spcAft>
              <a:buClr>
                <a:srgbClr val="708CA1"/>
              </a:buClr>
              <a:defRPr sz="2000">
                <a:solidFill>
                  <a:schemeClr val="tx1"/>
                </a:solidFill>
                <a:latin typeface="+mn-lt"/>
              </a:defRPr>
            </a:lvl6pPr>
            <a:lvl7pPr marL="2519363" algn="l" defTabSz="814388" rtl="0" eaLnBrk="1" fontAlgn="base" hangingPunct="1">
              <a:lnSpc>
                <a:spcPct val="95000"/>
              </a:lnSpc>
              <a:spcBef>
                <a:spcPct val="35000"/>
              </a:spcBef>
              <a:spcAft>
                <a:spcPct val="0"/>
              </a:spcAft>
              <a:buClr>
                <a:srgbClr val="708CA1"/>
              </a:buClr>
              <a:defRPr sz="2000">
                <a:solidFill>
                  <a:schemeClr val="tx1"/>
                </a:solidFill>
                <a:latin typeface="+mn-lt"/>
              </a:defRPr>
            </a:lvl7pPr>
            <a:lvl8pPr marL="2976563" algn="l" defTabSz="814388" rtl="0" eaLnBrk="1" fontAlgn="base" hangingPunct="1">
              <a:lnSpc>
                <a:spcPct val="95000"/>
              </a:lnSpc>
              <a:spcBef>
                <a:spcPct val="35000"/>
              </a:spcBef>
              <a:spcAft>
                <a:spcPct val="0"/>
              </a:spcAft>
              <a:buClr>
                <a:srgbClr val="708CA1"/>
              </a:buClr>
              <a:defRPr sz="2000">
                <a:solidFill>
                  <a:schemeClr val="tx1"/>
                </a:solidFill>
                <a:latin typeface="+mn-lt"/>
              </a:defRPr>
            </a:lvl8pPr>
            <a:lvl9pPr marL="3433763" algn="l" defTabSz="814388" rtl="0" eaLnBrk="1" fontAlgn="base" hangingPunct="1">
              <a:lnSpc>
                <a:spcPct val="95000"/>
              </a:lnSpc>
              <a:spcBef>
                <a:spcPct val="35000"/>
              </a:spcBef>
              <a:spcAft>
                <a:spcPct val="0"/>
              </a:spcAft>
              <a:buClr>
                <a:srgbClr val="708CA1"/>
              </a:buClr>
              <a:defRPr sz="2000">
                <a:solidFill>
                  <a:schemeClr val="tx1"/>
                </a:solidFill>
                <a:latin typeface="+mn-lt"/>
              </a:defRPr>
            </a:lvl9pPr>
          </a:lstStyle>
          <a:p>
            <a:pPr marL="0" indent="0" algn="ctr" rtl="0" eaLnBrk="1" hangingPunct="1">
              <a:spcBef>
                <a:spcPct val="30000"/>
              </a:spcBef>
              <a:buNone/>
            </a:pPr>
            <a:r>
              <a:rPr lang="x-none" sz="1200" kern="0" dirty="0">
                <a:solidFill>
                  <a:srgbClr val="000000"/>
                </a:solidFill>
              </a:rPr>
              <a:t>La contraseña utilizada en las actividades de Packet Tracer en este capítulo es: </a:t>
            </a:r>
            <a:r>
              <a:rPr lang="x-none" sz="1200" b="1" kern="0" dirty="0">
                <a:solidFill>
                  <a:srgbClr val="000000"/>
                </a:solidFill>
              </a:rPr>
              <a:t>PT_ITE7</a:t>
            </a:r>
          </a:p>
          <a:p>
            <a:pPr marL="0" indent="0" algn="ctr" eaLnBrk="1" hangingPunct="1">
              <a:spcBef>
                <a:spcPct val="30000"/>
              </a:spcBef>
              <a:buNone/>
            </a:pPr>
            <a:endParaRPr lang="en-US" sz="1500" kern="0" dirty="0">
              <a:solidFill>
                <a:srgbClr val="000000"/>
              </a:solidFill>
            </a:endParaRPr>
          </a:p>
          <a:p>
            <a:pPr marL="89297" indent="0" algn="ctr" eaLnBrk="1" hangingPunct="1">
              <a:spcBef>
                <a:spcPct val="30000"/>
              </a:spcBef>
              <a:buNone/>
            </a:pPr>
            <a:endParaRPr lang="en-US" sz="1500" kern="0" dirty="0">
              <a:solidFill>
                <a:srgbClr val="000000"/>
              </a:solidFill>
            </a:endParaRPr>
          </a:p>
          <a:p>
            <a:pPr marL="0" indent="0" algn="ctr" eaLnBrk="1" hangingPunct="1">
              <a:spcBef>
                <a:spcPct val="30000"/>
              </a:spcBef>
              <a:buNone/>
            </a:pPr>
            <a:endParaRPr lang="en-US" sz="1500" kern="0" dirty="0">
              <a:solidFill>
                <a:srgbClr val="000000"/>
              </a:solidFill>
            </a:endParaRPr>
          </a:p>
          <a:p>
            <a:pPr marL="0" indent="0" algn="ctr" eaLnBrk="1" hangingPunct="1">
              <a:spcBef>
                <a:spcPct val="30000"/>
              </a:spcBef>
              <a:buNone/>
            </a:pPr>
            <a:endParaRPr lang="en-US" sz="1500" kern="0" dirty="0">
              <a:solidFill>
                <a:srgbClr val="000000"/>
              </a:solidFill>
            </a:endParaRPr>
          </a:p>
        </p:txBody>
      </p:sp>
    </p:spTree>
    <p:custDataLst>
      <p:tags r:id="rId1"/>
    </p:custDataLst>
    <p:extLst>
      <p:ext uri="{BB962C8B-B14F-4D97-AF65-F5344CB8AC3E}">
        <p14:creationId xmlns:p14="http://schemas.microsoft.com/office/powerpoint/2010/main" val="345696574"/>
      </p:ext>
    </p:extLst>
  </p:cSld>
  <p:clrMapOvr>
    <a:masterClrMapping/>
  </p:clrMapOvr>
  <p:transition spd="slow">
    <p:wip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t>Administración de usuarios y grupos</a:t>
            </a:r>
            <a:r>
              <a:rPr lang="en-US" altLang="en-US" dirty="0"/>
              <a:t/>
            </a:r>
            <a:br>
              <a:rPr lang="en-US" altLang="en-US" dirty="0"/>
            </a:br>
            <a:r>
              <a:rPr lang="x-none"/>
              <a:t>Práctica de laboratorio: Configuración de usuarios y grupos en Windows</a:t>
            </a:r>
          </a:p>
        </p:txBody>
      </p:sp>
      <p:sp>
        <p:nvSpPr>
          <p:cNvPr id="13315" name="Content Placeholder 2"/>
          <p:cNvSpPr>
            <a:spLocks noGrp="1"/>
          </p:cNvSpPr>
          <p:nvPr>
            <p:ph idx="1"/>
          </p:nvPr>
        </p:nvSpPr>
        <p:spPr>
          <a:xfrm>
            <a:off x="116193" y="1158892"/>
            <a:ext cx="8828515" cy="3516720"/>
          </a:xfrm>
        </p:spPr>
        <p:txBody>
          <a:bodyPr/>
          <a:lstStyle/>
          <a:p>
            <a:pPr marL="142875" lvl="1" indent="0" rtl="0">
              <a:buNone/>
            </a:pPr>
            <a:r>
              <a:rPr lang="x-none" dirty="0"/>
              <a:t>En esta práctica de laboratorio, creará usuarios y grupos y eliminará a usuarios que utilizan el Administrador de usuarios y grupos locales. También asignará permisos de grupo y de usuario a las carpetas.</a:t>
            </a:r>
          </a:p>
          <a:p>
            <a:pPr lvl="1">
              <a:buFont typeface="Wingdings" panose="05000000000000000000" pitchFamily="2" charset="2"/>
              <a:buChar char="§"/>
            </a:pPr>
            <a:endParaRPr lang="en-CA" altLang="en-US" dirty="0"/>
          </a:p>
          <a:p>
            <a:pPr lvl="1"/>
            <a:endParaRPr lang="en-CA" altLang="en-US" dirty="0"/>
          </a:p>
          <a:p>
            <a:pPr lvl="1"/>
            <a:endParaRPr lang="en-CA" altLang="en-US" dirty="0"/>
          </a:p>
          <a:p>
            <a:pPr marL="142875" lvl="1" indent="0">
              <a:buNone/>
            </a:pPr>
            <a:endParaRPr lang="en-CA" altLang="en-US" dirty="0"/>
          </a:p>
          <a:p>
            <a:pPr lvl="1"/>
            <a:endParaRPr lang="en-CA" altLang="en-US" dirty="0"/>
          </a:p>
          <a:p>
            <a:pPr lvl="1"/>
            <a:endParaRPr lang="en-CA" altLang="en-US" dirty="0"/>
          </a:p>
        </p:txBody>
      </p:sp>
    </p:spTree>
    <p:custDataLst>
      <p:tags r:id="rId1"/>
    </p:custDataLst>
    <p:extLst>
      <p:ext uri="{BB962C8B-B14F-4D97-AF65-F5344CB8AC3E}">
        <p14:creationId xmlns:p14="http://schemas.microsoft.com/office/powerpoint/2010/main" val="649047755"/>
      </p:ext>
    </p:extLst>
  </p:cSld>
  <p:clrMapOvr>
    <a:masterClrMapping/>
  </p:clrMapOvr>
  <p:transition spd="slow">
    <p:wip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Firewall de Windows</a:t>
            </a:r>
            <a:r>
              <a:rPr lang="en-US" altLang="en-US" sz="1600" dirty="0"/>
              <a:t/>
            </a:r>
            <a:br>
              <a:rPr lang="en-US" altLang="en-US" sz="1600" dirty="0"/>
            </a:br>
            <a:r>
              <a:rPr lang="x-none"/>
              <a:t>Firewalls</a:t>
            </a:r>
          </a:p>
        </p:txBody>
      </p:sp>
      <p:sp>
        <p:nvSpPr>
          <p:cNvPr id="25603" name="Content Placeholder 2"/>
          <p:cNvSpPr>
            <a:spLocks noGrp="1"/>
          </p:cNvSpPr>
          <p:nvPr>
            <p:ph idx="1"/>
          </p:nvPr>
        </p:nvSpPr>
        <p:spPr>
          <a:xfrm>
            <a:off x="144064" y="874481"/>
            <a:ext cx="8999936" cy="3967079"/>
          </a:xfrm>
        </p:spPr>
        <p:txBody>
          <a:bodyPr/>
          <a:lstStyle/>
          <a:p>
            <a:pPr rtl="0"/>
            <a:r>
              <a:rPr lang="x-none" dirty="0"/>
              <a:t>Un firewall protege las computadoras y las redes evitando que el tráfico no deseado ingrese a las redes internas. </a:t>
            </a:r>
          </a:p>
          <a:p>
            <a:pPr rtl="0"/>
            <a:r>
              <a:rPr lang="x-none" dirty="0"/>
              <a:t>Un firewall puede permitir que los usuarios externos tengan acceso controlado a servicios específicos.</a:t>
            </a:r>
          </a:p>
          <a:p>
            <a:pPr rtl="0"/>
            <a:r>
              <a:rPr lang="x-none" dirty="0"/>
              <a:t>Los servicios de Firewall se pueden suministrar de la siguiente manera:</a:t>
            </a:r>
          </a:p>
          <a:p>
            <a:pPr lvl="1" rtl="0"/>
            <a:r>
              <a:rPr lang="x-none" b="1" dirty="0"/>
              <a:t>Firewall basado en host</a:t>
            </a:r>
            <a:r>
              <a:rPr lang="x-none" dirty="0"/>
              <a:t>: uso de software como Firewall de Windows Defender.</a:t>
            </a:r>
            <a:r>
              <a:rPr lang="x-none" b="1" dirty="0"/>
              <a:t> </a:t>
            </a:r>
          </a:p>
          <a:p>
            <a:pPr lvl="1" rtl="0"/>
            <a:r>
              <a:rPr lang="x-none" b="1" dirty="0"/>
              <a:t>Oficina pequeña en el hogar (SOHO)</a:t>
            </a:r>
            <a:r>
              <a:rPr lang="x-none" dirty="0"/>
              <a:t>: solución basada en la red que utiliza un router inalámbrico doméstico o de oficina pequeña.</a:t>
            </a:r>
            <a:r>
              <a:rPr lang="x-none" b="1" dirty="0"/>
              <a:t> </a:t>
            </a:r>
          </a:p>
          <a:p>
            <a:pPr lvl="1" rtl="0"/>
            <a:r>
              <a:rPr lang="x-none" b="1" dirty="0"/>
              <a:t>Solución de pequeña o mediana empresa</a:t>
            </a:r>
            <a:r>
              <a:rPr lang="x-none" dirty="0"/>
              <a:t>: solución basada en la red mediante un dispositivo exclusivo, como un Cisco Adaptive Security Appliance (ASA) o habilitada en un router de servicios integrados (ISR) de Cisco.</a:t>
            </a:r>
            <a:r>
              <a:rPr lang="x-none" b="1" dirty="0"/>
              <a:t> </a:t>
            </a:r>
          </a:p>
          <a:p>
            <a:pPr lvl="1" rtl="0"/>
            <a:r>
              <a:rPr lang="x-none" dirty="0"/>
              <a:t>Esta sección se centra en la solución de firewall basada en hosts mediante el Firewall de Windows.</a:t>
            </a:r>
          </a:p>
        </p:txBody>
      </p:sp>
    </p:spTree>
    <p:custDataLst>
      <p:tags r:id="rId1"/>
    </p:custDataLst>
    <p:extLst>
      <p:ext uri="{BB962C8B-B14F-4D97-AF65-F5344CB8AC3E}">
        <p14:creationId xmlns:p14="http://schemas.microsoft.com/office/powerpoint/2010/main" val="2507033460"/>
      </p:ext>
    </p:extLst>
  </p:cSld>
  <p:clrMapOvr>
    <a:masterClrMapping/>
  </p:clrMapOvr>
  <p:transition spd="slow">
    <p:wip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Windows Firewall</a:t>
            </a:r>
            <a:r>
              <a:rPr lang="en-US" altLang="en-US" sz="1600" dirty="0"/>
              <a:t/>
            </a:r>
            <a:br>
              <a:rPr lang="en-US" altLang="en-US" sz="1600" dirty="0"/>
            </a:br>
            <a:r>
              <a:rPr lang="x-none"/>
              <a:t>Firewalls en software</a:t>
            </a:r>
          </a:p>
        </p:txBody>
      </p:sp>
      <p:sp>
        <p:nvSpPr>
          <p:cNvPr id="25603" name="Content Placeholder 2"/>
          <p:cNvSpPr>
            <a:spLocks noGrp="1"/>
          </p:cNvSpPr>
          <p:nvPr>
            <p:ph idx="1"/>
          </p:nvPr>
        </p:nvSpPr>
        <p:spPr>
          <a:xfrm>
            <a:off x="144064" y="874481"/>
            <a:ext cx="8847535" cy="3967079"/>
          </a:xfrm>
        </p:spPr>
        <p:txBody>
          <a:bodyPr/>
          <a:lstStyle/>
          <a:p>
            <a:pPr rtl="0"/>
            <a:r>
              <a:rPr lang="x-none" dirty="0"/>
              <a:t>Un firewall de software es un programa que proporciona servicios de firewall en una computadora para permitir o denegar el tráfico a la computadora. </a:t>
            </a:r>
          </a:p>
          <a:p>
            <a:pPr lvl="1" rtl="0"/>
            <a:r>
              <a:rPr lang="x-none" dirty="0"/>
              <a:t>Un firewall de software aplica un conjunto de reglas a las transmisiones de datos mediante la inspección y el filtrado de paquetes de datos. </a:t>
            </a:r>
          </a:p>
          <a:p>
            <a:pPr rtl="0"/>
            <a:r>
              <a:rPr lang="x-none" dirty="0"/>
              <a:t>El Firewall de Windows es un ejemplo de firewall de software que ayuda a evitar que los ciberdelincuentes y el malware obtengan acceso a su computadora. </a:t>
            </a:r>
          </a:p>
          <a:p>
            <a:pPr lvl="1" rtl="0"/>
            <a:r>
              <a:rPr lang="x-none" dirty="0"/>
              <a:t>Se instala de manera predeterminada durante la instalación del SO de Windows. </a:t>
            </a:r>
          </a:p>
          <a:p>
            <a:pPr lvl="2" rtl="0"/>
            <a:r>
              <a:rPr lang="x-none" b="1" dirty="0"/>
              <a:t>Nota</a:t>
            </a:r>
            <a:r>
              <a:rPr lang="x-none" dirty="0"/>
              <a:t>: En Windows 10, se cambió el nombre de Firewall de Windows a Firewall de Windows Defender. En esta sección, el Firewall de Windows incluye Firewall de Windows Defender.</a:t>
            </a:r>
          </a:p>
          <a:p>
            <a:pPr rtl="0"/>
            <a:r>
              <a:rPr lang="x-none" dirty="0"/>
              <a:t>La configuración de Firewall de Windows se determina en la ventana Firewall de Windows. </a:t>
            </a:r>
          </a:p>
          <a:p>
            <a:pPr lvl="1" rtl="0"/>
            <a:r>
              <a:rPr lang="x-none" dirty="0"/>
              <a:t>Para cambiar la configuración de Firewall de Windows, debe tener privilegios de administrador para abrir la ventana Firewall de Windows. </a:t>
            </a:r>
          </a:p>
          <a:p>
            <a:pPr lvl="1" rtl="0"/>
            <a:r>
              <a:rPr lang="x-none" dirty="0"/>
              <a:t>Para abrir la ventana Firewall de Windows, use </a:t>
            </a:r>
            <a:r>
              <a:rPr lang="x-none" b="1" dirty="0"/>
              <a:t>Panel de control &gt; Firewall de Windows</a:t>
            </a:r>
            <a:r>
              <a:rPr lang="x-none" dirty="0"/>
              <a:t>. </a:t>
            </a:r>
          </a:p>
        </p:txBody>
      </p:sp>
    </p:spTree>
    <p:custDataLst>
      <p:tags r:id="rId1"/>
    </p:custDataLst>
    <p:extLst>
      <p:ext uri="{BB962C8B-B14F-4D97-AF65-F5344CB8AC3E}">
        <p14:creationId xmlns:p14="http://schemas.microsoft.com/office/powerpoint/2010/main" val="3374936178"/>
      </p:ext>
    </p:extLst>
  </p:cSld>
  <p:clrMapOvr>
    <a:masterClrMapping/>
  </p:clrMapOvr>
  <p:transition spd="slow">
    <p:wip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Firewall de Windows</a:t>
            </a:r>
            <a:r>
              <a:rPr lang="en-US" altLang="en-US" sz="1600" dirty="0"/>
              <a:t/>
            </a:r>
            <a:br>
              <a:rPr lang="en-US" altLang="en-US" sz="1600" dirty="0"/>
            </a:br>
            <a:r>
              <a:rPr lang="x-none"/>
              <a:t>Firewalls de Windows</a:t>
            </a:r>
          </a:p>
        </p:txBody>
      </p:sp>
      <p:sp>
        <p:nvSpPr>
          <p:cNvPr id="25603" name="Content Placeholder 2"/>
          <p:cNvSpPr>
            <a:spLocks noGrp="1"/>
          </p:cNvSpPr>
          <p:nvPr>
            <p:ph idx="1"/>
          </p:nvPr>
        </p:nvSpPr>
        <p:spPr>
          <a:xfrm>
            <a:off x="144064" y="874481"/>
            <a:ext cx="8847535" cy="3967079"/>
          </a:xfrm>
        </p:spPr>
        <p:txBody>
          <a:bodyPr/>
          <a:lstStyle/>
          <a:p>
            <a:pPr rtl="0"/>
            <a:r>
              <a:rPr lang="x-none"/>
              <a:t>El Firewall de Windows tiene un conjunto estándar de reglas de entrada y salida que se habilitan según la ubicación de la red conectada. </a:t>
            </a:r>
          </a:p>
          <a:p>
            <a:pPr lvl="1" rtl="0"/>
            <a:r>
              <a:rPr lang="x-none"/>
              <a:t>Las reglas de Firewall se pueden habilitar para una red privada, una red pública o de invitado, o una red de dominio corporativo. </a:t>
            </a:r>
          </a:p>
          <a:p>
            <a:pPr rtl="0"/>
            <a:r>
              <a:rPr lang="x-none"/>
              <a:t>Desde la ventana de Firewall de Windows, puede habilitar o deshabilitar el Firewall de Windows, cambiar la configuración de notificaciones, permitir que ingresen aplicaciones al firewall, configurar opciones avanzadas o restaurar valores predeterminados del firewall.</a:t>
            </a:r>
          </a:p>
          <a:p>
            <a:pPr rtl="0"/>
            <a:r>
              <a:rPr lang="x-none"/>
              <a:t>Si desea utilizar otro firewall de software, deberá deshabilitar el Firewall de Windows. </a:t>
            </a:r>
          </a:p>
        </p:txBody>
      </p:sp>
    </p:spTree>
    <p:custDataLst>
      <p:tags r:id="rId1"/>
    </p:custDataLst>
    <p:extLst>
      <p:ext uri="{BB962C8B-B14F-4D97-AF65-F5344CB8AC3E}">
        <p14:creationId xmlns:p14="http://schemas.microsoft.com/office/powerpoint/2010/main" val="1766848839"/>
      </p:ext>
    </p:extLst>
  </p:cSld>
  <p:clrMapOvr>
    <a:masterClrMapping/>
  </p:clrMapOvr>
  <p:transition spd="slow">
    <p:wip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Firewall de Windows</a:t>
            </a:r>
            <a:r>
              <a:rPr lang="en-US" altLang="en-US" sz="1600" dirty="0"/>
              <a:t/>
            </a:r>
            <a:br>
              <a:rPr lang="en-US" altLang="en-US" sz="1600" dirty="0"/>
            </a:br>
            <a:r>
              <a:rPr lang="x-none"/>
              <a:t>Configuración de excepciones en Firewall de Windows</a:t>
            </a:r>
          </a:p>
        </p:txBody>
      </p:sp>
      <p:sp>
        <p:nvSpPr>
          <p:cNvPr id="25603" name="Content Placeholder 2"/>
          <p:cNvSpPr>
            <a:spLocks noGrp="1"/>
          </p:cNvSpPr>
          <p:nvPr>
            <p:ph idx="1"/>
          </p:nvPr>
        </p:nvSpPr>
        <p:spPr>
          <a:xfrm>
            <a:off x="144064" y="874481"/>
            <a:ext cx="8847535" cy="3967079"/>
          </a:xfrm>
        </p:spPr>
        <p:txBody>
          <a:bodyPr/>
          <a:lstStyle/>
          <a:p>
            <a:pPr rtl="0"/>
            <a:r>
              <a:rPr lang="x-none"/>
              <a:t>Puede permitir o denegar el acceso a determinados programas o puertos desde la ventana de Firewall de Windows. </a:t>
            </a:r>
          </a:p>
          <a:p>
            <a:pPr rtl="0"/>
            <a:r>
              <a:rPr lang="x-none"/>
              <a:t>Para configurar excepciones y permitir o bloquear aplicaciones o puertos, haga clic en </a:t>
            </a:r>
            <a:r>
              <a:rPr lang="x-none" b="1"/>
              <a:t>Permitir una aplicación o una función a través del Firewall de Windows</a:t>
            </a:r>
            <a:r>
              <a:rPr lang="x-none"/>
              <a:t> para abrir la ventana de aplicaciones permitidas y poder:</a:t>
            </a:r>
          </a:p>
          <a:p>
            <a:pPr lvl="1" rtl="0"/>
            <a:r>
              <a:rPr lang="x-none"/>
              <a:t>Agregar un programa o puerto permitido</a:t>
            </a:r>
          </a:p>
          <a:p>
            <a:pPr lvl="1" rtl="0"/>
            <a:r>
              <a:rPr lang="x-none"/>
              <a:t>Cambiar un programa o puerto permitido</a:t>
            </a:r>
          </a:p>
          <a:p>
            <a:pPr lvl="1" rtl="0"/>
            <a:r>
              <a:rPr lang="x-none"/>
              <a:t>Eliminar un programa o puerto permitido</a:t>
            </a:r>
          </a:p>
        </p:txBody>
      </p:sp>
    </p:spTree>
    <p:custDataLst>
      <p:tags r:id="rId1"/>
    </p:custDataLst>
    <p:extLst>
      <p:ext uri="{BB962C8B-B14F-4D97-AF65-F5344CB8AC3E}">
        <p14:creationId xmlns:p14="http://schemas.microsoft.com/office/powerpoint/2010/main" val="246056761"/>
      </p:ext>
    </p:extLst>
  </p:cSld>
  <p:clrMapOvr>
    <a:masterClrMapping/>
  </p:clrMapOvr>
  <p:transition spd="slow">
    <p:wip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Firewall de Windows</a:t>
            </a:r>
            <a:r>
              <a:rPr lang="en-US" altLang="en-US" sz="1600" dirty="0"/>
              <a:t/>
            </a:r>
            <a:br>
              <a:rPr lang="en-US" altLang="en-US" sz="1600" dirty="0"/>
            </a:br>
            <a:r>
              <a:rPr lang="x-none"/>
              <a:t>Firewalls de Windows con seguridad avanzada</a:t>
            </a:r>
          </a:p>
        </p:txBody>
      </p:sp>
      <p:sp>
        <p:nvSpPr>
          <p:cNvPr id="25603" name="Content Placeholder 2"/>
          <p:cNvSpPr>
            <a:spLocks noGrp="1"/>
          </p:cNvSpPr>
          <p:nvPr>
            <p:ph idx="1"/>
          </p:nvPr>
        </p:nvSpPr>
        <p:spPr>
          <a:xfrm>
            <a:off x="144064" y="874481"/>
            <a:ext cx="8847535" cy="3967079"/>
          </a:xfrm>
        </p:spPr>
        <p:txBody>
          <a:bodyPr/>
          <a:lstStyle/>
          <a:p>
            <a:pPr rtl="0"/>
            <a:r>
              <a:rPr lang="x-none"/>
              <a:t>Otra herramienta de Windows que está disponible para proporcionar un mayor control de acceso con las políticas de Firewall de Windows es el Firewall de Windows con seguridad avanzada. </a:t>
            </a:r>
          </a:p>
          <a:p>
            <a:pPr lvl="1" rtl="0"/>
            <a:r>
              <a:rPr lang="x-none"/>
              <a:t>Se llama Firewall de Windows Defender con seguridad avanzada en Windows 10.</a:t>
            </a:r>
          </a:p>
          <a:p>
            <a:pPr rtl="0"/>
            <a:r>
              <a:rPr lang="x-none"/>
              <a:t>Para abrirla, desde la ventana de Firewall de Windows, haga clic en </a:t>
            </a:r>
            <a:r>
              <a:rPr lang="x-none" b="1"/>
              <a:t>Configuración avanzada</a:t>
            </a:r>
            <a:r>
              <a:rPr lang="x-none"/>
              <a:t> para abrirla.</a:t>
            </a:r>
          </a:p>
          <a:p>
            <a:pPr lvl="1" rtl="0"/>
            <a:r>
              <a:rPr lang="x-none" b="1"/>
              <a:t>Nota</a:t>
            </a:r>
            <a:r>
              <a:rPr lang="x-none"/>
              <a:t>: de manera alternativa, introduzca </a:t>
            </a:r>
            <a:r>
              <a:rPr lang="x-none" b="1"/>
              <a:t>wf.msc</a:t>
            </a:r>
            <a:r>
              <a:rPr lang="x-none"/>
              <a:t> en el cuadro de búsqueda y presione Enter.</a:t>
            </a:r>
            <a:r>
              <a:rPr lang="x-none" b="1"/>
              <a:t> </a:t>
            </a:r>
          </a:p>
          <a:p>
            <a:pPr rtl="0"/>
            <a:r>
              <a:rPr lang="x-none"/>
              <a:t>Firewall de Windows Defender con seguridad avanzada proporciona estas características:</a:t>
            </a:r>
          </a:p>
          <a:p>
            <a:pPr lvl="1" rtl="0"/>
            <a:r>
              <a:rPr lang="x-none" b="1"/>
              <a:t>Reglas de entrada y de salida</a:t>
            </a:r>
            <a:r>
              <a:rPr lang="x-none"/>
              <a:t>: configure reglas de entrada que se aplican al tráfico de Internet entrante y a las reglas salientes que se aplican al tráfico que sale de la computadora.</a:t>
            </a:r>
            <a:r>
              <a:rPr lang="x-none" b="1"/>
              <a:t> </a:t>
            </a:r>
          </a:p>
          <a:p>
            <a:pPr lvl="1" rtl="0"/>
            <a:r>
              <a:rPr lang="x-none" b="1"/>
              <a:t>Reglas de seguridad de conexión</a:t>
            </a:r>
            <a:r>
              <a:rPr lang="x-none"/>
              <a:t>: protege el tráfico entre dos computadoras y requiere que ambas computadoras tengan definidas y habilitadas las mismas reglas.</a:t>
            </a:r>
          </a:p>
          <a:p>
            <a:pPr lvl="1" rtl="0"/>
            <a:r>
              <a:rPr lang="x-none" b="1"/>
              <a:t>Monitoreo</a:t>
            </a:r>
            <a:r>
              <a:rPr lang="x-none"/>
              <a:t>: muestra las reglas de entrada o de salida del firewall, o las reglas de seguridad de conexión activas.</a:t>
            </a:r>
          </a:p>
        </p:txBody>
      </p:sp>
    </p:spTree>
    <p:custDataLst>
      <p:tags r:id="rId1"/>
    </p:custDataLst>
    <p:extLst>
      <p:ext uri="{BB962C8B-B14F-4D97-AF65-F5344CB8AC3E}">
        <p14:creationId xmlns:p14="http://schemas.microsoft.com/office/powerpoint/2010/main" val="3261255730"/>
      </p:ext>
    </p:extLst>
  </p:cSld>
  <p:clrMapOvr>
    <a:masterClrMapping/>
  </p:clrMapOvr>
  <p:transition spd="slow">
    <p:wip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t>Firewall de Windows</a:t>
            </a:r>
            <a:r>
              <a:rPr lang="en-US" altLang="en-US" dirty="0"/>
              <a:t/>
            </a:r>
            <a:br>
              <a:rPr lang="en-US" altLang="en-US" dirty="0"/>
            </a:br>
            <a:r>
              <a:rPr lang="x-none"/>
              <a:t>Práctica de laboratorio: Configuración del Firewall de Windows</a:t>
            </a:r>
          </a:p>
        </p:txBody>
      </p:sp>
      <p:sp>
        <p:nvSpPr>
          <p:cNvPr id="13315" name="Content Placeholder 2"/>
          <p:cNvSpPr>
            <a:spLocks noGrp="1"/>
          </p:cNvSpPr>
          <p:nvPr>
            <p:ph idx="1"/>
          </p:nvPr>
        </p:nvSpPr>
        <p:spPr>
          <a:xfrm>
            <a:off x="116194" y="1158892"/>
            <a:ext cx="7961006" cy="3516720"/>
          </a:xfrm>
        </p:spPr>
        <p:txBody>
          <a:bodyPr/>
          <a:lstStyle/>
          <a:p>
            <a:pPr marL="142875" lvl="1" indent="0" rtl="0">
              <a:buNone/>
            </a:pPr>
            <a:r>
              <a:rPr lang="x-none"/>
              <a:t>En esta práctica de laboratorio, se explora el Firewall de Windows y se configuran algunos parámetros avanzados.</a:t>
            </a:r>
          </a:p>
          <a:p>
            <a:pPr lvl="1"/>
            <a:endParaRPr lang="en-CA" altLang="en-US" dirty="0"/>
          </a:p>
          <a:p>
            <a:pPr lvl="1"/>
            <a:endParaRPr lang="en-CA" altLang="en-US" dirty="0"/>
          </a:p>
          <a:p>
            <a:pPr marL="142875" lvl="1" indent="0">
              <a:buNone/>
            </a:pPr>
            <a:endParaRPr lang="en-CA" altLang="en-US" dirty="0"/>
          </a:p>
          <a:p>
            <a:pPr lvl="1"/>
            <a:endParaRPr lang="en-CA" altLang="en-US" dirty="0"/>
          </a:p>
          <a:p>
            <a:pPr lvl="1"/>
            <a:endParaRPr lang="en-CA" altLang="en-US" dirty="0"/>
          </a:p>
        </p:txBody>
      </p:sp>
    </p:spTree>
    <p:custDataLst>
      <p:tags r:id="rId1"/>
    </p:custDataLst>
    <p:extLst>
      <p:ext uri="{BB962C8B-B14F-4D97-AF65-F5344CB8AC3E}">
        <p14:creationId xmlns:p14="http://schemas.microsoft.com/office/powerpoint/2010/main" val="3668824758"/>
      </p:ext>
    </p:extLst>
  </p:cSld>
  <p:clrMapOvr>
    <a:masterClrMapping/>
  </p:clrMapOvr>
  <p:transition spd="slow">
    <p:wip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Seguridad Web</a:t>
            </a:r>
            <a:r>
              <a:rPr lang="en-US" altLang="en-US" sz="1600" dirty="0"/>
              <a:t/>
            </a:r>
            <a:br>
              <a:rPr lang="en-US" altLang="en-US" sz="1600" dirty="0"/>
            </a:br>
            <a:r>
              <a:rPr lang="x-none"/>
              <a:t>Seguridad Web</a:t>
            </a:r>
          </a:p>
        </p:txBody>
      </p:sp>
      <p:sp>
        <p:nvSpPr>
          <p:cNvPr id="25603" name="Content Placeholder 2"/>
          <p:cNvSpPr>
            <a:spLocks noGrp="1"/>
          </p:cNvSpPr>
          <p:nvPr>
            <p:ph idx="1"/>
          </p:nvPr>
        </p:nvSpPr>
        <p:spPr>
          <a:xfrm>
            <a:off x="144065" y="874481"/>
            <a:ext cx="8585068" cy="3967079"/>
          </a:xfrm>
        </p:spPr>
        <p:txBody>
          <a:bodyPr/>
          <a:lstStyle/>
          <a:p>
            <a:pPr rtl="0"/>
            <a:r>
              <a:rPr lang="x-none"/>
              <a:t>Los navegadores web no solo se utilizan para la navegación web, sino que ahora también se utilizan para ejecutar otras aplicaciones, incluidas Microsoft 365, Google Docs, la interfaz para usuarios de SSL de acceso remoto y mucho más. </a:t>
            </a:r>
          </a:p>
          <a:p>
            <a:pPr rtl="0"/>
            <a:r>
              <a:rPr lang="x-none"/>
              <a:t>Para admitir estas funciones adicionales, los navegadores utilizan complementos para admitir otros tipos de contenido. </a:t>
            </a:r>
          </a:p>
          <a:p>
            <a:pPr lvl="1" rtl="0"/>
            <a:r>
              <a:rPr lang="x-none"/>
              <a:t>Sin embargo, algunos de estos complementos también pueden presentar problemas de seguridad.</a:t>
            </a:r>
          </a:p>
          <a:p>
            <a:pPr rtl="0"/>
            <a:r>
              <a:rPr lang="x-none"/>
              <a:t>Los navegadores son objetivos de ataque y deben protegerse. </a:t>
            </a:r>
          </a:p>
        </p:txBody>
      </p:sp>
    </p:spTree>
    <p:custDataLst>
      <p:tags r:id="rId1"/>
    </p:custDataLst>
    <p:extLst>
      <p:ext uri="{BB962C8B-B14F-4D97-AF65-F5344CB8AC3E}">
        <p14:creationId xmlns:p14="http://schemas.microsoft.com/office/powerpoint/2010/main" val="4017793962"/>
      </p:ext>
    </p:extLst>
  </p:cSld>
  <p:clrMapOvr>
    <a:masterClrMapping/>
  </p:clrMapOvr>
  <p:transition spd="slow">
    <p:wip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Seguridad Web</a:t>
            </a:r>
            <a:r>
              <a:rPr lang="en-US" altLang="en-US" sz="1600" dirty="0"/>
              <a:t/>
            </a:r>
            <a:br>
              <a:rPr lang="en-US" altLang="en-US" sz="1600" dirty="0"/>
            </a:br>
            <a:r>
              <a:rPr lang="x-none"/>
              <a:t>Navegación InPrivate</a:t>
            </a:r>
          </a:p>
        </p:txBody>
      </p:sp>
      <p:sp>
        <p:nvSpPr>
          <p:cNvPr id="25603" name="Content Placeholder 2"/>
          <p:cNvSpPr>
            <a:spLocks noGrp="1"/>
          </p:cNvSpPr>
          <p:nvPr>
            <p:ph idx="1"/>
          </p:nvPr>
        </p:nvSpPr>
        <p:spPr>
          <a:xfrm>
            <a:off x="144064" y="874481"/>
            <a:ext cx="8999936" cy="3967079"/>
          </a:xfrm>
        </p:spPr>
        <p:txBody>
          <a:bodyPr/>
          <a:lstStyle/>
          <a:p>
            <a:pPr rtl="0"/>
            <a:r>
              <a:rPr lang="x-none" dirty="0"/>
              <a:t>Los navegadores web retienen la información acerca de las páginas web que visita, las búsquedas que realiza, y otra información identificable, incluyendo los nombres de usuario, contraseñas y más. </a:t>
            </a:r>
          </a:p>
          <a:p>
            <a:pPr rtl="0"/>
            <a:r>
              <a:rPr lang="x-none" dirty="0"/>
              <a:t>La información que conservan los navegadores web se puede recuperar y aprovechar para robar su identidad o su dinero, o cambiar sus contraseñas en cuentas importantes.</a:t>
            </a:r>
          </a:p>
          <a:p>
            <a:pPr rtl="0"/>
            <a:r>
              <a:rPr lang="x-none" dirty="0"/>
              <a:t>Para mejorar la seguridad al utilizar una computadora pública, siempre:</a:t>
            </a:r>
          </a:p>
          <a:p>
            <a:pPr lvl="1" rtl="0"/>
            <a:r>
              <a:rPr lang="x-none" b="1" dirty="0"/>
              <a:t>Borre el historial de navegación</a:t>
            </a:r>
            <a:r>
              <a:rPr lang="x-none" dirty="0"/>
              <a:t>: todos los navegadores web tienen una forma de borrar el historial de navegación, las cookies, los archivos y más.</a:t>
            </a:r>
          </a:p>
          <a:p>
            <a:pPr lvl="1" rtl="0"/>
            <a:r>
              <a:rPr lang="x-none" b="1" dirty="0"/>
              <a:t>Use el modo InPrivate</a:t>
            </a:r>
            <a:r>
              <a:rPr lang="x-none" dirty="0"/>
              <a:t>: el navegador InPrivate almacena los archivos y las cookies temporalmente y los elimina cuando se termina la sesión InPrivate.</a:t>
            </a:r>
          </a:p>
          <a:p>
            <a:pPr rtl="0"/>
            <a:r>
              <a:rPr lang="x-none" dirty="0"/>
              <a:t>Para Internet Explorer 11, utilice </a:t>
            </a:r>
            <a:r>
              <a:rPr lang="x-none" b="1" dirty="0"/>
              <a:t>Herramientas &gt; Navegación InPrivate</a:t>
            </a:r>
            <a:r>
              <a:rPr lang="x-none" dirty="0"/>
              <a:t> </a:t>
            </a:r>
          </a:p>
          <a:p>
            <a:pPr lvl="1" rtl="0"/>
            <a:r>
              <a:rPr lang="x-none" b="1" dirty="0"/>
              <a:t>Nota:</a:t>
            </a:r>
            <a:r>
              <a:rPr lang="x-none" dirty="0"/>
              <a:t> Como alternativa, presione </a:t>
            </a:r>
            <a:r>
              <a:rPr lang="x-none" b="1" dirty="0"/>
              <a:t>Ctrl+Mayús+P</a:t>
            </a:r>
            <a:r>
              <a:rPr lang="x-none" dirty="0"/>
              <a:t> para abrir una ventana InPrivate.</a:t>
            </a:r>
          </a:p>
        </p:txBody>
      </p:sp>
    </p:spTree>
    <p:custDataLst>
      <p:tags r:id="rId1"/>
    </p:custDataLst>
    <p:extLst>
      <p:ext uri="{BB962C8B-B14F-4D97-AF65-F5344CB8AC3E}">
        <p14:creationId xmlns:p14="http://schemas.microsoft.com/office/powerpoint/2010/main" val="540354074"/>
      </p:ext>
    </p:extLst>
  </p:cSld>
  <p:clrMapOvr>
    <a:masterClrMapping/>
  </p:clrMapOvr>
  <p:transition spd="slow">
    <p:wip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Seguridad web</a:t>
            </a:r>
            <a:r>
              <a:rPr lang="en-US" altLang="en-US" sz="1600" dirty="0"/>
              <a:t/>
            </a:r>
            <a:br>
              <a:rPr lang="en-US" altLang="en-US" sz="1600" dirty="0"/>
            </a:br>
            <a:r>
              <a:rPr lang="x-none"/>
              <a:t>Bloqueador de elementos emergentes</a:t>
            </a:r>
          </a:p>
        </p:txBody>
      </p:sp>
      <p:sp>
        <p:nvSpPr>
          <p:cNvPr id="25603" name="Content Placeholder 2"/>
          <p:cNvSpPr>
            <a:spLocks noGrp="1"/>
          </p:cNvSpPr>
          <p:nvPr>
            <p:ph idx="1"/>
          </p:nvPr>
        </p:nvSpPr>
        <p:spPr>
          <a:xfrm>
            <a:off x="144063" y="874481"/>
            <a:ext cx="4392000" cy="3967079"/>
          </a:xfrm>
        </p:spPr>
        <p:txBody>
          <a:bodyPr/>
          <a:lstStyle/>
          <a:p>
            <a:pPr rtl="0"/>
            <a:r>
              <a:rPr lang="x-none" sz="1300" dirty="0"/>
              <a:t>Los elementos emergentes se inician durante la exploración, por ejemplo, un enlace en una página que abre un elemento emergente para mostrar información adicional o una imagen ampliada. </a:t>
            </a:r>
          </a:p>
          <a:p>
            <a:pPr rtl="0"/>
            <a:r>
              <a:rPr lang="x-none" sz="1300" dirty="0"/>
              <a:t>Algunos elementos emergentes son iniciados por un sitio web o un anunciante y, a menudo, son no deseados o molestos.</a:t>
            </a:r>
          </a:p>
          <a:p>
            <a:pPr rtl="0"/>
            <a:r>
              <a:rPr lang="x-none" sz="1300" dirty="0"/>
              <a:t>La mayoría de los navegadores web ofrecen la capacidad de bloquear ventanas emergentes. </a:t>
            </a:r>
          </a:p>
          <a:p>
            <a:pPr lvl="1" rtl="0"/>
            <a:r>
              <a:rPr lang="x-none" sz="1200" dirty="0"/>
              <a:t>Esto permite al usuario a limitar o bloquear la mayoría de los elementos emergentes que aparecen al navegar en la Web.</a:t>
            </a:r>
          </a:p>
          <a:p>
            <a:pPr lvl="1" rtl="0"/>
            <a:r>
              <a:rPr lang="x-none" sz="1200" dirty="0"/>
              <a:t>Para habilitar la función de bloqueador de elementos </a:t>
            </a:r>
            <a:r>
              <a:rPr lang="x-none" sz="1200" spc="-30" dirty="0"/>
              <a:t>emergentes de Internet Explorer 11, use </a:t>
            </a:r>
            <a:r>
              <a:rPr lang="x-none" sz="1200" b="1" spc="-30" dirty="0"/>
              <a:t>Herramientas &gt; </a:t>
            </a:r>
            <a:r>
              <a:rPr lang="x-none" sz="1200" b="1" dirty="0"/>
              <a:t>Bloqueador de elementos emergentes &gt; Activar bloqueador de elementos emergentes</a:t>
            </a:r>
            <a:r>
              <a:rPr lang="x-none" sz="1200" dirty="0"/>
              <a:t>.</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FFE548CC-B3EB-4B00-85A2-2941471E94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2854" y="1598167"/>
            <a:ext cx="4299608" cy="1947165"/>
          </a:xfrm>
          <a:prstGeom prst="rect">
            <a:avLst/>
          </a:prstGeom>
        </p:spPr>
      </p:pic>
    </p:spTree>
    <p:custDataLst>
      <p:tags r:id="rId1"/>
    </p:custDataLst>
    <p:extLst>
      <p:ext uri="{BB962C8B-B14F-4D97-AF65-F5344CB8AC3E}">
        <p14:creationId xmlns:p14="http://schemas.microsoft.com/office/powerpoint/2010/main" val="2619855730"/>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Capítulo 13: Evaluación</a:t>
            </a:r>
          </a:p>
        </p:txBody>
      </p:sp>
      <p:sp>
        <p:nvSpPr>
          <p:cNvPr id="7171" name="Rectangle 34"/>
          <p:cNvSpPr>
            <a:spLocks noGrp="1" noChangeArrowheads="1"/>
          </p:cNvSpPr>
          <p:nvPr>
            <p:ph idx="1"/>
          </p:nvPr>
        </p:nvSpPr>
        <p:spPr/>
        <p:txBody>
          <a:bodyPr/>
          <a:lstStyle/>
          <a:p>
            <a:pPr rtl="0" eaLnBrk="1" hangingPunct="1">
              <a:spcBef>
                <a:spcPct val="30000"/>
              </a:spcBef>
            </a:pPr>
            <a:r>
              <a:rPr lang="x-none" dirty="0"/>
              <a:t>Los </a:t>
            </a:r>
            <a:r>
              <a:rPr lang="x-none" spc="-30" dirty="0"/>
              <a:t>estudiantes deben completar la "Evaluación" del Capítulo 13 después de completar el Capítulo 13.</a:t>
            </a:r>
          </a:p>
          <a:p>
            <a:pPr rtl="0" eaLnBrk="1" hangingPunct="1">
              <a:spcBef>
                <a:spcPct val="30000"/>
              </a:spcBef>
            </a:pPr>
            <a:r>
              <a:rPr lang="x-none" dirty="0"/>
              <a:t>Los cuestionarios, las prácticas de laboratorio, los Packet Tracers y otras actividades se pueden utilizar para evaluar informalmente el progreso de los estudiantes.</a:t>
            </a:r>
          </a:p>
        </p:txBody>
      </p:sp>
    </p:spTree>
    <p:custDataLst>
      <p:tags r:id="rId1"/>
    </p:custDataLst>
    <p:extLst>
      <p:ext uri="{BB962C8B-B14F-4D97-AF65-F5344CB8AC3E}">
        <p14:creationId xmlns:p14="http://schemas.microsoft.com/office/powerpoint/2010/main" val="1296080354"/>
      </p:ext>
    </p:extLst>
  </p:cSld>
  <p:clrMapOvr>
    <a:masterClrMapping/>
  </p:clrMapOvr>
  <p:transition spd="slow">
    <p:wip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Seguridad Web</a:t>
            </a:r>
            <a:r>
              <a:rPr lang="en-US" altLang="en-US" sz="1600" dirty="0"/>
              <a:t/>
            </a:r>
            <a:br>
              <a:rPr lang="en-US" altLang="en-US" sz="1600" dirty="0"/>
            </a:br>
            <a:r>
              <a:rPr lang="x-none"/>
              <a:t>Filtro SmartScreen</a:t>
            </a:r>
          </a:p>
        </p:txBody>
      </p:sp>
      <p:pic>
        <p:nvPicPr>
          <p:cNvPr id="5" name="Picture 4">
            <a:extLst>
              <a:ext uri="{FF2B5EF4-FFF2-40B4-BE49-F238E27FC236}">
                <a16:creationId xmlns="" xmlns:c="http://schemas.openxmlformats.org/drawingml/2006/chart" xmlns:c15="http://schemas.microsoft.com/office/drawing/2012/chart" xmlns:a16="http://schemas.microsoft.com/office/drawing/2014/main" id="{6AF67C47-E597-4868-9A3C-D77220E6B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 y="1457706"/>
            <a:ext cx="7010400" cy="2228088"/>
          </a:xfrm>
          <a:prstGeom prst="rect">
            <a:avLst/>
          </a:prstGeom>
        </p:spPr>
      </p:pic>
    </p:spTree>
    <p:custDataLst>
      <p:tags r:id="rId1"/>
    </p:custDataLst>
    <p:extLst>
      <p:ext uri="{BB962C8B-B14F-4D97-AF65-F5344CB8AC3E}">
        <p14:creationId xmlns:p14="http://schemas.microsoft.com/office/powerpoint/2010/main" val="1744069590"/>
      </p:ext>
    </p:extLst>
  </p:cSld>
  <p:clrMapOvr>
    <a:masterClrMapping/>
  </p:clrMapOvr>
  <p:transition spd="slow">
    <p:wip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Seguridad web</a:t>
            </a:r>
            <a:r>
              <a:rPr lang="en-US" altLang="en-US" sz="1600" dirty="0"/>
              <a:t/>
            </a:r>
            <a:br>
              <a:rPr lang="en-US" altLang="en-US" sz="1600" dirty="0"/>
            </a:br>
            <a:r>
              <a:rPr lang="x-none"/>
              <a:t>Filtrado de ActiveX</a:t>
            </a:r>
          </a:p>
        </p:txBody>
      </p:sp>
      <p:sp>
        <p:nvSpPr>
          <p:cNvPr id="25603" name="Content Placeholder 2"/>
          <p:cNvSpPr>
            <a:spLocks noGrp="1"/>
          </p:cNvSpPr>
          <p:nvPr>
            <p:ph idx="1"/>
          </p:nvPr>
        </p:nvSpPr>
        <p:spPr>
          <a:xfrm>
            <a:off x="144064" y="874481"/>
            <a:ext cx="8614925" cy="3967079"/>
          </a:xfrm>
        </p:spPr>
        <p:txBody>
          <a:bodyPr/>
          <a:lstStyle/>
          <a:p>
            <a:pPr rtl="0"/>
            <a:r>
              <a:rPr lang="x-none" dirty="0"/>
              <a:t>Es posible que algunos navegadores web requieran que instale un control de ActiveX. </a:t>
            </a:r>
          </a:p>
          <a:p>
            <a:pPr lvl="1" rtl="0"/>
            <a:r>
              <a:rPr lang="x-none" dirty="0"/>
              <a:t>Los controles de ActiveX se pueden utilizar por motivos maliciosos. </a:t>
            </a:r>
          </a:p>
          <a:p>
            <a:pPr rtl="0"/>
            <a:r>
              <a:rPr lang="x-none" dirty="0"/>
              <a:t>Cuando se habilita el filtrado ActiveX, puede elegir a qué sitios web se les permite ejecutar controles ActiveX. </a:t>
            </a:r>
          </a:p>
          <a:p>
            <a:pPr lvl="1" rtl="0"/>
            <a:r>
              <a:rPr lang="x-none" dirty="0"/>
              <a:t>Los sitios que no estén aprobados no pueden ejecutar estos controles, y el navegador no muestra notificaciones para que los instale o los habilite.</a:t>
            </a:r>
          </a:p>
          <a:p>
            <a:pPr rtl="0"/>
            <a:r>
              <a:rPr lang="x-none" dirty="0"/>
              <a:t>Para habilitar el filtrado Active X en Internet Explorer 11, utilice </a:t>
            </a:r>
            <a:r>
              <a:rPr lang="x-none" b="1" dirty="0"/>
              <a:t>Herramientas &gt; Filtrado de ActiveX</a:t>
            </a:r>
            <a:r>
              <a:rPr lang="x-none" dirty="0"/>
              <a:t>.</a:t>
            </a:r>
          </a:p>
          <a:p>
            <a:pPr rtl="0"/>
            <a:r>
              <a:rPr lang="x-none" dirty="0"/>
              <a:t>Para ver el contenido ActiveX en un sitio web con el filtrado de ActiveX habilitado, haga clic en el ícono azul de </a:t>
            </a:r>
            <a:r>
              <a:rPr lang="x-none" b="1" dirty="0"/>
              <a:t>Filtrado de ActiveX</a:t>
            </a:r>
            <a:r>
              <a:rPr lang="x-none" dirty="0"/>
              <a:t> en la barra de direcciones y, luego, haga clic en </a:t>
            </a:r>
            <a:r>
              <a:rPr lang="x-none" b="1" dirty="0"/>
              <a:t>Desactivar el filtrado de ActiveX</a:t>
            </a:r>
            <a:r>
              <a:rPr lang="x-none" dirty="0"/>
              <a:t>.</a:t>
            </a:r>
          </a:p>
          <a:p>
            <a:pPr lvl="1" rtl="0"/>
            <a:r>
              <a:rPr lang="x-none" dirty="0"/>
              <a:t>Después de ver el contenido, puede volver a activar el filtrado ActiveX para el sitio web siguiendo los mismos pasos.</a:t>
            </a:r>
          </a:p>
        </p:txBody>
      </p:sp>
    </p:spTree>
    <p:custDataLst>
      <p:tags r:id="rId1"/>
    </p:custDataLst>
    <p:extLst>
      <p:ext uri="{BB962C8B-B14F-4D97-AF65-F5344CB8AC3E}">
        <p14:creationId xmlns:p14="http://schemas.microsoft.com/office/powerpoint/2010/main" val="2326296367"/>
      </p:ext>
    </p:extLst>
  </p:cSld>
  <p:clrMapOvr>
    <a:masterClrMapping/>
  </p:clrMapOvr>
  <p:transition spd="slow">
    <p:wip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Mantenimiento de la seguridad</a:t>
            </a:r>
            <a:r>
              <a:rPr lang="en-US" altLang="en-US" sz="1600" dirty="0"/>
              <a:t/>
            </a:r>
            <a:br>
              <a:rPr lang="en-US" altLang="en-US" sz="1600" dirty="0"/>
            </a:br>
            <a:r>
              <a:rPr lang="x-none"/>
              <a:t>Configuración restrictiva</a:t>
            </a:r>
            <a:r>
              <a:rPr lang="x-none" sz="1600"/>
              <a:t> </a:t>
            </a:r>
          </a:p>
        </p:txBody>
      </p:sp>
      <p:sp>
        <p:nvSpPr>
          <p:cNvPr id="25603" name="Content Placeholder 2"/>
          <p:cNvSpPr>
            <a:spLocks noGrp="1"/>
          </p:cNvSpPr>
          <p:nvPr>
            <p:ph idx="1"/>
          </p:nvPr>
        </p:nvSpPr>
        <p:spPr>
          <a:xfrm>
            <a:off x="144065" y="874481"/>
            <a:ext cx="8661268" cy="3967079"/>
          </a:xfrm>
        </p:spPr>
        <p:txBody>
          <a:bodyPr/>
          <a:lstStyle/>
          <a:p>
            <a:pPr rtl="0"/>
            <a:r>
              <a:rPr lang="x-none"/>
              <a:t>Los dispositivos a menudo incluyen funciones de seguridad que no están habilitadas o las funciones de seguridad utilizan la configuración predeterminada. </a:t>
            </a:r>
          </a:p>
          <a:p>
            <a:pPr lvl="1" rtl="0"/>
            <a:r>
              <a:rPr lang="x-none"/>
              <a:t>Una configuración permisiva predeterminada puede dejar los dispositivos expuestos a atacantes. </a:t>
            </a:r>
          </a:p>
          <a:p>
            <a:pPr rtl="0"/>
            <a:r>
              <a:rPr lang="x-none"/>
              <a:t>Muchos dispositivos ahora se envían con configuración restrictiva y deben configurarse para habilitar el acceso. </a:t>
            </a:r>
          </a:p>
          <a:p>
            <a:pPr rtl="0"/>
            <a:r>
              <a:rPr lang="x-none"/>
              <a:t>Es su responsabilidad proteger los dispositivos y configurar los parámetros restrictivos siempre que sea posible.</a:t>
            </a:r>
          </a:p>
        </p:txBody>
      </p:sp>
    </p:spTree>
    <p:custDataLst>
      <p:tags r:id="rId1"/>
    </p:custDataLst>
    <p:extLst>
      <p:ext uri="{BB962C8B-B14F-4D97-AF65-F5344CB8AC3E}">
        <p14:creationId xmlns:p14="http://schemas.microsoft.com/office/powerpoint/2010/main" val="843444891"/>
      </p:ext>
    </p:extLst>
  </p:cSld>
  <p:clrMapOvr>
    <a:masterClrMapping/>
  </p:clrMapOvr>
  <p:transition spd="slow">
    <p:wip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Mantenimiento de la seguridad</a:t>
            </a:r>
            <a:r>
              <a:rPr lang="en-US" altLang="en-US" sz="1600" dirty="0"/>
              <a:t/>
            </a:r>
            <a:br>
              <a:rPr lang="en-US" altLang="en-US" sz="1600" dirty="0"/>
            </a:br>
            <a:r>
              <a:rPr lang="x-none"/>
              <a:t>Deshabilitar la reproducción automática</a:t>
            </a:r>
          </a:p>
        </p:txBody>
      </p:sp>
      <p:sp>
        <p:nvSpPr>
          <p:cNvPr id="25603" name="Content Placeholder 2"/>
          <p:cNvSpPr>
            <a:spLocks noGrp="1"/>
          </p:cNvSpPr>
          <p:nvPr>
            <p:ph idx="1"/>
          </p:nvPr>
        </p:nvSpPr>
        <p:spPr>
          <a:xfrm>
            <a:off x="144065" y="874481"/>
            <a:ext cx="8835812" cy="3967079"/>
          </a:xfrm>
        </p:spPr>
        <p:txBody>
          <a:bodyPr/>
          <a:lstStyle/>
          <a:p>
            <a:pPr rtl="0"/>
            <a:r>
              <a:rPr lang="x-none" dirty="0"/>
              <a:t>Los hosts más antiguos de Windows usaban la ejecución automática para simplificar la experiencia del usuario. </a:t>
            </a:r>
          </a:p>
          <a:p>
            <a:pPr lvl="1" rtl="0"/>
            <a:r>
              <a:rPr lang="x-none" dirty="0"/>
              <a:t>Cuando se insertan nuevos medios (por ej., unidad de memoria Flash, CD o DVD) en la computadora, la ejecución automática busca automáticamente un archivo llamado </a:t>
            </a:r>
            <a:r>
              <a:rPr lang="x-none" b="1" dirty="0"/>
              <a:t>autorun.inf</a:t>
            </a:r>
            <a:r>
              <a:rPr lang="x-none" dirty="0"/>
              <a:t> y lo ejecuta. </a:t>
            </a:r>
          </a:p>
          <a:p>
            <a:pPr lvl="1" rtl="0"/>
            <a:r>
              <a:rPr lang="x-none" dirty="0"/>
              <a:t>Los usuarios maliciosos utilizaban esta función para infectar los hosts.</a:t>
            </a:r>
          </a:p>
          <a:p>
            <a:pPr rtl="0"/>
            <a:r>
              <a:rPr lang="x-none" dirty="0"/>
              <a:t>Los hosts Windows más modernos ahora utilizan la reproducción automática. </a:t>
            </a:r>
          </a:p>
          <a:p>
            <a:pPr rtl="0"/>
            <a:r>
              <a:rPr lang="x-none" dirty="0"/>
              <a:t>La reproducción automática proporciona controles adicionales y puede pedir al usuario que elija una acción según el contenido de los nuevos medios. </a:t>
            </a:r>
          </a:p>
          <a:p>
            <a:pPr lvl="1" rtl="0"/>
            <a:r>
              <a:rPr lang="x-none" dirty="0"/>
              <a:t>Use la ventana </a:t>
            </a:r>
            <a:r>
              <a:rPr lang="x-none" b="1" dirty="0"/>
              <a:t>Panel de control &gt; Reproducción automática</a:t>
            </a:r>
            <a:r>
              <a:rPr lang="x-none" dirty="0"/>
              <a:t> para abrir la ventana de reproducción automática y configurar las acciones asociadas a los medios específicos. </a:t>
            </a:r>
          </a:p>
          <a:p>
            <a:pPr rtl="0"/>
            <a:r>
              <a:rPr lang="x-none" dirty="0"/>
              <a:t>La solución más segura es desactivar la reproducción automática.</a:t>
            </a:r>
          </a:p>
        </p:txBody>
      </p:sp>
    </p:spTree>
    <p:custDataLst>
      <p:tags r:id="rId1"/>
    </p:custDataLst>
    <p:extLst>
      <p:ext uri="{BB962C8B-B14F-4D97-AF65-F5344CB8AC3E}">
        <p14:creationId xmlns:p14="http://schemas.microsoft.com/office/powerpoint/2010/main" val="2403555366"/>
      </p:ext>
    </p:extLst>
  </p:cSld>
  <p:clrMapOvr>
    <a:masterClrMapping/>
  </p:clrMapOvr>
  <p:transition spd="slow">
    <p:wip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dirty="0"/>
              <a:t>Mantenimiento de la seguridad</a:t>
            </a:r>
            <a:r>
              <a:rPr lang="en-US" altLang="en-US" sz="1600" dirty="0"/>
              <a:t/>
            </a:r>
            <a:br>
              <a:rPr lang="en-US" altLang="en-US" sz="1600" dirty="0"/>
            </a:br>
            <a:r>
              <a:rPr lang="x-none" spc="-30" dirty="0"/>
              <a:t>Paquetes de servicios y parches de seguridad del sistema operativo</a:t>
            </a:r>
          </a:p>
        </p:txBody>
      </p:sp>
      <p:sp>
        <p:nvSpPr>
          <p:cNvPr id="25603" name="Content Placeholder 2"/>
          <p:cNvSpPr>
            <a:spLocks noGrp="1"/>
          </p:cNvSpPr>
          <p:nvPr>
            <p:ph idx="1"/>
          </p:nvPr>
        </p:nvSpPr>
        <p:spPr>
          <a:xfrm>
            <a:off x="144064" y="874481"/>
            <a:ext cx="8999935" cy="3967079"/>
          </a:xfrm>
        </p:spPr>
        <p:txBody>
          <a:bodyPr/>
          <a:lstStyle/>
          <a:p>
            <a:pPr rtl="0"/>
            <a:r>
              <a:rPr lang="x-none" dirty="0"/>
              <a:t>Los parches son actualizaciones de códigos que proporcionan los fabricantes para evitar que un virus o gusano recientemente descubierto logre atacar con éxito. </a:t>
            </a:r>
          </a:p>
          <a:p>
            <a:pPr lvl="1" rtl="0"/>
            <a:r>
              <a:rPr lang="x-none" dirty="0"/>
              <a:t>Los fabricantes pueden combinar parches y actualizaciones en una aplicación de actualización integral denominada “paquete de servicios”. </a:t>
            </a:r>
          </a:p>
          <a:p>
            <a:pPr rtl="0"/>
            <a:r>
              <a:rPr lang="x-none" dirty="0"/>
              <a:t>Es fundamental aplicar parches de seguridad y actualizaciones del SO siempre que sea posible.</a:t>
            </a:r>
          </a:p>
          <a:p>
            <a:pPr rtl="0"/>
            <a:r>
              <a:rPr lang="x-none" dirty="0"/>
              <a:t>Windows verifica sistemáticamente el sitio web de Windows Update en busca de actualizaciones de alta prioridad que ayuden a proteger una computadora de las amenazas de seguridad más recientes. </a:t>
            </a:r>
          </a:p>
          <a:p>
            <a:pPr lvl="1" rtl="0"/>
            <a:r>
              <a:rPr lang="x-none" dirty="0"/>
              <a:t>Según la configuración seleccionada, Windows descarga e instala automáticamente todas las actualizaciones de alta prioridad que la PC necesita, o notifica al usuario que dichas actualizaciones están disponibles.</a:t>
            </a:r>
          </a:p>
        </p:txBody>
      </p:sp>
    </p:spTree>
    <p:custDataLst>
      <p:tags r:id="rId1"/>
    </p:custDataLst>
    <p:extLst>
      <p:ext uri="{BB962C8B-B14F-4D97-AF65-F5344CB8AC3E}">
        <p14:creationId xmlns:p14="http://schemas.microsoft.com/office/powerpoint/2010/main" val="4142075961"/>
      </p:ext>
    </p:extLst>
  </p:cSld>
  <p:clrMapOvr>
    <a:masterClrMapping/>
  </p:clrMapOvr>
  <p:transition spd="slow">
    <p:wip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13.4 Configuración de la seguridad inalámbrica.</a:t>
            </a:r>
          </a:p>
        </p:txBody>
      </p:sp>
    </p:spTree>
    <p:custDataLst>
      <p:tags r:id="rId1"/>
    </p:custDataLst>
    <p:extLst>
      <p:ext uri="{BB962C8B-B14F-4D97-AF65-F5344CB8AC3E}">
        <p14:creationId xmlns:p14="http://schemas.microsoft.com/office/powerpoint/2010/main" val="277395307"/>
      </p:ext>
    </p:extLst>
  </p:cSld>
  <p:clrMapOvr>
    <a:masterClrMapping/>
  </p:clrMapOvr>
  <p:transition spd="slow">
    <p:wip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Configuración de la seguridad inalámbrica</a:t>
            </a:r>
            <a:r>
              <a:rPr lang="en-US" altLang="en-US" sz="1600" dirty="0"/>
              <a:t/>
            </a:r>
            <a:br>
              <a:rPr lang="en-US" altLang="en-US" sz="1600" dirty="0"/>
            </a:br>
            <a:r>
              <a:rPr lang="x-none"/>
              <a:t>Tipos comunes de cifrado de comunicaciones</a:t>
            </a:r>
          </a:p>
        </p:txBody>
      </p:sp>
      <p:sp>
        <p:nvSpPr>
          <p:cNvPr id="25603" name="Content Placeholder 2"/>
          <p:cNvSpPr>
            <a:spLocks noGrp="1"/>
          </p:cNvSpPr>
          <p:nvPr>
            <p:ph idx="1"/>
          </p:nvPr>
        </p:nvSpPr>
        <p:spPr>
          <a:xfrm>
            <a:off x="144065" y="874481"/>
            <a:ext cx="8576602" cy="3967079"/>
          </a:xfrm>
        </p:spPr>
        <p:txBody>
          <a:bodyPr/>
          <a:lstStyle/>
          <a:p>
            <a:pPr rtl="0"/>
            <a:r>
              <a:rPr lang="x-none"/>
              <a:t>La comunicación entre dos computadoras puede requerir una comunicación segura. </a:t>
            </a:r>
          </a:p>
          <a:p>
            <a:pPr rtl="0"/>
            <a:r>
              <a:rPr lang="x-none"/>
              <a:t>Existen dos requisitos principales: </a:t>
            </a:r>
          </a:p>
          <a:p>
            <a:pPr lvl="1" rtl="0"/>
            <a:r>
              <a:rPr lang="x-none"/>
              <a:t>El primer requisito es que la información recibida no haya sido alterada por alguien que haya interceptado el mensaje. </a:t>
            </a:r>
          </a:p>
          <a:p>
            <a:pPr lvl="1" rtl="0"/>
            <a:r>
              <a:rPr lang="x-none"/>
              <a:t>La segunda es que cualquier persona que pueda interceptar el mensaje no pueda leerlo. </a:t>
            </a:r>
          </a:p>
          <a:p>
            <a:pPr rtl="0"/>
            <a:r>
              <a:rPr lang="x-none"/>
              <a:t>Las siguientes tecnologías cumplen estos requisitos:</a:t>
            </a:r>
          </a:p>
          <a:p>
            <a:pPr lvl="1" rtl="0"/>
            <a:r>
              <a:rPr lang="x-none"/>
              <a:t>Codificación hash</a:t>
            </a:r>
          </a:p>
          <a:p>
            <a:pPr lvl="1" rtl="0"/>
            <a:r>
              <a:rPr lang="x-none"/>
              <a:t>Cifrado simétrico</a:t>
            </a:r>
          </a:p>
          <a:p>
            <a:pPr lvl="1" rtl="0"/>
            <a:r>
              <a:rPr lang="x-none"/>
              <a:t>Cifrado asimétrico</a:t>
            </a:r>
          </a:p>
        </p:txBody>
      </p:sp>
    </p:spTree>
    <p:custDataLst>
      <p:tags r:id="rId1"/>
    </p:custDataLst>
    <p:extLst>
      <p:ext uri="{BB962C8B-B14F-4D97-AF65-F5344CB8AC3E}">
        <p14:creationId xmlns:p14="http://schemas.microsoft.com/office/powerpoint/2010/main" val="1544240305"/>
      </p:ext>
    </p:extLst>
  </p:cSld>
  <p:clrMapOvr>
    <a:masterClrMapping/>
  </p:clrMapOvr>
  <p:transition spd="slow">
    <p:wip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Configuración de la seguridad inalámbrica</a:t>
            </a:r>
            <a:r>
              <a:rPr lang="en-US" altLang="en-US" sz="1600" dirty="0"/>
              <a:t/>
            </a:r>
            <a:br>
              <a:rPr lang="en-US" altLang="en-US" sz="1600" dirty="0"/>
            </a:br>
            <a:r>
              <a:rPr lang="x-none"/>
              <a:t>Tipos comunes de cifrado de comunicaciones (Cont.)</a:t>
            </a:r>
          </a:p>
        </p:txBody>
      </p:sp>
      <p:sp>
        <p:nvSpPr>
          <p:cNvPr id="25603" name="Content Placeholder 2"/>
          <p:cNvSpPr>
            <a:spLocks noGrp="1"/>
          </p:cNvSpPr>
          <p:nvPr>
            <p:ph idx="1"/>
          </p:nvPr>
        </p:nvSpPr>
        <p:spPr>
          <a:xfrm>
            <a:off x="144065" y="874481"/>
            <a:ext cx="8652802" cy="3967079"/>
          </a:xfrm>
        </p:spPr>
        <p:txBody>
          <a:bodyPr/>
          <a:lstStyle/>
          <a:p>
            <a:pPr rtl="0"/>
            <a:r>
              <a:rPr lang="x-none"/>
              <a:t>La codificación hash, o hashing, asegura la integridad del mensaje. </a:t>
            </a:r>
          </a:p>
          <a:p>
            <a:pPr lvl="1" rtl="0"/>
            <a:r>
              <a:rPr lang="x-none"/>
              <a:t>Esto significa que el mensaje no se ha dañado ni fue manipulado durante la transmisión. </a:t>
            </a:r>
          </a:p>
          <a:p>
            <a:pPr lvl="1" rtl="0"/>
            <a:r>
              <a:rPr lang="x-none"/>
              <a:t>La codificación hash utiliza una función matemática para crear un valor numérico, denominado síntesis del mensaje que es exclusivo para los datos.</a:t>
            </a:r>
          </a:p>
          <a:p>
            <a:pPr lvl="1" rtl="0"/>
            <a:r>
              <a:rPr lang="x-none"/>
              <a:t>El algoritmo de hash más popular es el algoritmo de hash seguro (SHA) que reemplaza el algoritmo de síntesis del mensaje 5 (MD5) más antiguo.</a:t>
            </a:r>
          </a:p>
        </p:txBody>
      </p:sp>
    </p:spTree>
    <p:custDataLst>
      <p:tags r:id="rId1"/>
    </p:custDataLst>
    <p:extLst>
      <p:ext uri="{BB962C8B-B14F-4D97-AF65-F5344CB8AC3E}">
        <p14:creationId xmlns:p14="http://schemas.microsoft.com/office/powerpoint/2010/main" val="1772514375"/>
      </p:ext>
    </p:extLst>
  </p:cSld>
  <p:clrMapOvr>
    <a:masterClrMapping/>
  </p:clrMapOvr>
  <p:transition spd="slow">
    <p:wip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Configuración de la seguridad inalámbrica</a:t>
            </a:r>
            <a:r>
              <a:rPr lang="en-US" altLang="en-US" sz="1600" dirty="0"/>
              <a:t/>
            </a:r>
            <a:br>
              <a:rPr lang="en-US" altLang="en-US" sz="1600" dirty="0"/>
            </a:br>
            <a:r>
              <a:rPr lang="x-none"/>
              <a:t>Tipos comunes de cifrado de comunicaciones (Cont.)</a:t>
            </a:r>
          </a:p>
        </p:txBody>
      </p:sp>
      <p:sp>
        <p:nvSpPr>
          <p:cNvPr id="25603" name="Content Placeholder 2"/>
          <p:cNvSpPr>
            <a:spLocks noGrp="1"/>
          </p:cNvSpPr>
          <p:nvPr>
            <p:ph idx="1"/>
          </p:nvPr>
        </p:nvSpPr>
        <p:spPr>
          <a:xfrm>
            <a:off x="144065" y="874481"/>
            <a:ext cx="8598882" cy="3967079"/>
          </a:xfrm>
        </p:spPr>
        <p:txBody>
          <a:bodyPr/>
          <a:lstStyle/>
          <a:p>
            <a:pPr rtl="0"/>
            <a:r>
              <a:rPr lang="x-none" dirty="0"/>
              <a:t>El cifrado simétrico garantiza la confidencialidad del mensaje.</a:t>
            </a:r>
          </a:p>
          <a:p>
            <a:pPr lvl="1" rtl="0"/>
            <a:r>
              <a:rPr lang="x-none" dirty="0" smtClean="0"/>
              <a:t>Si </a:t>
            </a:r>
            <a:r>
              <a:rPr lang="x-none" dirty="0"/>
              <a:t>se intercepta un mensaje cifrado, no puede ser comprendido. Puede descifrarse únicamente </a:t>
            </a:r>
            <a:r>
              <a:rPr lang="en-US" dirty="0" smtClean="0"/>
              <a:t/>
            </a:r>
            <a:br>
              <a:rPr lang="en-US" dirty="0" smtClean="0"/>
            </a:br>
            <a:r>
              <a:rPr lang="x-none" dirty="0" smtClean="0"/>
              <a:t>(</a:t>
            </a:r>
            <a:r>
              <a:rPr lang="x-none" dirty="0"/>
              <a:t>es decir, leer) con la contraseña (es decir, clave) que se cifró. </a:t>
            </a:r>
          </a:p>
          <a:p>
            <a:pPr lvl="1" rtl="0"/>
            <a:r>
              <a:rPr lang="x-none" dirty="0"/>
              <a:t>El cifrado simétrico exige que ambas partes de una conversación cifrada utilicen una clave de cifrado idéntica para codificar y decodificar los datos. </a:t>
            </a:r>
          </a:p>
          <a:p>
            <a:pPr lvl="1" rtl="0"/>
            <a:r>
              <a:rPr lang="x-none" dirty="0"/>
              <a:t>El estándar de cifrado avanzado (AES) y el antiguo algoritmo de cifrado triple de datos (3DES) son ejemplos del cifrado simétrico.</a:t>
            </a:r>
          </a:p>
          <a:p>
            <a:pPr rtl="0"/>
            <a:r>
              <a:rPr lang="x-none" dirty="0"/>
              <a:t>El cifrado asimétrico también garantiza la confidencialidad del mensaje. </a:t>
            </a:r>
          </a:p>
          <a:p>
            <a:pPr lvl="1" rtl="0"/>
            <a:r>
              <a:rPr lang="x-none" dirty="0"/>
              <a:t>El cifrado asimétrico exige dos claves: una clave privada y una clave pública. </a:t>
            </a:r>
          </a:p>
          <a:p>
            <a:pPr lvl="1" rtl="0"/>
            <a:r>
              <a:rPr lang="x-none" dirty="0"/>
              <a:t>La clave pública puede distribuirse ampliamente, incluso enviarse por correo electrónico en forma de texto simple o publicarse en la Web. </a:t>
            </a:r>
          </a:p>
          <a:p>
            <a:pPr lvl="1" rtl="0"/>
            <a:r>
              <a:rPr lang="x-none" dirty="0"/>
              <a:t>En cambio, una persona conserva la clave privada, y esta no debe revelarse a nadie. </a:t>
            </a:r>
          </a:p>
          <a:p>
            <a:pPr lvl="1" rtl="0"/>
            <a:r>
              <a:rPr lang="x-none" dirty="0"/>
              <a:t>RSA es el ejemplo más común de cifrado asimétrico.</a:t>
            </a:r>
          </a:p>
        </p:txBody>
      </p:sp>
    </p:spTree>
    <p:custDataLst>
      <p:tags r:id="rId1"/>
    </p:custDataLst>
    <p:extLst>
      <p:ext uri="{BB962C8B-B14F-4D97-AF65-F5344CB8AC3E}">
        <p14:creationId xmlns:p14="http://schemas.microsoft.com/office/powerpoint/2010/main" val="3970046406"/>
      </p:ext>
    </p:extLst>
  </p:cSld>
  <p:clrMapOvr>
    <a:masterClrMapping/>
  </p:clrMapOvr>
  <p:transition spd="slow">
    <p:wip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Configuración de la seguridad inalámbrica</a:t>
            </a:r>
            <a:r>
              <a:rPr lang="en-US" altLang="en-US" sz="1600" dirty="0"/>
              <a:t/>
            </a:r>
            <a:br>
              <a:rPr lang="en-US" altLang="en-US" sz="1600" dirty="0"/>
            </a:br>
            <a:r>
              <a:rPr lang="x-none"/>
              <a:t>Identificadores del conjunto de servicios</a:t>
            </a:r>
          </a:p>
        </p:txBody>
      </p:sp>
      <p:sp>
        <p:nvSpPr>
          <p:cNvPr id="25603" name="Content Placeholder 2"/>
          <p:cNvSpPr>
            <a:spLocks noGrp="1"/>
          </p:cNvSpPr>
          <p:nvPr>
            <p:ph idx="1"/>
          </p:nvPr>
        </p:nvSpPr>
        <p:spPr>
          <a:xfrm>
            <a:off x="144064" y="874481"/>
            <a:ext cx="8999935" cy="3967079"/>
          </a:xfrm>
        </p:spPr>
        <p:txBody>
          <a:bodyPr rIns="72000"/>
          <a:lstStyle/>
          <a:p>
            <a:pPr rtl="0"/>
            <a:r>
              <a:rPr lang="x-none" spc="-30" dirty="0"/>
              <a:t>Identificador de conjunto de servicios (SSID, Service Set Identifier) es el nombre de la red inalámbrica. </a:t>
            </a:r>
          </a:p>
          <a:p>
            <a:pPr lvl="1" rtl="0"/>
            <a:r>
              <a:rPr lang="x-none" dirty="0"/>
              <a:t>Un punto de acceso o router inalámbrico realiza el broadcast del SSID de manera predeterminada, de modo que los dispositivos puedan detectar la red inalámbrica. </a:t>
            </a:r>
          </a:p>
          <a:p>
            <a:pPr rtl="0"/>
            <a:r>
              <a:rPr lang="x-none" dirty="0"/>
              <a:t>Si se deshabilitó la configuración de difusón del SSID en un router o punto de acceso, los usuarios deben ingresar manualmente la SSID en clientes inalámbricos para conectarse a la red inalámbrica.</a:t>
            </a:r>
          </a:p>
          <a:p>
            <a:pPr lvl="1" rtl="0"/>
            <a:r>
              <a:rPr lang="x-none" dirty="0"/>
              <a:t>Deshabilitar la difusión del SSID brinda muy poca seguridad: </a:t>
            </a:r>
          </a:p>
          <a:p>
            <a:pPr lvl="2" rtl="0"/>
            <a:r>
              <a:rPr lang="x-none" sz="1400" dirty="0"/>
              <a:t>Alguien que conozca el SSID de la red inalámbrica puede introducirlo manualmente. </a:t>
            </a:r>
          </a:p>
          <a:p>
            <a:pPr lvl="2" rtl="0"/>
            <a:r>
              <a:rPr lang="x-none" sz="1400" dirty="0"/>
              <a:t>Una red inalámbrica también transmitirá el SSID durante un escaneo de la computadora. </a:t>
            </a:r>
          </a:p>
          <a:p>
            <a:pPr lvl="2" rtl="0"/>
            <a:r>
              <a:rPr lang="x-none" sz="1400" dirty="0"/>
              <a:t>También se puede interceptar un SSID en tránsito.</a:t>
            </a:r>
          </a:p>
        </p:txBody>
      </p:sp>
    </p:spTree>
    <p:custDataLst>
      <p:tags r:id="rId1"/>
    </p:custDataLst>
    <p:extLst>
      <p:ext uri="{BB962C8B-B14F-4D97-AF65-F5344CB8AC3E}">
        <p14:creationId xmlns:p14="http://schemas.microsoft.com/office/powerpoint/2010/main" val="3408966487"/>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13: Prácticas recomendadas</a:t>
            </a:r>
          </a:p>
        </p:txBody>
      </p:sp>
      <p:sp>
        <p:nvSpPr>
          <p:cNvPr id="11266" name="Rectangle 34"/>
          <p:cNvSpPr>
            <a:spLocks noGrp="1" noChangeArrowheads="1"/>
          </p:cNvSpPr>
          <p:nvPr>
            <p:ph idx="1"/>
          </p:nvPr>
        </p:nvSpPr>
        <p:spPr>
          <a:xfrm>
            <a:off x="144064" y="798944"/>
            <a:ext cx="8999935" cy="4155319"/>
          </a:xfrm>
        </p:spPr>
        <p:txBody>
          <a:bodyPr rIns="108000" numCol="2"/>
          <a:lstStyle/>
          <a:p>
            <a:pPr marL="0" indent="0" rtl="0">
              <a:lnSpc>
                <a:spcPct val="85000"/>
              </a:lnSpc>
              <a:spcBef>
                <a:spcPct val="30000"/>
              </a:spcBef>
              <a:buNone/>
            </a:pPr>
            <a:r>
              <a:rPr lang="x-none" spc="-30" dirty="0"/>
              <a:t>Antes de enseñar el capítulo 13, el instructor debe:</a:t>
            </a:r>
          </a:p>
          <a:p>
            <a:pPr rtl="0" eaLnBrk="1" hangingPunct="1">
              <a:lnSpc>
                <a:spcPct val="85000"/>
              </a:lnSpc>
              <a:spcBef>
                <a:spcPct val="30000"/>
              </a:spcBef>
            </a:pPr>
            <a:r>
              <a:rPr lang="x-none" dirty="0"/>
              <a:t>Completar la "Evaluación" del Capítulo 13</a:t>
            </a:r>
          </a:p>
          <a:p>
            <a:pPr rtl="0" eaLnBrk="1" hangingPunct="1">
              <a:lnSpc>
                <a:spcPct val="85000"/>
              </a:lnSpc>
              <a:spcBef>
                <a:spcPct val="30000"/>
              </a:spcBef>
            </a:pPr>
            <a:r>
              <a:rPr lang="x-none" dirty="0"/>
              <a:t>Los objetivos de este capítulo son:</a:t>
            </a:r>
          </a:p>
          <a:p>
            <a:pPr marL="542131" lvl="2" indent="-214313" rtl="0">
              <a:buFont typeface="Arial" panose="020B0604020202020204" pitchFamily="34" charset="0"/>
              <a:buChar char="•"/>
            </a:pPr>
            <a:r>
              <a:rPr lang="x-none" dirty="0"/>
              <a:t>Describa los diferentes tipos de malware.</a:t>
            </a:r>
          </a:p>
          <a:p>
            <a:pPr marL="542131" lvl="2" indent="-214313" rtl="0">
              <a:buFont typeface="Arial" panose="020B0604020202020204" pitchFamily="34" charset="0"/>
              <a:buChar char="•"/>
            </a:pPr>
            <a:r>
              <a:rPr lang="x-none" dirty="0"/>
              <a:t>Describa las medidas que protegen contra el software malicioso.</a:t>
            </a:r>
          </a:p>
          <a:p>
            <a:pPr marL="542131" lvl="2" indent="-214313" rtl="0">
              <a:buFont typeface="Arial" panose="020B0604020202020204" pitchFamily="34" charset="0"/>
              <a:buChar char="•"/>
            </a:pPr>
            <a:r>
              <a:rPr lang="x-none" dirty="0"/>
              <a:t>Describa los diferentes tipos de ataques a la red.</a:t>
            </a:r>
          </a:p>
          <a:p>
            <a:pPr marL="542131" lvl="2" indent="-214313" rtl="0">
              <a:buFont typeface="Arial" panose="020B0604020202020204" pitchFamily="34" charset="0"/>
              <a:buChar char="•"/>
            </a:pPr>
            <a:r>
              <a:rPr lang="x-none" dirty="0"/>
              <a:t>Describa los diferentes ataques de ingeniería social.</a:t>
            </a:r>
          </a:p>
          <a:p>
            <a:pPr marL="542131" lvl="2" indent="-214313" rtl="0">
              <a:buFont typeface="Arial" panose="020B0604020202020204" pitchFamily="34" charset="0"/>
              <a:buChar char="•"/>
            </a:pPr>
            <a:r>
              <a:rPr lang="x-none" dirty="0"/>
              <a:t>Explique qué es una política de seguridad.</a:t>
            </a:r>
          </a:p>
          <a:p>
            <a:pPr marL="542131" lvl="2" indent="-214313" rtl="0">
              <a:buFont typeface="Arial" panose="020B0604020202020204" pitchFamily="34" charset="0"/>
              <a:buChar char="•"/>
            </a:pPr>
            <a:r>
              <a:rPr lang="x-none" dirty="0"/>
              <a:t>Explique las medidas de seguridad física.</a:t>
            </a:r>
          </a:p>
          <a:p>
            <a:pPr marL="542131" lvl="2" indent="-214313" rtl="0">
              <a:buFont typeface="Arial" panose="020B0604020202020204" pitchFamily="34" charset="0"/>
              <a:buChar char="•"/>
            </a:pPr>
            <a:r>
              <a:rPr lang="x-none" dirty="0"/>
              <a:t>Describa las medidas que protegen los datos.</a:t>
            </a:r>
          </a:p>
          <a:p>
            <a:pPr marL="542131" lvl="2" indent="-214313" rtl="0">
              <a:buFont typeface="Arial" panose="020B0604020202020204" pitchFamily="34" charset="0"/>
              <a:buChar char="•"/>
            </a:pPr>
            <a:r>
              <a:rPr lang="x-none" dirty="0"/>
              <a:t>Describa cómo destruir datos.</a:t>
            </a:r>
          </a:p>
          <a:p>
            <a:pPr marL="543322" lvl="2" indent="-214313" rtl="0">
              <a:buFont typeface="Arial" panose="020B0604020202020204" pitchFamily="34" charset="0"/>
              <a:buChar char="•"/>
            </a:pPr>
            <a:r>
              <a:rPr lang="x-none" dirty="0"/>
              <a:t>Explique cómo proteger una estación de trabajo.</a:t>
            </a:r>
          </a:p>
          <a:p>
            <a:pPr marL="543322" lvl="2" indent="-214313">
              <a:buFont typeface="Arial" panose="020B0604020202020204" pitchFamily="34" charset="0"/>
              <a:buChar char="•"/>
            </a:pPr>
            <a:endParaRPr lang="en-US" dirty="0"/>
          </a:p>
          <a:p>
            <a:pPr marL="329009" lvl="2" indent="0">
              <a:buNone/>
            </a:pPr>
            <a:endParaRPr lang="en-US" dirty="0"/>
          </a:p>
          <a:p>
            <a:pPr marL="543322" lvl="2" indent="-214313">
              <a:buFont typeface="Arial" panose="020B0604020202020204" pitchFamily="34" charset="0"/>
              <a:buChar char="•"/>
            </a:pPr>
            <a:endParaRPr lang="en-US" dirty="0"/>
          </a:p>
          <a:p>
            <a:pPr marL="543322" lvl="2" indent="-214313">
              <a:buFont typeface="Arial" panose="020B0604020202020204" pitchFamily="34" charset="0"/>
              <a:buChar char="•"/>
            </a:pPr>
            <a:endParaRPr lang="en-US" dirty="0"/>
          </a:p>
          <a:p>
            <a:pPr marL="543322" lvl="2" indent="-214313">
              <a:buFont typeface="Arial" panose="020B0604020202020204" pitchFamily="34" charset="0"/>
              <a:buChar char="•"/>
            </a:pPr>
            <a:endParaRPr lang="en-US" sz="900" dirty="0" smtClean="0"/>
          </a:p>
          <a:p>
            <a:pPr marL="543322" lvl="2" indent="-214313">
              <a:buFont typeface="Arial" panose="020B0604020202020204" pitchFamily="34" charset="0"/>
              <a:buChar char="•"/>
            </a:pPr>
            <a:endParaRPr lang="en-US" sz="1100" dirty="0"/>
          </a:p>
          <a:p>
            <a:pPr marL="543322" lvl="2" indent="-214313">
              <a:buFont typeface="Arial" panose="020B0604020202020204" pitchFamily="34" charset="0"/>
              <a:buChar char="•"/>
            </a:pPr>
            <a:endParaRPr lang="en-US" dirty="0"/>
          </a:p>
          <a:p>
            <a:pPr marL="543322" lvl="2" indent="-214313" rtl="0">
              <a:buFont typeface="Arial" panose="020B0604020202020204" pitchFamily="34" charset="0"/>
              <a:buChar char="•"/>
            </a:pPr>
            <a:r>
              <a:rPr lang="x-none" dirty="0"/>
              <a:t>Configuración de la seguridad mediante la herramienta de política de seguridad local en Windows.</a:t>
            </a:r>
          </a:p>
          <a:p>
            <a:pPr marL="543322" lvl="2" indent="-214313" rtl="0">
              <a:buFont typeface="Arial" panose="020B0604020202020204" pitchFamily="34" charset="0"/>
              <a:buChar char="•"/>
            </a:pPr>
            <a:r>
              <a:rPr lang="x-none" dirty="0"/>
              <a:t>Administrar usuarios y grupos de Windows</a:t>
            </a:r>
          </a:p>
          <a:p>
            <a:pPr marL="543322" lvl="2" indent="-214313" rtl="0">
              <a:buFont typeface="Arial" panose="020B0604020202020204" pitchFamily="34" charset="0"/>
              <a:buChar char="•"/>
            </a:pPr>
            <a:r>
              <a:rPr lang="x-none" dirty="0"/>
              <a:t>Configure la seguridad mediante la herramienta de firewall de Windows.</a:t>
            </a:r>
          </a:p>
          <a:p>
            <a:pPr marL="543322" lvl="2" indent="-214313" rtl="0">
              <a:buFont typeface="Arial" panose="020B0604020202020204" pitchFamily="34" charset="0"/>
              <a:buChar char="•"/>
            </a:pPr>
            <a:r>
              <a:rPr lang="x-none" dirty="0"/>
              <a:t>Configure un navegador para el acceso seguro.</a:t>
            </a:r>
          </a:p>
          <a:p>
            <a:pPr marL="543322" lvl="2" indent="-214313" rtl="0">
              <a:buFont typeface="Arial" panose="020B0604020202020204" pitchFamily="34" charset="0"/>
              <a:buChar char="•"/>
            </a:pPr>
            <a:r>
              <a:rPr lang="x-none" dirty="0"/>
              <a:t>Configure el mantenimiento de la seguridad en Windows.</a:t>
            </a:r>
          </a:p>
          <a:p>
            <a:pPr marL="543322" lvl="2" indent="-214313" rtl="0">
              <a:buFont typeface="Arial" panose="020B0604020202020204" pitchFamily="34" charset="0"/>
              <a:buChar char="•"/>
            </a:pPr>
            <a:r>
              <a:rPr lang="x-none" dirty="0"/>
              <a:t>Configure los dispositivos inalámbricos para una comunicación segura.</a:t>
            </a:r>
          </a:p>
          <a:p>
            <a:pPr marL="543322" lvl="2" indent="-214313" rtl="0">
              <a:buFont typeface="Arial" panose="020B0604020202020204" pitchFamily="34" charset="0"/>
              <a:buChar char="•"/>
            </a:pPr>
            <a:r>
              <a:rPr lang="x-none" dirty="0"/>
              <a:t>Explicar los seis pasos del proceso de resolución de problemas de seguridad.</a:t>
            </a:r>
          </a:p>
          <a:p>
            <a:pPr marL="543322" lvl="2" indent="-214313" rtl="0">
              <a:buFont typeface="Arial" panose="020B0604020202020204" pitchFamily="34" charset="0"/>
              <a:buChar char="•"/>
            </a:pPr>
            <a:r>
              <a:rPr lang="x-none" spc="-30" dirty="0"/>
              <a:t>Describa problemas y soluciones avanzados de seguridad.</a:t>
            </a:r>
          </a:p>
          <a:p>
            <a:pPr marL="542131" lvl="2" indent="-214313">
              <a:buFont typeface="Arial" panose="020B0604020202020204" pitchFamily="34" charset="0"/>
              <a:buChar char="•"/>
            </a:pPr>
            <a:endParaRPr lang="en-CA" sz="1400" dirty="0"/>
          </a:p>
        </p:txBody>
      </p:sp>
    </p:spTree>
    <p:custDataLst>
      <p:tags r:id="rId1"/>
    </p:custDataLst>
    <p:extLst>
      <p:ext uri="{BB962C8B-B14F-4D97-AF65-F5344CB8AC3E}">
        <p14:creationId xmlns:p14="http://schemas.microsoft.com/office/powerpoint/2010/main" val="2379341361"/>
      </p:ext>
    </p:extLst>
  </p:cSld>
  <p:clrMapOvr>
    <a:masterClrMapping/>
  </p:clrMapOvr>
  <p:transition spd="slow">
    <p:wip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Configuración de la seguridad inalámbrica</a:t>
            </a:r>
            <a:r>
              <a:rPr lang="en-US" altLang="en-US" sz="1600" dirty="0"/>
              <a:t/>
            </a:r>
            <a:br>
              <a:rPr lang="en-US" altLang="en-US" sz="1600" dirty="0"/>
            </a:br>
            <a:r>
              <a:rPr lang="x-none"/>
              <a:t>Métodos de autenticación</a:t>
            </a:r>
          </a:p>
        </p:txBody>
      </p:sp>
      <p:sp>
        <p:nvSpPr>
          <p:cNvPr id="4" name="TextBox 3">
            <a:extLst>
              <a:ext uri="{FF2B5EF4-FFF2-40B4-BE49-F238E27FC236}">
                <a16:creationId xmlns="" xmlns:c="http://schemas.openxmlformats.org/drawingml/2006/chart" xmlns:c15="http://schemas.microsoft.com/office/drawing/2012/chart" xmlns:a16="http://schemas.microsoft.com/office/drawing/2014/main" id="{85B516A0-2F08-4843-BB11-92A63F266055}"/>
              </a:ext>
            </a:extLst>
          </p:cNvPr>
          <p:cNvSpPr txBox="1"/>
          <p:nvPr/>
        </p:nvSpPr>
        <p:spPr>
          <a:xfrm>
            <a:off x="258185" y="1000461"/>
            <a:ext cx="3122937" cy="3323987"/>
          </a:xfrm>
          <a:prstGeom prst="rect">
            <a:avLst/>
          </a:prstGeom>
          <a:noFill/>
        </p:spPr>
        <p:txBody>
          <a:bodyPr wrap="square" rtlCol="0">
            <a:spAutoFit/>
          </a:bodyPr>
          <a:lstStyle/>
          <a:p>
            <a:pPr marL="285750" indent="-285750" rtl="0">
              <a:buFont typeface="Arial" panose="020B0604020202020204" pitchFamily="34" charset="0"/>
              <a:buChar char="•"/>
            </a:pPr>
            <a:r>
              <a:rPr lang="x-none" sz="1400" dirty="0"/>
              <a:t>Una clave compartida proporciona mecanismos para autenticar y descifrar datos entre el cliente inalámbrico y un AP de router inalámbrico.</a:t>
            </a:r>
          </a:p>
          <a:p>
            <a:pPr marL="285750" indent="-285750" rtl="0">
              <a:buFont typeface="Arial" panose="020B0604020202020204" pitchFamily="34" charset="0"/>
              <a:buChar char="•"/>
            </a:pPr>
            <a:r>
              <a:rPr lang="x-none" sz="1400" dirty="0"/>
              <a:t>WEP representa las siglas en inglés de Privacidad alámbrica equivalente.</a:t>
            </a:r>
          </a:p>
          <a:p>
            <a:pPr marL="285750" indent="-285750" rtl="0">
              <a:buFont typeface="Arial" panose="020B0604020202020204" pitchFamily="34" charset="0"/>
              <a:buChar char="•"/>
            </a:pPr>
            <a:r>
              <a:rPr lang="x-none" sz="1400" dirty="0"/>
              <a:t>WPA significa Acceso protegido Wi-Fi.</a:t>
            </a:r>
          </a:p>
          <a:p>
            <a:pPr marL="285750" indent="-285750" rtl="0">
              <a:buFont typeface="Arial" panose="020B0604020202020204" pitchFamily="34" charset="0"/>
              <a:buChar char="•"/>
            </a:pPr>
            <a:r>
              <a:rPr lang="x-none" sz="1400" dirty="0"/>
              <a:t>IEEE 802.11i/WPA2 es un estándar del sector para proteger las WLAN. Ambos usan el Estándar de encriptación avanzada (AES)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8A252B18-8022-438F-A695-D9F8170DB5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3971" y="882126"/>
            <a:ext cx="5679423" cy="2979869"/>
          </a:xfrm>
          <a:prstGeom prst="rect">
            <a:avLst/>
          </a:prstGeom>
        </p:spPr>
      </p:pic>
    </p:spTree>
    <p:custDataLst>
      <p:tags r:id="rId1"/>
    </p:custDataLst>
    <p:extLst>
      <p:ext uri="{BB962C8B-B14F-4D97-AF65-F5344CB8AC3E}">
        <p14:creationId xmlns:p14="http://schemas.microsoft.com/office/powerpoint/2010/main" val="2937163503"/>
      </p:ext>
    </p:extLst>
  </p:cSld>
  <p:clrMapOvr>
    <a:masterClrMapping/>
  </p:clrMapOvr>
  <p:transition spd="slow">
    <p:wip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Configuración de seguridad inalámbrica</a:t>
            </a:r>
            <a:r>
              <a:rPr lang="en-US" altLang="en-US" sz="1600" dirty="0"/>
              <a:t/>
            </a:r>
            <a:br>
              <a:rPr lang="en-US" altLang="en-US" sz="1600" dirty="0"/>
            </a:br>
            <a:r>
              <a:rPr lang="x-none"/>
              <a:t>Modos de seguridad inalámbrica</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283ABE19-73C3-412B-91E5-9777F0A5FF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271" y="913244"/>
            <a:ext cx="7507457" cy="3715628"/>
          </a:xfrm>
          <a:prstGeom prst="rect">
            <a:avLst/>
          </a:prstGeom>
        </p:spPr>
      </p:pic>
    </p:spTree>
    <p:custDataLst>
      <p:tags r:id="rId1"/>
    </p:custDataLst>
    <p:extLst>
      <p:ext uri="{BB962C8B-B14F-4D97-AF65-F5344CB8AC3E}">
        <p14:creationId xmlns:p14="http://schemas.microsoft.com/office/powerpoint/2010/main" val="585925754"/>
      </p:ext>
    </p:extLst>
  </p:cSld>
  <p:clrMapOvr>
    <a:masterClrMapping/>
  </p:clrMapOvr>
  <p:transition spd="slow">
    <p:wip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Configuración de seguridad inalámbrica</a:t>
            </a:r>
            <a:r>
              <a:rPr lang="en-US" altLang="en-US" sz="1600" dirty="0"/>
              <a:t/>
            </a:r>
            <a:br>
              <a:rPr lang="en-US" altLang="en-US" sz="1600" dirty="0"/>
            </a:br>
            <a:r>
              <a:rPr lang="x-none"/>
              <a:t>Modos de seguridad inalámbrica (Cont.)</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8BA91EF1-9C16-4944-BEBB-36E92DC75D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739" y="877277"/>
            <a:ext cx="7662521" cy="3758168"/>
          </a:xfrm>
          <a:prstGeom prst="rect">
            <a:avLst/>
          </a:prstGeom>
        </p:spPr>
      </p:pic>
    </p:spTree>
    <p:custDataLst>
      <p:tags r:id="rId1"/>
    </p:custDataLst>
    <p:extLst>
      <p:ext uri="{BB962C8B-B14F-4D97-AF65-F5344CB8AC3E}">
        <p14:creationId xmlns:p14="http://schemas.microsoft.com/office/powerpoint/2010/main" val="4127473829"/>
      </p:ext>
    </p:extLst>
  </p:cSld>
  <p:clrMapOvr>
    <a:masterClrMapping/>
  </p:clrMapOvr>
  <p:transition spd="slow">
    <p:wip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Configuración de seguridad inalámbrica</a:t>
            </a:r>
            <a:r>
              <a:rPr lang="en-US" altLang="en-US" sz="1600" dirty="0"/>
              <a:t/>
            </a:r>
            <a:br>
              <a:rPr lang="en-US" altLang="en-US" sz="1600" dirty="0"/>
            </a:br>
            <a:r>
              <a:rPr lang="x-none"/>
              <a:t>Actualizaciones de firmware</a:t>
            </a:r>
            <a:r>
              <a:rPr lang="x-none" sz="1600"/>
              <a:t> </a:t>
            </a:r>
          </a:p>
        </p:txBody>
      </p:sp>
      <p:sp>
        <p:nvSpPr>
          <p:cNvPr id="25603" name="Content Placeholder 2"/>
          <p:cNvSpPr>
            <a:spLocks noGrp="1"/>
          </p:cNvSpPr>
          <p:nvPr>
            <p:ph idx="1"/>
          </p:nvPr>
        </p:nvSpPr>
        <p:spPr>
          <a:xfrm>
            <a:off x="144065" y="874481"/>
            <a:ext cx="8695135" cy="3967079"/>
          </a:xfrm>
        </p:spPr>
        <p:txBody>
          <a:bodyPr/>
          <a:lstStyle/>
          <a:p>
            <a:pPr rtl="0"/>
            <a:r>
              <a:rPr lang="x-none"/>
              <a:t>La mayoría de los routers inalámbricos ofrecen firmware actualizable. </a:t>
            </a:r>
          </a:p>
          <a:p>
            <a:pPr lvl="1" rtl="0"/>
            <a:r>
              <a:rPr lang="x-none"/>
              <a:t>Las versiones de firmware pueden contener correcciones de problemas comunes informados por los clientes así como las vulnerabilidades de seguridad. </a:t>
            </a:r>
          </a:p>
          <a:p>
            <a:pPr rtl="0"/>
            <a:r>
              <a:rPr lang="x-none"/>
              <a:t>Es importante revisar periódicamente el sitio web del fabricante para ver el firmware actualizado. </a:t>
            </a:r>
          </a:p>
          <a:p>
            <a:pPr rtl="0"/>
            <a:r>
              <a:rPr lang="x-none"/>
              <a:t>Es común utilizar una GUI para cargar el firmware en el router inalámbrico.</a:t>
            </a:r>
          </a:p>
        </p:txBody>
      </p:sp>
    </p:spTree>
    <p:custDataLst>
      <p:tags r:id="rId1"/>
    </p:custDataLst>
    <p:extLst>
      <p:ext uri="{BB962C8B-B14F-4D97-AF65-F5344CB8AC3E}">
        <p14:creationId xmlns:p14="http://schemas.microsoft.com/office/powerpoint/2010/main" val="3945635767"/>
      </p:ext>
    </p:extLst>
  </p:cSld>
  <p:clrMapOvr>
    <a:masterClrMapping/>
  </p:clrMapOvr>
  <p:transition spd="slow">
    <p:wip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Configuración de la seguridad inalámbrica</a:t>
            </a:r>
            <a:r>
              <a:rPr lang="en-US" altLang="en-US" sz="1600" dirty="0"/>
              <a:t/>
            </a:r>
            <a:br>
              <a:rPr lang="en-US" altLang="en-US" sz="1600" dirty="0"/>
            </a:br>
            <a:r>
              <a:rPr lang="x-none"/>
              <a:t>Firewalls</a:t>
            </a:r>
          </a:p>
        </p:txBody>
      </p:sp>
      <p:sp>
        <p:nvSpPr>
          <p:cNvPr id="25603" name="Content Placeholder 2"/>
          <p:cNvSpPr>
            <a:spLocks noGrp="1"/>
          </p:cNvSpPr>
          <p:nvPr>
            <p:ph idx="1"/>
          </p:nvPr>
        </p:nvSpPr>
        <p:spPr>
          <a:xfrm>
            <a:off x="144065" y="874481"/>
            <a:ext cx="8602002" cy="3967079"/>
          </a:xfrm>
        </p:spPr>
        <p:txBody>
          <a:bodyPr/>
          <a:lstStyle/>
          <a:p>
            <a:pPr rtl="0"/>
            <a:r>
              <a:rPr lang="x-none"/>
              <a:t>Un firewall de hardware inspecciona los paquetes de datos de la red antes de que lleguen a los dispositivos de la red interna.</a:t>
            </a:r>
          </a:p>
          <a:p>
            <a:pPr lvl="1" rtl="0"/>
            <a:r>
              <a:rPr lang="x-none"/>
              <a:t>Es posible configurar el firewall para que bloquee puertos individuales, un rango de puertos o tráfico específico de una aplicación. </a:t>
            </a:r>
          </a:p>
          <a:p>
            <a:pPr rtl="0"/>
            <a:r>
              <a:rPr lang="x-none"/>
              <a:t>La mayoría de los routers inalámbricos también incluyen un firewall de hardware integrado.</a:t>
            </a:r>
          </a:p>
          <a:p>
            <a:pPr rtl="0"/>
            <a:r>
              <a:rPr lang="x-none"/>
              <a:t>Pueden configurarse para permitir dos tipos diferentes de tráfico en su red:</a:t>
            </a:r>
          </a:p>
          <a:p>
            <a:pPr lvl="1" rtl="0"/>
            <a:r>
              <a:rPr lang="x-none"/>
              <a:t>Las respuestas al tráfico que se origina desde el interior de la red.</a:t>
            </a:r>
          </a:p>
          <a:p>
            <a:pPr lvl="1" rtl="0"/>
            <a:r>
              <a:rPr lang="x-none"/>
              <a:t>El tráfico destinado a un puerto que se dejó intencionalmente abierto.</a:t>
            </a:r>
          </a:p>
        </p:txBody>
      </p:sp>
    </p:spTree>
    <p:custDataLst>
      <p:tags r:id="rId1"/>
    </p:custDataLst>
    <p:extLst>
      <p:ext uri="{BB962C8B-B14F-4D97-AF65-F5344CB8AC3E}">
        <p14:creationId xmlns:p14="http://schemas.microsoft.com/office/powerpoint/2010/main" val="3614950861"/>
      </p:ext>
    </p:extLst>
  </p:cSld>
  <p:clrMapOvr>
    <a:masterClrMapping/>
  </p:clrMapOvr>
  <p:transition spd="slow">
    <p:wip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Configuración de la seguridad inalámbrica</a:t>
            </a:r>
            <a:r>
              <a:rPr lang="en-US" altLang="en-US" sz="1600" dirty="0"/>
              <a:t/>
            </a:r>
            <a:br>
              <a:rPr lang="en-US" altLang="en-US" sz="1600" dirty="0"/>
            </a:br>
            <a:r>
              <a:rPr lang="x-none"/>
              <a:t>Reenvío y activación de puertos</a:t>
            </a:r>
          </a:p>
        </p:txBody>
      </p:sp>
      <p:sp>
        <p:nvSpPr>
          <p:cNvPr id="25603" name="Content Placeholder 2"/>
          <p:cNvSpPr>
            <a:spLocks noGrp="1"/>
          </p:cNvSpPr>
          <p:nvPr>
            <p:ph idx="1"/>
          </p:nvPr>
        </p:nvSpPr>
        <p:spPr>
          <a:xfrm>
            <a:off x="144065" y="874481"/>
            <a:ext cx="8712068" cy="3967079"/>
          </a:xfrm>
        </p:spPr>
        <p:txBody>
          <a:bodyPr/>
          <a:lstStyle/>
          <a:p>
            <a:pPr rtl="0"/>
            <a:r>
              <a:rPr lang="x-none"/>
              <a:t>Los firewalls de hardware se pueden utilizar para bloquear puertos, a fin de impedir el acceso no autorizado entrante y saliente de una LAN. </a:t>
            </a:r>
          </a:p>
          <a:p>
            <a:pPr rtl="0"/>
            <a:r>
              <a:rPr lang="x-none"/>
              <a:t>No obstante, existen situaciones en las que deben abrirse puertos específicos para que determinados programas y aplicaciones puedan comunicarse con dispositivos de otras redes. </a:t>
            </a:r>
          </a:p>
          <a:p>
            <a:pPr rtl="0"/>
            <a:r>
              <a:rPr lang="x-none"/>
              <a:t>La redirección de puertos es un método basado en reglas que permite dirigir el tráfico entre dispositivos de redes independientes.</a:t>
            </a:r>
          </a:p>
        </p:txBody>
      </p:sp>
    </p:spTree>
    <p:custDataLst>
      <p:tags r:id="rId1"/>
    </p:custDataLst>
    <p:extLst>
      <p:ext uri="{BB962C8B-B14F-4D97-AF65-F5344CB8AC3E}">
        <p14:creationId xmlns:p14="http://schemas.microsoft.com/office/powerpoint/2010/main" val="2332342114"/>
      </p:ext>
    </p:extLst>
  </p:cSld>
  <p:clrMapOvr>
    <a:masterClrMapping/>
  </p:clrMapOvr>
  <p:transition spd="slow">
    <p:wip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Configuración de la seguridad inalámbrica</a:t>
            </a:r>
            <a:r>
              <a:rPr lang="en-US" altLang="en-US" sz="1600" dirty="0"/>
              <a:t/>
            </a:r>
            <a:br>
              <a:rPr lang="en-US" altLang="en-US" sz="1600" dirty="0"/>
            </a:br>
            <a:r>
              <a:rPr lang="x-none"/>
              <a:t>Universal Plug and Play</a:t>
            </a:r>
          </a:p>
        </p:txBody>
      </p:sp>
      <p:sp>
        <p:nvSpPr>
          <p:cNvPr id="25603" name="Content Placeholder 2"/>
          <p:cNvSpPr>
            <a:spLocks noGrp="1"/>
          </p:cNvSpPr>
          <p:nvPr>
            <p:ph idx="1"/>
          </p:nvPr>
        </p:nvSpPr>
        <p:spPr>
          <a:xfrm>
            <a:off x="144065" y="874481"/>
            <a:ext cx="8644335" cy="3967079"/>
          </a:xfrm>
        </p:spPr>
        <p:txBody>
          <a:bodyPr/>
          <a:lstStyle/>
          <a:p>
            <a:pPr rtl="0"/>
            <a:r>
              <a:rPr lang="x-none"/>
              <a:t>Plug and play universal (UPnP) es un protocolo que permite que los dispositivos dinámicamente se agreguen a una red sin necesidad de intervención del usuario o de la configuración.</a:t>
            </a:r>
          </a:p>
          <a:p>
            <a:pPr rtl="0"/>
            <a:r>
              <a:rPr lang="x-none"/>
              <a:t>El reenvío a puerto se suele utilizar para:</a:t>
            </a:r>
          </a:p>
          <a:p>
            <a:pPr lvl="1" rtl="0"/>
            <a:r>
              <a:rPr lang="x-none"/>
              <a:t>Transmisión de medios</a:t>
            </a:r>
          </a:p>
          <a:p>
            <a:pPr lvl="1" rtl="0"/>
            <a:r>
              <a:rPr lang="x-none"/>
              <a:t>Organización de juegos</a:t>
            </a:r>
          </a:p>
          <a:p>
            <a:pPr lvl="1" rtl="0"/>
            <a:r>
              <a:rPr lang="x-none"/>
              <a:t>Proporcionar servicios de computadoras domésticas y de pequeñas empresas a Internet.</a:t>
            </a:r>
          </a:p>
        </p:txBody>
      </p:sp>
    </p:spTree>
    <p:custDataLst>
      <p:tags r:id="rId1"/>
    </p:custDataLst>
    <p:extLst>
      <p:ext uri="{BB962C8B-B14F-4D97-AF65-F5344CB8AC3E}">
        <p14:creationId xmlns:p14="http://schemas.microsoft.com/office/powerpoint/2010/main" val="904553311"/>
      </p:ext>
    </p:extLst>
  </p:cSld>
  <p:clrMapOvr>
    <a:masterClrMapping/>
  </p:clrMapOvr>
  <p:transition spd="slow">
    <p:wip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Configuración de la seguridad inalámbrica</a:t>
            </a:r>
            <a:r>
              <a:rPr lang="en-US" altLang="en-US" sz="1600" dirty="0"/>
              <a:t/>
            </a:r>
            <a:br>
              <a:rPr lang="en-US" altLang="en-US" sz="1600" dirty="0"/>
            </a:br>
            <a:r>
              <a:rPr lang="x-none"/>
              <a:t>Packet Tracer: Configuración de la seguridad inalámbrica</a:t>
            </a:r>
          </a:p>
        </p:txBody>
      </p:sp>
      <p:sp>
        <p:nvSpPr>
          <p:cNvPr id="2" name="TextBox 1">
            <a:extLst>
              <a:ext uri="{FF2B5EF4-FFF2-40B4-BE49-F238E27FC236}">
                <a16:creationId xmlns="" xmlns:c="http://schemas.openxmlformats.org/drawingml/2006/chart" xmlns:c15="http://schemas.microsoft.com/office/drawing/2012/chart" xmlns:a16="http://schemas.microsoft.com/office/drawing/2014/main" id="{41AC7A7C-3648-4FB9-A2F7-DA740BD0EE9F}"/>
              </a:ext>
            </a:extLst>
          </p:cNvPr>
          <p:cNvSpPr txBox="1"/>
          <p:nvPr/>
        </p:nvSpPr>
        <p:spPr>
          <a:xfrm>
            <a:off x="364379" y="916543"/>
            <a:ext cx="5720349" cy="1477328"/>
          </a:xfrm>
          <a:prstGeom prst="rect">
            <a:avLst/>
          </a:prstGeom>
          <a:noFill/>
        </p:spPr>
        <p:txBody>
          <a:bodyPr wrap="none" rtlCol="0">
            <a:spAutoFit/>
          </a:bodyPr>
          <a:lstStyle/>
          <a:p>
            <a:pPr rtl="0"/>
            <a:r>
              <a:rPr lang="x-none"/>
              <a:t>En esta actividad, configurará el router inalámbrico para:</a:t>
            </a:r>
          </a:p>
          <a:p>
            <a:endParaRPr lang="en-US" dirty="0"/>
          </a:p>
          <a:p>
            <a:pPr marL="285750" indent="-285750" rtl="0">
              <a:buFont typeface="Arial" panose="020B0604020202020204" pitchFamily="34" charset="0"/>
              <a:buChar char="•"/>
            </a:pPr>
            <a:r>
              <a:rPr lang="x-none"/>
              <a:t> Utilizar el modo WPA2 Personal como método de seguridad</a:t>
            </a:r>
          </a:p>
          <a:p>
            <a:pPr marL="285750" indent="-285750" rtl="0">
              <a:buFont typeface="Arial" panose="020B0604020202020204" pitchFamily="34" charset="0"/>
              <a:buChar char="•"/>
            </a:pPr>
            <a:r>
              <a:rPr lang="x-none"/>
              <a:t> Confiar en el filtrado MAC para mejorar la seguridad</a:t>
            </a:r>
          </a:p>
          <a:p>
            <a:pPr marL="285750" indent="-285750" rtl="0">
              <a:buFont typeface="Arial" panose="020B0604020202020204" pitchFamily="34" charset="0"/>
              <a:buChar char="•"/>
            </a:pPr>
            <a:r>
              <a:rPr lang="x-none"/>
              <a:t> Admitir el reenvío a puerto asignado único</a:t>
            </a:r>
          </a:p>
        </p:txBody>
      </p:sp>
    </p:spTree>
    <p:custDataLst>
      <p:tags r:id="rId1"/>
    </p:custDataLst>
    <p:extLst>
      <p:ext uri="{BB962C8B-B14F-4D97-AF65-F5344CB8AC3E}">
        <p14:creationId xmlns:p14="http://schemas.microsoft.com/office/powerpoint/2010/main" val="1908689847"/>
      </p:ext>
    </p:extLst>
  </p:cSld>
  <p:clrMapOvr>
    <a:masterClrMapping/>
  </p:clrMapOvr>
  <p:transition spd="slow">
    <p:wip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422775" cy="1802391"/>
          </a:xfrm>
        </p:spPr>
        <p:txBody>
          <a:bodyPr/>
          <a:lstStyle/>
          <a:p>
            <a:pPr rtl="0"/>
            <a:r>
              <a:rPr lang="x-none" dirty="0">
                <a:solidFill>
                  <a:schemeClr val="accent5">
                    <a:lumMod val="40000"/>
                    <a:lumOff val="60000"/>
                  </a:schemeClr>
                </a:solidFill>
              </a:rPr>
              <a:t>13.5: Proceso básico de solución de problemas de seguridad</a:t>
            </a:r>
          </a:p>
        </p:txBody>
      </p:sp>
    </p:spTree>
    <p:custDataLst>
      <p:tags r:id="rId1"/>
    </p:custDataLst>
    <p:extLst>
      <p:ext uri="{BB962C8B-B14F-4D97-AF65-F5344CB8AC3E}">
        <p14:creationId xmlns:p14="http://schemas.microsoft.com/office/powerpoint/2010/main" val="3079327961"/>
      </p:ext>
    </p:extLst>
  </p:cSld>
  <p:clrMapOvr>
    <a:masterClrMapping/>
  </p:clrMapOvr>
  <p:transition spd="slow">
    <p:wip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rtl="0"/>
            <a:r>
              <a:rPr lang="x-none" sz="1600"/>
              <a:t>Aplicación del proceso de resolución de problemas de seguridad</a:t>
            </a:r>
            <a:r>
              <a:rPr lang="en-US" altLang="en-US" sz="1600" dirty="0"/>
              <a:t/>
            </a:r>
            <a:br>
              <a:rPr lang="en-US" altLang="en-US" sz="1600" dirty="0"/>
            </a:br>
            <a:r>
              <a:rPr lang="x-none"/>
              <a:t>Proceso de resolución de problemas</a:t>
            </a:r>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CBA5E46D-D708-41FC-B4FD-37264256D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3818" y="862012"/>
            <a:ext cx="6636362" cy="3476624"/>
          </a:xfrm>
          <a:prstGeom prst="rect">
            <a:avLst/>
          </a:prstGeom>
        </p:spPr>
      </p:pic>
    </p:spTree>
    <p:custDataLst>
      <p:tags r:id="rId1"/>
    </p:custDataLst>
    <p:extLst>
      <p:ext uri="{BB962C8B-B14F-4D97-AF65-F5344CB8AC3E}">
        <p14:creationId xmlns:p14="http://schemas.microsoft.com/office/powerpoint/2010/main" val="2282813098"/>
      </p:ext>
    </p:extLst>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13"/>
  <p:tag name="ARTICULATE_PROJECT_OPEN" val="0"/>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14548</TotalTime>
  <Words>10886</Words>
  <Application>Microsoft Office PowerPoint</Application>
  <PresentationFormat>全屏显示(16:9)</PresentationFormat>
  <Paragraphs>1193</Paragraphs>
  <Slides>114</Slides>
  <Notes>114</Notes>
  <HiddenSlides>15</HiddenSlides>
  <MMClips>0</MMClips>
  <ScaleCrop>false</ScaleCrop>
  <HeadingPairs>
    <vt:vector size="4" baseType="variant">
      <vt:variant>
        <vt:lpstr>主题</vt:lpstr>
      </vt:variant>
      <vt:variant>
        <vt:i4>1</vt:i4>
      </vt:variant>
      <vt:variant>
        <vt:lpstr>幻灯片标题</vt:lpstr>
      </vt:variant>
      <vt:variant>
        <vt:i4>114</vt:i4>
      </vt:variant>
    </vt:vector>
  </HeadingPairs>
  <TitlesOfParts>
    <vt:vector size="115" baseType="lpstr">
      <vt:lpstr>Default Theme</vt:lpstr>
      <vt:lpstr>Capítulo 13: Seguridad</vt:lpstr>
      <vt:lpstr>Materiales del instructor: Guía de planificación del capítulo 13</vt:lpstr>
      <vt:lpstr>Capítulo 13: Seguridad</vt:lpstr>
      <vt:lpstr>Verifique su comprensión y ¿Qué conoce hasta ahora? </vt:lpstr>
      <vt:lpstr>Capítulo 13: Actividades</vt:lpstr>
      <vt:lpstr>Capítulo 13: Actividades (cont.)</vt:lpstr>
      <vt:lpstr>Capítulo 13: Actividades (cont.)</vt:lpstr>
      <vt:lpstr>Capítulo 13: Evaluación</vt:lpstr>
      <vt:lpstr>Capítulo 13: Prácticas recomendadas</vt:lpstr>
      <vt:lpstr>Capítulo 13: Prácticas recomendadas (cont.)</vt:lpstr>
      <vt:lpstr>Capítulo 13: Prácticas recomendadas (cont.)</vt:lpstr>
      <vt:lpstr>Capítulo 13: Ayuda adicional</vt:lpstr>
      <vt:lpstr>PowerPoint 演示文稿</vt:lpstr>
      <vt:lpstr>Capítulo 13: Seguridad</vt:lpstr>
      <vt:lpstr>Capítulo 13: Secciones y objetivos</vt:lpstr>
      <vt:lpstr>Capítulo 13: Secciones y objetivos (continuación)</vt:lpstr>
      <vt:lpstr>Capítulo 13: Secciones y objetivos (continuación)</vt:lpstr>
      <vt:lpstr>13.1 Amenazas para la seguridad</vt:lpstr>
      <vt:lpstr>Malware Malware</vt:lpstr>
      <vt:lpstr>Malware Virus y Caballos de Troya</vt:lpstr>
      <vt:lpstr>Malware Tipos de malware</vt:lpstr>
      <vt:lpstr>Prevención de malware Programas contra malware</vt:lpstr>
      <vt:lpstr>Prevención de malware Actualización de archivos de firma</vt:lpstr>
      <vt:lpstr>Prevención de malware Explicación de video: Programas antimalware</vt:lpstr>
      <vt:lpstr>Prevención de malware Reparación de sistemas infectados</vt:lpstr>
      <vt:lpstr>Prevención de malware Explicación de video: corrección de un sistema infectado</vt:lpstr>
      <vt:lpstr>Ataques de red Las redes son objetivos</vt:lpstr>
      <vt:lpstr>Ataques a la red Tipos de ataques de TCP/IP</vt:lpstr>
      <vt:lpstr>Ataques a la red Tipos de ataques de TCP/IP (Cont.)</vt:lpstr>
      <vt:lpstr>Ataques a la red  Día cero</vt:lpstr>
      <vt:lpstr>Ataques a la red Protección contra ataques a la red</vt:lpstr>
      <vt:lpstr>Ataques de ingeniería social ingeniería social</vt:lpstr>
      <vt:lpstr>Ataques de ingeniería social Técnicas de ingeniería social</vt:lpstr>
      <vt:lpstr>Ataques de ingeniería social Protección contra la ingeniería social</vt:lpstr>
      <vt:lpstr>13.2 Procedimientos de seguridad</vt:lpstr>
      <vt:lpstr>Políticas de seguridad Qué es una política de seguridad</vt:lpstr>
      <vt:lpstr>Política de seguridad Categoría de política de seguridad</vt:lpstr>
      <vt:lpstr>Política de seguridad Protección de dispositivos y datos</vt:lpstr>
      <vt:lpstr>Protección de equipos físicos Seguridad física</vt:lpstr>
      <vt:lpstr>Política de seguridad Categoría de política de seguridad</vt:lpstr>
      <vt:lpstr>Protección de equipos físicos Trampas</vt:lpstr>
      <vt:lpstr>Protección de equipos físicos Protección de las computadoras y el hardware de red</vt:lpstr>
      <vt:lpstr>Protección de equipos físicos Protección de las computadoras y el hardware de red (Cont.)</vt:lpstr>
      <vt:lpstr>Protección de datos Datos: su mayor activo</vt:lpstr>
      <vt:lpstr>Protección de datos Copias de respaldo de datos</vt:lpstr>
      <vt:lpstr>Protección de datos Permisos de archivo y de carpeta</vt:lpstr>
      <vt:lpstr>Protección de datos Cifrado de archivo y de carpeta</vt:lpstr>
      <vt:lpstr>Protección de datos Windows BitLocker y BitLocker To Go</vt:lpstr>
      <vt:lpstr>Prevención de malware Demostración en video: BitLocker y BitLocker To Go</vt:lpstr>
      <vt:lpstr>Prevención de malware Práctica de laboratorio: BitLocker y BitLocker To Go</vt:lpstr>
      <vt:lpstr>Destrucción de datos Medios magnéticos de eliminación de datos</vt:lpstr>
      <vt:lpstr>Destrucción de datos Otros medios de eliminación de datos</vt:lpstr>
      <vt:lpstr>Destrucción de datos Reciclado y destrucción del disco duro</vt:lpstr>
      <vt:lpstr>13.3 Protección de las estaciones de trabajo con Windows</vt:lpstr>
      <vt:lpstr>Protección de una estación de trabajo Protección de una computadora</vt:lpstr>
      <vt:lpstr>Protección de una estación de trabajo Protección del BIOS</vt:lpstr>
      <vt:lpstr>Protección de una estación de trabajo Protección del inicio de sesión de Windows</vt:lpstr>
      <vt:lpstr>Protección de una estación de trabajo Administración local de contraseñas</vt:lpstr>
      <vt:lpstr>Protección de una estación de trabajo Nombres de usuario y contraseñas</vt:lpstr>
      <vt:lpstr>Política de seguridad local de Windows Política de seguridad local de Windows</vt:lpstr>
      <vt:lpstr>Política de seguridad local de Windows Configuración de seguridad de políticas de la cuenta</vt:lpstr>
      <vt:lpstr>Política de seguridad local de Windows Configuración de seguridad de políticas locales</vt:lpstr>
      <vt:lpstr>Política de seguridad local de Windows Exportación de la política de seguridad local</vt:lpstr>
      <vt:lpstr>Política de seguridad local de Windows Práctica de laboratorio: Configuración de la política de seguridad local de Windows</vt:lpstr>
      <vt:lpstr>Administración de usuarios y grupos Mantenimiento de cuentas</vt:lpstr>
      <vt:lpstr>Administración de usuarios y grupos Administración de las herramientas y tareas de cuentas de usuarios</vt:lpstr>
      <vt:lpstr>Administración de usuarios y grupos Administrador de usuarios y grupos locales</vt:lpstr>
      <vt:lpstr>Administrar usuarios y grupos Administración de usuarios</vt:lpstr>
      <vt:lpstr>Administración de usuarios y grupos Usuarios y computadoras de Active Directory</vt:lpstr>
      <vt:lpstr>Administración de usuarios y grupos Práctica de laboratorio: Configuración de usuarios y grupos en Windows</vt:lpstr>
      <vt:lpstr>Firewall de Windows Firewalls</vt:lpstr>
      <vt:lpstr>Windows Firewall Firewalls en software</vt:lpstr>
      <vt:lpstr>Firewall de Windows Firewalls de Windows</vt:lpstr>
      <vt:lpstr>Firewall de Windows Configuración de excepciones en Firewall de Windows</vt:lpstr>
      <vt:lpstr>Firewall de Windows Firewalls de Windows con seguridad avanzada</vt:lpstr>
      <vt:lpstr>Firewall de Windows Práctica de laboratorio: Configuración del Firewall de Windows</vt:lpstr>
      <vt:lpstr>Seguridad Web Seguridad Web</vt:lpstr>
      <vt:lpstr>Seguridad Web Navegación InPrivate</vt:lpstr>
      <vt:lpstr>Seguridad web Bloqueador de elementos emergentes</vt:lpstr>
      <vt:lpstr>Seguridad Web Filtro SmartScreen</vt:lpstr>
      <vt:lpstr>Seguridad web Filtrado de ActiveX</vt:lpstr>
      <vt:lpstr>Mantenimiento de la seguridad Configuración restrictiva </vt:lpstr>
      <vt:lpstr>Mantenimiento de la seguridad Deshabilitar la reproducción automática</vt:lpstr>
      <vt:lpstr>Mantenimiento de la seguridad Paquetes de servicios y parches de seguridad del sistema operativo</vt:lpstr>
      <vt:lpstr>13.4 Configuración de la seguridad inalámbrica.</vt:lpstr>
      <vt:lpstr>Configuración de la seguridad inalámbrica Tipos comunes de cifrado de comunicaciones</vt:lpstr>
      <vt:lpstr>Configuración de la seguridad inalámbrica Tipos comunes de cifrado de comunicaciones (Cont.)</vt:lpstr>
      <vt:lpstr>Configuración de la seguridad inalámbrica Tipos comunes de cifrado de comunicaciones (Cont.)</vt:lpstr>
      <vt:lpstr>Configuración de la seguridad inalámbrica Identificadores del conjunto de servicios</vt:lpstr>
      <vt:lpstr>Configuración de la seguridad inalámbrica Métodos de autenticación</vt:lpstr>
      <vt:lpstr>Configuración de seguridad inalámbrica Modos de seguridad inalámbrica</vt:lpstr>
      <vt:lpstr>Configuración de seguridad inalámbrica Modos de seguridad inalámbrica (Cont.)</vt:lpstr>
      <vt:lpstr>Configuración de seguridad inalámbrica Actualizaciones de firmware </vt:lpstr>
      <vt:lpstr>Configuración de la seguridad inalámbrica Firewalls</vt:lpstr>
      <vt:lpstr>Configuración de la seguridad inalámbrica Reenvío y activación de puertos</vt:lpstr>
      <vt:lpstr>Configuración de la seguridad inalámbrica Universal Plug and Play</vt:lpstr>
      <vt:lpstr>Configuración de la seguridad inalámbrica Packet Tracer: Configuración de la seguridad inalámbrica</vt:lpstr>
      <vt:lpstr>13.5: Proceso básico de solución de problemas de seguridad</vt:lpstr>
      <vt:lpstr>Aplicación del proceso de resolución de problemas de seguridad Proceso de resolución de problemas</vt:lpstr>
      <vt:lpstr>Aplicación del proceso de resolución de problemas a la seguridad Identificación del problema</vt:lpstr>
      <vt:lpstr>Aplicación del proceso de resolución de problemas de seguridad Establecimiento de una teoría de causa probable</vt:lpstr>
      <vt:lpstr>Aplicación del proceso de resolución de problemas de seguridad Prueba la teoría para determinar la causa</vt:lpstr>
      <vt:lpstr>Aplicación del proceso de resolución de problemas en de seguridad Establecimiento de un plan de acción para resolver el problema e implementar la solución</vt:lpstr>
      <vt:lpstr>Aplicación del proceso de resolución de problemas de seguridad Verificación de la funcionalidad completa del sistema y, si corresponde, implementación de medidas preventivas</vt:lpstr>
      <vt:lpstr>Aplicación del proceso de resolución de problemas de seguridad Registro de hallazgos, acciones y resultados</vt:lpstr>
      <vt:lpstr>Problemas y soluciones comunes de seguridad Identificación de problemas y soluciones comunes</vt:lpstr>
      <vt:lpstr>Problemas y soluciones comunes de seguridad Práctica de laboratorio: documentación de la información del cliente en una solicitud de trabajo</vt:lpstr>
      <vt:lpstr>13.6 Resumen del capítulo</vt:lpstr>
      <vt:lpstr>Conclusión Capítulo 13: Seguridad</vt:lpstr>
      <vt:lpstr>Sección 13.1 Nuevos términos y comandos</vt:lpstr>
      <vt:lpstr>Sección 13.2  Nuevos términos y comandos</vt:lpstr>
      <vt:lpstr>Sección 13.3  Nuevos términos y comandos</vt:lpstr>
      <vt:lpstr>Sección 13.4  Nuevos términos y comandos</vt:lpstr>
      <vt:lpstr>PowerPoint 演示文稿</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User</cp:lastModifiedBy>
  <cp:revision>692</cp:revision>
  <dcterms:created xsi:type="dcterms:W3CDTF">2016-08-22T22:27:36Z</dcterms:created>
  <dcterms:modified xsi:type="dcterms:W3CDTF">2019-12-03T10:17:04Z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DB1186DD-7D54-4C36-AEB3-25BE06CFB5A9</vt:lpwstr>
  </property>
  <property fmtid="{D5CDD505-2E9C-101B-9397-08002B2CF9AE}" pid="9" name="ArticulatePath">
    <vt:lpwstr>ITE7_Ch13_jv_jg</vt:lpwstr>
  </property>
</Properties>
</file>