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C193582-1E2D-44A4-B9AA-241596EEB320}" type="datetimeFigureOut">
              <a:rPr lang="fr-FR" smtClean="0"/>
              <a:t>21/05/2018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F3DA-A69C-46E5-9AE3-C3856015F9AA}" type="slidenum">
              <a:rPr lang="fr-FR" smtClean="0"/>
              <a:t>‹Nº›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582-1E2D-44A4-B9AA-241596EEB320}" type="datetimeFigureOut">
              <a:rPr lang="fr-FR" smtClean="0"/>
              <a:t>21/05/2018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F3DA-A69C-46E5-9AE3-C3856015F9AA}" type="slidenum">
              <a:rPr lang="fr-FR" smtClean="0"/>
              <a:t>‹Nº›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582-1E2D-44A4-B9AA-241596EEB320}" type="datetimeFigureOut">
              <a:rPr lang="fr-FR" smtClean="0"/>
              <a:t>21/05/2018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F3DA-A69C-46E5-9AE3-C3856015F9AA}" type="slidenum">
              <a:rPr lang="fr-FR" smtClean="0"/>
              <a:t>‹Nº›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582-1E2D-44A4-B9AA-241596EEB320}" type="datetimeFigureOut">
              <a:rPr lang="fr-FR" smtClean="0"/>
              <a:t>21/05/2018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F3DA-A69C-46E5-9AE3-C3856015F9AA}" type="slidenum">
              <a:rPr lang="fr-FR" smtClean="0"/>
              <a:t>‹Nº›</a:t>
            </a:fld>
            <a:endParaRPr lang="fr-FR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582-1E2D-44A4-B9AA-241596EEB320}" type="datetimeFigureOut">
              <a:rPr lang="fr-FR" smtClean="0"/>
              <a:t>21/05/2018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F3DA-A69C-46E5-9AE3-C3856015F9AA}" type="slidenum">
              <a:rPr lang="fr-FR" smtClean="0"/>
              <a:t>‹Nº›</a:t>
            </a:fld>
            <a:endParaRPr lang="fr-FR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582-1E2D-44A4-B9AA-241596EEB320}" type="datetimeFigureOut">
              <a:rPr lang="fr-FR" smtClean="0"/>
              <a:t>21/05/2018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F3DA-A69C-46E5-9AE3-C3856015F9AA}" type="slidenum">
              <a:rPr lang="fr-FR" smtClean="0"/>
              <a:t>‹Nº›</a:t>
            </a:fld>
            <a:endParaRPr lang="fr-FR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582-1E2D-44A4-B9AA-241596EEB320}" type="datetimeFigureOut">
              <a:rPr lang="fr-FR" smtClean="0"/>
              <a:t>21/05/2018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F3DA-A69C-46E5-9AE3-C3856015F9AA}" type="slidenum">
              <a:rPr lang="fr-FR" smtClean="0"/>
              <a:t>‹Nº›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582-1E2D-44A4-B9AA-241596EEB320}" type="datetimeFigureOut">
              <a:rPr lang="fr-FR" smtClean="0"/>
              <a:t>21/05/2018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F3DA-A69C-46E5-9AE3-C3856015F9AA}" type="slidenum">
              <a:rPr lang="fr-FR" smtClean="0"/>
              <a:t>‹Nº›</a:t>
            </a:fld>
            <a:endParaRPr lang="fr-FR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582-1E2D-44A4-B9AA-241596EEB320}" type="datetimeFigureOut">
              <a:rPr lang="fr-FR" smtClean="0"/>
              <a:t>21/05/2018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F3DA-A69C-46E5-9AE3-C3856015F9AA}" type="slidenum">
              <a:rPr lang="fr-FR" smtClean="0"/>
              <a:t>‹Nº›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582-1E2D-44A4-B9AA-241596EEB320}" type="datetimeFigureOut">
              <a:rPr lang="fr-FR" smtClean="0"/>
              <a:t>21/05/2018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F3DA-A69C-46E5-9AE3-C3856015F9AA}" type="slidenum">
              <a:rPr lang="fr-FR" smtClean="0"/>
              <a:t>‹Nº›</a:t>
            </a:fld>
            <a:endParaRPr lang="fr-F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582-1E2D-44A4-B9AA-241596EEB320}" type="datetimeFigureOut">
              <a:rPr lang="fr-FR" smtClean="0"/>
              <a:t>21/05/2018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F3DA-A69C-46E5-9AE3-C3856015F9AA}" type="slidenum">
              <a:rPr lang="fr-FR" smtClean="0"/>
              <a:t>‹Nº›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C193582-1E2D-44A4-B9AA-241596EEB320}" type="datetimeFigureOut">
              <a:rPr lang="fr-FR" smtClean="0"/>
              <a:t>21/05/2018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594F3DA-A69C-46E5-9AE3-C3856015F9AA}" type="slidenum">
              <a:rPr lang="fr-FR" smtClean="0"/>
              <a:t>‹Nº›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liaison et l’enchaînement</a:t>
            </a:r>
            <a:endParaRPr lang="fr-FR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fr-FR" dirty="0"/>
              <a:t>L’enchaînement et la liaison sont deux phénomènes qu'on observe dans la langue parlée. Leur fonction essentielle est de faciliter la prononciation des mots lorsque ceux-ci sont prononcés les uns à la suite des autres dans des phrases ou des expressions qui comprennent plus d'un mot</a:t>
            </a:r>
            <a:r>
              <a:rPr lang="fr-FR" dirty="0" smtClean="0"/>
              <a:t>. L’enchaînement </a:t>
            </a:r>
            <a:r>
              <a:rPr lang="fr-FR" dirty="0"/>
              <a:t>et la liaison réorganisent la structure syllabique des mots qui font désormais partie d'une phrase ou d'une expression. Cette réorganisation de la structure syllabique a une influence sur le rythme de la phrase, son </a:t>
            </a:r>
            <a:r>
              <a:rPr lang="fr-FR" dirty="0" smtClean="0"/>
              <a:t>accentuation.</a:t>
            </a:r>
            <a:endParaRPr lang="fr-FR" dirty="0"/>
          </a:p>
        </p:txBody>
      </p:sp>
      <p:pic>
        <p:nvPicPr>
          <p:cNvPr id="5" name="Picture 2" descr="Licencia de Creative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1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exercices</a:t>
            </a:r>
            <a:endParaRPr lang="fr-FR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i="1" dirty="0"/>
              <a:t>Mes amis italiens ont vingt ans.</a:t>
            </a:r>
            <a:endParaRPr lang="fr-FR" dirty="0"/>
          </a:p>
          <a:p>
            <a:r>
              <a:rPr lang="fr-FR" i="1" dirty="0" smtClean="0"/>
              <a:t>Ils </a:t>
            </a:r>
            <a:r>
              <a:rPr lang="fr-FR" i="1" dirty="0"/>
              <a:t>habitent en Espagne, mais leurs enfants habitent en Hollande.</a:t>
            </a:r>
            <a:endParaRPr lang="fr-FR" dirty="0"/>
          </a:p>
          <a:p>
            <a:r>
              <a:rPr lang="fr-FR" i="1" dirty="0" smtClean="0"/>
              <a:t>Elles </a:t>
            </a:r>
            <a:r>
              <a:rPr lang="fr-FR" i="1" dirty="0"/>
              <a:t>achètent des objets en bois.</a:t>
            </a:r>
            <a:endParaRPr lang="fr-FR" dirty="0"/>
          </a:p>
          <a:p>
            <a:r>
              <a:rPr lang="fr-FR" i="1" dirty="0" smtClean="0"/>
              <a:t>Son </a:t>
            </a:r>
            <a:r>
              <a:rPr lang="fr-FR" i="1" dirty="0"/>
              <a:t>ami vient dans deux heures. </a:t>
            </a:r>
            <a:endParaRPr lang="fr-FR" dirty="0"/>
          </a:p>
          <a:p>
            <a:r>
              <a:rPr lang="fr-FR" i="1" dirty="0" smtClean="0"/>
              <a:t>Ses </a:t>
            </a:r>
            <a:r>
              <a:rPr lang="fr-FR" i="1" dirty="0"/>
              <a:t>enfants vivent dans un appartement en Italie.</a:t>
            </a:r>
            <a:endParaRPr lang="fr-FR" dirty="0"/>
          </a:p>
          <a:p>
            <a:r>
              <a:rPr lang="fr-FR" i="1" dirty="0" smtClean="0"/>
              <a:t>Voici </a:t>
            </a:r>
            <a:r>
              <a:rPr lang="fr-FR" i="1" dirty="0"/>
              <a:t>neuf heures que nous attendons sous un grand arbre.</a:t>
            </a:r>
            <a:endParaRPr lang="fr-FR" dirty="0"/>
          </a:p>
          <a:p>
            <a:r>
              <a:rPr lang="fr-FR" i="1" dirty="0" smtClean="0"/>
              <a:t>Certaines </a:t>
            </a:r>
            <a:r>
              <a:rPr lang="fr-FR" i="1" dirty="0"/>
              <a:t>histoires sont très intéressantes.</a:t>
            </a:r>
            <a:endParaRPr lang="fr-FR" dirty="0"/>
          </a:p>
          <a:p>
            <a:endParaRPr lang="fr-FR" dirty="0"/>
          </a:p>
        </p:txBody>
      </p:sp>
      <p:pic>
        <p:nvPicPr>
          <p:cNvPr id="4" name="Picture 2" descr="Licencia de Creative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51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i="1" dirty="0" err="1"/>
              <a:t>Mes‿amis</a:t>
            </a:r>
            <a:r>
              <a:rPr lang="fr-FR" i="1" dirty="0"/>
              <a:t> italiens ont </a:t>
            </a:r>
            <a:r>
              <a:rPr lang="fr-FR" i="1" dirty="0" err="1"/>
              <a:t>vingt‿ans</a:t>
            </a:r>
            <a:r>
              <a:rPr lang="fr-FR" i="1" dirty="0"/>
              <a:t>.</a:t>
            </a:r>
            <a:endParaRPr lang="fr-FR" dirty="0"/>
          </a:p>
          <a:p>
            <a:r>
              <a:rPr lang="fr-FR" i="1" dirty="0" err="1" smtClean="0"/>
              <a:t>Ils‿habitent</a:t>
            </a:r>
            <a:r>
              <a:rPr lang="fr-FR" i="1" dirty="0" smtClean="0"/>
              <a:t> </a:t>
            </a:r>
            <a:r>
              <a:rPr lang="fr-FR" i="1" dirty="0" err="1"/>
              <a:t>en‿Espagne</a:t>
            </a:r>
            <a:r>
              <a:rPr lang="fr-FR" i="1" dirty="0"/>
              <a:t>, mais </a:t>
            </a:r>
            <a:r>
              <a:rPr lang="fr-FR" i="1" dirty="0" err="1"/>
              <a:t>leurs‿enfants</a:t>
            </a:r>
            <a:r>
              <a:rPr lang="fr-FR" i="1" dirty="0"/>
              <a:t> habitent en Hollande.</a:t>
            </a:r>
            <a:endParaRPr lang="fr-FR" dirty="0"/>
          </a:p>
          <a:p>
            <a:r>
              <a:rPr lang="fr-FR" i="1" dirty="0" err="1" smtClean="0"/>
              <a:t>Elles‿achètent</a:t>
            </a:r>
            <a:r>
              <a:rPr lang="fr-FR" i="1" dirty="0" smtClean="0"/>
              <a:t> </a:t>
            </a:r>
            <a:r>
              <a:rPr lang="fr-FR" i="1" dirty="0" err="1"/>
              <a:t>des‿objets</a:t>
            </a:r>
            <a:r>
              <a:rPr lang="fr-FR" i="1" dirty="0"/>
              <a:t> en bois.</a:t>
            </a:r>
            <a:endParaRPr lang="fr-FR" dirty="0"/>
          </a:p>
          <a:p>
            <a:r>
              <a:rPr lang="fr-FR" i="1" dirty="0" err="1" smtClean="0"/>
              <a:t>Son‿ami</a:t>
            </a:r>
            <a:r>
              <a:rPr lang="fr-FR" i="1" dirty="0" smtClean="0"/>
              <a:t> </a:t>
            </a:r>
            <a:r>
              <a:rPr lang="fr-FR" i="1" dirty="0"/>
              <a:t>vient dans </a:t>
            </a:r>
            <a:r>
              <a:rPr lang="fr-FR" i="1" dirty="0" err="1"/>
              <a:t>deux‿heures</a:t>
            </a:r>
            <a:r>
              <a:rPr lang="fr-FR" i="1" dirty="0"/>
              <a:t>.</a:t>
            </a:r>
            <a:endParaRPr lang="fr-FR" dirty="0"/>
          </a:p>
          <a:p>
            <a:r>
              <a:rPr lang="fr-FR" i="1" dirty="0" err="1" smtClean="0"/>
              <a:t>Ses‿enfants</a:t>
            </a:r>
            <a:r>
              <a:rPr lang="fr-FR" i="1" dirty="0" smtClean="0"/>
              <a:t> </a:t>
            </a:r>
            <a:r>
              <a:rPr lang="fr-FR" i="1" dirty="0"/>
              <a:t>vivent dans </a:t>
            </a:r>
            <a:r>
              <a:rPr lang="fr-FR" i="1" dirty="0" err="1"/>
              <a:t>un‿appartement</a:t>
            </a:r>
            <a:r>
              <a:rPr lang="fr-FR" i="1" dirty="0"/>
              <a:t> </a:t>
            </a:r>
            <a:r>
              <a:rPr lang="fr-FR" i="1" dirty="0" err="1"/>
              <a:t>en‿Italie</a:t>
            </a:r>
            <a:r>
              <a:rPr lang="fr-FR" i="1" dirty="0"/>
              <a:t>.</a:t>
            </a:r>
            <a:endParaRPr lang="fr-FR" dirty="0"/>
          </a:p>
          <a:p>
            <a:r>
              <a:rPr lang="fr-FR" i="1" dirty="0" smtClean="0"/>
              <a:t>Voici </a:t>
            </a:r>
            <a:r>
              <a:rPr lang="fr-FR" i="1" dirty="0" err="1"/>
              <a:t>neuf‿heures</a:t>
            </a:r>
            <a:r>
              <a:rPr lang="fr-FR" i="1" dirty="0"/>
              <a:t> que </a:t>
            </a:r>
            <a:r>
              <a:rPr lang="fr-FR" i="1" dirty="0" err="1"/>
              <a:t>nous‿attendons</a:t>
            </a:r>
            <a:r>
              <a:rPr lang="fr-FR" i="1" dirty="0"/>
              <a:t> </a:t>
            </a:r>
            <a:r>
              <a:rPr lang="fr-FR" i="1" dirty="0" err="1"/>
              <a:t>sous‿un</a:t>
            </a:r>
            <a:r>
              <a:rPr lang="fr-FR" i="1" dirty="0"/>
              <a:t> </a:t>
            </a:r>
            <a:r>
              <a:rPr lang="fr-FR" i="1" dirty="0" err="1"/>
              <a:t>grand‿arbre</a:t>
            </a:r>
            <a:r>
              <a:rPr lang="fr-FR" i="1" dirty="0"/>
              <a:t>.</a:t>
            </a:r>
            <a:endParaRPr lang="fr-FR" dirty="0"/>
          </a:p>
          <a:p>
            <a:r>
              <a:rPr lang="fr-FR" i="1" dirty="0" err="1" smtClean="0"/>
              <a:t>Certaines‿histoires</a:t>
            </a:r>
            <a:r>
              <a:rPr lang="fr-FR" i="1" dirty="0" smtClean="0"/>
              <a:t> </a:t>
            </a:r>
            <a:r>
              <a:rPr lang="fr-FR" i="1" dirty="0"/>
              <a:t>sont </a:t>
            </a:r>
            <a:r>
              <a:rPr lang="fr-FR" i="1" dirty="0" err="1"/>
              <a:t>très‿intéressantes</a:t>
            </a:r>
            <a:r>
              <a:rPr lang="fr-FR" i="1" dirty="0" smtClean="0"/>
              <a:t>.</a:t>
            </a:r>
            <a:endParaRPr lang="fr-FR" dirty="0"/>
          </a:p>
        </p:txBody>
      </p:sp>
      <p:pic>
        <p:nvPicPr>
          <p:cNvPr id="4" name="Picture 2" descr="Licencia de Creative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69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Faire toutes les liaisons </a:t>
            </a:r>
            <a:r>
              <a:rPr lang="fr-FR" dirty="0" smtClean="0"/>
              <a:t>possible</a:t>
            </a:r>
            <a:endParaRPr lang="fr-F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Nous</a:t>
            </a:r>
            <a:r>
              <a:rPr lang="fr-FR" baseline="-25000" dirty="0"/>
              <a:t> </a:t>
            </a:r>
            <a:r>
              <a:rPr lang="fr-FR" dirty="0" smtClean="0"/>
              <a:t>avons</a:t>
            </a:r>
            <a:r>
              <a:rPr lang="fr-FR" b="1" baseline="-25000" dirty="0"/>
              <a:t> </a:t>
            </a:r>
            <a:r>
              <a:rPr lang="fr-FR" dirty="0" smtClean="0"/>
              <a:t>été </a:t>
            </a:r>
            <a:r>
              <a:rPr lang="fr-FR" dirty="0"/>
              <a:t>invités chez </a:t>
            </a:r>
            <a:r>
              <a:rPr lang="fr-FR" dirty="0" smtClean="0"/>
              <a:t>un</a:t>
            </a:r>
            <a:r>
              <a:rPr lang="fr-FR" baseline="-25000" dirty="0"/>
              <a:t> </a:t>
            </a:r>
            <a:r>
              <a:rPr lang="fr-FR" dirty="0" smtClean="0"/>
              <a:t>ancien</a:t>
            </a:r>
            <a:r>
              <a:rPr lang="fr-FR" baseline="-25000" dirty="0"/>
              <a:t> </a:t>
            </a:r>
            <a:r>
              <a:rPr lang="fr-FR" dirty="0" smtClean="0"/>
              <a:t>élève </a:t>
            </a:r>
            <a:r>
              <a:rPr lang="fr-FR" dirty="0"/>
              <a:t>de mon </a:t>
            </a:r>
            <a:r>
              <a:rPr lang="fr-FR" dirty="0" smtClean="0"/>
              <a:t>père.</a:t>
            </a:r>
          </a:p>
          <a:p>
            <a:r>
              <a:rPr lang="fr-FR" dirty="0" smtClean="0"/>
              <a:t>Si vous étiez intéressés</a:t>
            </a:r>
            <a:r>
              <a:rPr lang="fr-FR" dirty="0"/>
              <a:t>, ce </a:t>
            </a:r>
            <a:r>
              <a:rPr lang="fr-FR" dirty="0" smtClean="0"/>
              <a:t>serait une </a:t>
            </a:r>
            <a:r>
              <a:rPr lang="fr-FR" dirty="0"/>
              <a:t>affaire </a:t>
            </a:r>
            <a:r>
              <a:rPr lang="fr-FR" dirty="0" smtClean="0"/>
              <a:t>en or.</a:t>
            </a:r>
          </a:p>
          <a:p>
            <a:r>
              <a:rPr lang="fr-FR" dirty="0" smtClean="0"/>
              <a:t>Mes</a:t>
            </a:r>
            <a:r>
              <a:rPr lang="fr-FR" baseline="-25000" dirty="0"/>
              <a:t> </a:t>
            </a:r>
            <a:r>
              <a:rPr lang="fr-FR" dirty="0" smtClean="0"/>
              <a:t>associés préfèrent</a:t>
            </a:r>
            <a:r>
              <a:rPr lang="fr-FR" b="1" baseline="-25000" dirty="0"/>
              <a:t> </a:t>
            </a:r>
            <a:r>
              <a:rPr lang="fr-FR" dirty="0" smtClean="0"/>
              <a:t>attendre.</a:t>
            </a:r>
          </a:p>
          <a:p>
            <a:r>
              <a:rPr lang="fr-FR" dirty="0" smtClean="0"/>
              <a:t>Nous vous</a:t>
            </a:r>
            <a:r>
              <a:rPr lang="fr-FR" baseline="-25000" dirty="0"/>
              <a:t> </a:t>
            </a:r>
            <a:r>
              <a:rPr lang="fr-FR" dirty="0" smtClean="0"/>
              <a:t>avons écoutés </a:t>
            </a:r>
            <a:r>
              <a:rPr lang="fr-FR" dirty="0"/>
              <a:t>avec </a:t>
            </a:r>
            <a:r>
              <a:rPr lang="fr-FR" dirty="0" smtClean="0"/>
              <a:t>attention.</a:t>
            </a:r>
          </a:p>
          <a:p>
            <a:r>
              <a:rPr lang="fr-FR" dirty="0" smtClean="0"/>
              <a:t>Elle </a:t>
            </a:r>
            <a:r>
              <a:rPr lang="fr-FR" dirty="0"/>
              <a:t>est sortie avec son </a:t>
            </a:r>
            <a:r>
              <a:rPr lang="fr-FR" dirty="0" smtClean="0"/>
              <a:t>petit ami.</a:t>
            </a:r>
          </a:p>
          <a:p>
            <a:r>
              <a:rPr lang="fr-FR" dirty="0" smtClean="0"/>
              <a:t>Certains étudiants </a:t>
            </a:r>
            <a:r>
              <a:rPr lang="fr-FR" dirty="0"/>
              <a:t>n’ont </a:t>
            </a:r>
            <a:r>
              <a:rPr lang="fr-FR" dirty="0" smtClean="0"/>
              <a:t>pas encore dix-neuf ans.</a:t>
            </a:r>
          </a:p>
          <a:p>
            <a:r>
              <a:rPr lang="fr-FR" dirty="0" smtClean="0"/>
              <a:t>Ces longs examens </a:t>
            </a:r>
            <a:r>
              <a:rPr lang="fr-FR" dirty="0"/>
              <a:t>médicaux </a:t>
            </a:r>
            <a:r>
              <a:rPr lang="fr-FR" dirty="0" smtClean="0"/>
              <a:t>sont extrêmement </a:t>
            </a:r>
            <a:r>
              <a:rPr lang="fr-FR" dirty="0"/>
              <a:t>chers.</a:t>
            </a:r>
            <a:br>
              <a:rPr lang="fr-FR" dirty="0"/>
            </a:br>
            <a:endParaRPr lang="fr-FR" dirty="0"/>
          </a:p>
        </p:txBody>
      </p:sp>
      <p:pic>
        <p:nvPicPr>
          <p:cNvPr id="4" name="Picture 2" descr="Licencia de Creative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76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Elles ont </a:t>
            </a:r>
            <a:r>
              <a:rPr lang="fr-FR" dirty="0"/>
              <a:t>pris de </a:t>
            </a:r>
            <a:r>
              <a:rPr lang="fr-FR" dirty="0" smtClean="0"/>
              <a:t>mauvaises habitudes.</a:t>
            </a:r>
          </a:p>
          <a:p>
            <a:r>
              <a:rPr lang="fr-FR" dirty="0" smtClean="0"/>
              <a:t>Il faut examiner ces offres </a:t>
            </a:r>
            <a:r>
              <a:rPr lang="fr-FR" dirty="0"/>
              <a:t>avec </a:t>
            </a:r>
            <a:r>
              <a:rPr lang="fr-FR" dirty="0" smtClean="0"/>
              <a:t>attention.</a:t>
            </a:r>
          </a:p>
          <a:p>
            <a:r>
              <a:rPr lang="fr-FR" dirty="0" smtClean="0"/>
              <a:t>Elles </a:t>
            </a:r>
            <a:r>
              <a:rPr lang="fr-FR" dirty="0"/>
              <a:t>sont </a:t>
            </a:r>
            <a:r>
              <a:rPr lang="fr-FR" dirty="0" smtClean="0"/>
              <a:t>fort</a:t>
            </a:r>
            <a:r>
              <a:rPr lang="fr-FR" b="1" baseline="-25000" dirty="0" smtClean="0"/>
              <a:t> </a:t>
            </a:r>
            <a:r>
              <a:rPr lang="fr-FR" dirty="0" smtClean="0"/>
              <a:t>intéressantes.</a:t>
            </a:r>
          </a:p>
          <a:p>
            <a:r>
              <a:rPr lang="fr-FR" dirty="0" smtClean="0"/>
              <a:t>Cet enfant </a:t>
            </a:r>
            <a:r>
              <a:rPr lang="fr-FR" dirty="0"/>
              <a:t>bouge </a:t>
            </a:r>
            <a:r>
              <a:rPr lang="fr-FR" dirty="0" smtClean="0"/>
              <a:t>sans arrêt.</a:t>
            </a:r>
          </a:p>
          <a:p>
            <a:r>
              <a:rPr lang="fr-FR" dirty="0" smtClean="0"/>
              <a:t>C’était au </a:t>
            </a:r>
            <a:r>
              <a:rPr lang="fr-FR" dirty="0"/>
              <a:t>début de </a:t>
            </a:r>
            <a:r>
              <a:rPr lang="fr-FR" dirty="0" smtClean="0"/>
              <a:t>l’hiver.</a:t>
            </a:r>
          </a:p>
          <a:p>
            <a:r>
              <a:rPr lang="fr-FR" dirty="0" smtClean="0"/>
              <a:t>Ces petites oranges sont excellentes.</a:t>
            </a:r>
          </a:p>
          <a:p>
            <a:r>
              <a:rPr lang="fr-FR" dirty="0" smtClean="0"/>
              <a:t>Le </a:t>
            </a:r>
            <a:r>
              <a:rPr lang="fr-FR" dirty="0"/>
              <a:t>navire a été perdu </a:t>
            </a:r>
            <a:r>
              <a:rPr lang="fr-FR" dirty="0" smtClean="0"/>
              <a:t>corps et </a:t>
            </a:r>
            <a:r>
              <a:rPr lang="fr-FR" dirty="0"/>
              <a:t>biens</a:t>
            </a:r>
            <a:r>
              <a:rPr lang="fr-FR" dirty="0" smtClean="0"/>
              <a:t>.</a:t>
            </a:r>
            <a:endParaRPr lang="fr-FR" dirty="0"/>
          </a:p>
          <a:p>
            <a:endParaRPr lang="fr-FR" dirty="0"/>
          </a:p>
        </p:txBody>
      </p:sp>
      <p:pic>
        <p:nvPicPr>
          <p:cNvPr id="4" name="Picture 2" descr="Licencia de Creative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58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Faire toutes les liaisons </a:t>
            </a:r>
            <a:r>
              <a:rPr lang="fr-FR" dirty="0" smtClean="0"/>
              <a:t>possible</a:t>
            </a:r>
            <a:endParaRPr lang="fr-F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err="1" smtClean="0"/>
              <a:t>Nous</a:t>
            </a:r>
            <a:r>
              <a:rPr lang="fr-FR" baseline="-25000" dirty="0" err="1">
                <a:solidFill>
                  <a:srgbClr val="FF0000"/>
                </a:solidFill>
              </a:rPr>
              <a:t>◡</a:t>
            </a:r>
            <a:r>
              <a:rPr lang="fr-FR" dirty="0" err="1"/>
              <a:t>avons</a:t>
            </a:r>
            <a:r>
              <a:rPr lang="fr-FR" b="1" baseline="-25000" dirty="0" err="1"/>
              <a:t>◡</a:t>
            </a:r>
            <a:r>
              <a:rPr lang="fr-FR" dirty="0" err="1"/>
              <a:t>été</a:t>
            </a:r>
            <a:r>
              <a:rPr lang="fr-FR" dirty="0"/>
              <a:t> invités chez </a:t>
            </a:r>
            <a:r>
              <a:rPr lang="fr-FR" dirty="0" err="1"/>
              <a:t>un</a:t>
            </a:r>
            <a:r>
              <a:rPr lang="fr-FR" baseline="-25000" dirty="0" err="1">
                <a:solidFill>
                  <a:srgbClr val="FF0000"/>
                </a:solidFill>
              </a:rPr>
              <a:t>◡</a:t>
            </a:r>
            <a:r>
              <a:rPr lang="fr-FR" dirty="0" err="1"/>
              <a:t>ancien</a:t>
            </a:r>
            <a:r>
              <a:rPr lang="fr-FR" baseline="-25000" dirty="0" err="1">
                <a:solidFill>
                  <a:srgbClr val="FF0000"/>
                </a:solidFill>
              </a:rPr>
              <a:t>◡</a:t>
            </a:r>
            <a:r>
              <a:rPr lang="fr-FR" dirty="0" err="1"/>
              <a:t>élève</a:t>
            </a:r>
            <a:r>
              <a:rPr lang="fr-FR" dirty="0"/>
              <a:t> de mon </a:t>
            </a:r>
            <a:r>
              <a:rPr lang="fr-FR" dirty="0" smtClean="0"/>
              <a:t>père.</a:t>
            </a:r>
          </a:p>
          <a:p>
            <a:r>
              <a:rPr lang="fr-FR" dirty="0" smtClean="0"/>
              <a:t>Si </a:t>
            </a:r>
            <a:r>
              <a:rPr lang="fr-FR" dirty="0" err="1"/>
              <a:t>vous</a:t>
            </a:r>
            <a:r>
              <a:rPr lang="fr-FR" baseline="-25000" dirty="0" err="1">
                <a:solidFill>
                  <a:srgbClr val="FF0000"/>
                </a:solidFill>
              </a:rPr>
              <a:t>◡</a:t>
            </a:r>
            <a:r>
              <a:rPr lang="fr-FR" dirty="0" err="1"/>
              <a:t>étiez</a:t>
            </a:r>
            <a:r>
              <a:rPr lang="fr-FR" b="1" baseline="-25000" dirty="0" err="1"/>
              <a:t>◡</a:t>
            </a:r>
            <a:r>
              <a:rPr lang="fr-FR" dirty="0" err="1"/>
              <a:t>intéressés</a:t>
            </a:r>
            <a:r>
              <a:rPr lang="fr-FR" dirty="0"/>
              <a:t>, ce </a:t>
            </a:r>
            <a:r>
              <a:rPr lang="fr-FR" dirty="0" err="1"/>
              <a:t>serait</a:t>
            </a:r>
            <a:r>
              <a:rPr lang="fr-FR" b="1" baseline="-25000" dirty="0" err="1"/>
              <a:t>◡</a:t>
            </a:r>
            <a:r>
              <a:rPr lang="fr-FR" dirty="0" err="1"/>
              <a:t>une</a:t>
            </a:r>
            <a:r>
              <a:rPr lang="fr-FR" dirty="0"/>
              <a:t> affaire </a:t>
            </a:r>
            <a:r>
              <a:rPr lang="fr-FR" dirty="0" err="1"/>
              <a:t>en</a:t>
            </a:r>
            <a:r>
              <a:rPr lang="fr-FR" baseline="-25000" dirty="0" err="1">
                <a:solidFill>
                  <a:srgbClr val="FF0000"/>
                </a:solidFill>
              </a:rPr>
              <a:t>◡</a:t>
            </a:r>
            <a:r>
              <a:rPr lang="fr-FR" dirty="0" err="1" smtClean="0"/>
              <a:t>or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Mes</a:t>
            </a:r>
            <a:r>
              <a:rPr lang="fr-FR" baseline="-25000" dirty="0" err="1">
                <a:solidFill>
                  <a:srgbClr val="FF0000"/>
                </a:solidFill>
              </a:rPr>
              <a:t>◡</a:t>
            </a:r>
            <a:r>
              <a:rPr lang="fr-FR" dirty="0" err="1"/>
              <a:t>associés</a:t>
            </a:r>
            <a:r>
              <a:rPr lang="fr-FR" dirty="0"/>
              <a:t> </a:t>
            </a:r>
            <a:r>
              <a:rPr lang="fr-FR" dirty="0" err="1"/>
              <a:t>préfèrent</a:t>
            </a:r>
            <a:r>
              <a:rPr lang="fr-FR" b="1" baseline="-25000" dirty="0" err="1"/>
              <a:t>◡</a:t>
            </a:r>
            <a:r>
              <a:rPr lang="fr-FR" dirty="0" err="1" smtClean="0"/>
              <a:t>attendre</a:t>
            </a:r>
            <a:r>
              <a:rPr lang="fr-FR" dirty="0" smtClean="0"/>
              <a:t>.</a:t>
            </a:r>
          </a:p>
          <a:p>
            <a:r>
              <a:rPr lang="fr-FR" dirty="0" smtClean="0"/>
              <a:t>Nous </a:t>
            </a:r>
            <a:r>
              <a:rPr lang="fr-FR" dirty="0" err="1"/>
              <a:t>vous</a:t>
            </a:r>
            <a:r>
              <a:rPr lang="fr-FR" baseline="-25000" dirty="0" err="1">
                <a:solidFill>
                  <a:srgbClr val="FF0000"/>
                </a:solidFill>
              </a:rPr>
              <a:t>◡</a:t>
            </a:r>
            <a:r>
              <a:rPr lang="fr-FR" dirty="0" err="1"/>
              <a:t>avons</a:t>
            </a:r>
            <a:r>
              <a:rPr lang="fr-FR" b="1" baseline="-25000" dirty="0" err="1"/>
              <a:t>◡</a:t>
            </a:r>
            <a:r>
              <a:rPr lang="fr-FR" dirty="0" err="1"/>
              <a:t>écoutés</a:t>
            </a:r>
            <a:r>
              <a:rPr lang="fr-FR" dirty="0"/>
              <a:t> avec </a:t>
            </a:r>
            <a:r>
              <a:rPr lang="fr-FR" dirty="0" smtClean="0"/>
              <a:t>attention.</a:t>
            </a:r>
          </a:p>
          <a:p>
            <a:r>
              <a:rPr lang="fr-FR" dirty="0" smtClean="0"/>
              <a:t>Elle </a:t>
            </a:r>
            <a:r>
              <a:rPr lang="fr-FR" dirty="0"/>
              <a:t>est sortie avec son </a:t>
            </a:r>
            <a:r>
              <a:rPr lang="fr-FR" dirty="0" err="1"/>
              <a:t>petit</a:t>
            </a:r>
            <a:r>
              <a:rPr lang="fr-FR" baseline="-25000" dirty="0" err="1">
                <a:solidFill>
                  <a:srgbClr val="FF0000"/>
                </a:solidFill>
              </a:rPr>
              <a:t>◡</a:t>
            </a:r>
            <a:r>
              <a:rPr lang="fr-FR" dirty="0" err="1" smtClean="0"/>
              <a:t>ami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Certains</a:t>
            </a:r>
            <a:r>
              <a:rPr lang="fr-FR" baseline="-25000" dirty="0" err="1">
                <a:solidFill>
                  <a:srgbClr val="FF0000"/>
                </a:solidFill>
              </a:rPr>
              <a:t>◡</a:t>
            </a:r>
            <a:r>
              <a:rPr lang="fr-FR" dirty="0" err="1"/>
              <a:t>étudiants</a:t>
            </a:r>
            <a:r>
              <a:rPr lang="fr-FR" dirty="0"/>
              <a:t> n’ont </a:t>
            </a:r>
            <a:r>
              <a:rPr lang="fr-FR" dirty="0" err="1"/>
              <a:t>pas</a:t>
            </a:r>
            <a:r>
              <a:rPr lang="fr-FR" b="1" baseline="-25000" dirty="0" err="1"/>
              <a:t>◡</a:t>
            </a:r>
            <a:r>
              <a:rPr lang="fr-FR" dirty="0" err="1"/>
              <a:t>encore</a:t>
            </a:r>
            <a:r>
              <a:rPr lang="fr-FR" dirty="0"/>
              <a:t> </a:t>
            </a:r>
            <a:r>
              <a:rPr lang="fr-FR" dirty="0" err="1"/>
              <a:t>dix-neuf</a:t>
            </a:r>
            <a:r>
              <a:rPr lang="fr-FR" baseline="-25000" dirty="0" err="1">
                <a:solidFill>
                  <a:srgbClr val="FF0000"/>
                </a:solidFill>
              </a:rPr>
              <a:t>◡</a:t>
            </a:r>
            <a:r>
              <a:rPr lang="fr-FR" dirty="0" err="1" smtClean="0"/>
              <a:t>ans</a:t>
            </a:r>
            <a:r>
              <a:rPr lang="fr-FR" dirty="0" smtClean="0"/>
              <a:t>.</a:t>
            </a:r>
          </a:p>
          <a:p>
            <a:r>
              <a:rPr lang="fr-FR" dirty="0" smtClean="0"/>
              <a:t>Ces </a:t>
            </a:r>
            <a:r>
              <a:rPr lang="fr-FR" dirty="0" err="1"/>
              <a:t>longs</a:t>
            </a:r>
            <a:r>
              <a:rPr lang="fr-FR" baseline="-25000" dirty="0" err="1">
                <a:solidFill>
                  <a:srgbClr val="FF0000"/>
                </a:solidFill>
              </a:rPr>
              <a:t>◡</a:t>
            </a:r>
            <a:r>
              <a:rPr lang="fr-FR" dirty="0" err="1"/>
              <a:t>examens</a:t>
            </a:r>
            <a:r>
              <a:rPr lang="fr-FR" dirty="0"/>
              <a:t> médicaux </a:t>
            </a:r>
            <a:r>
              <a:rPr lang="fr-FR" dirty="0" err="1"/>
              <a:t>sont</a:t>
            </a:r>
            <a:r>
              <a:rPr lang="fr-FR" b="1" baseline="-25000" dirty="0" err="1"/>
              <a:t>◡</a:t>
            </a:r>
            <a:r>
              <a:rPr lang="fr-FR" dirty="0" err="1"/>
              <a:t>extrêmement</a:t>
            </a:r>
            <a:r>
              <a:rPr lang="fr-FR" dirty="0"/>
              <a:t> chers.</a:t>
            </a:r>
            <a:br>
              <a:rPr lang="fr-FR" dirty="0"/>
            </a:br>
            <a:endParaRPr lang="fr-FR" dirty="0"/>
          </a:p>
        </p:txBody>
      </p:sp>
      <p:pic>
        <p:nvPicPr>
          <p:cNvPr id="4" name="Picture 2" descr="Licencia de Creative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83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err="1"/>
              <a:t>Elles</a:t>
            </a:r>
            <a:r>
              <a:rPr lang="fr-FR" baseline="-25000" dirty="0" err="1">
                <a:solidFill>
                  <a:srgbClr val="FF0000"/>
                </a:solidFill>
              </a:rPr>
              <a:t>◡</a:t>
            </a:r>
            <a:r>
              <a:rPr lang="fr-FR" dirty="0" err="1"/>
              <a:t>ont</a:t>
            </a:r>
            <a:r>
              <a:rPr lang="fr-FR" dirty="0"/>
              <a:t> pris de </a:t>
            </a:r>
            <a:r>
              <a:rPr lang="fr-FR" dirty="0" err="1"/>
              <a:t>mauvaises</a:t>
            </a:r>
            <a:r>
              <a:rPr lang="fr-FR" baseline="-25000" dirty="0" err="1">
                <a:solidFill>
                  <a:srgbClr val="FF0000"/>
                </a:solidFill>
              </a:rPr>
              <a:t>◡</a:t>
            </a:r>
            <a:r>
              <a:rPr lang="fr-FR" dirty="0" err="1"/>
              <a:t>habitudes</a:t>
            </a:r>
            <a:r>
              <a:rPr lang="fr-FR" dirty="0" smtClean="0"/>
              <a:t>.</a:t>
            </a:r>
          </a:p>
          <a:p>
            <a:r>
              <a:rPr lang="fr-FR" dirty="0" smtClean="0"/>
              <a:t>Il </a:t>
            </a:r>
            <a:r>
              <a:rPr lang="fr-FR" dirty="0" err="1"/>
              <a:t>faut</a:t>
            </a:r>
            <a:r>
              <a:rPr lang="fr-FR" b="1" baseline="-25000" dirty="0" err="1"/>
              <a:t>◡</a:t>
            </a:r>
            <a:r>
              <a:rPr lang="fr-FR" dirty="0" err="1"/>
              <a:t>examiner</a:t>
            </a:r>
            <a:r>
              <a:rPr lang="fr-FR" dirty="0"/>
              <a:t> </a:t>
            </a:r>
            <a:r>
              <a:rPr lang="fr-FR" dirty="0" err="1"/>
              <a:t>ces</a:t>
            </a:r>
            <a:r>
              <a:rPr lang="fr-FR" baseline="-25000" dirty="0" err="1">
                <a:solidFill>
                  <a:srgbClr val="FF0000"/>
                </a:solidFill>
              </a:rPr>
              <a:t>◡</a:t>
            </a:r>
            <a:r>
              <a:rPr lang="fr-FR" dirty="0" err="1"/>
              <a:t>offres</a:t>
            </a:r>
            <a:r>
              <a:rPr lang="fr-FR" dirty="0"/>
              <a:t> avec </a:t>
            </a:r>
            <a:r>
              <a:rPr lang="fr-FR" dirty="0" smtClean="0"/>
              <a:t>attention.</a:t>
            </a:r>
          </a:p>
          <a:p>
            <a:r>
              <a:rPr lang="fr-FR" dirty="0" smtClean="0"/>
              <a:t>Elles </a:t>
            </a:r>
            <a:r>
              <a:rPr lang="fr-FR" dirty="0"/>
              <a:t>sont </a:t>
            </a:r>
            <a:r>
              <a:rPr lang="fr-FR" dirty="0" err="1"/>
              <a:t>fort</a:t>
            </a:r>
            <a:r>
              <a:rPr lang="fr-FR" b="1" baseline="-25000" dirty="0" err="1"/>
              <a:t>◡</a:t>
            </a:r>
            <a:r>
              <a:rPr lang="fr-FR" dirty="0" err="1" smtClean="0"/>
              <a:t>intéressantes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Cet</a:t>
            </a:r>
            <a:r>
              <a:rPr lang="fr-FR" baseline="-25000" dirty="0" err="1">
                <a:solidFill>
                  <a:srgbClr val="FF0000"/>
                </a:solidFill>
              </a:rPr>
              <a:t>◡</a:t>
            </a:r>
            <a:r>
              <a:rPr lang="fr-FR" dirty="0" err="1"/>
              <a:t>enfant</a:t>
            </a:r>
            <a:r>
              <a:rPr lang="fr-FR" dirty="0"/>
              <a:t> bouge </a:t>
            </a:r>
            <a:r>
              <a:rPr lang="fr-FR" dirty="0" err="1"/>
              <a:t>sans</a:t>
            </a:r>
            <a:r>
              <a:rPr lang="fr-FR" baseline="-25000" dirty="0" err="1">
                <a:solidFill>
                  <a:srgbClr val="FF0000"/>
                </a:solidFill>
              </a:rPr>
              <a:t>◡</a:t>
            </a:r>
            <a:r>
              <a:rPr lang="fr-FR" dirty="0" err="1" smtClean="0"/>
              <a:t>arrêt</a:t>
            </a:r>
            <a:r>
              <a:rPr lang="fr-FR" dirty="0" smtClean="0"/>
              <a:t>.</a:t>
            </a:r>
          </a:p>
          <a:p>
            <a:r>
              <a:rPr lang="fr-FR" dirty="0" smtClean="0"/>
              <a:t>C’</a:t>
            </a:r>
            <a:r>
              <a:rPr lang="fr-FR" dirty="0" err="1" smtClean="0"/>
              <a:t>était</a:t>
            </a:r>
            <a:r>
              <a:rPr lang="fr-FR" b="1" baseline="-25000" dirty="0" err="1"/>
              <a:t>◡</a:t>
            </a:r>
            <a:r>
              <a:rPr lang="fr-FR" dirty="0" err="1"/>
              <a:t>au</a:t>
            </a:r>
            <a:r>
              <a:rPr lang="fr-FR" dirty="0"/>
              <a:t> début de </a:t>
            </a:r>
            <a:r>
              <a:rPr lang="fr-FR" dirty="0" smtClean="0"/>
              <a:t>l’hiver.</a:t>
            </a:r>
          </a:p>
          <a:p>
            <a:r>
              <a:rPr lang="fr-FR" dirty="0" smtClean="0"/>
              <a:t>Ces </a:t>
            </a:r>
            <a:r>
              <a:rPr lang="fr-FR" dirty="0" err="1"/>
              <a:t>petites</a:t>
            </a:r>
            <a:r>
              <a:rPr lang="fr-FR" baseline="-25000" dirty="0" err="1">
                <a:solidFill>
                  <a:srgbClr val="FF0000"/>
                </a:solidFill>
              </a:rPr>
              <a:t>◡</a:t>
            </a:r>
            <a:r>
              <a:rPr lang="fr-FR" dirty="0" err="1"/>
              <a:t>oranges</a:t>
            </a:r>
            <a:r>
              <a:rPr lang="fr-FR" dirty="0"/>
              <a:t> </a:t>
            </a:r>
            <a:r>
              <a:rPr lang="fr-FR" dirty="0" err="1"/>
              <a:t>sont</a:t>
            </a:r>
            <a:r>
              <a:rPr lang="fr-FR" b="1" baseline="-25000" dirty="0" err="1"/>
              <a:t>◡</a:t>
            </a:r>
            <a:r>
              <a:rPr lang="fr-FR" dirty="0" err="1" smtClean="0"/>
              <a:t>excellentes</a:t>
            </a:r>
            <a:r>
              <a:rPr lang="fr-FR" dirty="0" smtClean="0"/>
              <a:t>.</a:t>
            </a:r>
          </a:p>
          <a:p>
            <a:r>
              <a:rPr lang="fr-FR" dirty="0" smtClean="0"/>
              <a:t>Le </a:t>
            </a:r>
            <a:r>
              <a:rPr lang="fr-FR" dirty="0"/>
              <a:t>navire a été perdu </a:t>
            </a:r>
            <a:r>
              <a:rPr lang="fr-FR" dirty="0" err="1"/>
              <a:t>corps</a:t>
            </a:r>
            <a:r>
              <a:rPr lang="fr-FR" baseline="-25000" dirty="0" err="1">
                <a:solidFill>
                  <a:srgbClr val="FF0000"/>
                </a:solidFill>
              </a:rPr>
              <a:t>◡</a:t>
            </a:r>
            <a:r>
              <a:rPr lang="fr-FR" dirty="0" err="1"/>
              <a:t>et</a:t>
            </a:r>
            <a:r>
              <a:rPr lang="fr-FR" dirty="0"/>
              <a:t> biens</a:t>
            </a:r>
            <a:r>
              <a:rPr lang="fr-FR" dirty="0" smtClean="0"/>
              <a:t>.</a:t>
            </a:r>
            <a:endParaRPr lang="fr-FR" dirty="0"/>
          </a:p>
          <a:p>
            <a:endParaRPr lang="fr-FR" dirty="0"/>
          </a:p>
        </p:txBody>
      </p:sp>
      <p:pic>
        <p:nvPicPr>
          <p:cNvPr id="4" name="Picture 2" descr="Licencia de Creative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47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L’enchaînement</a:t>
            </a:r>
            <a:endParaRPr lang="fr-F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/>
              <a:t>L’enchaînement, le mot le dit, est le fait d'enchaîner à l'oral deux mots qui se suivent en joignant la dernière consonne ou la dernière voyelle prononcée d’un mot à la voyelle du mot suivant</a:t>
            </a:r>
            <a:r>
              <a:rPr lang="fr-FR" dirty="0" smtClean="0"/>
              <a:t>. On </a:t>
            </a:r>
            <a:r>
              <a:rPr lang="fr-FR" dirty="0"/>
              <a:t>distingue deux types d'enchaînement</a:t>
            </a:r>
            <a:r>
              <a:rPr lang="fr-FR" dirty="0" smtClean="0"/>
              <a:t>:</a:t>
            </a:r>
          </a:p>
          <a:p>
            <a:pPr lvl="1"/>
            <a:r>
              <a:rPr lang="fr-FR" sz="1800" dirty="0" smtClean="0"/>
              <a:t>L’enchaînement consonantique</a:t>
            </a:r>
          </a:p>
          <a:p>
            <a:pPr lvl="1"/>
            <a:r>
              <a:rPr lang="fr-FR" sz="1800" dirty="0" smtClean="0"/>
              <a:t>L’enchaînement vocalique</a:t>
            </a:r>
            <a:endParaRPr lang="fr-FR" sz="1800" dirty="0"/>
          </a:p>
        </p:txBody>
      </p:sp>
      <p:pic>
        <p:nvPicPr>
          <p:cNvPr id="4" name="Picture 2" descr="Licencia de Creative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70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fr-FR" dirty="0"/>
              <a:t>L’enchaînement </a:t>
            </a:r>
            <a:r>
              <a:rPr lang="fr-FR" dirty="0" smtClean="0"/>
              <a:t>consonantique</a:t>
            </a:r>
            <a:endParaRPr lang="fr-F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/>
              <a:t>L’enchaînement consonantique est le fait de lier la consonne finale normalement prononcée d’un mot à la voyelle qui débute le mot </a:t>
            </a:r>
            <a:r>
              <a:rPr lang="fr-FR" dirty="0" smtClean="0"/>
              <a:t>suivant. L'enchaînement </a:t>
            </a:r>
            <a:r>
              <a:rPr lang="fr-FR" dirty="0"/>
              <a:t>à pour effet de modifier la structure syllabique des deux mots qui se suivent, lesquels sont désormais prononcés en un seul groupe de souffle, c'est-à-dire sans qu’il y ait de coupure de voix entre eux deux.</a:t>
            </a:r>
          </a:p>
          <a:p>
            <a:pPr indent="0">
              <a:buNone/>
            </a:pPr>
            <a:r>
              <a:rPr lang="fr-FR" dirty="0" smtClean="0"/>
              <a:t>Exemple: tête arrondie</a:t>
            </a:r>
            <a:endParaRPr lang="fr-FR" dirty="0"/>
          </a:p>
        </p:txBody>
      </p:sp>
      <p:pic>
        <p:nvPicPr>
          <p:cNvPr id="4" name="Picture 2" descr="Licencia de Creative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19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fr-FR" dirty="0"/>
              <a:t>L’enchaînement </a:t>
            </a:r>
            <a:r>
              <a:rPr lang="fr-FR" dirty="0" smtClean="0"/>
              <a:t>vocalique</a:t>
            </a:r>
            <a:endParaRPr lang="fr-F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fr-FR" dirty="0"/>
              <a:t>L’enchaînement vocalique est le fait de lier la voyelle finale prononcée d’un mot à la voyelle qui débute le mot suivant</a:t>
            </a:r>
            <a:r>
              <a:rPr lang="fr-FR" dirty="0" smtClean="0"/>
              <a:t>. Les </a:t>
            </a:r>
            <a:r>
              <a:rPr lang="fr-FR" dirty="0"/>
              <a:t>mots sont enchaînés en un seul groupe de souffle, sans qu’il y ait de coupure de voix entre eux. L'enchaînement vocalique se fait naturellement et la structure syllabique reste </a:t>
            </a:r>
            <a:r>
              <a:rPr lang="fr-FR" dirty="0" smtClean="0"/>
              <a:t>intacte.</a:t>
            </a:r>
            <a:endParaRPr lang="fr-FR" dirty="0"/>
          </a:p>
          <a:p>
            <a:pPr indent="0">
              <a:buNone/>
            </a:pPr>
            <a:r>
              <a:rPr lang="fr-FR" dirty="0" smtClean="0"/>
              <a:t>Exemple: J'ai </a:t>
            </a:r>
            <a:r>
              <a:rPr lang="fr-FR" dirty="0"/>
              <a:t>eu un billet. </a:t>
            </a:r>
          </a:p>
          <a:p>
            <a:pPr indent="0" algn="just">
              <a:buNone/>
            </a:pPr>
            <a:r>
              <a:rPr lang="fr-FR" dirty="0"/>
              <a:t>Dans cette séquence, "</a:t>
            </a:r>
            <a:r>
              <a:rPr lang="fr-FR" b="1" dirty="0"/>
              <a:t>ai</a:t>
            </a:r>
            <a:r>
              <a:rPr lang="fr-FR" dirty="0"/>
              <a:t>" est enchaîné à "</a:t>
            </a:r>
            <a:r>
              <a:rPr lang="fr-FR" b="1" dirty="0"/>
              <a:t>eu</a:t>
            </a:r>
            <a:r>
              <a:rPr lang="fr-FR" dirty="0"/>
              <a:t>", lui-même enchaîné à "</a:t>
            </a:r>
            <a:r>
              <a:rPr lang="fr-FR" b="1" dirty="0"/>
              <a:t>un</a:t>
            </a:r>
            <a:r>
              <a:rPr lang="fr-FR" dirty="0"/>
              <a:t>" dans un même groupe de souffle (il n'y a pas d'arrêt de la voix entre les mots).</a:t>
            </a:r>
          </a:p>
          <a:p>
            <a:endParaRPr lang="fr-FR" dirty="0"/>
          </a:p>
        </p:txBody>
      </p:sp>
      <p:pic>
        <p:nvPicPr>
          <p:cNvPr id="4" name="Picture 2" descr="Licencia de Creative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28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liaison</a:t>
            </a:r>
            <a:endParaRPr lang="fr-F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fr-FR" dirty="0"/>
              <a:t>La liaison, le mot le dit, consiste à lier à l'oral deux mots qui se suivent de manière à recréer un contexte favorable à </a:t>
            </a:r>
            <a:r>
              <a:rPr lang="fr-FR" dirty="0" smtClean="0"/>
              <a:t>l’enchaînement consonantique. Elle </a:t>
            </a:r>
            <a:r>
              <a:rPr lang="fr-FR" dirty="0"/>
              <a:t>se fait, cette liaison, en insérant </a:t>
            </a:r>
            <a:r>
              <a:rPr lang="fr-FR" dirty="0" smtClean="0"/>
              <a:t>une consonne </a:t>
            </a:r>
            <a:r>
              <a:rPr lang="fr-FR" dirty="0"/>
              <a:t> </a:t>
            </a:r>
            <a:r>
              <a:rPr lang="fr-FR" dirty="0" smtClean="0"/>
              <a:t>entre </a:t>
            </a:r>
            <a:r>
              <a:rPr lang="fr-FR" dirty="0"/>
              <a:t>les deux mots à lier.</a:t>
            </a:r>
          </a:p>
          <a:p>
            <a:r>
              <a:rPr lang="fr-FR" dirty="0"/>
              <a:t>La liaison est basée sur </a:t>
            </a:r>
            <a:r>
              <a:rPr lang="fr-FR" dirty="0" smtClean="0"/>
              <a:t>des principes grammaticaux</a:t>
            </a:r>
            <a:r>
              <a:rPr lang="fr-FR" dirty="0"/>
              <a:t> </a:t>
            </a:r>
            <a:r>
              <a:rPr lang="fr-FR" dirty="0" smtClean="0"/>
              <a:t>desquels </a:t>
            </a:r>
            <a:r>
              <a:rPr lang="fr-FR" dirty="0"/>
              <a:t>découlent des règles de liaison bien précises.</a:t>
            </a:r>
          </a:p>
          <a:p>
            <a:r>
              <a:rPr lang="fr-FR" dirty="0"/>
              <a:t>La liaison, en plus de faciliter la prononciation des mots, occupe </a:t>
            </a:r>
            <a:r>
              <a:rPr lang="fr-FR" dirty="0" smtClean="0"/>
              <a:t>un rôle</a:t>
            </a:r>
            <a:r>
              <a:rPr lang="fr-FR"/>
              <a:t> </a:t>
            </a:r>
            <a:r>
              <a:rPr lang="fr-FR" smtClean="0"/>
              <a:t>important </a:t>
            </a:r>
            <a:r>
              <a:rPr lang="fr-FR" dirty="0"/>
              <a:t>au niveau du discours oral.</a:t>
            </a:r>
          </a:p>
          <a:p>
            <a:endParaRPr lang="fr-FR" dirty="0"/>
          </a:p>
        </p:txBody>
      </p:sp>
      <p:pic>
        <p:nvPicPr>
          <p:cNvPr id="4" name="Picture 2" descr="Licencia de Creative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00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Liaison obligatoire</a:t>
            </a:r>
            <a:endParaRPr lang="fr-FR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Entre le déterminant et le nom</a:t>
            </a:r>
          </a:p>
          <a:p>
            <a:r>
              <a:rPr lang="fr-FR" dirty="0" smtClean="0"/>
              <a:t>Entre le pronom et le verbe</a:t>
            </a:r>
          </a:p>
          <a:p>
            <a:r>
              <a:rPr lang="fr-FR" dirty="0" smtClean="0"/>
              <a:t>Entre être et l’attribut du sujet</a:t>
            </a:r>
          </a:p>
          <a:p>
            <a:r>
              <a:rPr lang="fr-FR" dirty="0" smtClean="0"/>
              <a:t>Entre l’adjectif antéposé et le nom</a:t>
            </a:r>
            <a:endParaRPr lang="fr-FR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Mes amis</a:t>
            </a:r>
          </a:p>
          <a:p>
            <a:pPr indent="0">
              <a:buNone/>
            </a:pPr>
            <a:endParaRPr lang="fr-FR" dirty="0" smtClean="0"/>
          </a:p>
          <a:p>
            <a:r>
              <a:rPr lang="fr-FR" dirty="0" smtClean="0"/>
              <a:t>Ils étaient / étaient-ils?</a:t>
            </a:r>
          </a:p>
          <a:p>
            <a:r>
              <a:rPr lang="fr-FR" dirty="0" smtClean="0"/>
              <a:t>La Terre est une planète</a:t>
            </a:r>
          </a:p>
          <a:p>
            <a:endParaRPr lang="fr-FR" dirty="0" smtClean="0"/>
          </a:p>
          <a:p>
            <a:r>
              <a:rPr lang="fr-FR" dirty="0" smtClean="0"/>
              <a:t>Un petit homme</a:t>
            </a:r>
            <a:endParaRPr lang="fr-FR" dirty="0"/>
          </a:p>
        </p:txBody>
      </p:sp>
      <p:pic>
        <p:nvPicPr>
          <p:cNvPr id="7" name="Picture 2" descr="Licencia de Creative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64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1371600" y="2276872"/>
            <a:ext cx="3124200" cy="3285728"/>
          </a:xfrm>
        </p:spPr>
        <p:txBody>
          <a:bodyPr/>
          <a:lstStyle/>
          <a:p>
            <a:r>
              <a:rPr lang="fr-FR" dirty="0" smtClean="0"/>
              <a:t>Entre l’auxiliaire avoir ou être et le participe passé</a:t>
            </a:r>
          </a:p>
          <a:p>
            <a:r>
              <a:rPr lang="fr-FR" dirty="0" smtClean="0"/>
              <a:t>Entre la préposition et le syntagme nominal</a:t>
            </a:r>
          </a:p>
          <a:p>
            <a:r>
              <a:rPr lang="fr-FR" dirty="0" smtClean="0"/>
              <a:t>Dans certaines locutions figées</a:t>
            </a:r>
            <a:endParaRPr lang="fr-FR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>
          <a:xfrm>
            <a:off x="4648200" y="2276872"/>
            <a:ext cx="3124200" cy="3285728"/>
          </a:xfrm>
        </p:spPr>
        <p:txBody>
          <a:bodyPr/>
          <a:lstStyle/>
          <a:p>
            <a:r>
              <a:rPr lang="fr-FR" dirty="0" smtClean="0"/>
              <a:t>Ils ont agi</a:t>
            </a:r>
          </a:p>
          <a:p>
            <a:endParaRPr lang="fr-FR" dirty="0"/>
          </a:p>
          <a:p>
            <a:r>
              <a:rPr lang="fr-FR" dirty="0" smtClean="0"/>
              <a:t>Dans un an</a:t>
            </a:r>
          </a:p>
          <a:p>
            <a:endParaRPr lang="fr-FR" dirty="0" smtClean="0"/>
          </a:p>
          <a:p>
            <a:r>
              <a:rPr lang="fr-FR" dirty="0" smtClean="0"/>
              <a:t>De temps en temps</a:t>
            </a:r>
            <a:endParaRPr lang="fr-FR" dirty="0"/>
          </a:p>
        </p:txBody>
      </p:sp>
      <p:pic>
        <p:nvPicPr>
          <p:cNvPr id="5" name="Picture 2" descr="Licencia de Creative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33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Dans les autres cas</a:t>
            </a:r>
            <a:endParaRPr lang="fr-F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Liaison facultative</a:t>
            </a:r>
            <a:endParaRPr lang="fr-FR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Il était en retard</a:t>
            </a:r>
          </a:p>
          <a:p>
            <a:r>
              <a:rPr lang="fr-FR" dirty="0" smtClean="0"/>
              <a:t>Nous allons à Marseille</a:t>
            </a:r>
            <a:endParaRPr lang="fr-FR" dirty="0"/>
          </a:p>
        </p:txBody>
      </p:sp>
      <p:pic>
        <p:nvPicPr>
          <p:cNvPr id="5" name="Picture 2" descr="Licencia de Creative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91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Après la conjonction de coordination « et »</a:t>
            </a:r>
          </a:p>
          <a:p>
            <a:r>
              <a:rPr lang="fr-FR" dirty="0" smtClean="0"/>
              <a:t>Avec le « h » aspiré</a:t>
            </a:r>
            <a:endParaRPr lang="fr-F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Liaison fautive</a:t>
            </a:r>
            <a:endParaRPr lang="fr-FR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Pierre et Isabelle</a:t>
            </a:r>
          </a:p>
          <a:p>
            <a:endParaRPr lang="fr-FR" dirty="0"/>
          </a:p>
          <a:p>
            <a:r>
              <a:rPr lang="fr-FR" dirty="0" smtClean="0"/>
              <a:t>Les héros</a:t>
            </a:r>
            <a:endParaRPr lang="fr-FR" dirty="0"/>
          </a:p>
        </p:txBody>
      </p:sp>
      <p:pic>
        <p:nvPicPr>
          <p:cNvPr id="5" name="Picture 2" descr="Licencia de Creative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76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58</TotalTime>
  <Words>778</Words>
  <Application>Microsoft Office PowerPoint</Application>
  <PresentationFormat>Presentación en pantalla (4:3)</PresentationFormat>
  <Paragraphs>91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Alta costura</vt:lpstr>
      <vt:lpstr>La liaison et l’enchaînement</vt:lpstr>
      <vt:lpstr>L’enchaînement</vt:lpstr>
      <vt:lpstr>L’enchaînement consonantique</vt:lpstr>
      <vt:lpstr>L’enchaînement vocalique</vt:lpstr>
      <vt:lpstr>LA liaison</vt:lpstr>
      <vt:lpstr>Liaison obligatoire</vt:lpstr>
      <vt:lpstr>Presentación de PowerPoint</vt:lpstr>
      <vt:lpstr>Liaison facultative</vt:lpstr>
      <vt:lpstr>Liaison fautive</vt:lpstr>
      <vt:lpstr>exercices</vt:lpstr>
      <vt:lpstr>Presentación de PowerPoint</vt:lpstr>
      <vt:lpstr>Faire toutes les liaisons possible</vt:lpstr>
      <vt:lpstr>Presentación de PowerPoint</vt:lpstr>
      <vt:lpstr>Faire toutes les liaisons possible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liaison et l’enchaînement</dc:title>
  <dc:creator>Usuario</dc:creator>
  <cp:lastModifiedBy>Usuario</cp:lastModifiedBy>
  <cp:revision>7</cp:revision>
  <dcterms:created xsi:type="dcterms:W3CDTF">2018-01-22T08:00:21Z</dcterms:created>
  <dcterms:modified xsi:type="dcterms:W3CDTF">2018-05-21T06:51:26Z</dcterms:modified>
</cp:coreProperties>
</file>