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54"/>
  </p:notesMasterIdLst>
  <p:sldIdLst>
    <p:sldId id="513" r:id="rId2"/>
    <p:sldId id="730" r:id="rId3"/>
    <p:sldId id="747" r:id="rId4"/>
    <p:sldId id="936" r:id="rId5"/>
    <p:sldId id="763" r:id="rId6"/>
    <p:sldId id="875" r:id="rId7"/>
    <p:sldId id="735" r:id="rId8"/>
    <p:sldId id="736" r:id="rId9"/>
    <p:sldId id="1049" r:id="rId10"/>
    <p:sldId id="1050" r:id="rId11"/>
    <p:sldId id="745" r:id="rId12"/>
    <p:sldId id="777" r:id="rId13"/>
    <p:sldId id="758" r:id="rId14"/>
    <p:sldId id="760" r:id="rId15"/>
    <p:sldId id="1017" r:id="rId16"/>
    <p:sldId id="759" r:id="rId17"/>
    <p:sldId id="628" r:id="rId18"/>
    <p:sldId id="1018" r:id="rId19"/>
    <p:sldId id="1019" r:id="rId20"/>
    <p:sldId id="1020" r:id="rId21"/>
    <p:sldId id="1021" r:id="rId22"/>
    <p:sldId id="1022" r:id="rId23"/>
    <p:sldId id="1023" r:id="rId24"/>
    <p:sldId id="1024" r:id="rId25"/>
    <p:sldId id="1025" r:id="rId26"/>
    <p:sldId id="922" r:id="rId27"/>
    <p:sldId id="1028" r:id="rId28"/>
    <p:sldId id="1029" r:id="rId29"/>
    <p:sldId id="1030" r:id="rId30"/>
    <p:sldId id="1031" r:id="rId31"/>
    <p:sldId id="1032" r:id="rId32"/>
    <p:sldId id="1033" r:id="rId33"/>
    <p:sldId id="1034" r:id="rId34"/>
    <p:sldId id="1026" r:id="rId35"/>
    <p:sldId id="1035" r:id="rId36"/>
    <p:sldId id="1036" r:id="rId37"/>
    <p:sldId id="1037" r:id="rId38"/>
    <p:sldId id="1038" r:id="rId39"/>
    <p:sldId id="1039" r:id="rId40"/>
    <p:sldId id="1040" r:id="rId41"/>
    <p:sldId id="1041" r:id="rId42"/>
    <p:sldId id="1042" r:id="rId43"/>
    <p:sldId id="1043" r:id="rId44"/>
    <p:sldId id="1044" r:id="rId45"/>
    <p:sldId id="1045" r:id="rId46"/>
    <p:sldId id="1046" r:id="rId47"/>
    <p:sldId id="1047" r:id="rId48"/>
    <p:sldId id="1048" r:id="rId49"/>
    <p:sldId id="1027" r:id="rId50"/>
    <p:sldId id="823" r:id="rId51"/>
    <p:sldId id="766" r:id="rId52"/>
    <p:sldId id="291" r:id="rId53"/>
  </p:sldIdLst>
  <p:sldSz cx="9144000" cy="5143500" type="screen16x9"/>
  <p:notesSz cx="6858000" cy="9144000"/>
  <p:custDataLst>
    <p:tags r:id="rId55"/>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xmlns="" userId="S-1-5-21-1708537768-1303643608-725345543-200204" providerId="AD"/>
      </p:ext>
    </p:extLst>
  </p:cmAuthor>
  <p:cmAuthor id="2" name="Bob Vachon" initials="BV" lastIdx="24" clrIdx="2">
    <p:extLst>
      <p:ext uri="{19B8F6BF-5375-455C-9EA6-DF929625EA0E}">
        <p15:presenceInfo xmlns:p15="http://schemas.microsoft.com/office/powerpoint/2012/main" xmlns=""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766" autoAdjust="0"/>
    <p:restoredTop sz="81065" autoAdjust="0"/>
  </p:normalViewPr>
  <p:slideViewPr>
    <p:cSldViewPr snapToGrid="0" showGuides="1">
      <p:cViewPr>
        <p:scale>
          <a:sx n="200" d="100"/>
          <a:sy n="200" d="100"/>
        </p:scale>
        <p:origin x="-186" y="-72"/>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3" d="100"/>
          <a:sy n="83" d="100"/>
        </p:scale>
        <p:origin x="-382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11/25/2019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10: Instalación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83862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1857226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10: Instalación de Windows</a:t>
            </a:r>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10: Instalación de Windows</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10: Instalación de Windows (cont.)</a:t>
            </a:r>
          </a:p>
          <a:p>
            <a:endParaRPr lang="en-GB" dirty="0"/>
          </a:p>
        </p:txBody>
      </p:sp>
    </p:spTree>
    <p:extLst>
      <p:ext uri="{BB962C8B-B14F-4D97-AF65-F5344CB8AC3E}">
        <p14:creationId xmlns:p14="http://schemas.microsoft.com/office/powerpoint/2010/main" val="185204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10 – Instalación de Windows</a:t>
            </a:r>
          </a:p>
          <a:p>
            <a:pPr rtl="0">
              <a:buFontTx/>
              <a:buNone/>
            </a:pPr>
            <a:r>
              <a:rPr lang="x-none" sz="1200" b="0"/>
              <a:t>10.1 Sistemas operativos modernos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10.1.1 – Características del sistema operativo</a:t>
            </a:r>
          </a:p>
          <a:p>
            <a:pPr rtl="0">
              <a:buFontTx/>
              <a:buNone/>
            </a:pPr>
            <a:r>
              <a:rPr lang="x-none" b="0"/>
              <a:t>10.1.1.1 – Términos</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10.1.1 – Características del sistema operativo</a:t>
            </a:r>
          </a:p>
          <a:p>
            <a:pPr rtl="0">
              <a:buFontTx/>
              <a:buNone/>
            </a:pPr>
            <a:r>
              <a:rPr lang="x-none" b="0"/>
              <a:t>10.1.1.2. Funciones básicas de los sistemas operativos</a:t>
            </a:r>
          </a:p>
        </p:txBody>
      </p:sp>
    </p:spTree>
    <p:extLst>
      <p:ext uri="{BB962C8B-B14F-4D97-AF65-F5344CB8AC3E}">
        <p14:creationId xmlns:p14="http://schemas.microsoft.com/office/powerpoint/2010/main" val="3664564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10.1.1 – Características del sistema operativo</a:t>
            </a:r>
          </a:p>
          <a:p>
            <a:pPr rtl="0">
              <a:buFontTx/>
              <a:buNone/>
            </a:pPr>
            <a:r>
              <a:rPr lang="x-none" b="0"/>
              <a:t>10.1.1.3 – Sistemas operativos de Windows</a:t>
            </a:r>
          </a:p>
          <a:p>
            <a:pPr rtl="0">
              <a:buFontTx/>
              <a:buNone/>
            </a:pPr>
            <a:r>
              <a:rPr lang="x-none" b="0"/>
              <a:t>10.1.1.4 - Verifique su comprensión: terminología de Windows</a:t>
            </a:r>
          </a:p>
        </p:txBody>
      </p:sp>
    </p:spTree>
    <p:extLst>
      <p:ext uri="{BB962C8B-B14F-4D97-AF65-F5344CB8AC3E}">
        <p14:creationId xmlns:p14="http://schemas.microsoft.com/office/powerpoint/2010/main" val="377204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10.1.2 – Requisitos del cliente para un sistema operativo</a:t>
            </a:r>
          </a:p>
          <a:p>
            <a:pPr rtl="0">
              <a:buFontTx/>
              <a:buNone/>
            </a:pPr>
            <a:r>
              <a:rPr lang="x-none" b="0"/>
              <a:t>10.1.2.1 - Requisitos de hardware y software de sistema compatibles</a:t>
            </a:r>
          </a:p>
        </p:txBody>
      </p:sp>
    </p:spTree>
    <p:extLst>
      <p:ext uri="{BB962C8B-B14F-4D97-AF65-F5344CB8AC3E}">
        <p14:creationId xmlns:p14="http://schemas.microsoft.com/office/powerpoint/2010/main" val="2994290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10.1.2 Requisitos del cliente para un sistema operativo</a:t>
            </a:r>
          </a:p>
          <a:p>
            <a:pPr rtl="0">
              <a:buFontTx/>
              <a:buNone/>
            </a:pPr>
            <a:r>
              <a:rPr lang="x-none" b="0"/>
              <a:t>10.1.2.2 Requisitos mínimos de hardware y compatibilidad con el SO</a:t>
            </a:r>
          </a:p>
        </p:txBody>
      </p:sp>
    </p:spTree>
    <p:extLst>
      <p:ext uri="{BB962C8B-B14F-4D97-AF65-F5344CB8AC3E}">
        <p14:creationId xmlns:p14="http://schemas.microsoft.com/office/powerpoint/2010/main" val="3148004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10.1 Sistemas operativos modernos</a:t>
            </a:r>
          </a:p>
          <a:p>
            <a:pPr rtl="0">
              <a:buFontTx/>
              <a:buNone/>
            </a:pPr>
            <a:r>
              <a:rPr lang="x-none" b="0" dirty="0"/>
              <a:t>10.1.2 Requisitos del cliente para un sistema operativo</a:t>
            </a:r>
          </a:p>
          <a:p>
            <a:pPr rtl="0">
              <a:buFontTx/>
              <a:buNone/>
            </a:pPr>
            <a:r>
              <a:rPr lang="x-none" b="0" dirty="0"/>
              <a:t>10.1.2.3 Arquitectura de procesador de 32 bits en relación a uno de 64 bits</a:t>
            </a:r>
          </a:p>
          <a:p>
            <a:pPr rtl="0">
              <a:buFontTx/>
              <a:buNone/>
            </a:pPr>
            <a:r>
              <a:rPr lang="x-none" b="0" dirty="0"/>
              <a:t>10.1.2.4 ¿Qué conoce hasta ahora? – Elección de una edición de Windows 10</a:t>
            </a:r>
          </a:p>
          <a:p>
            <a:pPr rtl="0">
              <a:buFontTx/>
              <a:buNone/>
            </a:pPr>
            <a:r>
              <a:rPr lang="x-none" b="0" dirty="0"/>
              <a:t>10.1.2.5 Verifique su comprensión: elección de un sistema operativo</a:t>
            </a:r>
          </a:p>
        </p:txBody>
      </p:sp>
    </p:spTree>
    <p:extLst>
      <p:ext uri="{BB962C8B-B14F-4D97-AF65-F5344CB8AC3E}">
        <p14:creationId xmlns:p14="http://schemas.microsoft.com/office/powerpoint/2010/main" val="2644695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10.1.3 Actualizaciones del sistema operativo</a:t>
            </a:r>
          </a:p>
          <a:p>
            <a:pPr rtl="0">
              <a:buFontTx/>
              <a:buNone/>
            </a:pPr>
            <a:r>
              <a:rPr lang="x-none" b="0"/>
              <a:t>10.1.3.1 Comprobación de compatibilidad del SO</a:t>
            </a:r>
          </a:p>
          <a:p>
            <a:pPr>
              <a:buFontTx/>
              <a:buNone/>
            </a:pPr>
            <a:endParaRPr lang="en-GB" b="0" dirty="0"/>
          </a:p>
        </p:txBody>
      </p:sp>
    </p:spTree>
    <p:extLst>
      <p:ext uri="{BB962C8B-B14F-4D97-AF65-F5344CB8AC3E}">
        <p14:creationId xmlns:p14="http://schemas.microsoft.com/office/powerpoint/2010/main" val="4084652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10.1.3 Actualizaciones del sistema operativo</a:t>
            </a:r>
          </a:p>
          <a:p>
            <a:pPr rtl="0">
              <a:buFontTx/>
              <a:buNone/>
            </a:pPr>
            <a:r>
              <a:rPr lang="x-none" b="0"/>
              <a:t>10.1.3.2 Actualizaciones de SO Windows</a:t>
            </a:r>
          </a:p>
          <a:p>
            <a:pPr>
              <a:buFontTx/>
              <a:buNone/>
            </a:pPr>
            <a:endParaRPr lang="en-GB" b="0" dirty="0"/>
          </a:p>
        </p:txBody>
      </p:sp>
    </p:spTree>
    <p:extLst>
      <p:ext uri="{BB962C8B-B14F-4D97-AF65-F5344CB8AC3E}">
        <p14:creationId xmlns:p14="http://schemas.microsoft.com/office/powerpoint/2010/main" val="2895079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10.1 Sistemas operativos modernos</a:t>
            </a:r>
          </a:p>
          <a:p>
            <a:pPr rtl="0">
              <a:buFontTx/>
              <a:buNone/>
            </a:pPr>
            <a:r>
              <a:rPr lang="x-none" b="0"/>
              <a:t>10.1.3 Actualizaciones del sistema operativo</a:t>
            </a:r>
          </a:p>
          <a:p>
            <a:pPr rtl="0">
              <a:buFontTx/>
              <a:buNone/>
            </a:pPr>
            <a:r>
              <a:rPr lang="x-none" b="0"/>
              <a:t>10.1.3.3 Migración de datos</a:t>
            </a:r>
          </a:p>
          <a:p>
            <a:pPr rtl="0">
              <a:buFontTx/>
              <a:buNone/>
            </a:pPr>
            <a:r>
              <a:rPr lang="x-none" b="0"/>
              <a:t>10.1.3.4 Verifique su comprensión: Identificar utilidades de actualización del SO</a:t>
            </a:r>
          </a:p>
          <a:p>
            <a:pPr>
              <a:buFontTx/>
              <a:buNone/>
            </a:pPr>
            <a:endParaRPr lang="en-GB" b="0" dirty="0"/>
          </a:p>
        </p:txBody>
      </p:sp>
    </p:spTree>
    <p:extLst>
      <p:ext uri="{BB962C8B-B14F-4D97-AF65-F5344CB8AC3E}">
        <p14:creationId xmlns:p14="http://schemas.microsoft.com/office/powerpoint/2010/main" val="2507484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10 Instalación de Windows</a:t>
            </a:r>
          </a:p>
          <a:p>
            <a:pPr rtl="0">
              <a:buFontTx/>
              <a:buNone/>
            </a:pPr>
            <a:r>
              <a:rPr lang="x-none" sz="1200" b="0"/>
              <a:t>10.2 Instalación de Windows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26</a:t>
            </a:fld>
            <a:endParaRPr/>
          </a:p>
        </p:txBody>
      </p:sp>
    </p:spTree>
    <p:extLst>
      <p:ext uri="{BB962C8B-B14F-4D97-AF65-F5344CB8AC3E}">
        <p14:creationId xmlns:p14="http://schemas.microsoft.com/office/powerpoint/2010/main" val="2062771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Instalación de Windows</a:t>
            </a:r>
          </a:p>
          <a:p>
            <a:pPr rtl="0">
              <a:buFontTx/>
              <a:buNone/>
            </a:pPr>
            <a:r>
              <a:rPr lang="x-none" b="0"/>
              <a:t>10.2.1 Administración de discos</a:t>
            </a:r>
          </a:p>
          <a:p>
            <a:pPr rtl="0">
              <a:buFontTx/>
              <a:buNone/>
            </a:pPr>
            <a:r>
              <a:rPr lang="x-none" b="0"/>
              <a:t>10.2.1.1 Tipos de dispositivos de almacenamiento</a:t>
            </a:r>
          </a:p>
          <a:p>
            <a:pPr>
              <a:buFontTx/>
              <a:buNone/>
            </a:pPr>
            <a:endParaRPr lang="en-GB" b="0" dirty="0"/>
          </a:p>
        </p:txBody>
      </p:sp>
    </p:spTree>
    <p:extLst>
      <p:ext uri="{BB962C8B-B14F-4D97-AF65-F5344CB8AC3E}">
        <p14:creationId xmlns:p14="http://schemas.microsoft.com/office/powerpoint/2010/main" val="2892869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Instalación de Windows</a:t>
            </a:r>
          </a:p>
          <a:p>
            <a:pPr rtl="0">
              <a:buFontTx/>
              <a:buNone/>
            </a:pPr>
            <a:r>
              <a:rPr lang="x-none" b="0"/>
              <a:t>10.2.1 Administración de discos</a:t>
            </a:r>
          </a:p>
          <a:p>
            <a:pPr rtl="0">
              <a:buFontTx/>
              <a:buNone/>
            </a:pPr>
            <a:r>
              <a:rPr lang="x-none" b="0"/>
              <a:t>10.2.1.2 Creación de particiones del disco duro</a:t>
            </a:r>
          </a:p>
          <a:p>
            <a:pPr>
              <a:buFontTx/>
              <a:buNone/>
            </a:pPr>
            <a:endParaRPr lang="en-GB" b="0" dirty="0"/>
          </a:p>
        </p:txBody>
      </p:sp>
    </p:spTree>
    <p:extLst>
      <p:ext uri="{BB962C8B-B14F-4D97-AF65-F5344CB8AC3E}">
        <p14:creationId xmlns:p14="http://schemas.microsoft.com/office/powerpoint/2010/main" val="4269499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 Instalación de Windows</a:t>
            </a:r>
          </a:p>
          <a:p>
            <a:pPr rtl="0">
              <a:buFontTx/>
              <a:buNone/>
            </a:pPr>
            <a:r>
              <a:rPr lang="x-none" b="0"/>
              <a:t>10.2.1 Administración de discos</a:t>
            </a:r>
          </a:p>
          <a:p>
            <a:pPr rtl="0">
              <a:buFontTx/>
              <a:buNone/>
            </a:pPr>
            <a:r>
              <a:rPr lang="x-none" b="0"/>
              <a:t>10.2.1.3 Particiones y unidades lógicas</a:t>
            </a:r>
          </a:p>
          <a:p>
            <a:pPr rtl="0">
              <a:buFontTx/>
              <a:buNone/>
            </a:pPr>
            <a:r>
              <a:rPr lang="x-none" b="0"/>
              <a:t>10.2.1.4 Verificación de conocimientos: Identifique los términos del disco</a:t>
            </a:r>
          </a:p>
          <a:p>
            <a:pPr>
              <a:buFontTx/>
              <a:buNone/>
            </a:pPr>
            <a:endParaRPr lang="en-GB" b="0" dirty="0"/>
          </a:p>
        </p:txBody>
      </p:sp>
    </p:spTree>
    <p:extLst>
      <p:ext uri="{BB962C8B-B14F-4D97-AF65-F5344CB8AC3E}">
        <p14:creationId xmlns:p14="http://schemas.microsoft.com/office/powerpoint/2010/main" val="2809316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v7.0s</a:t>
            </a:r>
          </a:p>
          <a:p>
            <a:pPr rtl="0">
              <a:buFontTx/>
              <a:buNone/>
            </a:pPr>
            <a:r>
              <a:rPr lang="x-none" sz="1200" b="0"/>
              <a:t>Capítulo 10: Instalación de Windows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 Instalación de Windows</a:t>
            </a:r>
          </a:p>
          <a:p>
            <a:pPr rtl="0">
              <a:buFontTx/>
              <a:buNone/>
            </a:pPr>
            <a:r>
              <a:rPr lang="x-none" b="0"/>
              <a:t>10.2.1 Administración de discos</a:t>
            </a:r>
          </a:p>
          <a:p>
            <a:pPr rtl="0">
              <a:buFontTx/>
              <a:buNone/>
            </a:pPr>
            <a:r>
              <a:rPr lang="x-none" b="0"/>
              <a:t>10.2.1.5 Sistemas de archivos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29076873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685800" y="4343400"/>
            <a:ext cx="590931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dirty="0"/>
              <a:t>10.2 Instalación de Windows</a:t>
            </a:r>
          </a:p>
          <a:p>
            <a:pPr rtl="0">
              <a:buFontTx/>
              <a:buNone/>
            </a:pPr>
            <a:r>
              <a:rPr lang="x-none" b="0" dirty="0"/>
              <a:t>10.2.1 Administración de discos</a:t>
            </a:r>
          </a:p>
          <a:p>
            <a:pPr rtl="0">
              <a:buFontTx/>
              <a:buNone/>
            </a:pPr>
            <a:r>
              <a:rPr lang="x-none" b="0" dirty="0"/>
              <a:t>10.2.1.6 Demostración en video: utilidad de administración de discos y partición de disco</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896748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Instalación de Windows</a:t>
            </a:r>
          </a:p>
          <a:p>
            <a:pPr rtl="0">
              <a:buFontTx/>
              <a:buNone/>
            </a:pPr>
            <a:r>
              <a:rPr lang="x-none" b="0"/>
              <a:t>10.2.1 Administración de discos</a:t>
            </a:r>
          </a:p>
          <a:p>
            <a:pPr rtl="0">
              <a:buFontTx/>
              <a:buNone/>
            </a:pPr>
            <a:r>
              <a:rPr lang="x-none" b="0"/>
              <a:t>10.2.1.7 Demostración en video: procedimientos de arranque múltiple</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2371950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10.2 Instalación de Windows</a:t>
            </a:r>
          </a:p>
          <a:p>
            <a:pPr rtl="0">
              <a:buFontTx/>
              <a:buNone/>
            </a:pPr>
            <a:r>
              <a:rPr lang="x-none" b="0"/>
              <a:t>10.2.1 Administración de discos</a:t>
            </a:r>
          </a:p>
          <a:p>
            <a:pPr rtl="0">
              <a:buFontTx/>
              <a:buNone/>
            </a:pPr>
            <a:r>
              <a:rPr lang="x-none" b="0"/>
              <a:t>10.2.1.8 Práctica de laboratorio: Creación de una partición en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7561905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10 – Instalación de Windows</a:t>
            </a:r>
          </a:p>
          <a:p>
            <a:pPr rtl="0">
              <a:buFontTx/>
              <a:buNone/>
            </a:pPr>
            <a:r>
              <a:rPr lang="x-none" sz="1200" b="0"/>
              <a:t>10.3 Instalación y secuencia de arranque</a:t>
            </a:r>
          </a:p>
        </p:txBody>
      </p:sp>
      <p:sp>
        <p:nvSpPr>
          <p:cNvPr id="4" name="Slide Number Placeholder 3"/>
          <p:cNvSpPr>
            <a:spLocks noGrp="1"/>
          </p:cNvSpPr>
          <p:nvPr>
            <p:ph type="sldNum" sz="quarter" idx="10"/>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33428696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10.3.1 Instalación básica de Windows</a:t>
            </a:r>
          </a:p>
          <a:p>
            <a:pPr rtl="0">
              <a:buFontTx/>
              <a:buNone/>
            </a:pPr>
            <a:r>
              <a:rPr lang="x-none" b="0"/>
              <a:t>10.3.1.1 Práctica de laboratorio: Instalación de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2787791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10.3.1 Instalación básica de Windows</a:t>
            </a:r>
          </a:p>
          <a:p>
            <a:pPr rtl="0">
              <a:buFontTx/>
              <a:buNone/>
            </a:pPr>
            <a:r>
              <a:rPr lang="x-none" b="0"/>
              <a:t>10.3.1.2 Creación de cuentas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780696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10.3.1 Instalación básica de Windows</a:t>
            </a:r>
          </a:p>
          <a:p>
            <a:pPr rtl="0">
              <a:buFontTx/>
              <a:buNone/>
            </a:pPr>
            <a:r>
              <a:rPr lang="x-none" b="0"/>
              <a:t>10.3.1.3 Finalizar la instalación</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1792449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10.3.1 Instalación básica de Windows</a:t>
            </a:r>
          </a:p>
          <a:p>
            <a:pPr rtl="0">
              <a:buFontTx/>
              <a:buNone/>
            </a:pPr>
            <a:r>
              <a:rPr lang="x-none" b="0"/>
              <a:t>10.3.1.4 Finalizar la instalación de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43714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10.3.2.1 Clonación de discos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903122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10.3.2.2. Otros métodos de instalación</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41860389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10.3.2.3 Instalación de red remota</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2233818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10.3.2.4 Instalación de red desatendida</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41045184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10.3.2.5 Demostración en video: restauración y recuperación de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24852838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10.3.2.6 Partición de recuperación</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23126097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10.3.2 Opciones de instalación personalizadas</a:t>
            </a:r>
          </a:p>
          <a:p>
            <a:pPr rtl="0">
              <a:buFontTx/>
              <a:buNone/>
            </a:pPr>
            <a:r>
              <a:rPr lang="x-none" b="0"/>
              <a:t>10.3.2.7 Métodos de actualización</a:t>
            </a:r>
          </a:p>
          <a:p>
            <a:pPr rtl="0">
              <a:buFontTx/>
              <a:buNone/>
            </a:pPr>
            <a:r>
              <a:rPr lang="x-none" b="0"/>
              <a:t>10.3.2.8 Verifique su comprensión: Identifique la terminología de instalación del SO</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16447194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10.3.3 Secuencia de arranque de Windows</a:t>
            </a:r>
          </a:p>
          <a:p>
            <a:pPr rtl="0">
              <a:buFontTx/>
              <a:buNone/>
            </a:pPr>
            <a:r>
              <a:rPr lang="x-none" b="0"/>
              <a:t>10.3.3.1 Secuencia de arranque de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36504689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10.3.3 Secuencia de arranque de Windows</a:t>
            </a:r>
          </a:p>
          <a:p>
            <a:pPr rtl="0">
              <a:buFontTx/>
              <a:buNone/>
            </a:pPr>
            <a:r>
              <a:rPr lang="x-none" b="0"/>
              <a:t>10.3.3.2 – Modos de inicio de Windows 7</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5618242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10.3 Instalación y secuencia de arranque</a:t>
            </a:r>
          </a:p>
          <a:p>
            <a:pPr rtl="0">
              <a:buFontTx/>
              <a:buNone/>
            </a:pPr>
            <a:r>
              <a:rPr lang="x-none" b="0"/>
              <a:t>10.3.3 Secuencia de arranque de Windows</a:t>
            </a:r>
          </a:p>
          <a:p>
            <a:pPr rtl="0">
              <a:buFontTx/>
              <a:buNone/>
            </a:pPr>
            <a:r>
              <a:rPr lang="x-none" b="0"/>
              <a:t>10.3.3.3 – Modos de inicio de Windows 8 y 10</a:t>
            </a:r>
          </a:p>
          <a:p>
            <a:pPr rtl="0">
              <a:buFontTx/>
              <a:buNone/>
            </a:pPr>
            <a:r>
              <a:rPr lang="x-none" b="0"/>
              <a:t>10.3.3.4 Verifique su comprensión: Secuencia de arranque de Windows</a:t>
            </a:r>
          </a:p>
          <a:p>
            <a:pPr>
              <a:buFontTx/>
              <a:buNone/>
            </a:pPr>
            <a:endParaRPr lang="en-GB" b="0" dirty="0"/>
          </a:p>
          <a:p>
            <a:pPr>
              <a:buFontTx/>
              <a:buNone/>
            </a:pPr>
            <a:endParaRPr lang="en-GB" b="0" dirty="0"/>
          </a:p>
        </p:txBody>
      </p:sp>
    </p:spTree>
    <p:extLst>
      <p:ext uri="{BB962C8B-B14F-4D97-AF65-F5344CB8AC3E}">
        <p14:creationId xmlns:p14="http://schemas.microsoft.com/office/powerpoint/2010/main" val="7056135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10 Instalación de Windows</a:t>
            </a:r>
          </a:p>
          <a:p>
            <a:pPr rtl="0">
              <a:buFontTx/>
              <a:buNone/>
            </a:pPr>
            <a:r>
              <a:rPr lang="x-none" sz="1200" b="0"/>
              <a:t>10.4 Resumen del capítulo</a:t>
            </a:r>
          </a:p>
        </p:txBody>
      </p:sp>
      <p:sp>
        <p:nvSpPr>
          <p:cNvPr id="4" name="Slide Number Placeholder 3"/>
          <p:cNvSpPr>
            <a:spLocks noGrp="1"/>
          </p:cNvSpPr>
          <p:nvPr>
            <p:ph type="sldNum" sz="quarter" idx="10"/>
          </p:nvPr>
        </p:nvSpPr>
        <p:spPr/>
        <p:txBody>
          <a:bodyPr/>
          <a:lstStyle/>
          <a:p>
            <a:pPr rtl="0"/>
            <a:fld id="{5641018C-6CAF-B84E-B92C-ECB119457FBA}" type="slidenum">
              <a:rPr/>
              <a:t>49</a:t>
            </a:fld>
            <a:endParaRPr/>
          </a:p>
        </p:txBody>
      </p:sp>
    </p:spTree>
    <p:extLst>
      <p:ext uri="{BB962C8B-B14F-4D97-AF65-F5344CB8AC3E}">
        <p14:creationId xmlns:p14="http://schemas.microsoft.com/office/powerpoint/2010/main" val="2894233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10.4 Resumen del capítulo</a:t>
            </a:r>
          </a:p>
          <a:p>
            <a:pPr rtl="0"/>
            <a:r>
              <a:rPr lang="x-none"/>
              <a:t>10.4.1 </a:t>
            </a:r>
            <a:r>
              <a:rPr lang="x-none" sz="1200" b="0" i="0" kern="1200">
                <a:solidFill>
                  <a:schemeClr val="tx1"/>
                </a:solidFill>
                <a:effectLst/>
                <a:latin typeface="+mn-lt"/>
                <a:ea typeface="+mn-ea"/>
                <a:cs typeface="+mn-cs"/>
              </a:rPr>
              <a:t>Conclusión</a:t>
            </a:r>
          </a:p>
          <a:p>
            <a:pPr rtl="0"/>
            <a:r>
              <a:rPr lang="x-none" sz="1200" b="0" i="0" kern="1200">
                <a:solidFill>
                  <a:schemeClr val="tx1"/>
                </a:solidFill>
                <a:effectLst/>
                <a:latin typeface="+mn-lt"/>
                <a:ea typeface="+mn-ea"/>
                <a:cs typeface="+mn-cs"/>
              </a:rPr>
              <a:t>10.4.1.1 Capítulo 10: Instalación de Windows	</a:t>
            </a:r>
          </a:p>
        </p:txBody>
      </p:sp>
      <p:sp>
        <p:nvSpPr>
          <p:cNvPr id="4" name="Slide Number Placeholder 3"/>
          <p:cNvSpPr>
            <a:spLocks noGrp="1"/>
          </p:cNvSpPr>
          <p:nvPr>
            <p:ph type="sldNum" sz="quarter" idx="10"/>
          </p:nvPr>
        </p:nvSpPr>
        <p:spPr/>
        <p:txBody>
          <a:bodyPr/>
          <a:lstStyle/>
          <a:p>
            <a:pPr rtl="0"/>
            <a:fld id="{5641018C-6CAF-B84E-B92C-ECB119457FBA}" type="slidenum">
              <a:rPr/>
              <a:t>50</a:t>
            </a:fld>
            <a:endParaRPr/>
          </a:p>
        </p:txBody>
      </p:sp>
    </p:spTree>
    <p:extLst>
      <p:ext uri="{BB962C8B-B14F-4D97-AF65-F5344CB8AC3E}">
        <p14:creationId xmlns:p14="http://schemas.microsoft.com/office/powerpoint/2010/main" val="1391239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51</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2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52</a:t>
            </a:fld>
            <a:endParaRPr lang="en-US" dirty="0"/>
          </a:p>
        </p:txBody>
      </p:sp>
    </p:spTree>
    <p:extLst>
      <p:ext uri="{BB962C8B-B14F-4D97-AF65-F5344CB8AC3E}">
        <p14:creationId xmlns:p14="http://schemas.microsoft.com/office/powerpoint/2010/main" val="33663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8163174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iming>
    <p:tnLst>
      <p:par>
        <p:cTn id="1" dur="indefinite" restart="never" nodeType="tmRoot"/>
      </p:par>
    </p:tnLst>
  </p:timing>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c15="http://schemas.microsoft.com/office/drawing/2012/chart" xmlns:c="http://schemas.openxmlformats.org/drawingml/2006/chart"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2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689315"/>
            <a:ext cx="6773198" cy="1256165"/>
          </a:xfrm>
        </p:spPr>
        <p:txBody>
          <a:bodyPr/>
          <a:lstStyle/>
          <a:p>
            <a:pPr rtl="0"/>
            <a:r>
              <a:rPr lang="x-none">
                <a:solidFill>
                  <a:schemeClr val="accent5">
                    <a:lumMod val="40000"/>
                    <a:lumOff val="60000"/>
                  </a:schemeClr>
                </a:solidFill>
              </a:rPr>
              <a:t>Capítulo 10: Instalación de Windows</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10: prácticas recomendadas (continuación)</a:t>
            </a:r>
          </a:p>
        </p:txBody>
      </p:sp>
      <p:sp>
        <p:nvSpPr>
          <p:cNvPr id="11266" name="Rectangle 34"/>
          <p:cNvSpPr>
            <a:spLocks noGrp="1" noChangeArrowheads="1"/>
          </p:cNvSpPr>
          <p:nvPr>
            <p:ph idx="1"/>
          </p:nvPr>
        </p:nvSpPr>
        <p:spPr>
          <a:xfrm>
            <a:off x="179878" y="688108"/>
            <a:ext cx="8892000" cy="4155319"/>
          </a:xfrm>
        </p:spPr>
        <p:txBody>
          <a:bodyPr/>
          <a:lstStyle/>
          <a:p>
            <a:pPr rtl="0" eaLnBrk="1" hangingPunct="1">
              <a:spcBef>
                <a:spcPct val="30000"/>
              </a:spcBef>
            </a:pPr>
            <a:r>
              <a:rPr lang="x-none" sz="1300" dirty="0"/>
              <a:t>La administración de discos, los tipos de partición de disco y la creación/eliminación de particiones de disco son un tema de análisis MUY importante, ya que las unidades se pueden administrar como parte del proceso de instalación de Windows. Asegúrese de estar en contacto con lo siguiente:</a:t>
            </a:r>
          </a:p>
          <a:p>
            <a:pPr lvl="1" rtl="0">
              <a:spcBef>
                <a:spcPct val="30000"/>
              </a:spcBef>
            </a:pPr>
            <a:r>
              <a:rPr lang="x-none" sz="1200" dirty="0"/>
              <a:t>Tipos y requisitos de la partición MBR frente a GPT</a:t>
            </a:r>
          </a:p>
          <a:p>
            <a:pPr lvl="1" rtl="0">
              <a:spcBef>
                <a:spcPct val="30000"/>
              </a:spcBef>
            </a:pPr>
            <a:r>
              <a:rPr lang="x-none" sz="1200" dirty="0"/>
              <a:t>Términos asociados con particiones, como la partición activa, la partición extendida, las opciones del sistema de archivos y el formato de una partición. Puede considerar realizar la actividad 10.2.1.4 Verifique su comprensión en el aula, como parte de la clase, y permitir que uno o más alumnos controlen el arrastre de los términos.</a:t>
            </a:r>
          </a:p>
          <a:p>
            <a:pPr>
              <a:spcBef>
                <a:spcPct val="30000"/>
              </a:spcBef>
            </a:pPr>
            <a:r>
              <a:rPr lang="x-none" sz="1300" dirty="0"/>
              <a:t>Incluso si tiene acceso a computadoras para particionar las unidades o instalar un sistema operativo, se recomienda mostrar el video de 10.2.1.6 sobre partición, antes de que los alumnos manejen las computadoras.</a:t>
            </a:r>
          </a:p>
          <a:p>
            <a:pPr>
              <a:spcBef>
                <a:spcPct val="30000"/>
              </a:spcBef>
            </a:pPr>
            <a:r>
              <a:rPr lang="x-none" sz="1300" dirty="0"/>
              <a:t>Durante la parte de opciones de instalación personalizada de la lección, también podría considerar mostrar el video de 10.3.2.5 en la restauración y recuperación de Windows para asegurarse de que los alumnos vean estas herramientas en acción.</a:t>
            </a:r>
          </a:p>
          <a:p>
            <a:pPr>
              <a:spcBef>
                <a:spcPct val="30000"/>
              </a:spcBef>
            </a:pPr>
            <a:r>
              <a:rPr lang="x-none" sz="1300" dirty="0"/>
              <a:t>Demuestre o utilice el currículo para mostrar la lista y solicite a los alumnos que presenten situaciones en las que podrían utilizar cada uno de los modos de inicio de Windows 7, 8 y 10.</a:t>
            </a:r>
          </a:p>
          <a:p>
            <a:pPr lvl="1" rtl="0">
              <a:spcBef>
                <a:spcPct val="30000"/>
              </a:spcBef>
            </a:pPr>
            <a:r>
              <a:rPr lang="x-none" sz="1200" dirty="0"/>
              <a:t>Realizar la actividad 10.3.3.4 Verifique su comprensión como actividad de clase también es una buena manera de enfatizar algunos de los puntos y las opciones más importantes. </a:t>
            </a:r>
            <a:endParaRPr lang="en-US" sz="1200" dirty="0"/>
          </a:p>
        </p:txBody>
      </p:sp>
    </p:spTree>
    <p:custDataLst>
      <p:tags r:id="rId1"/>
    </p:custDataLst>
    <p:extLst>
      <p:ext uri="{BB962C8B-B14F-4D97-AF65-F5344CB8AC3E}">
        <p14:creationId xmlns:p14="http://schemas.microsoft.com/office/powerpoint/2010/main" val="204495339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10: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 simplemente, diríjase a </a:t>
            </a:r>
            <a:r>
              <a:rPr lang="x-none" dirty="0">
                <a:hlinkClick r:id="rId5"/>
              </a:rPr>
              <a:t>https://community.cisco.com</a:t>
            </a:r>
            <a:r>
              <a:rPr lang="x-none" dirty="0" smtClean="0"/>
              <a:t>. </a:t>
            </a:r>
            <a:endParaRPr lang="x-none" dirty="0"/>
          </a:p>
          <a:p>
            <a:pPr rtl="0">
              <a:lnSpc>
                <a:spcPct val="85000"/>
              </a:lnSpc>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921790"/>
            <a:ext cx="5955513" cy="1023690"/>
          </a:xfrm>
        </p:spPr>
        <p:txBody>
          <a:bodyPr/>
          <a:lstStyle/>
          <a:p>
            <a:pPr rtl="0"/>
            <a:r>
              <a:rPr lang="x-none">
                <a:solidFill>
                  <a:schemeClr val="accent5">
                    <a:lumMod val="40000"/>
                    <a:lumOff val="60000"/>
                  </a:schemeClr>
                </a:solidFill>
              </a:rPr>
              <a:t>Capítulo 10: Instalación de Windows</a:t>
            </a:r>
          </a:p>
        </p:txBody>
      </p:sp>
      <p:sp>
        <p:nvSpPr>
          <p:cNvPr id="2" name="Subtitle 1"/>
          <p:cNvSpPr>
            <a:spLocks noGrp="1"/>
          </p:cNvSpPr>
          <p:nvPr>
            <p:ph type="subTitle" idx="1"/>
          </p:nvPr>
        </p:nvSpPr>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10: Secciones y objetivos</a:t>
            </a:r>
          </a:p>
        </p:txBody>
      </p:sp>
      <p:sp>
        <p:nvSpPr>
          <p:cNvPr id="4099" name="Rectangle 34"/>
          <p:cNvSpPr>
            <a:spLocks noGrp="1" noChangeArrowheads="1"/>
          </p:cNvSpPr>
          <p:nvPr>
            <p:ph idx="1"/>
          </p:nvPr>
        </p:nvSpPr>
        <p:spPr/>
        <p:txBody>
          <a:bodyPr/>
          <a:lstStyle/>
          <a:p>
            <a:pPr rtl="0"/>
            <a:r>
              <a:rPr lang="x-none" sz="1600" dirty="0" smtClean="0"/>
              <a:t>10.1 </a:t>
            </a:r>
            <a:r>
              <a:rPr lang="x-none" sz="1600" dirty="0"/>
              <a:t>Sistemas operativos modernos</a:t>
            </a:r>
          </a:p>
          <a:p>
            <a:pPr marL="469106" lvl="1" indent="-214313" rtl="0">
              <a:buFont typeface="Arial" panose="020B0604020202020204" pitchFamily="34" charset="0"/>
              <a:buChar char="•"/>
            </a:pPr>
            <a:r>
              <a:rPr lang="x-none" sz="1600" dirty="0"/>
              <a:t>Explicar los requisitos del sistema operativo.</a:t>
            </a:r>
          </a:p>
          <a:p>
            <a:pPr marL="542131" lvl="2" indent="-214313" rtl="0">
              <a:buFont typeface="Arial" panose="020B0604020202020204" pitchFamily="34" charset="0"/>
              <a:buChar char="•"/>
            </a:pPr>
            <a:r>
              <a:rPr lang="x-none" sz="1400" dirty="0"/>
              <a:t>Describir las funciones de los sistemas operativos.</a:t>
            </a:r>
          </a:p>
          <a:p>
            <a:pPr marL="542131" lvl="2" indent="-214313" rtl="0">
              <a:buFont typeface="Arial" panose="020B0604020202020204" pitchFamily="34" charset="0"/>
              <a:buChar char="•"/>
            </a:pPr>
            <a:r>
              <a:rPr lang="x-none" sz="1400" dirty="0"/>
              <a:t>Describa los requisitos de hardware y software del sistema operativo.</a:t>
            </a:r>
          </a:p>
          <a:p>
            <a:pPr marL="542131" lvl="2" indent="-214313" rtl="0">
              <a:buFont typeface="Arial" panose="020B0604020202020204" pitchFamily="34" charset="0"/>
              <a:buChar char="•"/>
            </a:pPr>
            <a:r>
              <a:rPr lang="x-none" sz="1400" dirty="0"/>
              <a:t>Explique el proceso de actualización de un sistema operativo.</a:t>
            </a:r>
          </a:p>
          <a:p>
            <a:pPr rtl="0"/>
            <a:r>
              <a:rPr lang="x-none" sz="1600" dirty="0"/>
              <a:t>10.2 Administración de discos</a:t>
            </a:r>
          </a:p>
          <a:p>
            <a:pPr marL="469106" lvl="1" indent="-214313" rtl="0">
              <a:buFont typeface="Arial" panose="020B0604020202020204" pitchFamily="34" charset="0"/>
              <a:buChar char="•"/>
            </a:pPr>
            <a:r>
              <a:rPr lang="x-none" sz="1600" dirty="0"/>
              <a:t>Cree una partición en Windows con la utilidad Administración de discos.</a:t>
            </a:r>
          </a:p>
          <a:p>
            <a:pPr marL="542131" lvl="2" indent="-214313" rtl="0">
              <a:buFont typeface="Arial" panose="020B0604020202020204" pitchFamily="34" charset="0"/>
              <a:buChar char="•"/>
            </a:pPr>
            <a:r>
              <a:rPr lang="x-none" sz="1400" dirty="0"/>
              <a:t>Explique la administración de discos.</a:t>
            </a:r>
          </a:p>
          <a:p>
            <a:pPr marL="327818" lvl="2" indent="0">
              <a:buNone/>
            </a:pPr>
            <a:endParaRPr lang="en-US" sz="1400" dirty="0"/>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10: Secciones y objetivos (continuación)</a:t>
            </a:r>
          </a:p>
        </p:txBody>
      </p:sp>
      <p:sp>
        <p:nvSpPr>
          <p:cNvPr id="4099" name="Rectangle 34"/>
          <p:cNvSpPr>
            <a:spLocks noGrp="1" noChangeArrowheads="1"/>
          </p:cNvSpPr>
          <p:nvPr>
            <p:ph idx="1"/>
          </p:nvPr>
        </p:nvSpPr>
        <p:spPr/>
        <p:txBody>
          <a:bodyPr/>
          <a:lstStyle/>
          <a:p>
            <a:pPr rtl="0"/>
            <a:r>
              <a:rPr lang="x-none" sz="1600" dirty="0"/>
              <a:t>10.3 Instalación de Windows</a:t>
            </a:r>
          </a:p>
          <a:p>
            <a:pPr marL="469106" lvl="1" indent="-214313" rtl="0">
              <a:buFont typeface="Arial" panose="020B0604020202020204" pitchFamily="34" charset="0"/>
              <a:buChar char="•"/>
            </a:pPr>
            <a:r>
              <a:rPr lang="x-none" sz="1600" dirty="0"/>
              <a:t>Instale un sistema operativo Windows</a:t>
            </a:r>
          </a:p>
          <a:p>
            <a:pPr marL="542131" lvl="2" indent="-214313" rtl="0">
              <a:buFont typeface="Arial" panose="020B0604020202020204" pitchFamily="34" charset="0"/>
              <a:buChar char="•"/>
            </a:pPr>
            <a:r>
              <a:rPr lang="x-none" sz="1400" dirty="0"/>
              <a:t>Instale un sistema operativo Windows</a:t>
            </a:r>
          </a:p>
          <a:p>
            <a:pPr marL="542131" lvl="2" indent="-214313" rtl="0">
              <a:buFont typeface="Arial" panose="020B0604020202020204" pitchFamily="34" charset="0"/>
              <a:buChar char="•"/>
            </a:pPr>
            <a:r>
              <a:rPr lang="x-none" sz="1400" dirty="0"/>
              <a:t>Describa opciones de instalación personalizadas.</a:t>
            </a:r>
          </a:p>
          <a:p>
            <a:pPr marL="542131" lvl="2" indent="-214313" rtl="0">
              <a:buFont typeface="Arial" panose="020B0604020202020204" pitchFamily="34" charset="0"/>
              <a:buChar char="•"/>
            </a:pPr>
            <a:r>
              <a:rPr lang="x-none" sz="1400" dirty="0"/>
              <a:t>Describa la secuencia de arranque y archivos de registro</a:t>
            </a:r>
            <a:r>
              <a:rPr lang="x-none" sz="1400" dirty="0" smtClean="0"/>
              <a:t>.</a:t>
            </a:r>
            <a:endParaRPr lang="en-US" sz="1400" dirty="0"/>
          </a:p>
        </p:txBody>
      </p:sp>
    </p:spTree>
    <p:custDataLst>
      <p:tags r:id="rId1"/>
    </p:custDataLst>
    <p:extLst>
      <p:ext uri="{BB962C8B-B14F-4D97-AF65-F5344CB8AC3E}">
        <p14:creationId xmlns:p14="http://schemas.microsoft.com/office/powerpoint/2010/main" val="3725951333"/>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10.1 Sistemas operativos modernos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Características del sistema operativo</a:t>
            </a:r>
            <a:r>
              <a:rPr lang="en-US" altLang="en-US" sz="1600" dirty="0"/>
              <a:t/>
            </a:r>
            <a:br>
              <a:rPr lang="en-US" altLang="en-US" sz="1600" dirty="0"/>
            </a:br>
            <a:r>
              <a:rPr lang="x-none"/>
              <a:t>Términos</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CDDAF3D9-AA93-4917-B81A-5D0C75597D90}"/>
              </a:ext>
            </a:extLst>
          </p:cNvPr>
          <p:cNvSpPr txBox="1"/>
          <p:nvPr/>
        </p:nvSpPr>
        <p:spPr>
          <a:xfrm>
            <a:off x="299104" y="1051133"/>
            <a:ext cx="8616296" cy="2677656"/>
          </a:xfrm>
          <a:prstGeom prst="rect">
            <a:avLst/>
          </a:prstGeom>
          <a:noFill/>
        </p:spPr>
        <p:txBody>
          <a:bodyPr wrap="square" rtlCol="0">
            <a:spAutoFit/>
          </a:bodyPr>
          <a:lstStyle/>
          <a:p>
            <a:pPr rtl="0"/>
            <a:r>
              <a:rPr lang="x-none" sz="1400" dirty="0"/>
              <a:t>Los siguientes términos suelen utilizarse en la descripción de un sistema operativo (SO):</a:t>
            </a:r>
          </a:p>
          <a:p>
            <a:pPr marL="285750" indent="-285750" rtl="0">
              <a:buFont typeface="Arial" panose="020B0604020202020204" pitchFamily="34" charset="0"/>
              <a:buChar char="•"/>
            </a:pPr>
            <a:r>
              <a:rPr lang="x-none" sz="1400" b="1" dirty="0"/>
              <a:t>Multiusuario</a:t>
            </a:r>
            <a:r>
              <a:rPr lang="x-none" sz="1400" dirty="0"/>
              <a:t>: Dos o más usuarios tienen cuentas individuales que les permiten trabajar con programas y dispositivos periféricos de forma simultánea.</a:t>
            </a:r>
          </a:p>
          <a:p>
            <a:pPr marL="285750" indent="-285750" rtl="0">
              <a:buFont typeface="Arial" panose="020B0604020202020204" pitchFamily="34" charset="0"/>
              <a:buChar char="•"/>
            </a:pPr>
            <a:r>
              <a:rPr lang="x-none" sz="1400" b="1" dirty="0"/>
              <a:t>Multitarea</a:t>
            </a:r>
            <a:r>
              <a:rPr lang="x-none" sz="1400" dirty="0"/>
              <a:t>: La computadora es capaz de operar varias aplicaciones de forma simultánea.</a:t>
            </a:r>
          </a:p>
          <a:p>
            <a:pPr marL="285750" indent="-285750" rtl="0">
              <a:buFont typeface="Arial" panose="020B0604020202020204" pitchFamily="34" charset="0"/>
              <a:buChar char="•"/>
            </a:pPr>
            <a:r>
              <a:rPr lang="x-none" sz="1400" b="1" dirty="0"/>
              <a:t>Multiprocesamiento</a:t>
            </a:r>
            <a:r>
              <a:rPr lang="x-none" sz="1400" dirty="0"/>
              <a:t>: El sistema operativo puede admitir dos o más CPU.</a:t>
            </a:r>
          </a:p>
          <a:p>
            <a:pPr marL="285750" indent="-285750" rtl="0">
              <a:buFont typeface="Arial" panose="020B0604020202020204" pitchFamily="34" charset="0"/>
              <a:buChar char="•"/>
            </a:pPr>
            <a:r>
              <a:rPr lang="x-none" sz="1400" b="1" dirty="0"/>
              <a:t>Subprocesamiento</a:t>
            </a:r>
            <a:r>
              <a:rPr lang="x-none" sz="1400" dirty="0"/>
              <a:t>: Se puede dividir un programa en partes más pequeñas que se cargan tal como el sistema operativo lo necesite. El subprocesamiento permite que se ejecuten distintas partes de un programa de forma simultánea.</a:t>
            </a:r>
          </a:p>
          <a:p>
            <a:endParaRPr lang="en-US" sz="1400" dirty="0"/>
          </a:p>
          <a:p>
            <a:pPr rtl="0"/>
            <a:r>
              <a:rPr lang="x-none" sz="1400" dirty="0"/>
              <a:t>El sistema operativo arranca la PC y administra el sistema de archivos. Los sistemas operativos pueden admitir más de un usuario, tarea o CPU.</a:t>
            </a:r>
          </a:p>
          <a:p>
            <a:endParaRPr lang="en-US" sz="1400" dirty="0"/>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Funciones del sistema operativo</a:t>
            </a:r>
            <a:r>
              <a:rPr lang="en-US" altLang="en-US" sz="1600" dirty="0"/>
              <a:t/>
            </a:r>
            <a:br>
              <a:rPr lang="en-US" altLang="en-US" sz="1600" dirty="0"/>
            </a:br>
            <a:r>
              <a:rPr lang="x-none"/>
              <a:t>Funciones básicas de un sistema operativo</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314B30C8-A6F4-471B-855D-DA48E11E1B9A}"/>
              </a:ext>
            </a:extLst>
          </p:cNvPr>
          <p:cNvSpPr txBox="1"/>
          <p:nvPr/>
        </p:nvSpPr>
        <p:spPr>
          <a:xfrm>
            <a:off x="521293" y="1107303"/>
            <a:ext cx="6559809" cy="1169551"/>
          </a:xfrm>
          <a:prstGeom prst="rect">
            <a:avLst/>
          </a:prstGeom>
          <a:noFill/>
        </p:spPr>
        <p:txBody>
          <a:bodyPr wrap="none" rtlCol="0">
            <a:spAutoFit/>
          </a:bodyPr>
          <a:lstStyle/>
          <a:p>
            <a:pPr marL="285750" indent="-285750" rtl="0">
              <a:buFont typeface="Arial" panose="020B0604020202020204" pitchFamily="34" charset="0"/>
              <a:buChar char="•"/>
            </a:pPr>
            <a:r>
              <a:rPr lang="x-none" sz="1400"/>
              <a:t>El SO administra la interacción entre las aplicaciones y el hardware.</a:t>
            </a:r>
          </a:p>
          <a:p>
            <a:pPr marL="285750" indent="-285750" rtl="0">
              <a:buFont typeface="Arial" panose="020B0604020202020204" pitchFamily="34" charset="0"/>
              <a:buChar char="•"/>
            </a:pPr>
            <a:r>
              <a:rPr lang="x-none" sz="1400"/>
              <a:t>El sistema operativo crea una estructura de archivos en la unidad de disco duro para almacenar datos.</a:t>
            </a:r>
          </a:p>
          <a:p>
            <a:pPr marL="285750" indent="-285750" rtl="0">
              <a:buFont typeface="Arial" panose="020B0604020202020204" pitchFamily="34" charset="0"/>
              <a:buChar char="•"/>
            </a:pPr>
            <a:r>
              <a:rPr lang="x-none" sz="1400"/>
              <a:t>El sistema operativo permite que el usuario interactúe con el software y el hardware.</a:t>
            </a:r>
          </a:p>
          <a:p>
            <a:pPr marL="285750" indent="-285750" rtl="0">
              <a:buFont typeface="Arial" panose="020B0604020202020204" pitchFamily="34" charset="0"/>
              <a:buChar char="•"/>
            </a:pPr>
            <a:r>
              <a:rPr lang="x-none" sz="1400"/>
              <a:t>El SO localiza una aplicación y la carga en la RAM de la computadora.</a:t>
            </a:r>
          </a:p>
          <a:p>
            <a:pPr marL="285750" indent="-285750">
              <a:buFont typeface="Arial" panose="020B0604020202020204" pitchFamily="34" charset="0"/>
              <a:buChar char="•"/>
            </a:pPr>
            <a:endParaRPr lang="en-US" sz="1400" dirty="0"/>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75C11A11-2A76-4D13-B730-A28640656C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0612" y="2645814"/>
            <a:ext cx="6962775" cy="1390116"/>
          </a:xfrm>
          <a:prstGeom prst="rect">
            <a:avLst/>
          </a:prstGeom>
        </p:spPr>
      </p:pic>
    </p:spTree>
    <p:custDataLst>
      <p:tags r:id="rId1"/>
    </p:custDataLst>
    <p:extLst>
      <p:ext uri="{BB962C8B-B14F-4D97-AF65-F5344CB8AC3E}">
        <p14:creationId xmlns:p14="http://schemas.microsoft.com/office/powerpoint/2010/main" val="3389815340"/>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Funciones del sistema operativo</a:t>
            </a:r>
            <a:r>
              <a:rPr lang="en-US" altLang="en-US" sz="1600" dirty="0"/>
              <a:t/>
            </a:r>
            <a:br>
              <a:rPr lang="en-US" altLang="en-US" sz="1600" dirty="0"/>
            </a:br>
            <a:r>
              <a:rPr lang="x-none"/>
              <a:t>Sistemas operativos de Windows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314B30C8-A6F4-471B-855D-DA48E11E1B9A}"/>
              </a:ext>
            </a:extLst>
          </p:cNvPr>
          <p:cNvSpPr txBox="1"/>
          <p:nvPr/>
        </p:nvSpPr>
        <p:spPr>
          <a:xfrm>
            <a:off x="521292" y="1107303"/>
            <a:ext cx="8388000" cy="2031325"/>
          </a:xfrm>
          <a:prstGeom prst="rect">
            <a:avLst/>
          </a:prstGeom>
          <a:noFill/>
        </p:spPr>
        <p:txBody>
          <a:bodyPr wrap="square" rtlCol="0">
            <a:spAutoFit/>
          </a:bodyPr>
          <a:lstStyle/>
          <a:p>
            <a:pPr marL="285750" indent="-285750">
              <a:buFont typeface="Arial" panose="020B0604020202020204" pitchFamily="34" charset="0"/>
              <a:buChar char="•"/>
            </a:pPr>
            <a:r>
              <a:rPr lang="x-none" sz="1400" b="1" dirty="0"/>
              <a:t>Windows </a:t>
            </a:r>
            <a:r>
              <a:rPr lang="x-none" sz="1400" b="1" dirty="0" smtClean="0"/>
              <a:t>7</a:t>
            </a:r>
            <a:r>
              <a:rPr lang="x-none" altLang="zh-CN" sz="1400" dirty="0"/>
              <a:t> –</a:t>
            </a:r>
            <a:r>
              <a:rPr lang="x-none" sz="1400" dirty="0" smtClean="0"/>
              <a:t> </a:t>
            </a:r>
            <a:r>
              <a:rPr lang="x-none" sz="1400" dirty="0"/>
              <a:t>esta es una actualización de Windows XP o Windows Vista.</a:t>
            </a:r>
          </a:p>
          <a:p>
            <a:pPr marL="285750" indent="-285750">
              <a:buFont typeface="Arial" panose="020B0604020202020204" pitchFamily="34" charset="0"/>
              <a:buChar char="•"/>
            </a:pPr>
            <a:r>
              <a:rPr lang="x-none" sz="1400" b="1" dirty="0"/>
              <a:t>Windows 8 </a:t>
            </a:r>
            <a:r>
              <a:rPr lang="x-none" altLang="zh-CN" sz="1400" dirty="0"/>
              <a:t>–</a:t>
            </a:r>
            <a:r>
              <a:rPr lang="x-none" sz="1400" dirty="0" smtClean="0"/>
              <a:t> </a:t>
            </a:r>
            <a:r>
              <a:rPr lang="x-none" sz="1400" dirty="0"/>
              <a:t>Esto presentó la interfaz de usuario de Metro que unifica la apariencia de Windows en computadoras de escritorio, computadoras portátiles, teléfonos móviles y tablets.</a:t>
            </a:r>
          </a:p>
          <a:p>
            <a:pPr marL="285750" indent="-285750" rtl="0">
              <a:buFont typeface="Arial" panose="020B0604020202020204" pitchFamily="34" charset="0"/>
              <a:buChar char="•"/>
            </a:pPr>
            <a:r>
              <a:rPr lang="x-none" sz="1400" b="1" dirty="0"/>
              <a:t>Windows 8.1 </a:t>
            </a:r>
            <a:r>
              <a:rPr lang="x-none" sz="1400" dirty="0"/>
              <a:t>– Esta es una actualización de Windows 8 que incluye mejoras para que los usuarios estén más familiarizados con Windows con dispositivos que utilizan interfaces táctiles o del mouse y del teclado.</a:t>
            </a:r>
          </a:p>
          <a:p>
            <a:pPr marL="285750" indent="-285750">
              <a:buFont typeface="Arial" panose="020B0604020202020204" pitchFamily="34" charset="0"/>
              <a:buChar char="•"/>
            </a:pPr>
            <a:r>
              <a:rPr lang="x-none" sz="1400" b="1" dirty="0"/>
              <a:t>Windows </a:t>
            </a:r>
            <a:r>
              <a:rPr lang="x-none" sz="1400" b="1" dirty="0" smtClean="0"/>
              <a:t>10</a:t>
            </a:r>
            <a:r>
              <a:rPr lang="x-none" altLang="zh-CN" sz="1400" dirty="0"/>
              <a:t> –</a:t>
            </a:r>
            <a:r>
              <a:rPr lang="x-none" sz="1400" dirty="0" smtClean="0"/>
              <a:t> </a:t>
            </a:r>
            <a:r>
              <a:rPr lang="x-none" sz="1400" dirty="0"/>
              <a:t>es una actualización de versiones anteriores de Windows. Se diseñó para computadoras, tablets, dispositivos integrados y dispositivos de Internet de las cosas.</a:t>
            </a:r>
          </a:p>
          <a:p>
            <a:pPr marL="285750" indent="-285750">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251071119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para el instructor: Guía de planificación del capítulo 10</a:t>
            </a:r>
          </a:p>
        </p:txBody>
      </p:sp>
      <p:sp>
        <p:nvSpPr>
          <p:cNvPr id="4099" name="Rectangle 34"/>
          <p:cNvSpPr>
            <a:spLocks noGrp="1" noChangeArrowheads="1"/>
          </p:cNvSpPr>
          <p:nvPr>
            <p:ph idx="1"/>
          </p:nvPr>
        </p:nvSpPr>
        <p:spPr/>
        <p:txBody>
          <a:bodyPr/>
          <a:lstStyle/>
          <a:p>
            <a:pPr rtl="0"/>
            <a:r>
              <a:rPr lang="x-none" dirty="0"/>
              <a:t>Esta presentación en PowerPoint se divide en dos partes:</a:t>
            </a:r>
          </a:p>
          <a:p>
            <a:pPr rtl="0"/>
            <a:r>
              <a:rPr lang="x-none" dirty="0"/>
              <a:t>Guía de planificación para el instructor</a:t>
            </a:r>
          </a:p>
          <a:p>
            <a:pPr lvl="1" rtl="0"/>
            <a:r>
              <a:rPr lang="x-none" dirty="0"/>
              <a:t>Información para ayudarlo a familiarizarse con el capítulo</a:t>
            </a:r>
          </a:p>
          <a:p>
            <a:pPr lvl="1" rtl="0"/>
            <a:r>
              <a:rPr lang="x-none" dirty="0"/>
              <a:t>Ayuda didáctica</a:t>
            </a:r>
          </a:p>
          <a:p>
            <a:pPr rtl="0"/>
            <a:r>
              <a:rPr lang="x-none" dirty="0"/>
              <a:t>Presentación de la clase del instructor</a:t>
            </a:r>
          </a:p>
          <a:p>
            <a:pPr lvl="1" rtl="0"/>
            <a:r>
              <a:rPr lang="x-none" dirty="0"/>
              <a:t>Diapositivas opcionales que puede utilizar en el aula</a:t>
            </a:r>
          </a:p>
          <a:p>
            <a:pPr lvl="1" rtl="0"/>
            <a:r>
              <a:rPr lang="x-none" dirty="0"/>
              <a:t>Comienza en la diapositiva n.º 13</a:t>
            </a:r>
          </a:p>
          <a:p>
            <a:endParaRPr lang="en-CA" dirty="0"/>
          </a:p>
          <a:p>
            <a:pPr rtl="0"/>
            <a:r>
              <a:rPr lang="x-none" b="1" dirty="0"/>
              <a:t>Nota</a:t>
            </a:r>
            <a:r>
              <a:rPr lang="x-none" dirty="0"/>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Requisitos del cliente para un sistema operativo</a:t>
            </a:r>
            <a:r>
              <a:rPr lang="en-US" altLang="en-US" sz="1600" dirty="0"/>
              <a:t/>
            </a:r>
            <a:br>
              <a:rPr lang="en-US" altLang="en-US" sz="1600" dirty="0"/>
            </a:br>
            <a:r>
              <a:rPr lang="x-none"/>
              <a:t>Requisitos de software y hardware de sistema compatibles</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4B17525B-AE96-44C4-AF28-5FF6B1C8027E}"/>
              </a:ext>
            </a:extLst>
          </p:cNvPr>
          <p:cNvSpPr txBox="1"/>
          <p:nvPr/>
        </p:nvSpPr>
        <p:spPr>
          <a:xfrm>
            <a:off x="247827" y="798944"/>
            <a:ext cx="8640000" cy="1815882"/>
          </a:xfrm>
          <a:prstGeom prst="rect">
            <a:avLst/>
          </a:prstGeom>
          <a:noFill/>
        </p:spPr>
        <p:txBody>
          <a:bodyPr wrap="square" rtlCol="0">
            <a:spAutoFit/>
          </a:bodyPr>
          <a:lstStyle/>
          <a:p>
            <a:pPr rtl="0"/>
            <a:r>
              <a:rPr lang="x-none" sz="1400" dirty="0"/>
              <a:t>Para recomendar un SO, el técnico debe analizar las limitaciones presupuestarias, saber cómo se utilizará la computadora y determinar qué tipos de aplicaciones se instalarán en ella y cuándo se adquirirá una nueva computadora. Las siguientes son algunas pautas que pueden ayudar a determinar el mejor sistema operativo para un cliente:</a:t>
            </a:r>
          </a:p>
          <a:p>
            <a:pPr marL="285750" indent="-285750" rtl="0">
              <a:buFont typeface="Arial" panose="020B0604020202020204" pitchFamily="34" charset="0"/>
              <a:buChar char="•"/>
            </a:pPr>
            <a:r>
              <a:rPr lang="x-none" sz="1400" b="1" dirty="0"/>
              <a:t>¿El cliente utiliza aplicaciones disponibles comercialmente en esta PC?</a:t>
            </a:r>
            <a:r>
              <a:rPr lang="x-none" sz="1400" dirty="0"/>
              <a:t> En el empaque de las aplicaciones disponibles comercialmente, se detallan los sistemas operativos compatibles con la aplicación.</a:t>
            </a:r>
          </a:p>
          <a:p>
            <a:pPr marL="285750" indent="-285750" rtl="0">
              <a:buFont typeface="Arial" panose="020B0604020202020204" pitchFamily="34" charset="0"/>
              <a:buChar char="•"/>
            </a:pPr>
            <a:r>
              <a:rPr lang="x-none" sz="1400" b="1" dirty="0"/>
              <a:t>¿El cliente utiliza aplicaciones personalizadas programadas específicamente para él?</a:t>
            </a:r>
            <a:r>
              <a:rPr lang="x-none" sz="1400" dirty="0"/>
              <a:t> Si el cliente utiliza una aplicación personalizada, el programador de dicha aplicación especifica qué sistema operativo utilizar.</a:t>
            </a:r>
          </a:p>
        </p:txBody>
      </p:sp>
      <p:pic>
        <p:nvPicPr>
          <p:cNvPr id="5" name="Picture 4" descr="Image represents 3 operating systems: Windows, Ubuntu, and OS X" title="Operating systems">
            <a:extLst>
              <a:ext uri="{FF2B5EF4-FFF2-40B4-BE49-F238E27FC236}">
                <a16:creationId xmlns:a16="http://schemas.microsoft.com/office/drawing/2014/main" xmlns:c15="http://schemas.microsoft.com/office/drawing/2012/chart" xmlns:c="http://schemas.openxmlformats.org/drawingml/2006/chart" xmlns="" id="{B51B5FB3-C9F8-4ED0-AAD3-922D1A770F5F}"/>
              </a:ext>
            </a:extLst>
          </p:cNvPr>
          <p:cNvPicPr>
            <a:picLocks noChangeAspect="1"/>
          </p:cNvPicPr>
          <p:nvPr/>
        </p:nvPicPr>
        <p:blipFill>
          <a:blip r:embed="rId4"/>
          <a:stretch>
            <a:fillRect/>
          </a:stretch>
        </p:blipFill>
        <p:spPr>
          <a:xfrm>
            <a:off x="2391932" y="3049042"/>
            <a:ext cx="3479029" cy="1486042"/>
          </a:xfrm>
          <a:prstGeom prst="rect">
            <a:avLst/>
          </a:prstGeom>
        </p:spPr>
      </p:pic>
    </p:spTree>
    <p:custDataLst>
      <p:tags r:id="rId1"/>
    </p:custDataLst>
    <p:extLst>
      <p:ext uri="{BB962C8B-B14F-4D97-AF65-F5344CB8AC3E}">
        <p14:creationId xmlns:p14="http://schemas.microsoft.com/office/powerpoint/2010/main" val="93526812"/>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Requisitos del cliente para un sistema operativo</a:t>
            </a:r>
            <a:r>
              <a:rPr lang="en-US" altLang="en-US" sz="1600" dirty="0"/>
              <a:t/>
            </a:r>
            <a:br>
              <a:rPr lang="en-US" altLang="en-US" sz="1600" dirty="0"/>
            </a:br>
            <a:r>
              <a:rPr lang="x-none"/>
              <a:t>Requisitos mínimos de hardware y compatibilidad con SO</a:t>
            </a:r>
          </a:p>
        </p:txBody>
      </p:sp>
      <p:pic>
        <p:nvPicPr>
          <p:cNvPr id="3" name="Picture 2">
            <a:extLst>
              <a:ext uri="{FF2B5EF4-FFF2-40B4-BE49-F238E27FC236}">
                <a16:creationId xmlns:a16="http://schemas.microsoft.com/office/drawing/2014/main" xmlns:c15="http://schemas.microsoft.com/office/drawing/2012/chart" xmlns:c="http://schemas.openxmlformats.org/drawingml/2006/chart" xmlns="" id="{2967007B-636F-4405-AB23-A7263EB572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784" y="981075"/>
            <a:ext cx="7054431" cy="3181350"/>
          </a:xfrm>
          <a:prstGeom prst="rect">
            <a:avLst/>
          </a:prstGeom>
        </p:spPr>
      </p:pic>
    </p:spTree>
    <p:custDataLst>
      <p:tags r:id="rId1"/>
    </p:custDataLst>
    <p:extLst>
      <p:ext uri="{BB962C8B-B14F-4D97-AF65-F5344CB8AC3E}">
        <p14:creationId xmlns:p14="http://schemas.microsoft.com/office/powerpoint/2010/main" val="120575458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Requisitos del cliente para un sistema operativo</a:t>
            </a:r>
            <a:r>
              <a:rPr lang="en-US" altLang="en-US" sz="1600" dirty="0"/>
              <a:t/>
            </a:r>
            <a:br>
              <a:rPr lang="en-US" altLang="en-US" sz="1600" dirty="0"/>
            </a:br>
            <a:r>
              <a:rPr lang="x-none"/>
              <a:t>Arquitectura de procesador de 32 bits en relación a uno de 64 bits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AC7B6F65-0BC8-4825-882E-179AB74A5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987" y="1477223"/>
            <a:ext cx="7058025" cy="2189054"/>
          </a:xfrm>
          <a:prstGeom prst="rect">
            <a:avLst/>
          </a:prstGeom>
        </p:spPr>
      </p:pic>
    </p:spTree>
    <p:custDataLst>
      <p:tags r:id="rId1"/>
    </p:custDataLst>
    <p:extLst>
      <p:ext uri="{BB962C8B-B14F-4D97-AF65-F5344CB8AC3E}">
        <p14:creationId xmlns:p14="http://schemas.microsoft.com/office/powerpoint/2010/main" val="275879642"/>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Actualizaciones del sistema operativo</a:t>
            </a:r>
            <a:r>
              <a:rPr lang="en-US" altLang="en-US" sz="1600" dirty="0"/>
              <a:t/>
            </a:r>
            <a:br>
              <a:rPr lang="en-US" altLang="en-US" sz="1600" dirty="0"/>
            </a:br>
            <a:r>
              <a:rPr lang="x-none"/>
              <a:t>Verificación de la compatibilidad del SO</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6DBA5563-38D9-4BC5-B01B-7465E07C5304}"/>
              </a:ext>
            </a:extLst>
          </p:cNvPr>
          <p:cNvSpPr txBox="1"/>
          <p:nvPr/>
        </p:nvSpPr>
        <p:spPr>
          <a:xfrm>
            <a:off x="136732" y="828854"/>
            <a:ext cx="4355257" cy="3323987"/>
          </a:xfrm>
          <a:prstGeom prst="rect">
            <a:avLst/>
          </a:prstGeom>
          <a:noFill/>
        </p:spPr>
        <p:txBody>
          <a:bodyPr wrap="square" rtlCol="0">
            <a:spAutoFit/>
          </a:bodyPr>
          <a:lstStyle/>
          <a:p>
            <a:pPr marL="171450" indent="-171450" rtl="0">
              <a:buFont typeface="Arial" panose="020B0604020202020204" pitchFamily="34" charset="0"/>
              <a:buChar char="•"/>
            </a:pPr>
            <a:r>
              <a:rPr lang="x-none" sz="1400" dirty="0"/>
              <a:t>Los sistemas operativos se deben actualizar de forma periódica para que continúen siendo compatibles con el hardware y software más reciente. </a:t>
            </a:r>
          </a:p>
          <a:p>
            <a:pPr marL="171450" indent="-171450">
              <a:buFont typeface="Arial" panose="020B0604020202020204" pitchFamily="34" charset="0"/>
              <a:buChar char="•"/>
            </a:pPr>
            <a:endParaRPr lang="en-US" sz="1400" dirty="0"/>
          </a:p>
          <a:p>
            <a:pPr marL="171450" indent="-171450" rtl="0">
              <a:buFont typeface="Arial" panose="020B0604020202020204" pitchFamily="34" charset="0"/>
              <a:buChar char="•"/>
            </a:pPr>
            <a:r>
              <a:rPr lang="x-none" sz="1400" dirty="0"/>
              <a:t>Antes de actualizar el sistema operativo, verifique los requisitos mínimos de hardware del nuevo sistema operativo para asegurarse de que se pueda instalar correctamente en la PC.</a:t>
            </a:r>
          </a:p>
          <a:p>
            <a:pPr marL="171450" indent="-171450">
              <a:buFont typeface="Arial" panose="020B0604020202020204" pitchFamily="34" charset="0"/>
              <a:buChar char="•"/>
            </a:pPr>
            <a:endParaRPr lang="en-US" sz="1400" dirty="0"/>
          </a:p>
          <a:p>
            <a:pPr marL="171450" indent="-171450" rtl="0">
              <a:buFont typeface="Arial" panose="020B0604020202020204" pitchFamily="34" charset="0"/>
              <a:buChar char="•"/>
            </a:pPr>
            <a:r>
              <a:rPr lang="x-none" sz="1400" dirty="0"/>
              <a:t>Microsoft proporciona la aplicación Obtener Windows 10 que se descarga e instala automáticamente mediante el servicio Windows Update en computadoras que ejecutan Windows 7 Service Pack 1 y Windows 8.1. </a:t>
            </a:r>
          </a:p>
        </p:txBody>
      </p:sp>
      <p:pic>
        <p:nvPicPr>
          <p:cNvPr id="3" name="Picture 2" descr="Image shows a Windows message with the following text:&#10;Windows 10 will work on this PC&#10;This PC can be updated but there may be some issues.&#10;Devices&#10;These devices aren't fully compatible with Windows 10&#10;Intel(R) HD Graphics&#10;You'll experience problems with your display&#10;Apps&#10;0 known issues found" title="Compatibility Check">
            <a:extLst>
              <a:ext uri="{FF2B5EF4-FFF2-40B4-BE49-F238E27FC236}">
                <a16:creationId xmlns:a16="http://schemas.microsoft.com/office/drawing/2014/main" xmlns:c15="http://schemas.microsoft.com/office/drawing/2012/chart" xmlns:c="http://schemas.openxmlformats.org/drawingml/2006/chart" xmlns="" id="{4C68172D-DC3C-4588-85F3-BA33F12066B1}"/>
              </a:ext>
            </a:extLst>
          </p:cNvPr>
          <p:cNvPicPr>
            <a:picLocks noChangeAspect="1"/>
          </p:cNvPicPr>
          <p:nvPr/>
        </p:nvPicPr>
        <p:blipFill>
          <a:blip r:embed="rId4"/>
          <a:stretch>
            <a:fillRect/>
          </a:stretch>
        </p:blipFill>
        <p:spPr>
          <a:xfrm>
            <a:off x="4572000" y="836268"/>
            <a:ext cx="4142969" cy="2964322"/>
          </a:xfrm>
          <a:prstGeom prst="rect">
            <a:avLst/>
          </a:prstGeom>
        </p:spPr>
      </p:pic>
    </p:spTree>
    <p:custDataLst>
      <p:tags r:id="rId1"/>
    </p:custDataLst>
    <p:extLst>
      <p:ext uri="{BB962C8B-B14F-4D97-AF65-F5344CB8AC3E}">
        <p14:creationId xmlns:p14="http://schemas.microsoft.com/office/powerpoint/2010/main" val="441508688"/>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Actualizaciones del sistema operativo</a:t>
            </a:r>
            <a:r>
              <a:rPr lang="en-US" altLang="en-US" sz="1600" dirty="0"/>
              <a:t/>
            </a:r>
            <a:br>
              <a:rPr lang="en-US" altLang="en-US" sz="1600" dirty="0"/>
            </a:br>
            <a:r>
              <a:rPr lang="x-none"/>
              <a:t>Actualizaciones del SO de Windows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6DBA5563-38D9-4BC5-B01B-7465E07C5304}"/>
              </a:ext>
            </a:extLst>
          </p:cNvPr>
          <p:cNvSpPr txBox="1"/>
          <p:nvPr/>
        </p:nvSpPr>
        <p:spPr>
          <a:xfrm>
            <a:off x="136733" y="828854"/>
            <a:ext cx="4142970" cy="3600986"/>
          </a:xfrm>
          <a:prstGeom prst="rect">
            <a:avLst/>
          </a:prstGeom>
          <a:noFill/>
        </p:spPr>
        <p:txBody>
          <a:bodyPr wrap="square" rtlCol="0">
            <a:spAutoFit/>
          </a:bodyPr>
          <a:lstStyle/>
          <a:p>
            <a:pPr marL="285750" indent="-285750" rtl="0">
              <a:buFont typeface="Arial" panose="020B0604020202020204" pitchFamily="34" charset="0"/>
              <a:buChar char="•"/>
            </a:pPr>
            <a:r>
              <a:rPr lang="x-none" sz="1200" dirty="0"/>
              <a:t>La versión de un sistema operativo determina las opciones de actualización disponibles. Por ejemplo, un sistema operativo de 32 bits no se puede actualizar a uno de 64 bits. Windows 7 y Windows 8 pueden actualizarse a Windows 10, pero Windows Vista y Windows XP no pueden.</a:t>
            </a:r>
          </a:p>
          <a:p>
            <a:pPr marL="285750" indent="-285750">
              <a:buFont typeface="Arial" panose="020B0604020202020204" pitchFamily="34" charset="0"/>
              <a:buChar char="•"/>
            </a:pPr>
            <a:endParaRPr lang="en-US" sz="1200" b="1" dirty="0"/>
          </a:p>
          <a:p>
            <a:pPr marL="285750" indent="-285750" rtl="0">
              <a:buFont typeface="Arial" panose="020B0604020202020204" pitchFamily="34" charset="0"/>
              <a:buChar char="•"/>
            </a:pPr>
            <a:r>
              <a:rPr lang="x-none" sz="1200" dirty="0"/>
              <a:t>Para actualizar Windows 7 o Windows 8 a Windows 10, use el asistente de actualización de Windows 10, disponible en el sitio web de descarga de Windows 10. Lo guía por todos los pasos del proceso de configuración de Windows 10. </a:t>
            </a:r>
          </a:p>
          <a:p>
            <a:pPr marL="285750" indent="-285750">
              <a:buFont typeface="Arial" panose="020B0604020202020204" pitchFamily="34" charset="0"/>
              <a:buChar char="•"/>
            </a:pPr>
            <a:endParaRPr lang="en-US" sz="1200" dirty="0"/>
          </a:p>
          <a:p>
            <a:pPr marL="285750" indent="-285750" rtl="0">
              <a:buFont typeface="Arial" panose="020B0604020202020204" pitchFamily="34" charset="0"/>
              <a:buChar char="•"/>
            </a:pPr>
            <a:r>
              <a:rPr lang="x-none" sz="1200" dirty="0"/>
              <a:t>Las computadoras que ejecutan Windows XP o Windows Vista no tienen una ruta de actualización a Windows 10 y requieren una instalación limpia. Los medios de instalación de Windows 10 se pueden crear con la herramienta para crear medios de instalación de Windows 10. </a:t>
            </a:r>
          </a:p>
        </p:txBody>
      </p:sp>
      <p:pic>
        <p:nvPicPr>
          <p:cNvPr id="2" name="Picture 1" descr="The image is a screenshot of the Download Windows 10 web site. Choices on the web site are to click a button to update to the latest version of Windows 10 by using the Update Assistant or to click a button to download a tool to create Windows 10 installation media." title="Download Windows 10">
            <a:extLst>
              <a:ext uri="{FF2B5EF4-FFF2-40B4-BE49-F238E27FC236}">
                <a16:creationId xmlns:a16="http://schemas.microsoft.com/office/drawing/2014/main" xmlns:c15="http://schemas.microsoft.com/office/drawing/2012/chart" xmlns:c="http://schemas.openxmlformats.org/drawingml/2006/chart" xmlns="" id="{128DE634-A8AE-4BC7-BAAE-BC9A2173535A}"/>
              </a:ext>
            </a:extLst>
          </p:cNvPr>
          <p:cNvPicPr>
            <a:picLocks noChangeAspect="1"/>
          </p:cNvPicPr>
          <p:nvPr/>
        </p:nvPicPr>
        <p:blipFill>
          <a:blip r:embed="rId4"/>
          <a:stretch>
            <a:fillRect/>
          </a:stretch>
        </p:blipFill>
        <p:spPr>
          <a:xfrm>
            <a:off x="4447726" y="798944"/>
            <a:ext cx="4559541" cy="3348883"/>
          </a:xfrm>
          <a:prstGeom prst="rect">
            <a:avLst/>
          </a:prstGeom>
        </p:spPr>
      </p:pic>
    </p:spTree>
    <p:custDataLst>
      <p:tags r:id="rId1"/>
    </p:custDataLst>
    <p:extLst>
      <p:ext uri="{BB962C8B-B14F-4D97-AF65-F5344CB8AC3E}">
        <p14:creationId xmlns:p14="http://schemas.microsoft.com/office/powerpoint/2010/main" val="2819220687"/>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Actualizaciones del sistema operativo</a:t>
            </a:r>
            <a:r>
              <a:rPr lang="en-US" altLang="en-US" sz="1600" dirty="0"/>
              <a:t/>
            </a:r>
            <a:br>
              <a:rPr lang="en-US" altLang="en-US" sz="1600" dirty="0"/>
            </a:br>
            <a:r>
              <a:rPr lang="x-none"/>
              <a:t>Migración de datos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6DBA5563-38D9-4BC5-B01B-7465E07C5304}"/>
              </a:ext>
            </a:extLst>
          </p:cNvPr>
          <p:cNvSpPr txBox="1"/>
          <p:nvPr/>
        </p:nvSpPr>
        <p:spPr>
          <a:xfrm>
            <a:off x="111095" y="982679"/>
            <a:ext cx="8921809" cy="1384995"/>
          </a:xfrm>
          <a:prstGeom prst="rect">
            <a:avLst/>
          </a:prstGeom>
          <a:noFill/>
        </p:spPr>
        <p:txBody>
          <a:bodyPr wrap="square" rtlCol="0">
            <a:spAutoFit/>
          </a:bodyPr>
          <a:lstStyle/>
          <a:p>
            <a:pPr marL="285750" indent="-182880" rtl="0">
              <a:buFont typeface="Arial" panose="020B0604020202020204" pitchFamily="34" charset="0"/>
              <a:buChar char="•"/>
            </a:pPr>
            <a:r>
              <a:rPr lang="x-none" sz="1400" dirty="0"/>
              <a:t>Cuando se requiere una nueva instalación de SO, se deben migrar los datos del usuario del SO anterior al nuevo.</a:t>
            </a:r>
          </a:p>
          <a:p>
            <a:pPr marL="285750" indent="-182880" rtl="0">
              <a:buFont typeface="Arial" panose="020B0604020202020204" pitchFamily="34" charset="0"/>
              <a:buChar char="•"/>
            </a:pPr>
            <a:r>
              <a:rPr lang="x-none" sz="1400" dirty="0"/>
              <a:t>La Herramienta de migración de estado de usuario (USMT) es una utilidad de la línea de comandos para simplificar la migración de estado del usuario. </a:t>
            </a:r>
          </a:p>
          <a:p>
            <a:pPr marL="285750" indent="-182880" rtl="0">
              <a:buFont typeface="Arial" panose="020B0604020202020204" pitchFamily="34" charset="0"/>
              <a:buChar char="•"/>
            </a:pPr>
            <a:r>
              <a:rPr lang="x-none" sz="1400" dirty="0"/>
              <a:t>Use Windows Easy Transfer al cambiar de una computadora antigua a otra nueva. </a:t>
            </a:r>
          </a:p>
          <a:p>
            <a:pPr marL="285750" indent="-182880" rtl="0">
              <a:buFont typeface="Arial" panose="020B0604020202020204" pitchFamily="34" charset="0"/>
              <a:buChar char="•"/>
            </a:pPr>
            <a:r>
              <a:rPr lang="x-none" sz="1400" dirty="0"/>
              <a:t>PCmover Express es una herramienta para transferir archivos, carpetas, perfiles y aplicaciones seleccionados de una computadora con Windows antigua a una con Windows 10.</a:t>
            </a:r>
          </a:p>
          <a:p>
            <a:pPr marL="285750" indent="-285750">
              <a:buFont typeface="Arial" panose="020B0604020202020204" pitchFamily="34" charset="0"/>
              <a:buChar char="•"/>
            </a:pPr>
            <a:endParaRPr lang="en-US" sz="1400" dirty="0"/>
          </a:p>
        </p:txBody>
      </p:sp>
      <p:pic>
        <p:nvPicPr>
          <p:cNvPr id="3" name="Picture 2">
            <a:extLst>
              <a:ext uri="{FF2B5EF4-FFF2-40B4-BE49-F238E27FC236}">
                <a16:creationId xmlns:a16="http://schemas.microsoft.com/office/drawing/2014/main" xmlns:c15="http://schemas.microsoft.com/office/drawing/2012/chart" xmlns:c="http://schemas.openxmlformats.org/drawingml/2006/chart" xmlns="" id="{9A8E566F-2717-4AC9-A898-24602B593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1767" y="2775827"/>
            <a:ext cx="6760463" cy="1447800"/>
          </a:xfrm>
          <a:prstGeom prst="rect">
            <a:avLst/>
          </a:prstGeom>
        </p:spPr>
      </p:pic>
    </p:spTree>
    <p:custDataLst>
      <p:tags r:id="rId1"/>
    </p:custDataLst>
    <p:extLst>
      <p:ext uri="{BB962C8B-B14F-4D97-AF65-F5344CB8AC3E}">
        <p14:creationId xmlns:p14="http://schemas.microsoft.com/office/powerpoint/2010/main" val="2496825515"/>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236085" cy="1802391"/>
          </a:xfrm>
        </p:spPr>
        <p:txBody>
          <a:bodyPr/>
          <a:lstStyle/>
          <a:p>
            <a:pPr rtl="0"/>
            <a:r>
              <a:rPr lang="x-none" dirty="0">
                <a:solidFill>
                  <a:schemeClr val="accent5">
                    <a:lumMod val="40000"/>
                    <a:lumOff val="60000"/>
                  </a:schemeClr>
                </a:solidFill>
              </a:rPr>
              <a:t>10.2 Instalación de Windows</a:t>
            </a:r>
          </a:p>
        </p:txBody>
      </p:sp>
    </p:spTree>
    <p:custDataLst>
      <p:tags r:id="rId1"/>
    </p:custDataLst>
    <p:extLst>
      <p:ext uri="{BB962C8B-B14F-4D97-AF65-F5344CB8AC3E}">
        <p14:creationId xmlns:p14="http://schemas.microsoft.com/office/powerpoint/2010/main" val="3547072848"/>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discos</a:t>
            </a:r>
            <a:r>
              <a:rPr lang="en-US" altLang="en-US" sz="1600" dirty="0"/>
              <a:t/>
            </a:r>
            <a:br>
              <a:rPr lang="en-US" altLang="en-US" sz="1600" dirty="0"/>
            </a:br>
            <a:r>
              <a:rPr lang="x-none"/>
              <a:t>Tipos de dispositivos de almacenamiento</a:t>
            </a:r>
          </a:p>
        </p:txBody>
      </p:sp>
      <p:sp>
        <p:nvSpPr>
          <p:cNvPr id="5" name="TextBox 4">
            <a:extLst>
              <a:ext uri="{FF2B5EF4-FFF2-40B4-BE49-F238E27FC236}">
                <a16:creationId xmlns:a16="http://schemas.microsoft.com/office/drawing/2014/main" xmlns:c15="http://schemas.microsoft.com/office/drawing/2012/chart" xmlns:c="http://schemas.openxmlformats.org/drawingml/2006/chart" xmlns="" id="{5EE593CF-762C-491F-85D9-A56A44EE0EC6}"/>
              </a:ext>
            </a:extLst>
          </p:cNvPr>
          <p:cNvSpPr txBox="1"/>
          <p:nvPr/>
        </p:nvSpPr>
        <p:spPr>
          <a:xfrm>
            <a:off x="205100" y="1068224"/>
            <a:ext cx="4176000" cy="3323987"/>
          </a:xfrm>
          <a:prstGeom prst="rect">
            <a:avLst/>
          </a:prstGeom>
          <a:noFill/>
        </p:spPr>
        <p:txBody>
          <a:bodyPr wrap="square" rtlCol="0">
            <a:spAutoFit/>
          </a:bodyPr>
          <a:lstStyle/>
          <a:p>
            <a:pPr rtl="0"/>
            <a:r>
              <a:rPr lang="x-none" sz="1400" dirty="0"/>
              <a:t>Los dos tipos más comunes de dispositivos de almacenamiento de datos que se utilizan actualmente son discos duros y unidades basadas en la memoria flash, como los discos duros de estado sólidos y las unidades USB.</a:t>
            </a:r>
          </a:p>
          <a:p>
            <a:endParaRPr lang="en-US" sz="1400" dirty="0"/>
          </a:p>
          <a:p>
            <a:pPr rtl="0"/>
            <a:r>
              <a:rPr lang="x-none" sz="1400" dirty="0"/>
              <a:t>Cuando se ha elegido el tipo de dispositivo de almacenamiento, debe estar preparado para recibir el nuevo sistema operativo. Los sistemas operativos modernos se envían con un programa instalador. </a:t>
            </a:r>
            <a:r>
              <a:rPr lang="x-none" sz="1400" dirty="0" smtClean="0"/>
              <a:t>Por </a:t>
            </a:r>
            <a:r>
              <a:rPr lang="x-none" sz="1400" dirty="0"/>
              <a:t>lo general, los instaladores preparan el disco para recibir el sistema operativo, pero es indispensable que un técnico pueda comprender los términos y los métodos involucrados en esta preparación.</a:t>
            </a:r>
          </a:p>
        </p:txBody>
      </p:sp>
      <p:pic>
        <p:nvPicPr>
          <p:cNvPr id="2" name="Picture 1" descr="Images of a hard disk drive, a USB flash drive, and a solid state drive are shown." title="Storage devices">
            <a:extLst>
              <a:ext uri="{FF2B5EF4-FFF2-40B4-BE49-F238E27FC236}">
                <a16:creationId xmlns:a16="http://schemas.microsoft.com/office/drawing/2014/main" xmlns:c15="http://schemas.microsoft.com/office/drawing/2012/chart" xmlns:c="http://schemas.openxmlformats.org/drawingml/2006/chart" xmlns="" id="{6A63EB63-4063-4719-A4B5-C6849F3DEC14}"/>
              </a:ext>
            </a:extLst>
          </p:cNvPr>
          <p:cNvPicPr>
            <a:picLocks noChangeAspect="1"/>
          </p:cNvPicPr>
          <p:nvPr/>
        </p:nvPicPr>
        <p:blipFill>
          <a:blip r:embed="rId4"/>
          <a:stretch>
            <a:fillRect/>
          </a:stretch>
        </p:blipFill>
        <p:spPr>
          <a:xfrm>
            <a:off x="4572000" y="1068224"/>
            <a:ext cx="3898716" cy="2805425"/>
          </a:xfrm>
          <a:prstGeom prst="rect">
            <a:avLst/>
          </a:prstGeom>
        </p:spPr>
      </p:pic>
    </p:spTree>
    <p:custDataLst>
      <p:tags r:id="rId1"/>
    </p:custDataLst>
    <p:extLst>
      <p:ext uri="{BB962C8B-B14F-4D97-AF65-F5344CB8AC3E}">
        <p14:creationId xmlns:p14="http://schemas.microsoft.com/office/powerpoint/2010/main" val="1559086933"/>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discos</a:t>
            </a:r>
            <a:r>
              <a:rPr lang="en-US" altLang="en-US" sz="1600" dirty="0"/>
              <a:t/>
            </a:r>
            <a:br>
              <a:rPr lang="en-US" altLang="en-US" sz="1600" dirty="0"/>
            </a:br>
            <a:r>
              <a:rPr lang="x-none"/>
              <a:t>Partición de unidad de disco duro</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3C4271D1-6F11-42F6-8DD1-C3CD0357A9EA}"/>
              </a:ext>
            </a:extLst>
          </p:cNvPr>
          <p:cNvSpPr txBox="1"/>
          <p:nvPr/>
        </p:nvSpPr>
        <p:spPr>
          <a:xfrm>
            <a:off x="170917" y="798944"/>
            <a:ext cx="8827804" cy="2031325"/>
          </a:xfrm>
          <a:prstGeom prst="rect">
            <a:avLst/>
          </a:prstGeom>
          <a:noFill/>
        </p:spPr>
        <p:txBody>
          <a:bodyPr wrap="square" rtlCol="0">
            <a:spAutoFit/>
          </a:bodyPr>
          <a:lstStyle/>
          <a:p>
            <a:pPr rtl="0"/>
            <a:r>
              <a:rPr lang="x-none" sz="1400"/>
              <a:t>Encontrar e iniciar el sistema operativo es una de las responsabilidades del firmware de la computadora, que necesita saber el esquema de la partición. Dos estándares de esquema de partición son el registro de arranque maestro (MBR) y la tabla de particiones (GPT) de identificador único global (GUID).</a:t>
            </a:r>
          </a:p>
          <a:p>
            <a:pPr marL="285750" indent="-285750" rtl="0">
              <a:buFont typeface="Arial" panose="020B0604020202020204" pitchFamily="34" charset="0"/>
              <a:buChar char="•"/>
            </a:pPr>
            <a:r>
              <a:rPr lang="x-none" sz="1400" b="1"/>
              <a:t>Registro de arranque maestro - </a:t>
            </a:r>
            <a:r>
              <a:rPr lang="x-none" sz="1400"/>
              <a:t>El MBR contiene información sobre cómo se organizan las particiones del disco duro. El MBR tiene 512 bytes de longitud y contiene el cargador de arranque, un programa ejecutable que permite al usuario elegir entre varios sistemas operativos. MBR se suele utilizar en las computadoras con firmware basado en BIOS.</a:t>
            </a:r>
          </a:p>
          <a:p>
            <a:pPr marL="285750" indent="-285750" rtl="0">
              <a:buFont typeface="Arial" panose="020B0604020202020204" pitchFamily="34" charset="0"/>
              <a:buChar char="•"/>
            </a:pPr>
            <a:r>
              <a:rPr lang="x-none" sz="1400" b="1"/>
              <a:t>Tabla de partición de GUID - </a:t>
            </a:r>
            <a:r>
              <a:rPr lang="x-none" sz="1400"/>
              <a:t>También diseñado como un estándar del esquema de la tabla de partición para unidades de disco duro, el GPT hace uso de varias técnicas modernas para expandir el esquema de partición MBR antiguo. El GPT se suele utilizar en las computadoras con el firmware de UEFI.</a:t>
            </a:r>
            <a:r>
              <a:rPr lang="x-none" sz="1400" b="1"/>
              <a:t> </a:t>
            </a:r>
          </a:p>
        </p:txBody>
      </p:sp>
      <p:pic>
        <p:nvPicPr>
          <p:cNvPr id="4" name="Picture 3">
            <a:extLst>
              <a:ext uri="{FF2B5EF4-FFF2-40B4-BE49-F238E27FC236}">
                <a16:creationId xmlns:a16="http://schemas.microsoft.com/office/drawing/2014/main" xmlns:c15="http://schemas.microsoft.com/office/drawing/2012/chart" xmlns:c="http://schemas.openxmlformats.org/drawingml/2006/chart" xmlns="" id="{522E3646-520B-4E24-A932-BC2611591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969" y="3025526"/>
            <a:ext cx="6743700" cy="1731655"/>
          </a:xfrm>
          <a:prstGeom prst="rect">
            <a:avLst/>
          </a:prstGeom>
        </p:spPr>
      </p:pic>
    </p:spTree>
    <p:custDataLst>
      <p:tags r:id="rId1"/>
    </p:custDataLst>
    <p:extLst>
      <p:ext uri="{BB962C8B-B14F-4D97-AF65-F5344CB8AC3E}">
        <p14:creationId xmlns:p14="http://schemas.microsoft.com/office/powerpoint/2010/main" val="2527759695"/>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Particiones de administración </a:t>
            </a:r>
            <a:r>
              <a:rPr lang="en-US" altLang="en-US" sz="1600" dirty="0"/>
              <a:t/>
            </a:r>
            <a:br>
              <a:rPr lang="en-US" altLang="en-US" sz="1600" dirty="0"/>
            </a:br>
            <a:r>
              <a:rPr lang="x-none"/>
              <a:t>de discos y unidades lógicas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797FEE06-EA3D-4404-BFE7-1A1AB094F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0456" y="798944"/>
            <a:ext cx="5443087" cy="1123950"/>
          </a:xfrm>
          <a:prstGeom prst="rect">
            <a:avLst/>
          </a:prstGeom>
        </p:spPr>
      </p:pic>
      <p:sp>
        <p:nvSpPr>
          <p:cNvPr id="5" name="TextBox 4">
            <a:extLst>
              <a:ext uri="{FF2B5EF4-FFF2-40B4-BE49-F238E27FC236}">
                <a16:creationId xmlns:a16="http://schemas.microsoft.com/office/drawing/2014/main" xmlns:c15="http://schemas.microsoft.com/office/drawing/2012/chart" xmlns:c="http://schemas.openxmlformats.org/drawingml/2006/chart" xmlns="" id="{785072D5-3014-49CB-9A09-E54DC388D604}"/>
              </a:ext>
            </a:extLst>
          </p:cNvPr>
          <p:cNvSpPr txBox="1"/>
          <p:nvPr/>
        </p:nvSpPr>
        <p:spPr>
          <a:xfrm>
            <a:off x="0" y="2102265"/>
            <a:ext cx="8853854" cy="2462213"/>
          </a:xfrm>
          <a:prstGeom prst="rect">
            <a:avLst/>
          </a:prstGeom>
          <a:noFill/>
        </p:spPr>
        <p:txBody>
          <a:bodyPr wrap="square" rtlCol="0">
            <a:spAutoFit/>
          </a:bodyPr>
          <a:lstStyle/>
          <a:p>
            <a:pPr marL="285750" indent="-285750" rtl="0">
              <a:buFont typeface="Arial" panose="020B0604020202020204" pitchFamily="34" charset="0"/>
              <a:buChar char="•"/>
            </a:pPr>
            <a:r>
              <a:rPr lang="x-none" sz="1400"/>
              <a:t>La partición primaria contiene los archivos del SO y, por lo general, es la primera partición.</a:t>
            </a:r>
          </a:p>
          <a:p>
            <a:pPr marL="285750" indent="-285750" rtl="0">
              <a:buFont typeface="Arial" panose="020B0604020202020204" pitchFamily="34" charset="0"/>
              <a:buChar char="•"/>
            </a:pPr>
            <a:r>
              <a:rPr lang="x-none" sz="1400"/>
              <a:t>En los discos MBR, la partición activa se utiliza para almacenar y arrancar un SO.</a:t>
            </a:r>
          </a:p>
          <a:p>
            <a:pPr marL="285750" indent="-285750" rtl="0">
              <a:buFont typeface="Arial" panose="020B0604020202020204" pitchFamily="34" charset="0"/>
              <a:buChar char="•"/>
            </a:pPr>
            <a:r>
              <a:rPr lang="x-none" sz="1400"/>
              <a:t>Si se requieren más de 4 particiones en un disco MBR, una de las particiones se puede designar como partición extendida.</a:t>
            </a:r>
          </a:p>
          <a:p>
            <a:pPr marL="285750" indent="-285750" rtl="0">
              <a:buFont typeface="Arial" panose="020B0604020202020204" pitchFamily="34" charset="0"/>
              <a:buChar char="•"/>
            </a:pPr>
            <a:r>
              <a:rPr lang="x-none" sz="1400"/>
              <a:t>Una unidad lógica es una sección de una partición extendida que se utiliza para separar la información con fines administrativos.</a:t>
            </a:r>
          </a:p>
          <a:p>
            <a:pPr marL="285750" indent="-285750" rtl="0">
              <a:buFont typeface="Arial" panose="020B0604020202020204" pitchFamily="34" charset="0"/>
              <a:buChar char="•"/>
            </a:pPr>
            <a:r>
              <a:rPr lang="x-none" sz="1400"/>
              <a:t>Un disco básico (predeterminado) contiene particiones como primarias y extendidas, así como unidades lógicas que se formatean para almacenamiento de datos.</a:t>
            </a:r>
          </a:p>
          <a:p>
            <a:pPr marL="285750" indent="-285750" rtl="0">
              <a:buFont typeface="Arial" panose="020B0604020202020204" pitchFamily="34" charset="0"/>
              <a:buChar char="•"/>
            </a:pPr>
            <a:r>
              <a:rPr lang="x-none" sz="1400"/>
              <a:t>El disco dinámico puede crear volúmenes que se extienden por más de un disco.</a:t>
            </a:r>
          </a:p>
          <a:p>
            <a:pPr marL="285750" indent="-285750" rtl="0">
              <a:buFont typeface="Arial" panose="020B0604020202020204" pitchFamily="34" charset="0"/>
              <a:buChar char="•"/>
            </a:pPr>
            <a:r>
              <a:rPr lang="x-none" sz="1400"/>
              <a:t>El formateo crea un sistema de archivos en una partición para almacenamiento de archivos.</a:t>
            </a:r>
          </a:p>
          <a:p>
            <a:pPr marL="285750" indent="-285750">
              <a:buFont typeface="Arial" panose="020B0604020202020204" pitchFamily="34" charset="0"/>
              <a:buChar char="•"/>
            </a:pPr>
            <a:endParaRPr lang="en-US" sz="1400" dirty="0"/>
          </a:p>
        </p:txBody>
      </p:sp>
    </p:spTree>
    <p:custDataLst>
      <p:tags r:id="rId1"/>
    </p:custDataLst>
    <p:extLst>
      <p:ext uri="{BB962C8B-B14F-4D97-AF65-F5344CB8AC3E}">
        <p14:creationId xmlns:p14="http://schemas.microsoft.com/office/powerpoint/2010/main" val="310156452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a:solidFill>
                  <a:schemeClr val="accent5">
                    <a:lumMod val="40000"/>
                    <a:lumOff val="60000"/>
                  </a:schemeClr>
                </a:solidFill>
              </a:rPr>
              <a:t>Capítulo 10: Instalación de Windows</a:t>
            </a:r>
            <a:r>
              <a:rPr lang="x-none"/>
              <a:t> </a:t>
            </a:r>
          </a:p>
        </p:txBody>
      </p:sp>
      <p:sp>
        <p:nvSpPr>
          <p:cNvPr id="3" name="Rectangle 2"/>
          <p:cNvSpPr/>
          <p:nvPr/>
        </p:nvSpPr>
        <p:spPr>
          <a:xfrm>
            <a:off x="628650" y="3436035"/>
            <a:ext cx="530352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Administración de discos</a:t>
            </a:r>
            <a:r>
              <a:rPr lang="en-US" altLang="en-US" sz="1600" dirty="0"/>
              <a:t/>
            </a:r>
            <a:br>
              <a:rPr lang="en-US" altLang="en-US" sz="1600" dirty="0"/>
            </a:br>
            <a:r>
              <a:rPr lang="x-none"/>
              <a:t>Sistemas de archivos</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955DB0CC-ED01-4543-A2D5-4CC72F37FC84}"/>
              </a:ext>
            </a:extLst>
          </p:cNvPr>
          <p:cNvSpPr txBox="1"/>
          <p:nvPr/>
        </p:nvSpPr>
        <p:spPr>
          <a:xfrm>
            <a:off x="342900" y="940777"/>
            <a:ext cx="8549639" cy="3108543"/>
          </a:xfrm>
          <a:prstGeom prst="rect">
            <a:avLst/>
          </a:prstGeom>
          <a:noFill/>
        </p:spPr>
        <p:txBody>
          <a:bodyPr wrap="square" rtlCol="0">
            <a:spAutoFit/>
          </a:bodyPr>
          <a:lstStyle/>
          <a:p>
            <a:pPr rtl="0"/>
            <a:r>
              <a:rPr lang="x-none" sz="1400" dirty="0"/>
              <a:t>Los sistemas de archivos difieren en las propiedades de velocidad, flexibilidad, seguridad, tamaño y más. Aquí presentamos cinco sistemas de archivos comunes:</a:t>
            </a:r>
          </a:p>
          <a:p>
            <a:pPr marL="285750" indent="-285750" rtl="0">
              <a:buFont typeface="Arial" panose="020B0604020202020204" pitchFamily="34" charset="0"/>
              <a:buChar char="•"/>
            </a:pPr>
            <a:r>
              <a:rPr lang="x-none" sz="1400" b="1" dirty="0"/>
              <a:t>Tabla de asignación de archivos de 32 bits</a:t>
            </a:r>
            <a:r>
              <a:rPr lang="x-none" sz="1400" dirty="0"/>
              <a:t>: admite particiones de hasta 2 TB o 2048 GB. Se utiliza en Windows XP y versiones anteriores del SO.</a:t>
            </a:r>
          </a:p>
          <a:p>
            <a:pPr marL="285750" indent="-285750" rtl="0">
              <a:buFont typeface="Arial" panose="020B0604020202020204" pitchFamily="34" charset="0"/>
              <a:buChar char="•"/>
            </a:pPr>
            <a:r>
              <a:rPr lang="x-none" sz="1400" b="1" dirty="0"/>
              <a:t>Sistema de archivos de nueva tecnología (NTFS)</a:t>
            </a:r>
            <a:r>
              <a:rPr lang="x-none" sz="1400" dirty="0"/>
              <a:t>: admite particiones de hasta 16 exabytes, teóricamente. El NTFS incorpora las funciones de seguridad del sistema de archivos y atributos extendidos.</a:t>
            </a:r>
            <a:r>
              <a:rPr lang="x-none" sz="1400" b="1" dirty="0"/>
              <a:t> </a:t>
            </a:r>
          </a:p>
          <a:p>
            <a:pPr marL="285750" indent="-285750" rtl="0">
              <a:buFont typeface="Arial" panose="020B0604020202020204" pitchFamily="34" charset="0"/>
              <a:buChar char="•"/>
            </a:pPr>
            <a:r>
              <a:rPr lang="x-none" sz="1400" b="1" dirty="0"/>
              <a:t>exFAT (FAT 64)</a:t>
            </a:r>
            <a:r>
              <a:rPr lang="x-none" sz="1400" dirty="0"/>
              <a:t>: creado para subsanar algunas de las limitaciones de FAT, FAT32 y NTFS presentes al formatear unidades flash USB, como tamaño de archivo y de directorio. Una de las principales ventajas de exFAT es que puede admitir archivos mayores de 4 GB.</a:t>
            </a:r>
          </a:p>
          <a:p>
            <a:pPr marL="285750" indent="-285750" rtl="0">
              <a:buFont typeface="Arial" panose="020B0604020202020204" pitchFamily="34" charset="0"/>
              <a:buChar char="•"/>
            </a:pPr>
            <a:r>
              <a:rPr lang="x-none" sz="1400" b="1" dirty="0"/>
              <a:t>Sistema de archivos de disco compacto (CDFS)</a:t>
            </a:r>
            <a:r>
              <a:rPr lang="x-none" sz="1400" dirty="0"/>
              <a:t>: se creó específicamente para medios de disco óptico.</a:t>
            </a:r>
          </a:p>
          <a:p>
            <a:pPr marL="285750" indent="-285750" rtl="0">
              <a:buFont typeface="Arial" panose="020B0604020202020204" pitchFamily="34" charset="0"/>
              <a:buChar char="•"/>
            </a:pPr>
            <a:r>
              <a:rPr lang="x-none" sz="1400" b="1" dirty="0"/>
              <a:t>NFS (sistema de archivos de red)</a:t>
            </a:r>
            <a:r>
              <a:rPr lang="x-none" sz="1400" dirty="0"/>
              <a:t>: NFS es un sistema de archivos con base en la red, que permite el acceso al archivo en la red. NFS es un estándar abierto que permite que cualquiera lo implemente</a:t>
            </a:r>
            <a:r>
              <a:rPr lang="x-none" sz="1400" dirty="0" smtClean="0"/>
              <a:t>.</a:t>
            </a:r>
            <a:endParaRPr lang="en-US" sz="1400" dirty="0"/>
          </a:p>
        </p:txBody>
      </p:sp>
    </p:spTree>
    <p:custDataLst>
      <p:tags r:id="rId1"/>
    </p:custDataLst>
    <p:extLst>
      <p:ext uri="{BB962C8B-B14F-4D97-AF65-F5344CB8AC3E}">
        <p14:creationId xmlns:p14="http://schemas.microsoft.com/office/powerpoint/2010/main" val="2015495621"/>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Administración de discos</a:t>
            </a:r>
            <a:r>
              <a:rPr lang="en-US" altLang="en-US" sz="1600" dirty="0"/>
              <a:t/>
            </a:r>
            <a:br>
              <a:rPr lang="en-US" altLang="en-US" sz="1600" dirty="0"/>
            </a:br>
            <a:r>
              <a:rPr lang="x-none"/>
              <a:t>Demostración en video: Utilidad de administración de discos y partición de disco</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3582C290-CA0D-43D7-9C9C-D3312097FE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825" y="957128"/>
            <a:ext cx="6488349" cy="3726767"/>
          </a:xfrm>
          <a:prstGeom prst="rect">
            <a:avLst/>
          </a:prstGeom>
        </p:spPr>
      </p:pic>
    </p:spTree>
    <p:custDataLst>
      <p:tags r:id="rId1"/>
    </p:custDataLst>
    <p:extLst>
      <p:ext uri="{BB962C8B-B14F-4D97-AF65-F5344CB8AC3E}">
        <p14:creationId xmlns:p14="http://schemas.microsoft.com/office/powerpoint/2010/main" val="1368659581"/>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Administración de discos</a:t>
            </a:r>
            <a:r>
              <a:rPr lang="en-US" altLang="en-US" sz="1600" dirty="0"/>
              <a:t/>
            </a:r>
            <a:br>
              <a:rPr lang="en-US" altLang="en-US" sz="1600" dirty="0"/>
            </a:br>
            <a:r>
              <a:rPr lang="x-none"/>
              <a:t>Demostración en video: Procedimientos de arranque múltiple</a:t>
            </a:r>
          </a:p>
        </p:txBody>
      </p:sp>
      <p:pic>
        <p:nvPicPr>
          <p:cNvPr id="3" name="Picture 2">
            <a:extLst>
              <a:ext uri="{FF2B5EF4-FFF2-40B4-BE49-F238E27FC236}">
                <a16:creationId xmlns:a16="http://schemas.microsoft.com/office/drawing/2014/main" xmlns:c15="http://schemas.microsoft.com/office/drawing/2012/chart" xmlns:c="http://schemas.openxmlformats.org/drawingml/2006/chart" xmlns="" id="{0CE9B100-D83D-465B-BA6C-AC00DCFEC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401" y="786333"/>
            <a:ext cx="6581197" cy="3750673"/>
          </a:xfrm>
          <a:prstGeom prst="rect">
            <a:avLst/>
          </a:prstGeom>
        </p:spPr>
      </p:pic>
    </p:spTree>
    <p:custDataLst>
      <p:tags r:id="rId1"/>
    </p:custDataLst>
    <p:extLst>
      <p:ext uri="{BB962C8B-B14F-4D97-AF65-F5344CB8AC3E}">
        <p14:creationId xmlns:p14="http://schemas.microsoft.com/office/powerpoint/2010/main" val="3314122651"/>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Administración de discos</a:t>
            </a:r>
            <a:r>
              <a:rPr lang="en-US" altLang="en-US" sz="1600" dirty="0"/>
              <a:t/>
            </a:r>
            <a:br>
              <a:rPr lang="en-US" altLang="en-US" sz="1600" dirty="0"/>
            </a:br>
            <a:r>
              <a:rPr lang="x-none"/>
              <a:t>Práctica de laboratorio: Creación de una partición en Windows</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6DDF9984-44D6-4FE0-9B83-4B01E8FFD445}"/>
              </a:ext>
            </a:extLst>
          </p:cNvPr>
          <p:cNvSpPr txBox="1"/>
          <p:nvPr/>
        </p:nvSpPr>
        <p:spPr>
          <a:xfrm>
            <a:off x="705205" y="1007357"/>
            <a:ext cx="7604405" cy="923330"/>
          </a:xfrm>
          <a:prstGeom prst="rect">
            <a:avLst/>
          </a:prstGeom>
          <a:noFill/>
        </p:spPr>
        <p:txBody>
          <a:bodyPr wrap="square" rtlCol="0">
            <a:spAutoFit/>
          </a:bodyPr>
          <a:lstStyle/>
          <a:p>
            <a:pPr rtl="0"/>
            <a:r>
              <a:rPr lang="x-none" dirty="0"/>
              <a:t>En esta práctica de laboratorio, creará una partición con formateo FAT32 en un disco. Convertirá la partición a NTFS. Identificará las diferencias entre los formateos FAT32 y NTFS.</a:t>
            </a:r>
          </a:p>
        </p:txBody>
      </p:sp>
    </p:spTree>
    <p:custDataLst>
      <p:tags r:id="rId1"/>
    </p:custDataLst>
    <p:extLst>
      <p:ext uri="{BB962C8B-B14F-4D97-AF65-F5344CB8AC3E}">
        <p14:creationId xmlns:p14="http://schemas.microsoft.com/office/powerpoint/2010/main" val="1712161802"/>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dirty="0">
                <a:solidFill>
                  <a:schemeClr val="accent5">
                    <a:lumMod val="40000"/>
                    <a:lumOff val="60000"/>
                  </a:schemeClr>
                </a:solidFill>
              </a:rPr>
              <a:t>10.3 Instalación y secuencia de </a:t>
            </a:r>
            <a:r>
              <a:rPr lang="x-none" dirty="0" smtClean="0">
                <a:solidFill>
                  <a:schemeClr val="accent5">
                    <a:lumMod val="40000"/>
                    <a:lumOff val="60000"/>
                  </a:schemeClr>
                </a:solidFill>
              </a:rPr>
              <a:t>arranque </a:t>
            </a:r>
            <a:endParaRPr lang="x-none"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3195658246"/>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Instalación básica de Windows</a:t>
            </a:r>
            <a:r>
              <a:rPr lang="en-US" altLang="en-US" sz="1600" dirty="0"/>
              <a:t/>
            </a:r>
            <a:br>
              <a:rPr lang="en-US" altLang="en-US" sz="1600" dirty="0"/>
            </a:br>
            <a:r>
              <a:rPr lang="x-none"/>
              <a:t>Práctica de laboratorio: Instalación de Windows</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6DDF9984-44D6-4FE0-9B83-4B01E8FFD445}"/>
              </a:ext>
            </a:extLst>
          </p:cNvPr>
          <p:cNvSpPr txBox="1"/>
          <p:nvPr/>
        </p:nvSpPr>
        <p:spPr>
          <a:xfrm>
            <a:off x="285325" y="1091333"/>
            <a:ext cx="6301725" cy="369332"/>
          </a:xfrm>
          <a:prstGeom prst="rect">
            <a:avLst/>
          </a:prstGeom>
          <a:noFill/>
        </p:spPr>
        <p:txBody>
          <a:bodyPr wrap="none" rtlCol="0">
            <a:spAutoFit/>
          </a:bodyPr>
          <a:lstStyle/>
          <a:p>
            <a:pPr rtl="0"/>
            <a:r>
              <a:rPr lang="x-none"/>
              <a:t>En esta práctica de laboratorio, instalará el sistema operativo Windows 10.</a:t>
            </a:r>
          </a:p>
        </p:txBody>
      </p:sp>
    </p:spTree>
    <p:custDataLst>
      <p:tags r:id="rId1"/>
    </p:custDataLst>
    <p:extLst>
      <p:ext uri="{BB962C8B-B14F-4D97-AF65-F5344CB8AC3E}">
        <p14:creationId xmlns:p14="http://schemas.microsoft.com/office/powerpoint/2010/main" val="580070481"/>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Instalación básica de Windows</a:t>
            </a:r>
            <a:r>
              <a:rPr lang="en-US" altLang="en-US" sz="1600" dirty="0"/>
              <a:t/>
            </a:r>
            <a:br>
              <a:rPr lang="en-US" altLang="en-US" sz="1600" dirty="0"/>
            </a:br>
            <a:r>
              <a:rPr lang="x-none"/>
              <a:t>Creación de cuentas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792A65C5-0BB1-4161-B0A5-AFEEBD0AEAAE}"/>
              </a:ext>
            </a:extLst>
          </p:cNvPr>
          <p:cNvSpPr txBox="1"/>
          <p:nvPr/>
        </p:nvSpPr>
        <p:spPr>
          <a:xfrm>
            <a:off x="223923" y="891819"/>
            <a:ext cx="4248000" cy="3893374"/>
          </a:xfrm>
          <a:prstGeom prst="rect">
            <a:avLst/>
          </a:prstGeom>
          <a:noFill/>
        </p:spPr>
        <p:txBody>
          <a:bodyPr wrap="square" rtlCol="0">
            <a:spAutoFit/>
          </a:bodyPr>
          <a:lstStyle/>
          <a:p>
            <a:pPr rtl="0">
              <a:lnSpc>
                <a:spcPct val="98000"/>
              </a:lnSpc>
            </a:pPr>
            <a:r>
              <a:rPr lang="x-none" sz="1300" dirty="0">
                <a:solidFill>
                  <a:srgbClr val="000000"/>
                </a:solidFill>
              </a:rPr>
              <a:t>La autenticación se da cuando el usuario introduce un nombre de usuario y una contraseña para acceder a una cuenta de usuario. Windows utiliza la autenticación de inicio de sesión único (SSO), que permite que los usuarios inicien sesión una vez para acceder a todos los recursos del sistema. Las cuentas de usuario permiten que varios usuarios compartan una sola computadora usando sus propios archivos y opciones de configuración. </a:t>
            </a:r>
          </a:p>
          <a:p>
            <a:pPr>
              <a:lnSpc>
                <a:spcPct val="98000"/>
              </a:lnSpc>
            </a:pPr>
            <a:endParaRPr lang="en-US" sz="1300" dirty="0">
              <a:solidFill>
                <a:srgbClr val="000000"/>
              </a:solidFill>
            </a:endParaRPr>
          </a:p>
          <a:p>
            <a:pPr rtl="0">
              <a:lnSpc>
                <a:spcPct val="98000"/>
              </a:lnSpc>
            </a:pPr>
            <a:r>
              <a:rPr lang="x-none" sz="1300" dirty="0">
                <a:solidFill>
                  <a:srgbClr val="000000"/>
                </a:solidFill>
              </a:rPr>
              <a:t>Windows 10 ofrece dos tipos de cuenta: Administrador y Usuario estándar. </a:t>
            </a:r>
            <a:r>
              <a:rPr lang="x-none" sz="1300" dirty="0" smtClean="0">
                <a:solidFill>
                  <a:srgbClr val="000000"/>
                </a:solidFill>
              </a:rPr>
              <a:t>Las </a:t>
            </a:r>
            <a:r>
              <a:rPr lang="x-none" sz="1300" dirty="0">
                <a:solidFill>
                  <a:srgbClr val="000000"/>
                </a:solidFill>
              </a:rPr>
              <a:t>cuentas de administrador tienen un control total de una computadora. Los usuarios con este tipo de cuenta pueden cambiar la configuración globalmente e instalar programas. Las cuentas de usuario estándar tienen control limitado en una computadora. Los usuarios con este tipo de cuenta pueden ejecutar aplicaciones, pero no pueden instalar programas. </a:t>
            </a:r>
            <a:endParaRPr lang="en-US" sz="1300" dirty="0"/>
          </a:p>
        </p:txBody>
      </p:sp>
      <p:pic>
        <p:nvPicPr>
          <p:cNvPr id="3" name="Picture 2" descr="A figure is a screenshot of the user account settings in Windows 10. The Change account type dialog box is displayed and it offers two choices for type of account: Administrator or Standard User." title="creating accounts">
            <a:extLst>
              <a:ext uri="{FF2B5EF4-FFF2-40B4-BE49-F238E27FC236}">
                <a16:creationId xmlns:a16="http://schemas.microsoft.com/office/drawing/2014/main" xmlns:c15="http://schemas.microsoft.com/office/drawing/2012/chart" xmlns:c="http://schemas.openxmlformats.org/drawingml/2006/chart" xmlns="" id="{538A2238-CF0C-4DF3-A7CD-807D1D642131}"/>
              </a:ext>
            </a:extLst>
          </p:cNvPr>
          <p:cNvPicPr>
            <a:picLocks noChangeAspect="1"/>
          </p:cNvPicPr>
          <p:nvPr/>
        </p:nvPicPr>
        <p:blipFill>
          <a:blip r:embed="rId4"/>
          <a:stretch>
            <a:fillRect/>
          </a:stretch>
        </p:blipFill>
        <p:spPr>
          <a:xfrm>
            <a:off x="4572000" y="1076770"/>
            <a:ext cx="4348076" cy="2989960"/>
          </a:xfrm>
          <a:prstGeom prst="rect">
            <a:avLst/>
          </a:prstGeom>
        </p:spPr>
      </p:pic>
    </p:spTree>
    <p:custDataLst>
      <p:tags r:id="rId1"/>
    </p:custDataLst>
    <p:extLst>
      <p:ext uri="{BB962C8B-B14F-4D97-AF65-F5344CB8AC3E}">
        <p14:creationId xmlns:p14="http://schemas.microsoft.com/office/powerpoint/2010/main" val="1129188281"/>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Instalación básica de Windows</a:t>
            </a:r>
            <a:r>
              <a:rPr lang="en-US" altLang="en-US" sz="1600" dirty="0"/>
              <a:t/>
            </a:r>
            <a:br>
              <a:rPr lang="en-US" altLang="en-US" sz="1600" dirty="0"/>
            </a:br>
            <a:r>
              <a:rPr lang="x-none"/>
              <a:t>Finalización de la instalación</a:t>
            </a:r>
          </a:p>
        </p:txBody>
      </p:sp>
      <p:sp>
        <p:nvSpPr>
          <p:cNvPr id="5" name="TextBox 4">
            <a:extLst>
              <a:ext uri="{FF2B5EF4-FFF2-40B4-BE49-F238E27FC236}">
                <a16:creationId xmlns:a16="http://schemas.microsoft.com/office/drawing/2014/main" xmlns:c15="http://schemas.microsoft.com/office/drawing/2012/chart" xmlns:c="http://schemas.openxmlformats.org/drawingml/2006/chart" xmlns="" id="{B457C0CF-72E8-43DD-8416-93A71908DD38}"/>
              </a:ext>
            </a:extLst>
          </p:cNvPr>
          <p:cNvSpPr txBox="1"/>
          <p:nvPr/>
        </p:nvSpPr>
        <p:spPr>
          <a:xfrm>
            <a:off x="136732" y="1125200"/>
            <a:ext cx="3853522" cy="3323987"/>
          </a:xfrm>
          <a:prstGeom prst="rect">
            <a:avLst/>
          </a:prstGeom>
          <a:noFill/>
        </p:spPr>
        <p:txBody>
          <a:bodyPr wrap="square" rtlCol="0">
            <a:spAutoFit/>
          </a:bodyPr>
          <a:lstStyle/>
          <a:p>
            <a:pPr rtl="0"/>
            <a:r>
              <a:rPr lang="x-none" sz="1400" b="1" dirty="0">
                <a:solidFill>
                  <a:srgbClr val="000000"/>
                </a:solidFill>
              </a:rPr>
              <a:t>Windows Update </a:t>
            </a:r>
          </a:p>
          <a:p>
            <a:pPr rtl="0"/>
            <a:r>
              <a:rPr lang="x-none" sz="1400" dirty="0">
                <a:solidFill>
                  <a:srgbClr val="000000"/>
                </a:solidFill>
              </a:rPr>
              <a:t>Para actualizar el sistema operativo después de la instalación inicial, Microsoft Windows Update se utiliza para buscar software nuevo e instalar paquetes de servicios y parches.</a:t>
            </a:r>
          </a:p>
          <a:p>
            <a:endParaRPr lang="en-US" sz="1400" b="1" dirty="0">
              <a:solidFill>
                <a:srgbClr val="000000"/>
              </a:solidFill>
            </a:endParaRPr>
          </a:p>
          <a:p>
            <a:pPr rtl="0"/>
            <a:r>
              <a:rPr lang="x-none" sz="1400" b="1" dirty="0">
                <a:solidFill>
                  <a:srgbClr val="000000"/>
                </a:solidFill>
              </a:rPr>
              <a:t>Administrador de dispositivos </a:t>
            </a:r>
          </a:p>
          <a:p>
            <a:pPr rtl="0"/>
            <a:r>
              <a:rPr lang="x-none" sz="1400" dirty="0">
                <a:solidFill>
                  <a:srgbClr val="000000"/>
                </a:solidFill>
              </a:rPr>
              <a:t>Después de la instalación, verifique que todo el hardware esté correctamente instalado. </a:t>
            </a:r>
            <a:r>
              <a:rPr lang="en-US" sz="1400" dirty="0" smtClean="0">
                <a:solidFill>
                  <a:srgbClr val="000000"/>
                </a:solidFill>
              </a:rPr>
              <a:t/>
            </a:r>
            <a:br>
              <a:rPr lang="en-US" sz="1400" dirty="0" smtClean="0">
                <a:solidFill>
                  <a:srgbClr val="000000"/>
                </a:solidFill>
              </a:rPr>
            </a:br>
            <a:r>
              <a:rPr lang="x-none" sz="1400" dirty="0" smtClean="0">
                <a:solidFill>
                  <a:srgbClr val="000000"/>
                </a:solidFill>
              </a:rPr>
              <a:t>El </a:t>
            </a:r>
            <a:r>
              <a:rPr lang="x-none" sz="1400" dirty="0">
                <a:solidFill>
                  <a:srgbClr val="000000"/>
                </a:solidFill>
              </a:rPr>
              <a:t>Administrador de dispositivos se usa para localizar problemas del dispositivo y para instalar los controladores correctos o actualizados en Windows</a:t>
            </a:r>
            <a:r>
              <a:rPr lang="x-none" sz="1400" dirty="0" smtClean="0">
                <a:solidFill>
                  <a:srgbClr val="000000"/>
                </a:solidFill>
              </a:rPr>
              <a:t>.</a:t>
            </a:r>
            <a:r>
              <a:rPr lang="en-US" sz="1400" dirty="0" smtClean="0">
                <a:solidFill>
                  <a:srgbClr val="000000"/>
                </a:solidFill>
              </a:rPr>
              <a:t> </a:t>
            </a:r>
            <a:r>
              <a:rPr lang="x-none" sz="1400" dirty="0" smtClean="0">
                <a:solidFill>
                  <a:srgbClr val="000000"/>
                </a:solidFill>
              </a:rPr>
              <a:t>En </a:t>
            </a:r>
            <a:r>
              <a:rPr lang="x-none" sz="1400" dirty="0">
                <a:solidFill>
                  <a:srgbClr val="000000"/>
                </a:solidFill>
              </a:rPr>
              <a:t>la figura, se muestran las utilidades Windows Update y Administrador de dispositivos en Windows 10.</a:t>
            </a:r>
          </a:p>
        </p:txBody>
      </p:sp>
      <p:pic>
        <p:nvPicPr>
          <p:cNvPr id="2" name="Picture 1" descr="The figure shows two screenshots. One is of the Windows Update utility accessed from within Settings, showing No updates available. The other is the Device Manager utility which lists all installed hardware devices." title="Windows update">
            <a:extLst>
              <a:ext uri="{FF2B5EF4-FFF2-40B4-BE49-F238E27FC236}">
                <a16:creationId xmlns:a16="http://schemas.microsoft.com/office/drawing/2014/main" xmlns:c15="http://schemas.microsoft.com/office/drawing/2012/chart" xmlns:c="http://schemas.openxmlformats.org/drawingml/2006/chart" xmlns="" id="{DC87E379-EE78-4B40-8D5A-2BC4FCFA9841}"/>
              </a:ext>
            </a:extLst>
          </p:cNvPr>
          <p:cNvPicPr>
            <a:picLocks noChangeAspect="1"/>
          </p:cNvPicPr>
          <p:nvPr/>
        </p:nvPicPr>
        <p:blipFill>
          <a:blip r:embed="rId4"/>
          <a:stretch>
            <a:fillRect/>
          </a:stretch>
        </p:blipFill>
        <p:spPr>
          <a:xfrm>
            <a:off x="3990254" y="1272413"/>
            <a:ext cx="4783907" cy="2815883"/>
          </a:xfrm>
          <a:prstGeom prst="rect">
            <a:avLst/>
          </a:prstGeom>
        </p:spPr>
      </p:pic>
    </p:spTree>
    <p:custDataLst>
      <p:tags r:id="rId1"/>
    </p:custDataLst>
    <p:extLst>
      <p:ext uri="{BB962C8B-B14F-4D97-AF65-F5344CB8AC3E}">
        <p14:creationId xmlns:p14="http://schemas.microsoft.com/office/powerpoint/2010/main" val="176631176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Instalación básica de Windows</a:t>
            </a:r>
            <a:r>
              <a:rPr lang="en-US" altLang="en-US" sz="1600" dirty="0"/>
              <a:t/>
            </a:r>
            <a:br>
              <a:rPr lang="en-US" altLang="en-US" sz="1600" dirty="0"/>
            </a:br>
            <a:r>
              <a:rPr lang="x-none"/>
              <a:t>Práctica de laboratorio: finalice la instalación de Windows</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9ACF27BC-DD55-4D5C-84A1-7D2E14D12AB4}"/>
              </a:ext>
            </a:extLst>
          </p:cNvPr>
          <p:cNvSpPr txBox="1"/>
          <p:nvPr/>
        </p:nvSpPr>
        <p:spPr>
          <a:xfrm>
            <a:off x="275821" y="1001166"/>
            <a:ext cx="8170950" cy="646331"/>
          </a:xfrm>
          <a:prstGeom prst="rect">
            <a:avLst/>
          </a:prstGeom>
          <a:noFill/>
        </p:spPr>
        <p:txBody>
          <a:bodyPr wrap="square" rtlCol="0">
            <a:spAutoFit/>
          </a:bodyPr>
          <a:lstStyle/>
          <a:p>
            <a:pPr rtl="0"/>
            <a:r>
              <a:rPr lang="x-none" dirty="0"/>
              <a:t>En esta práctica de laboratorio, agregará cuentas de usuario y finalizará una instalación de Windows 10.</a:t>
            </a:r>
          </a:p>
        </p:txBody>
      </p:sp>
    </p:spTree>
    <p:custDataLst>
      <p:tags r:id="rId1"/>
    </p:custDataLst>
    <p:extLst>
      <p:ext uri="{BB962C8B-B14F-4D97-AF65-F5344CB8AC3E}">
        <p14:creationId xmlns:p14="http://schemas.microsoft.com/office/powerpoint/2010/main" val="1232771882"/>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personalizadas</a:t>
            </a:r>
            <a:r>
              <a:rPr lang="en-US" altLang="en-US" sz="1600" dirty="0"/>
              <a:t/>
            </a:r>
            <a:br>
              <a:rPr lang="en-US" altLang="en-US" sz="1600" dirty="0"/>
            </a:br>
            <a:r>
              <a:rPr lang="x-none"/>
              <a:t>Clonación de disco</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F3C0C7B8-65F2-4300-9EAD-DC842218B56F}"/>
              </a:ext>
            </a:extLst>
          </p:cNvPr>
          <p:cNvSpPr txBox="1"/>
          <p:nvPr/>
        </p:nvSpPr>
        <p:spPr>
          <a:xfrm>
            <a:off x="215151" y="850219"/>
            <a:ext cx="5143501" cy="3970318"/>
          </a:xfrm>
          <a:prstGeom prst="rect">
            <a:avLst/>
          </a:prstGeom>
          <a:noFill/>
        </p:spPr>
        <p:txBody>
          <a:bodyPr wrap="square" rtlCol="0">
            <a:spAutoFit/>
          </a:bodyPr>
          <a:lstStyle/>
          <a:p>
            <a:pPr rtl="0"/>
            <a:r>
              <a:rPr lang="x-none" sz="1400" dirty="0">
                <a:solidFill>
                  <a:srgbClr val="000000"/>
                </a:solidFill>
              </a:rPr>
              <a:t>La instalación de un SO en varias computadoras lleva tiempo. Para simplificar, los administradores eligen generalmente una computadora para actuar como sistema base y pasar por el proceso regular de instalación del sistema operativo. Después de que SO esté instalado en la computadora base, se utiliza un programa específico para duplicar toda la información en su disco, sector por sector, a otro disco. Este nuevo disco, generalmente un dispositivo externo, ahora contiene un sistema operativo completamente implementado y se puede utilizar para implementar rápidamente una copia nueva del sistema operativo base, como cualquier aplicación o datos instalados. </a:t>
            </a:r>
          </a:p>
          <a:p>
            <a:endParaRPr lang="en-US" sz="1400" dirty="0">
              <a:solidFill>
                <a:srgbClr val="000000"/>
              </a:solidFill>
            </a:endParaRPr>
          </a:p>
          <a:p>
            <a:pPr rtl="0"/>
            <a:r>
              <a:rPr lang="x-none" sz="1400" dirty="0">
                <a:solidFill>
                  <a:srgbClr val="000000"/>
                </a:solidFill>
              </a:rPr>
              <a:t>Si una configuración no deseada se incluye accidentalmente durante la instalación base, un administrador puede utilizar la herramienta de preparación del sistema de Microsoft (Sysprep) para eliminarla antes de crear la imagen final. </a:t>
            </a:r>
          </a:p>
          <a:p>
            <a:endParaRPr lang="en-US" sz="1400" dirty="0"/>
          </a:p>
        </p:txBody>
      </p:sp>
      <p:pic>
        <p:nvPicPr>
          <p:cNvPr id="2" name="Picture 1" descr="The figure shows the System Preparation (Sysprep) Tool 3.14 dialog box in Windows." title="Sysprep">
            <a:extLst>
              <a:ext uri="{FF2B5EF4-FFF2-40B4-BE49-F238E27FC236}">
                <a16:creationId xmlns:a16="http://schemas.microsoft.com/office/drawing/2014/main" xmlns:c15="http://schemas.microsoft.com/office/drawing/2012/chart" xmlns:c="http://schemas.openxmlformats.org/drawingml/2006/chart" xmlns="" id="{86848ED1-B8FB-4E69-AB42-07CB49628E66}"/>
              </a:ext>
            </a:extLst>
          </p:cNvPr>
          <p:cNvPicPr>
            <a:picLocks noChangeAspect="1"/>
          </p:cNvPicPr>
          <p:nvPr/>
        </p:nvPicPr>
        <p:blipFill>
          <a:blip r:embed="rId4"/>
          <a:stretch>
            <a:fillRect/>
          </a:stretch>
        </p:blipFill>
        <p:spPr>
          <a:xfrm>
            <a:off x="5427233" y="1215613"/>
            <a:ext cx="3139658" cy="2409825"/>
          </a:xfrm>
          <a:prstGeom prst="rect">
            <a:avLst/>
          </a:prstGeom>
        </p:spPr>
      </p:pic>
    </p:spTree>
    <p:custDataLst>
      <p:tags r:id="rId1"/>
    </p:custDataLst>
    <p:extLst>
      <p:ext uri="{BB962C8B-B14F-4D97-AF65-F5344CB8AC3E}">
        <p14:creationId xmlns:p14="http://schemas.microsoft.com/office/powerpoint/2010/main" val="252014824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7" y="956513"/>
            <a:ext cx="8892000" cy="3677480"/>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30" dirty="0"/>
              <a:t>no obstante, los comentarios pueden presentar contenido que aparece posteriormente en pruebas y exámenes, </a:t>
            </a:r>
            <a:r>
              <a:rPr lang="x-none" sz="1400" dirty="0"/>
              <a:t>por lo que es importante que los alumnos completen las actividades de ¿Hasta dónde saben?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a:t>
            </a:r>
            <a:r>
              <a:rPr lang="en-US" altLang="en-US" sz="1600" dirty="0"/>
              <a:t/>
            </a:r>
            <a:br>
              <a:rPr lang="en-US" altLang="en-US" sz="1600" dirty="0"/>
            </a:br>
            <a:r>
              <a:rPr lang="x-none"/>
              <a:t>Otros métodos de instalación</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D5D0B44D-B5D3-496B-B729-3DF3C5821E27}"/>
              </a:ext>
            </a:extLst>
          </p:cNvPr>
          <p:cNvSpPr txBox="1"/>
          <p:nvPr/>
        </p:nvSpPr>
        <p:spPr>
          <a:xfrm>
            <a:off x="236668" y="850219"/>
            <a:ext cx="4442910" cy="3493264"/>
          </a:xfrm>
          <a:prstGeom prst="rect">
            <a:avLst/>
          </a:prstGeom>
          <a:noFill/>
        </p:spPr>
        <p:txBody>
          <a:bodyPr wrap="square" rtlCol="0">
            <a:spAutoFit/>
          </a:bodyPr>
          <a:lstStyle/>
          <a:p>
            <a:pPr rtl="0"/>
            <a:r>
              <a:rPr lang="x-none" sz="1300" dirty="0">
                <a:solidFill>
                  <a:srgbClr val="000000"/>
                </a:solidFill>
              </a:rPr>
              <a:t>Windows tiene distintos tipos de instalaciones personalizadas:</a:t>
            </a:r>
          </a:p>
          <a:p>
            <a:pPr marL="285750" indent="-285750" rtl="0">
              <a:buFont typeface="Arial" panose="020B0604020202020204" pitchFamily="34" charset="0"/>
              <a:buChar char="•"/>
            </a:pPr>
            <a:r>
              <a:rPr lang="x-none" sz="1300" b="1" dirty="0">
                <a:solidFill>
                  <a:srgbClr val="000000"/>
                </a:solidFill>
              </a:rPr>
              <a:t>Instalación de la red</a:t>
            </a:r>
            <a:r>
              <a:rPr lang="x-none" sz="1300" dirty="0">
                <a:solidFill>
                  <a:srgbClr val="000000"/>
                </a:solidFill>
              </a:rPr>
              <a:t> Esto incluye la Instalación del entorno de ejecución de arranque previo (PXE), la Instalación desatendida y la Instalación remota.</a:t>
            </a:r>
          </a:p>
          <a:p>
            <a:pPr marL="285750" indent="-285750" rtl="0">
              <a:buFont typeface="Arial" panose="020B0604020202020204" pitchFamily="34" charset="0"/>
              <a:buChar char="•"/>
            </a:pPr>
            <a:r>
              <a:rPr lang="x-none" sz="1300" b="1" dirty="0">
                <a:solidFill>
                  <a:srgbClr val="000000"/>
                </a:solidFill>
              </a:rPr>
              <a:t>Instalación de partición interna basada en imágenes</a:t>
            </a:r>
            <a:r>
              <a:rPr lang="x-none" sz="1300" dirty="0">
                <a:solidFill>
                  <a:srgbClr val="000000"/>
                </a:solidFill>
              </a:rPr>
              <a:t> Es una imagen de Windows almacenada en una partición interna (a menudo oculta) que se puede utilizar para restaurar Windows a su estado original cuando se envió desde la fábrica.</a:t>
            </a:r>
          </a:p>
          <a:p>
            <a:pPr marL="285750" indent="-285750" rtl="0">
              <a:buFont typeface="Arial" panose="020B0604020202020204" pitchFamily="34" charset="0"/>
              <a:buChar char="•"/>
            </a:pPr>
            <a:r>
              <a:rPr lang="x-none" sz="1300" b="1" dirty="0">
                <a:solidFill>
                  <a:srgbClr val="000000"/>
                </a:solidFill>
              </a:rPr>
              <a:t>Otros tipos de instalaciones personalizadas</a:t>
            </a:r>
            <a:r>
              <a:rPr lang="x-none" sz="1300" dirty="0">
                <a:solidFill>
                  <a:srgbClr val="000000"/>
                </a:solidFill>
              </a:rPr>
              <a:t> </a:t>
            </a:r>
            <a:r>
              <a:rPr lang="en-US" sz="1300" dirty="0" smtClean="0">
                <a:solidFill>
                  <a:srgbClr val="000000"/>
                </a:solidFill>
              </a:rPr>
              <a:t/>
            </a:r>
            <a:br>
              <a:rPr lang="en-US" sz="1300" dirty="0" smtClean="0">
                <a:solidFill>
                  <a:srgbClr val="000000"/>
                </a:solidFill>
              </a:rPr>
            </a:br>
            <a:r>
              <a:rPr lang="x-none" sz="1300" dirty="0" smtClean="0">
                <a:solidFill>
                  <a:srgbClr val="000000"/>
                </a:solidFill>
              </a:rPr>
              <a:t>Esto </a:t>
            </a:r>
            <a:r>
              <a:rPr lang="x-none" sz="1300" dirty="0">
                <a:solidFill>
                  <a:srgbClr val="000000"/>
                </a:solidFill>
              </a:rPr>
              <a:t>incluye las opciones de inicio avanzadas de Windows, actualizar su computadora (Windows 8.x solamente), la restauración del sistema, la actualización, la instalación de reparación, la instalación de la red remota, la partición de recuperación y la actualización/restauración</a:t>
            </a:r>
            <a:r>
              <a:rPr lang="x-none" sz="1300" dirty="0" smtClean="0">
                <a:solidFill>
                  <a:srgbClr val="000000"/>
                </a:solidFill>
              </a:rPr>
              <a:t>.</a:t>
            </a:r>
            <a:endParaRPr lang="en-US" sz="1300" dirty="0"/>
          </a:p>
        </p:txBody>
      </p:sp>
      <p:pic>
        <p:nvPicPr>
          <p:cNvPr id="5" name="Picture 4" descr="There are two images on the page showing other Windows installation methods. At the top left is an image of a laptop with the optical drive tray open and a disc inserted. The bottom right image shows a person inserting a flash drive into the USB port of a laptop." title="Installation methods">
            <a:extLst>
              <a:ext uri="{FF2B5EF4-FFF2-40B4-BE49-F238E27FC236}">
                <a16:creationId xmlns:a16="http://schemas.microsoft.com/office/drawing/2014/main" xmlns:c15="http://schemas.microsoft.com/office/drawing/2012/chart" xmlns:c="http://schemas.openxmlformats.org/drawingml/2006/chart" xmlns="" id="{288D83D5-35FE-4E20-9593-039EE6988855}"/>
              </a:ext>
            </a:extLst>
          </p:cNvPr>
          <p:cNvPicPr>
            <a:picLocks noChangeAspect="1"/>
          </p:cNvPicPr>
          <p:nvPr/>
        </p:nvPicPr>
        <p:blipFill>
          <a:blip r:embed="rId4"/>
          <a:stretch>
            <a:fillRect/>
          </a:stretch>
        </p:blipFill>
        <p:spPr>
          <a:xfrm>
            <a:off x="4679578" y="1355463"/>
            <a:ext cx="4156507" cy="2759112"/>
          </a:xfrm>
          <a:prstGeom prst="rect">
            <a:avLst/>
          </a:prstGeom>
        </p:spPr>
      </p:pic>
    </p:spTree>
    <p:custDataLst>
      <p:tags r:id="rId1"/>
    </p:custDataLst>
    <p:extLst>
      <p:ext uri="{BB962C8B-B14F-4D97-AF65-F5344CB8AC3E}">
        <p14:creationId xmlns:p14="http://schemas.microsoft.com/office/powerpoint/2010/main" val="2678553423"/>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a:t>
            </a:r>
            <a:r>
              <a:rPr lang="en-US" altLang="en-US" sz="1600" dirty="0"/>
              <a:t/>
            </a:r>
            <a:br>
              <a:rPr lang="en-US" altLang="en-US" sz="1600" dirty="0"/>
            </a:br>
            <a:r>
              <a:rPr lang="x-none"/>
              <a:t>Instalación de red remota</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92BD75D2-4C40-403E-AB69-9594D8BE4206}"/>
              </a:ext>
            </a:extLst>
          </p:cNvPr>
          <p:cNvSpPr txBox="1"/>
          <p:nvPr/>
        </p:nvSpPr>
        <p:spPr>
          <a:xfrm>
            <a:off x="225913" y="850219"/>
            <a:ext cx="3717437" cy="3893374"/>
          </a:xfrm>
          <a:prstGeom prst="rect">
            <a:avLst/>
          </a:prstGeom>
          <a:noFill/>
        </p:spPr>
        <p:txBody>
          <a:bodyPr wrap="square" rtlCol="0">
            <a:spAutoFit/>
          </a:bodyPr>
          <a:lstStyle/>
          <a:p>
            <a:pPr rtl="0"/>
            <a:r>
              <a:rPr lang="x-none" sz="1300" dirty="0">
                <a:solidFill>
                  <a:srgbClr val="000000"/>
                </a:solidFill>
              </a:rPr>
              <a:t>Con la instalación de red remota, los archivos de instalación del SO se almacenan en un servidor. La computadora del cliente puede acceder a los archivos de forma remota. Un paquete de software como Servicios de instalación remota (RIS) se comunica con el cliente, almacena los archivos de configuración y suministra las instrucciones necesarias para que el cliente acceda a los archivos de configuración, los descargue y comience la instalación del SO.</a:t>
            </a:r>
          </a:p>
          <a:p>
            <a:pPr rtl="0"/>
            <a:r>
              <a:rPr lang="x-none" sz="1300" dirty="0">
                <a:solidFill>
                  <a:srgbClr val="000000"/>
                </a:solidFill>
              </a:rPr>
              <a:t>Debido a que la computadora del cliente no tiene un SO instalado, se debe utilizar un entorno especial para arrancar la computadora, conectarla a la red, y comunicarse con el servidor para iniciar el proceso de instalación. Este entorno especial se conoce como el entorno de ejecución de prearranque (PXE). </a:t>
            </a:r>
          </a:p>
          <a:p>
            <a:endParaRPr lang="en-US" sz="1300" dirty="0"/>
          </a:p>
        </p:txBody>
      </p:sp>
      <p:pic>
        <p:nvPicPr>
          <p:cNvPr id="4" name="Picture 3" descr="The figure shows a Windows Preboot eXecution Environment (PXE) installation. The client is loading setup files from a PXE server over TFTP." title="PXE">
            <a:extLst>
              <a:ext uri="{FF2B5EF4-FFF2-40B4-BE49-F238E27FC236}">
                <a16:creationId xmlns:a16="http://schemas.microsoft.com/office/drawing/2014/main" xmlns:c15="http://schemas.microsoft.com/office/drawing/2012/chart" xmlns:c="http://schemas.openxmlformats.org/drawingml/2006/chart" xmlns="" id="{BCE2DB60-3D03-45B4-AFDE-D00A1A007F00}"/>
              </a:ext>
            </a:extLst>
          </p:cNvPr>
          <p:cNvPicPr>
            <a:picLocks noChangeAspect="1"/>
          </p:cNvPicPr>
          <p:nvPr/>
        </p:nvPicPr>
        <p:blipFill>
          <a:blip r:embed="rId4"/>
          <a:stretch>
            <a:fillRect/>
          </a:stretch>
        </p:blipFill>
        <p:spPr>
          <a:xfrm>
            <a:off x="4045331" y="850219"/>
            <a:ext cx="5098669" cy="2967205"/>
          </a:xfrm>
          <a:prstGeom prst="rect">
            <a:avLst/>
          </a:prstGeom>
        </p:spPr>
      </p:pic>
    </p:spTree>
    <p:custDataLst>
      <p:tags r:id="rId1"/>
    </p:custDataLst>
    <p:extLst>
      <p:ext uri="{BB962C8B-B14F-4D97-AF65-F5344CB8AC3E}">
        <p14:creationId xmlns:p14="http://schemas.microsoft.com/office/powerpoint/2010/main" val="2969669268"/>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a:t>
            </a:r>
            <a:r>
              <a:rPr lang="en-US" altLang="en-US" sz="1600" dirty="0"/>
              <a:t/>
            </a:r>
            <a:br>
              <a:rPr lang="en-US" altLang="en-US" sz="1600" dirty="0"/>
            </a:br>
            <a:r>
              <a:rPr lang="x-none"/>
              <a:t>Instalación de red desatendida</a:t>
            </a:r>
          </a:p>
        </p:txBody>
      </p:sp>
      <p:sp>
        <p:nvSpPr>
          <p:cNvPr id="3" name="Rectangle 2">
            <a:extLst>
              <a:ext uri="{FF2B5EF4-FFF2-40B4-BE49-F238E27FC236}">
                <a16:creationId xmlns:a16="http://schemas.microsoft.com/office/drawing/2014/main" xmlns:c15="http://schemas.microsoft.com/office/drawing/2012/chart" xmlns:c="http://schemas.openxmlformats.org/drawingml/2006/chart" xmlns="" id="{A7B52378-49B4-4889-AF83-36729D600AF1}"/>
              </a:ext>
            </a:extLst>
          </p:cNvPr>
          <p:cNvSpPr/>
          <p:nvPr/>
        </p:nvSpPr>
        <p:spPr>
          <a:xfrm>
            <a:off x="22860" y="850219"/>
            <a:ext cx="4572000" cy="3893374"/>
          </a:xfrm>
          <a:prstGeom prst="rect">
            <a:avLst/>
          </a:prstGeom>
        </p:spPr>
        <p:txBody>
          <a:bodyPr wrap="square">
            <a:spAutoFit/>
          </a:bodyPr>
          <a:lstStyle/>
          <a:p>
            <a:pPr rtl="0"/>
            <a:r>
              <a:rPr lang="x-none" sz="1300" dirty="0">
                <a:solidFill>
                  <a:srgbClr val="000000"/>
                </a:solidFill>
              </a:rPr>
              <a:t>Para realizar la instalación desatendida de Windows, se debe ejecutar setup.exe con opciones del usuario que se encuentran en el archivo de respuesta. En lugar de solicitar al usuario, la configuración usa las respuestas que aparecen en el archivo de respuesta.</a:t>
            </a:r>
          </a:p>
          <a:p>
            <a:pPr rtl="0"/>
            <a:r>
              <a:rPr lang="x-none" sz="1300" dirty="0">
                <a:solidFill>
                  <a:srgbClr val="000000"/>
                </a:solidFill>
              </a:rPr>
              <a:t>Para personalizar una instalación estándar de Windows 10, utilice el Administrador de imágenes de sistema (SIM) para crear el archivo de configuración de respuesta. Se copia el archivo de respuesta a la carpeta compartida de distribución en un servidor. En este momento, tiene dos alternativas:</a:t>
            </a:r>
          </a:p>
          <a:p>
            <a:pPr marL="285750" indent="-285750" rtl="0">
              <a:buFont typeface="Arial" panose="020B0604020202020204" pitchFamily="34" charset="0"/>
              <a:buChar char="•"/>
            </a:pPr>
            <a:r>
              <a:rPr lang="x-none" sz="1300" dirty="0">
                <a:solidFill>
                  <a:srgbClr val="000000"/>
                </a:solidFill>
              </a:rPr>
              <a:t>Ejecutar el archivo unattended.bat en la máquina cliente para preparar el disco duro e instalar el sistema operativo desde el servidor a través de la red.</a:t>
            </a:r>
          </a:p>
          <a:p>
            <a:pPr marL="285750" indent="-285750" rtl="0">
              <a:buFont typeface="Arial" panose="020B0604020202020204" pitchFamily="34" charset="0"/>
              <a:buChar char="•"/>
            </a:pPr>
            <a:r>
              <a:rPr lang="x-none" sz="1300" dirty="0">
                <a:solidFill>
                  <a:srgbClr val="000000"/>
                </a:solidFill>
              </a:rPr>
              <a:t>Cree un disco de arranque para arrancar la computadora y hacer que se conecte a la carpeta compartida de distribución en el servidor. Luego, ejecute un archivo por lotes que contiene un conjunto de instrucciones para instalar el SO sobre la red.</a:t>
            </a:r>
          </a:p>
        </p:txBody>
      </p:sp>
      <p:pic>
        <p:nvPicPr>
          <p:cNvPr id="5" name="Picture 4" descr="The image shows the Windows System Image Manager (SIM) tool being used to perform an unattended installation." title="SIM">
            <a:extLst>
              <a:ext uri="{FF2B5EF4-FFF2-40B4-BE49-F238E27FC236}">
                <a16:creationId xmlns:a16="http://schemas.microsoft.com/office/drawing/2014/main" xmlns:c15="http://schemas.microsoft.com/office/drawing/2012/chart" xmlns:c="http://schemas.openxmlformats.org/drawingml/2006/chart" xmlns="" id="{B3C99161-2D34-4743-AE0F-34F2DE35D128}"/>
              </a:ext>
            </a:extLst>
          </p:cNvPr>
          <p:cNvPicPr>
            <a:picLocks noChangeAspect="1"/>
          </p:cNvPicPr>
          <p:nvPr/>
        </p:nvPicPr>
        <p:blipFill>
          <a:blip r:embed="rId4"/>
          <a:stretch>
            <a:fillRect/>
          </a:stretch>
        </p:blipFill>
        <p:spPr>
          <a:xfrm>
            <a:off x="4583430" y="850219"/>
            <a:ext cx="4439491" cy="3831067"/>
          </a:xfrm>
          <a:prstGeom prst="rect">
            <a:avLst/>
          </a:prstGeom>
        </p:spPr>
      </p:pic>
    </p:spTree>
    <p:custDataLst>
      <p:tags r:id="rId1"/>
    </p:custDataLst>
    <p:extLst>
      <p:ext uri="{BB962C8B-B14F-4D97-AF65-F5344CB8AC3E}">
        <p14:creationId xmlns:p14="http://schemas.microsoft.com/office/powerpoint/2010/main" val="2875148140"/>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dirty="0"/>
              <a:t>Opciones de instalación personalizada</a:t>
            </a:r>
            <a:r>
              <a:rPr lang="en-US" altLang="en-US" sz="1600" dirty="0"/>
              <a:t/>
            </a:r>
            <a:br>
              <a:rPr lang="en-US" altLang="en-US" sz="1600" dirty="0"/>
            </a:br>
            <a:r>
              <a:rPr lang="x-none" dirty="0"/>
              <a:t>Demostración en video: restauración y recuperación de Windows</a:t>
            </a:r>
          </a:p>
        </p:txBody>
      </p:sp>
      <p:pic>
        <p:nvPicPr>
          <p:cNvPr id="2" name="Picture 1">
            <a:extLst>
              <a:ext uri="{FF2B5EF4-FFF2-40B4-BE49-F238E27FC236}">
                <a16:creationId xmlns:a16="http://schemas.microsoft.com/office/drawing/2014/main" xmlns:c15="http://schemas.microsoft.com/office/drawing/2012/chart" xmlns:c="http://schemas.openxmlformats.org/drawingml/2006/chart" xmlns="" id="{993EF710-D4F0-4460-AC89-38DD8CEB01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8396" y="852473"/>
            <a:ext cx="6707208" cy="3840957"/>
          </a:xfrm>
          <a:prstGeom prst="rect">
            <a:avLst/>
          </a:prstGeom>
        </p:spPr>
      </p:pic>
    </p:spTree>
    <p:custDataLst>
      <p:tags r:id="rId1"/>
    </p:custDataLst>
    <p:extLst>
      <p:ext uri="{BB962C8B-B14F-4D97-AF65-F5344CB8AC3E}">
        <p14:creationId xmlns:p14="http://schemas.microsoft.com/office/powerpoint/2010/main" val="1654370337"/>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personalizadas</a:t>
            </a:r>
            <a:r>
              <a:rPr lang="en-US" altLang="en-US" sz="1600" dirty="0"/>
              <a:t/>
            </a:r>
            <a:br>
              <a:rPr lang="en-US" altLang="en-US" sz="1600" dirty="0"/>
            </a:br>
            <a:r>
              <a:rPr lang="x-none"/>
              <a:t>Partición de recuperación</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62A589F6-FED2-4CB8-8B91-8FC8B7B68E56}"/>
              </a:ext>
            </a:extLst>
          </p:cNvPr>
          <p:cNvSpPr txBox="1"/>
          <p:nvPr/>
        </p:nvSpPr>
        <p:spPr>
          <a:xfrm>
            <a:off x="204396" y="850219"/>
            <a:ext cx="3818964" cy="3539430"/>
          </a:xfrm>
          <a:prstGeom prst="rect">
            <a:avLst/>
          </a:prstGeom>
          <a:noFill/>
        </p:spPr>
        <p:txBody>
          <a:bodyPr wrap="square" rtlCol="0">
            <a:spAutoFit/>
          </a:bodyPr>
          <a:lstStyle/>
          <a:p>
            <a:pPr rtl="0"/>
            <a:r>
              <a:rPr lang="x-none" sz="1400" dirty="0"/>
              <a:t>Algunas computadoras con Windows tienen una sección del disco a la que el usuario no puede acceder. Esta partición, denominada partición de recuperación, contiene una imagen que se puede utilizar para restaurar la computadora a su configuración original.</a:t>
            </a:r>
          </a:p>
          <a:p>
            <a:pPr rtl="0"/>
            <a:r>
              <a:rPr lang="x-none" sz="1400" dirty="0"/>
              <a:t>La partición de recuperación a menudo se oculta para evitar que se utilice para otro fin que no sea la restauración. Para restaurar la computadora utilizando la partición de recuperación, a menudo se debe utilizar una tecla especial o una combinación de teclas cuando la computadora arranca. A veces, la opción para restaurar desde la partición de recuperación de fábrica se encuentra en el BIOS o en Windows.</a:t>
            </a:r>
          </a:p>
        </p:txBody>
      </p:sp>
      <p:pic>
        <p:nvPicPr>
          <p:cNvPr id="2" name="Picture 1" descr="The figure is a screenshot of the Disk Management utility showing the partition containing the Windows RE (Recovery Environment) tools." title="Windows Recovery"/>
          <p:cNvPicPr>
            <a:picLocks noChangeAspect="1"/>
          </p:cNvPicPr>
          <p:nvPr/>
        </p:nvPicPr>
        <p:blipFill>
          <a:blip r:embed="rId4"/>
          <a:stretch>
            <a:fillRect/>
          </a:stretch>
        </p:blipFill>
        <p:spPr>
          <a:xfrm>
            <a:off x="4310451" y="854919"/>
            <a:ext cx="4637606" cy="3595701"/>
          </a:xfrm>
          <a:prstGeom prst="rect">
            <a:avLst/>
          </a:prstGeom>
        </p:spPr>
      </p:pic>
    </p:spTree>
    <p:custDataLst>
      <p:tags r:id="rId1"/>
    </p:custDataLst>
    <p:extLst>
      <p:ext uri="{BB962C8B-B14F-4D97-AF65-F5344CB8AC3E}">
        <p14:creationId xmlns:p14="http://schemas.microsoft.com/office/powerpoint/2010/main" val="2041342722"/>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Opciones de instalación personalizadas</a:t>
            </a:r>
            <a:r>
              <a:rPr lang="en-US" altLang="en-US" sz="1600" dirty="0"/>
              <a:t/>
            </a:r>
            <a:br>
              <a:rPr lang="en-US" altLang="en-US" sz="1600" dirty="0"/>
            </a:br>
            <a:r>
              <a:rPr lang="x-none"/>
              <a:t>Métodos de actualización</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70B49267-E58C-4AA4-8486-4A587E20945A}"/>
              </a:ext>
            </a:extLst>
          </p:cNvPr>
          <p:cNvSpPr txBox="1"/>
          <p:nvPr/>
        </p:nvSpPr>
        <p:spPr>
          <a:xfrm>
            <a:off x="193639" y="850219"/>
            <a:ext cx="4453666" cy="3754874"/>
          </a:xfrm>
          <a:prstGeom prst="rect">
            <a:avLst/>
          </a:prstGeom>
          <a:noFill/>
        </p:spPr>
        <p:txBody>
          <a:bodyPr wrap="square" rIns="0" rtlCol="0">
            <a:spAutoFit/>
          </a:bodyPr>
          <a:lstStyle/>
          <a:p>
            <a:pPr marL="285750" indent="-285750" rtl="0">
              <a:buFont typeface="Arial" panose="020B0604020202020204" pitchFamily="34" charset="0"/>
              <a:buChar char="•"/>
            </a:pPr>
            <a:r>
              <a:rPr lang="x-none" sz="1400" b="1" dirty="0">
                <a:solidFill>
                  <a:srgbClr val="000000"/>
                </a:solidFill>
              </a:rPr>
              <a:t>Actualización en el lugar</a:t>
            </a:r>
            <a:r>
              <a:rPr lang="x-none" sz="1400" dirty="0">
                <a:solidFill>
                  <a:srgbClr val="000000"/>
                </a:solidFill>
              </a:rPr>
              <a:t>: Esto actualizará el SO y migrará las aplicaciones y la configuración al nuevo SO. La secuencia de tareas de System Center Configuration Manager se puede utilizar para automatizar el proceso por completo. Al actualizar Windows 7 o Windows 8 a Windows 10, el programa de instalación de Windows (Setup.exe) realizará una actualización en el lugar, que conserva automáticamente todos los datos, las configuraciones, las aplicaciones y los controladores de la versión de SO existente.</a:t>
            </a:r>
            <a:r>
              <a:rPr lang="x-none" sz="1400" b="1" dirty="0">
                <a:solidFill>
                  <a:srgbClr val="000000"/>
                </a:solidFill>
              </a:rPr>
              <a:t> </a:t>
            </a:r>
          </a:p>
          <a:p>
            <a:pPr marL="285750" indent="-285750" rtl="0">
              <a:buFont typeface="Arial" panose="020B0604020202020204" pitchFamily="34" charset="0"/>
              <a:buChar char="•"/>
            </a:pPr>
            <a:r>
              <a:rPr lang="x-none" sz="1400" b="1" dirty="0">
                <a:solidFill>
                  <a:srgbClr val="000000"/>
                </a:solidFill>
              </a:rPr>
              <a:t>Instalación limpia</a:t>
            </a:r>
            <a:r>
              <a:rPr lang="x-none" sz="1400" dirty="0">
                <a:solidFill>
                  <a:srgbClr val="000000"/>
                </a:solidFill>
              </a:rPr>
              <a:t>: otra forma de actualizar a una versión más reciente de Windows es realizar una actualización limpia. Debido a que una instalación limpia borrará la unidad completamente, todos los archivos y datos deben guardarse en algún tipo de unidad de respaldo.</a:t>
            </a:r>
          </a:p>
        </p:txBody>
      </p:sp>
      <p:pic>
        <p:nvPicPr>
          <p:cNvPr id="3" name="Picture 2" descr="The figure shows the Configuration Manager Upgrade Task Sequence Editor for Windows 10. Upgrade Operating System has been selected." title="upgrade operationg system"/>
          <p:cNvPicPr>
            <a:picLocks noChangeAspect="1"/>
          </p:cNvPicPr>
          <p:nvPr/>
        </p:nvPicPr>
        <p:blipFill>
          <a:blip r:embed="rId4"/>
          <a:stretch>
            <a:fillRect/>
          </a:stretch>
        </p:blipFill>
        <p:spPr>
          <a:xfrm>
            <a:off x="4773035" y="850219"/>
            <a:ext cx="4176616" cy="3745172"/>
          </a:xfrm>
          <a:prstGeom prst="rect">
            <a:avLst/>
          </a:prstGeom>
        </p:spPr>
      </p:pic>
    </p:spTree>
    <p:custDataLst>
      <p:tags r:id="rId1"/>
    </p:custDataLst>
    <p:extLst>
      <p:ext uri="{BB962C8B-B14F-4D97-AF65-F5344CB8AC3E}">
        <p14:creationId xmlns:p14="http://schemas.microsoft.com/office/powerpoint/2010/main" val="4122388166"/>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Secuencia de arranque de Windows</a:t>
            </a:r>
            <a:r>
              <a:rPr lang="en-US" altLang="en-US" sz="1600" dirty="0"/>
              <a:t/>
            </a:r>
            <a:br>
              <a:rPr lang="en-US" altLang="en-US" sz="1600" dirty="0"/>
            </a:br>
            <a:r>
              <a:rPr lang="x-none"/>
              <a:t>Secuencia de arranque de Windows</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ACAFDA6E-508F-4A10-B0AA-7E59ABBB9A39}"/>
              </a:ext>
            </a:extLst>
          </p:cNvPr>
          <p:cNvSpPr txBox="1"/>
          <p:nvPr/>
        </p:nvSpPr>
        <p:spPr>
          <a:xfrm>
            <a:off x="107578" y="850219"/>
            <a:ext cx="4140000" cy="3754874"/>
          </a:xfrm>
          <a:prstGeom prst="rect">
            <a:avLst/>
          </a:prstGeom>
          <a:noFill/>
        </p:spPr>
        <p:txBody>
          <a:bodyPr wrap="square" rtlCol="0">
            <a:spAutoFit/>
          </a:bodyPr>
          <a:lstStyle/>
          <a:p>
            <a:pPr rtl="0"/>
            <a:r>
              <a:rPr lang="x-none" sz="1400" dirty="0">
                <a:solidFill>
                  <a:srgbClr val="000000"/>
                </a:solidFill>
              </a:rPr>
              <a:t>Una vez que finaliza el POST, el BIOS ubica y lee los ajustes de configuración almacenados en la memoria CMOS. La prioridad del dispositivo de arranque es el orden en el que se comprueban los dispositivos para ubicar la partición de arranque. El BIOS arranca la computadora utilizando la primera unidad que contenga un sector de arranque válido. Este sector contiene el Registro de arranque maestro (MBR). El MBR identifica el Registro de arranque del volumen (VBR), que carga el administrador de arranque, y para Windows es bootmgr.exe.</a:t>
            </a:r>
          </a:p>
          <a:p>
            <a:endParaRPr lang="en-US" sz="1400" dirty="0">
              <a:solidFill>
                <a:srgbClr val="000000"/>
              </a:solidFill>
            </a:endParaRPr>
          </a:p>
          <a:p>
            <a:pPr rtl="0"/>
            <a:r>
              <a:rPr lang="x-none" sz="1400" spc="-30" dirty="0">
                <a:solidFill>
                  <a:srgbClr val="000000"/>
                </a:solidFill>
              </a:rPr>
              <a:t>Los discos duros, las unidades de red, las unidades USB e incluso los medios extraíbles pueden usarse en el orden de arranque, dependiendo en las funcionalidades de la placa base. </a:t>
            </a:r>
          </a:p>
        </p:txBody>
      </p:sp>
      <p:pic>
        <p:nvPicPr>
          <p:cNvPr id="4" name="Picture 3" descr="The figure displays the boot device priority settings from within the BIOS Setup Utility. It shows the 1st Boot Device as the CD/DVD drive and the 2nd Boot Device as the SATA hard drive." title="BIOS">
            <a:extLst>
              <a:ext uri="{FF2B5EF4-FFF2-40B4-BE49-F238E27FC236}">
                <a16:creationId xmlns:a16="http://schemas.microsoft.com/office/drawing/2014/main" xmlns:c15="http://schemas.microsoft.com/office/drawing/2012/chart" xmlns:c="http://schemas.openxmlformats.org/drawingml/2006/chart" xmlns="" id="{0E9F02F8-A446-4720-B9C2-00D54D927EBE}"/>
              </a:ext>
            </a:extLst>
          </p:cNvPr>
          <p:cNvPicPr>
            <a:picLocks noChangeAspect="1"/>
          </p:cNvPicPr>
          <p:nvPr/>
        </p:nvPicPr>
        <p:blipFill>
          <a:blip r:embed="rId4"/>
          <a:stretch>
            <a:fillRect/>
          </a:stretch>
        </p:blipFill>
        <p:spPr>
          <a:xfrm>
            <a:off x="4249274" y="850219"/>
            <a:ext cx="4808277" cy="3037505"/>
          </a:xfrm>
          <a:prstGeom prst="rect">
            <a:avLst/>
          </a:prstGeom>
        </p:spPr>
      </p:pic>
    </p:spTree>
    <p:custDataLst>
      <p:tags r:id="rId1"/>
    </p:custDataLst>
    <p:extLst>
      <p:ext uri="{BB962C8B-B14F-4D97-AF65-F5344CB8AC3E}">
        <p14:creationId xmlns:p14="http://schemas.microsoft.com/office/powerpoint/2010/main" val="1809582103"/>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Secuencia de arranque de Windows</a:t>
            </a:r>
            <a:r>
              <a:rPr lang="en-US" altLang="en-US" sz="1600" dirty="0"/>
              <a:t/>
            </a:r>
            <a:br>
              <a:rPr lang="en-US" altLang="en-US" sz="1600" dirty="0"/>
            </a:br>
            <a:r>
              <a:rPr lang="x-none"/>
              <a:t>Modos de arranque de Windows 7</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64870B68-9BD5-4EAB-A3FA-72CC599E784C}"/>
              </a:ext>
            </a:extLst>
          </p:cNvPr>
          <p:cNvSpPr txBox="1"/>
          <p:nvPr/>
        </p:nvSpPr>
        <p:spPr>
          <a:xfrm>
            <a:off x="172122" y="850219"/>
            <a:ext cx="4176000" cy="3815660"/>
          </a:xfrm>
          <a:prstGeom prst="rect">
            <a:avLst/>
          </a:prstGeom>
          <a:noFill/>
        </p:spPr>
        <p:txBody>
          <a:bodyPr wrap="square" rtlCol="0">
            <a:spAutoFit/>
          </a:bodyPr>
          <a:lstStyle/>
          <a:p>
            <a:pPr rtl="0">
              <a:lnSpc>
                <a:spcPct val="96000"/>
              </a:lnSpc>
            </a:pPr>
            <a:r>
              <a:rPr lang="x-none" sz="1400" dirty="0">
                <a:solidFill>
                  <a:srgbClr val="000000"/>
                </a:solidFill>
              </a:rPr>
              <a:t>Si se presiona la tecla F8 durante el proceso de arranque, se abre el menú opciones de arranque avanzadas de Windows. Los usuarios pueden seleccionar el modo de arranque de Windows. 4 opciones de arranque:</a:t>
            </a:r>
          </a:p>
          <a:p>
            <a:pPr marL="285750" indent="-285750" rtl="0">
              <a:lnSpc>
                <a:spcPct val="96000"/>
              </a:lnSpc>
              <a:buFont typeface="Arial" panose="020B0604020202020204" pitchFamily="34" charset="0"/>
              <a:buChar char="•"/>
            </a:pPr>
            <a:r>
              <a:rPr lang="x-none" sz="1400" b="1" dirty="0">
                <a:solidFill>
                  <a:srgbClr val="000000"/>
                </a:solidFill>
              </a:rPr>
              <a:t>Modo seguro</a:t>
            </a:r>
            <a:r>
              <a:rPr lang="x-none" sz="1400" dirty="0">
                <a:solidFill>
                  <a:srgbClr val="000000"/>
                </a:solidFill>
              </a:rPr>
              <a:t>: </a:t>
            </a:r>
            <a:r>
              <a:rPr lang="x-none" sz="1400" spc="-30" dirty="0">
                <a:solidFill>
                  <a:srgbClr val="000000"/>
                </a:solidFill>
              </a:rPr>
              <a:t>Modo de diagnóstico utilizado para resolver problemas de Windows y de inicio de Windows. La funcionalidad es limitada ya que muchos controladores de dispositivos no se cargan.</a:t>
            </a:r>
          </a:p>
          <a:p>
            <a:pPr marL="285750" indent="-285750" rtl="0">
              <a:lnSpc>
                <a:spcPct val="96000"/>
              </a:lnSpc>
              <a:buFont typeface="Arial" panose="020B0604020202020204" pitchFamily="34" charset="0"/>
              <a:buChar char="•"/>
            </a:pPr>
            <a:r>
              <a:rPr lang="x-none" sz="1400" b="1" dirty="0">
                <a:solidFill>
                  <a:srgbClr val="000000"/>
                </a:solidFill>
              </a:rPr>
              <a:t>Modo seguro con funciones de red</a:t>
            </a:r>
            <a:r>
              <a:rPr lang="x-none" sz="1400" dirty="0">
                <a:solidFill>
                  <a:srgbClr val="000000"/>
                </a:solidFill>
              </a:rPr>
              <a:t>: Inicia </a:t>
            </a:r>
            <a:r>
              <a:rPr lang="x-none" sz="1400" spc="-30" dirty="0">
                <a:solidFill>
                  <a:srgbClr val="000000"/>
                </a:solidFill>
              </a:rPr>
              <a:t>Windows en Modo seguro con soporte de redes.</a:t>
            </a:r>
          </a:p>
          <a:p>
            <a:pPr marL="285750" indent="-285750" rtl="0">
              <a:lnSpc>
                <a:spcPct val="96000"/>
              </a:lnSpc>
              <a:buFont typeface="Arial" panose="020B0604020202020204" pitchFamily="34" charset="0"/>
              <a:buChar char="•"/>
            </a:pPr>
            <a:r>
              <a:rPr lang="x-none" sz="1400" b="1" dirty="0">
                <a:solidFill>
                  <a:srgbClr val="000000"/>
                </a:solidFill>
              </a:rPr>
              <a:t>Modo seguro con símbolo del sistema</a:t>
            </a:r>
            <a:r>
              <a:rPr lang="x-none" sz="1400" dirty="0">
                <a:solidFill>
                  <a:srgbClr val="000000"/>
                </a:solidFill>
              </a:rPr>
              <a:t>: Inicia Windows y carga el símbolo del sistema en lugar de la GUI.</a:t>
            </a:r>
          </a:p>
          <a:p>
            <a:pPr marL="285750" indent="-285750" rtl="0">
              <a:lnSpc>
                <a:spcPct val="96000"/>
              </a:lnSpc>
              <a:buFont typeface="Arial" panose="020B0604020202020204" pitchFamily="34" charset="0"/>
              <a:buChar char="•"/>
            </a:pPr>
            <a:r>
              <a:rPr lang="x-none" sz="1400" b="1" dirty="0">
                <a:solidFill>
                  <a:srgbClr val="000000"/>
                </a:solidFill>
              </a:rPr>
              <a:t>Última configuración válida conocida</a:t>
            </a:r>
            <a:r>
              <a:rPr lang="x-none" sz="1400" dirty="0">
                <a:solidFill>
                  <a:srgbClr val="000000"/>
                </a:solidFill>
              </a:rPr>
              <a:t>: Carga la configuración utilizada la última vez que Windows se inició correctamente.</a:t>
            </a:r>
            <a:r>
              <a:rPr lang="x-none" sz="1400" b="1" dirty="0">
                <a:solidFill>
                  <a:srgbClr val="000000"/>
                </a:solidFill>
              </a:rPr>
              <a:t> </a:t>
            </a:r>
          </a:p>
        </p:txBody>
      </p:sp>
      <p:pic>
        <p:nvPicPr>
          <p:cNvPr id="5" name="Picture 4" descr="The figure shows the Windows Advanced Boot Options menu in Windows 7 with its various startup options. These include: Safe Mode, Safe Mode with Networking, Safe Mode with Command Prompt, Last Know Good Configuration (Advanced), and other options." title="Safe Mode">
            <a:extLst>
              <a:ext uri="{FF2B5EF4-FFF2-40B4-BE49-F238E27FC236}">
                <a16:creationId xmlns:a16="http://schemas.microsoft.com/office/drawing/2014/main" xmlns:c15="http://schemas.microsoft.com/office/drawing/2012/chart" xmlns:c="http://schemas.openxmlformats.org/drawingml/2006/chart" xmlns="" id="{E89F4B92-7CCD-4C8D-AAC8-DE47CA5263B3}"/>
              </a:ext>
            </a:extLst>
          </p:cNvPr>
          <p:cNvPicPr>
            <a:picLocks noChangeAspect="1"/>
          </p:cNvPicPr>
          <p:nvPr/>
        </p:nvPicPr>
        <p:blipFill>
          <a:blip r:embed="rId4"/>
          <a:stretch>
            <a:fillRect/>
          </a:stretch>
        </p:blipFill>
        <p:spPr>
          <a:xfrm>
            <a:off x="4367604" y="850219"/>
            <a:ext cx="4552043" cy="3269960"/>
          </a:xfrm>
          <a:prstGeom prst="rect">
            <a:avLst/>
          </a:prstGeom>
        </p:spPr>
      </p:pic>
    </p:spTree>
    <p:custDataLst>
      <p:tags r:id="rId1"/>
    </p:custDataLst>
    <p:extLst>
      <p:ext uri="{BB962C8B-B14F-4D97-AF65-F5344CB8AC3E}">
        <p14:creationId xmlns:p14="http://schemas.microsoft.com/office/powerpoint/2010/main" val="3892640691"/>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92668"/>
            <a:ext cx="9144000" cy="757551"/>
          </a:xfrm>
        </p:spPr>
        <p:txBody>
          <a:bodyPr/>
          <a:lstStyle/>
          <a:p>
            <a:pPr rtl="0"/>
            <a:r>
              <a:rPr lang="x-none" sz="1600"/>
              <a:t>Secuencia de arranque de Windows</a:t>
            </a:r>
            <a:r>
              <a:rPr lang="en-US" altLang="en-US" sz="1600" dirty="0"/>
              <a:t/>
            </a:r>
            <a:br>
              <a:rPr lang="en-US" altLang="en-US" sz="1600" dirty="0"/>
            </a:br>
            <a:r>
              <a:rPr lang="x-none"/>
              <a:t>Modos de inicio de Windows 8 y 10</a:t>
            </a:r>
          </a:p>
        </p:txBody>
      </p:sp>
      <p:sp>
        <p:nvSpPr>
          <p:cNvPr id="3" name="TextBox 2">
            <a:extLst>
              <a:ext uri="{FF2B5EF4-FFF2-40B4-BE49-F238E27FC236}">
                <a16:creationId xmlns:a16="http://schemas.microsoft.com/office/drawing/2014/main" xmlns:c15="http://schemas.microsoft.com/office/drawing/2012/chart" xmlns:c="http://schemas.openxmlformats.org/drawingml/2006/chart" xmlns="" id="{34B4C2BF-9C1F-4013-A8BF-BF874F5C897D}"/>
              </a:ext>
            </a:extLst>
          </p:cNvPr>
          <p:cNvSpPr txBox="1"/>
          <p:nvPr/>
        </p:nvSpPr>
        <p:spPr>
          <a:xfrm>
            <a:off x="236668" y="1129553"/>
            <a:ext cx="4752000" cy="3323987"/>
          </a:xfrm>
          <a:prstGeom prst="rect">
            <a:avLst/>
          </a:prstGeom>
          <a:noFill/>
        </p:spPr>
        <p:txBody>
          <a:bodyPr wrap="square" rtlCol="0">
            <a:spAutoFit/>
          </a:bodyPr>
          <a:lstStyle/>
          <a:p>
            <a:pPr rtl="0"/>
            <a:r>
              <a:rPr lang="x-none" sz="1400" dirty="0">
                <a:solidFill>
                  <a:srgbClr val="000000"/>
                </a:solidFill>
              </a:rPr>
              <a:t>Tanto Windows 8 como Windows 10 arrancan demasiado rápido para usar F8 para acceder a la configuración de inicio. En cambio, mantenga presionada la tecla Shift y seleccione la opción Reiniciar en el menú Alimentación. Aparecerá la pantalla Elegir una opción. Para obtener la configuración de inicio, seleccione Solucionar problemas y, luego, en la siguiente pantalla, seleccione Opciones avanzadas. Dentro de opciones avanzadas, seleccione la configuración de Inicio y, luego, en la siguiente pantalla, seleccione Reiniciar. Luego, la computadora se reiniciará y mostrará el menú Configuración de inicio que se muestra en la figura. Para elegir una opción de inicio, utilice el número o las teclas de función F1-F9 que correspondan a la opción deseada.</a:t>
            </a:r>
          </a:p>
        </p:txBody>
      </p:sp>
      <p:pic>
        <p:nvPicPr>
          <p:cNvPr id="4" name="Picture 3" descr="The figure shows the Startup Settings Menu for Windows 8 and 10 with its various startup options. It lists nine options to choose from:&#10;&#10;1. Enable debugging&#10;2. Enable boot logging&#10;3. Enable low-resolution video&#10;4. Enable Safe Mode&#10;5. Enable Safe Mode with Networking&#10;6. Enable Safe Mode with Command Prompt&#10;7. Disable driver signature enforcement&#10;8. Disable early launch anti-malware protection&#10;9. Disable automatic restart after failure&#10;&#10; It also allows you to Press F10 for more options or to Press Enter to return to the operating system." title="Startup Settings">
            <a:extLst>
              <a:ext uri="{FF2B5EF4-FFF2-40B4-BE49-F238E27FC236}">
                <a16:creationId xmlns:a16="http://schemas.microsoft.com/office/drawing/2014/main" xmlns:c15="http://schemas.microsoft.com/office/drawing/2012/chart" xmlns:c="http://schemas.openxmlformats.org/drawingml/2006/chart" xmlns="" id="{2A4E9DD2-E892-4D2E-8D25-17D528545A6E}"/>
              </a:ext>
            </a:extLst>
          </p:cNvPr>
          <p:cNvPicPr>
            <a:picLocks noChangeAspect="1"/>
          </p:cNvPicPr>
          <p:nvPr/>
        </p:nvPicPr>
        <p:blipFill>
          <a:blip r:embed="rId4"/>
          <a:stretch>
            <a:fillRect/>
          </a:stretch>
        </p:blipFill>
        <p:spPr>
          <a:xfrm>
            <a:off x="5141651" y="850219"/>
            <a:ext cx="3093832" cy="3821793"/>
          </a:xfrm>
          <a:prstGeom prst="rect">
            <a:avLst/>
          </a:prstGeom>
        </p:spPr>
      </p:pic>
    </p:spTree>
    <p:custDataLst>
      <p:tags r:id="rId1"/>
    </p:custDataLst>
    <p:extLst>
      <p:ext uri="{BB962C8B-B14F-4D97-AF65-F5344CB8AC3E}">
        <p14:creationId xmlns:p14="http://schemas.microsoft.com/office/powerpoint/2010/main" val="124990340"/>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10.4 Resumen del capítulo </a:t>
            </a:r>
          </a:p>
        </p:txBody>
      </p:sp>
    </p:spTree>
    <p:custDataLst>
      <p:tags r:id="rId1"/>
    </p:custDataLst>
    <p:extLst>
      <p:ext uri="{BB962C8B-B14F-4D97-AF65-F5344CB8AC3E}">
        <p14:creationId xmlns:p14="http://schemas.microsoft.com/office/powerpoint/2010/main" val="1919821591"/>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10: Actividades</a:t>
            </a:r>
          </a:p>
        </p:txBody>
      </p:sp>
      <p:sp>
        <p:nvSpPr>
          <p:cNvPr id="6147" name="Rectangle 34"/>
          <p:cNvSpPr>
            <a:spLocks noGrp="1" noChangeArrowheads="1"/>
          </p:cNvSpPr>
          <p:nvPr>
            <p:ph idx="1"/>
          </p:nvPr>
        </p:nvSpPr>
        <p:spPr>
          <a:xfrm>
            <a:off x="144065" y="798944"/>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101623053"/>
              </p:ext>
            </p:extLst>
          </p:nvPr>
        </p:nvGraphicFramePr>
        <p:xfrm>
          <a:off x="457291" y="1153077"/>
          <a:ext cx="8229418" cy="3212637"/>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2062827">
                  <a:extLst>
                    <a:ext uri="{9D8B030D-6E8A-4147-A177-3AD203B41FA5}">
                      <a16:colId xmlns:a16="http://schemas.microsoft.com/office/drawing/2014/main" xmlns:c15="http://schemas.microsoft.com/office/drawing/2012/chart" xmlns:c="http://schemas.openxmlformats.org/drawingml/2006/chart" xmlns="" val="3156509146"/>
                    </a:ext>
                  </a:extLst>
                </a:gridCol>
                <a:gridCol w="3874985">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dirty="0"/>
                        <a:t>10.1.1.4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rtl="0"/>
                      <a:r>
                        <a:rPr lang="x-none" sz="1100"/>
                        <a:t>Terminología de Windows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10.1.2.4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¿Qué conoce hasta ahora?</a:t>
                      </a:r>
                    </a:p>
                  </a:txBody>
                  <a:tcPr marL="68580" marR="68580" marT="34290" marB="34290" anchor="ctr"/>
                </a:tc>
                <a:tc>
                  <a:txBody>
                    <a:bodyPr/>
                    <a:lstStyle/>
                    <a:p>
                      <a:pPr rtl="0"/>
                      <a:r>
                        <a:rPr lang="x-none" sz="1100"/>
                        <a:t>Elección de una edición de Windows 10</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10.1.2.5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Selección del sistema operativo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31953418"/>
                  </a:ext>
                </a:extLst>
              </a:tr>
              <a:tr h="292629">
                <a:tc>
                  <a:txBody>
                    <a:bodyPr/>
                    <a:lstStyle/>
                    <a:p>
                      <a:pPr algn="ctr" rtl="0"/>
                      <a:r>
                        <a:rPr lang="x-none" sz="1100"/>
                        <a:t>10.1.3.4</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dirty="0"/>
                        <a:t>Identifique las utilidades de actualización del SO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10.2.1.4</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dirty="0"/>
                        <a:t>Identificar los términos de disco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35557263"/>
                  </a:ext>
                </a:extLst>
              </a:tr>
              <a:tr h="292629">
                <a:tc>
                  <a:txBody>
                    <a:bodyPr/>
                    <a:lstStyle/>
                    <a:p>
                      <a:pPr algn="ctr" rtl="0"/>
                      <a:r>
                        <a:rPr lang="x-none" sz="1100"/>
                        <a:t>10.2.1.6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dirty="0"/>
                        <a:t>Utilidad de administración de discos y Partición de disco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453984857"/>
                  </a:ext>
                </a:extLst>
              </a:tr>
              <a:tr h="292629">
                <a:tc>
                  <a:txBody>
                    <a:bodyPr/>
                    <a:lstStyle/>
                    <a:p>
                      <a:pPr algn="ctr" rtl="0"/>
                      <a:r>
                        <a:rPr lang="x-none" sz="1100"/>
                        <a:t>10.2.1.7</a:t>
                      </a:r>
                    </a:p>
                  </a:txBody>
                  <a:tcPr marL="68580" marR="68580" marT="34290" marB="34290" anchor="ctr"/>
                </a:tc>
                <a:tc>
                  <a:txBody>
                    <a:bodyPr/>
                    <a:lstStyle/>
                    <a:p>
                      <a:pPr rtl="0"/>
                      <a:r>
                        <a:rPr lang="x-none" sz="1100"/>
                        <a:t>Demostración en video</a:t>
                      </a:r>
                    </a:p>
                  </a:txBody>
                  <a:tcPr marL="68580" marR="68580" marT="34290" marB="34290" anchor="ctr"/>
                </a:tc>
                <a:tc>
                  <a:txBody>
                    <a:bodyPr/>
                    <a:lstStyle/>
                    <a:p>
                      <a:pPr rtl="0"/>
                      <a:r>
                        <a:rPr lang="x-none" sz="1100" dirty="0"/>
                        <a:t>Procedimientos de arranque múltiple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10.2.1.8</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dirty="0"/>
                        <a:t>Creación de una partición en Windows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10.3.1.1</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Instalación de Windows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10.3.1.4</a:t>
                      </a:r>
                    </a:p>
                  </a:txBody>
                  <a:tcPr marL="68580" marR="68580" marT="34290" marB="34290" anchor="ctr"/>
                </a:tc>
                <a:tc>
                  <a:txBody>
                    <a:bodyPr/>
                    <a:lstStyle/>
                    <a:p>
                      <a:pPr rtl="0"/>
                      <a:r>
                        <a:rPr lang="x-none" sz="1100"/>
                        <a:t>Práctica de laboratorio</a:t>
                      </a:r>
                    </a:p>
                  </a:txBody>
                  <a:tcPr marL="68580" marR="68580" marT="34290" marB="34290" anchor="ctr"/>
                </a:tc>
                <a:tc>
                  <a:txBody>
                    <a:bodyPr/>
                    <a:lstStyle/>
                    <a:p>
                      <a:pPr rtl="0"/>
                      <a:r>
                        <a:rPr lang="x-none" sz="1100"/>
                        <a:t>Finalizar la instalación de Windows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a:t>Conclusión</a:t>
            </a:r>
            <a:r>
              <a:rPr lang="sv-SE" sz="1600" dirty="0"/>
              <a:t/>
            </a:r>
            <a:br>
              <a:rPr lang="sv-SE" sz="1600" dirty="0"/>
            </a:br>
            <a:r>
              <a:rPr lang="x-none"/>
              <a:t>Capítulo 10: Instalación de Windows</a:t>
            </a:r>
          </a:p>
        </p:txBody>
      </p:sp>
      <p:sp>
        <p:nvSpPr>
          <p:cNvPr id="4" name="TextBox 3">
            <a:extLst>
              <a:ext uri="{FF2B5EF4-FFF2-40B4-BE49-F238E27FC236}">
                <a16:creationId xmlns:a16="http://schemas.microsoft.com/office/drawing/2014/main" xmlns:c15="http://schemas.microsoft.com/office/drawing/2012/chart" xmlns:c="http://schemas.openxmlformats.org/drawingml/2006/chart" xmlns="" id="{AAF8250D-2829-4900-975B-B426032D033E}"/>
              </a:ext>
            </a:extLst>
          </p:cNvPr>
          <p:cNvSpPr txBox="1"/>
          <p:nvPr/>
        </p:nvSpPr>
        <p:spPr>
          <a:xfrm>
            <a:off x="256375" y="1281869"/>
            <a:ext cx="8544726" cy="1046440"/>
          </a:xfrm>
          <a:prstGeom prst="rect">
            <a:avLst/>
          </a:prstGeom>
          <a:noFill/>
        </p:spPr>
        <p:txBody>
          <a:bodyPr wrap="square" rtlCol="0">
            <a:spAutoFit/>
          </a:bodyPr>
          <a:lstStyle/>
          <a:p>
            <a:pPr marL="469106" lvl="1" indent="-214313" rtl="0">
              <a:buFont typeface="Arial" panose="020B0604020202020204" pitchFamily="34" charset="0"/>
              <a:buChar char="•"/>
            </a:pPr>
            <a:r>
              <a:rPr lang="x-none" sz="1600" dirty="0">
                <a:solidFill>
                  <a:srgbClr val="000000"/>
                </a:solidFill>
              </a:rPr>
              <a:t>Explicar los requisitos del sistema operativo.</a:t>
            </a:r>
          </a:p>
          <a:p>
            <a:pPr marL="469106" lvl="1" indent="-214313" rtl="0">
              <a:buFont typeface="Arial" panose="020B0604020202020204" pitchFamily="34" charset="0"/>
              <a:buChar char="•"/>
            </a:pPr>
            <a:r>
              <a:rPr lang="x-none" sz="1600" dirty="0">
                <a:solidFill>
                  <a:srgbClr val="000000"/>
                </a:solidFill>
              </a:rPr>
              <a:t>Cree una partición en Windows con la utilidad Administración de discos.</a:t>
            </a:r>
          </a:p>
          <a:p>
            <a:pPr marL="469106" lvl="1" indent="-214313" rtl="0">
              <a:buFont typeface="Arial" panose="020B0604020202020204" pitchFamily="34" charset="0"/>
              <a:buChar char="•"/>
            </a:pPr>
            <a:r>
              <a:rPr lang="x-none" sz="1600" dirty="0">
                <a:solidFill>
                  <a:srgbClr val="000000"/>
                </a:solidFill>
              </a:rPr>
              <a:t>Instale un sistema operativo Windows</a:t>
            </a:r>
          </a:p>
          <a:p>
            <a:pPr marL="327818" lvl="2"/>
            <a:endParaRPr lang="en-US" sz="1400" dirty="0"/>
          </a:p>
        </p:txBody>
      </p:sp>
    </p:spTree>
    <p:custDataLst>
      <p:tags r:id="rId1"/>
    </p:custDataLst>
    <p:extLst>
      <p:ext uri="{BB962C8B-B14F-4D97-AF65-F5344CB8AC3E}">
        <p14:creationId xmlns:p14="http://schemas.microsoft.com/office/powerpoint/2010/main" val="4131295985"/>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800">
                <a:latin typeface="Arial" charset="0"/>
              </a:rPr>
              <a:t>Capítulo 10</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3216837"/>
              </p:ext>
            </p:extLst>
          </p:nvPr>
        </p:nvGraphicFramePr>
        <p:xfrm>
          <a:off x="144463" y="798513"/>
          <a:ext cx="8853486" cy="3474720"/>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c15="http://schemas.microsoft.com/office/drawing/2012/chart" xmlns:c="http://schemas.openxmlformats.org/drawingml/2006/chart" xmlns="" val="2731093094"/>
                    </a:ext>
                  </a:extLst>
                </a:gridCol>
                <a:gridCol w="2951162">
                  <a:extLst>
                    <a:ext uri="{9D8B030D-6E8A-4147-A177-3AD203B41FA5}">
                      <a16:colId xmlns:a16="http://schemas.microsoft.com/office/drawing/2014/main" xmlns:c15="http://schemas.microsoft.com/office/drawing/2012/chart" xmlns:c="http://schemas.openxmlformats.org/drawingml/2006/chart" xmlns="" val="2353496225"/>
                    </a:ext>
                  </a:extLst>
                </a:gridCol>
                <a:gridCol w="2951162">
                  <a:extLst>
                    <a:ext uri="{9D8B030D-6E8A-4147-A177-3AD203B41FA5}">
                      <a16:colId xmlns:a16="http://schemas.microsoft.com/office/drawing/2014/main" xmlns:c15="http://schemas.microsoft.com/office/drawing/2012/chart" xmlns:c="http://schemas.openxmlformats.org/drawingml/2006/chart" xmlns="" val="281959122"/>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CDFS</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Clonando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Migración de datos</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Disco dinámico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exFAT</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FAT32</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Archivo ISO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Multiusuario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Multitarea</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Multiprocesamiento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Subprocesamiento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NFS</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NTFS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Creación de particiones</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Modo seguro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SSO</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UAC</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Arquitectura del procesador</a:t>
                      </a:r>
                    </a:p>
                    <a:p>
                      <a:pPr marL="173038" indent="-173038" rtl="0">
                        <a:spcBef>
                          <a:spcPts val="200"/>
                        </a:spcBef>
                        <a:spcAft>
                          <a:spcPts val="200"/>
                        </a:spcAft>
                        <a:buFont typeface="Arial" panose="020B0604020202020204" pitchFamily="34" charset="0"/>
                        <a:buChar char="•"/>
                      </a:pPr>
                      <a:r>
                        <a:rPr lang="x-none" sz="1400" b="0" kern="1200">
                          <a:solidFill>
                            <a:srgbClr val="000000"/>
                          </a:solidFill>
                          <a:latin typeface="+mn-lt"/>
                          <a:ea typeface="+mn-ea"/>
                          <a:cs typeface="+mn-cs"/>
                        </a:rPr>
                        <a:t>Arquitectura del procesador de 64 bits</a:t>
                      </a:r>
                    </a:p>
                    <a:p>
                      <a:pPr marL="0" marR="0" lvl="0" indent="0" algn="l" defTabSz="685777" rtl="0" eaLnBrk="1" fontAlgn="auto" latinLnBrk="0" hangingPunct="1">
                        <a:lnSpc>
                          <a:spcPct val="100000"/>
                        </a:lnSpc>
                        <a:spcBef>
                          <a:spcPts val="200"/>
                        </a:spcBef>
                        <a:spcAft>
                          <a:spcPts val="200"/>
                        </a:spcAft>
                        <a:buClrTx/>
                        <a:buSzTx/>
                        <a:buFont typeface="Arial" panose="020B0604020202020204" pitchFamily="34" charset="0"/>
                        <a:buNone/>
                        <a:tabLst/>
                        <a:defRPr/>
                      </a:pPr>
                      <a:endParaRPr lang="en-US" sz="1400" b="0" kern="1200" dirty="0">
                        <a:solidFill>
                          <a:srgbClr val="000000"/>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10: Actividades (cont.)</a:t>
            </a:r>
          </a:p>
        </p:txBody>
      </p:sp>
      <p:sp>
        <p:nvSpPr>
          <p:cNvPr id="6147" name="Rectangle 34"/>
          <p:cNvSpPr>
            <a:spLocks noGrp="1" noChangeArrowheads="1"/>
          </p:cNvSpPr>
          <p:nvPr>
            <p:ph idx="1"/>
          </p:nvPr>
        </p:nvSpPr>
        <p:spPr>
          <a:xfrm>
            <a:off x="144065" y="798944"/>
            <a:ext cx="8853286" cy="37969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352243486"/>
              </p:ext>
            </p:extLst>
          </p:nvPr>
        </p:nvGraphicFramePr>
        <p:xfrm>
          <a:off x="438437" y="1201888"/>
          <a:ext cx="8229418" cy="1164234"/>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10.3.2.5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Demostración en video</a:t>
                      </a:r>
                    </a:p>
                  </a:txBody>
                  <a:tcPr marL="68580" marR="68580" marT="34290" marB="34290" anchor="ctr"/>
                </a:tc>
                <a:tc>
                  <a:txBody>
                    <a:bodyPr/>
                    <a:lstStyle/>
                    <a:p>
                      <a:pPr rtl="0"/>
                      <a:r>
                        <a:rPr lang="x-none" sz="1100"/>
                        <a:t>Restauración y recuperación de Windows</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10.3.2.8</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Identificar terminología de instalación del sistema operativo</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10.3.3.4</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Secuencia de arranque de Windows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35557263"/>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10: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spc="-30" dirty="0"/>
              <a:t>Los estudiantes deben completar la "Evaluación" del Capítulo 10 después de completar el Capítulo 10.</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10: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10, el instructor debe:</a:t>
            </a:r>
          </a:p>
          <a:p>
            <a:pPr rtl="0" eaLnBrk="1" hangingPunct="1">
              <a:lnSpc>
                <a:spcPct val="85000"/>
              </a:lnSpc>
              <a:spcBef>
                <a:spcPct val="30000"/>
              </a:spcBef>
            </a:pPr>
            <a:r>
              <a:rPr lang="x-none"/>
              <a:t>Completar la "Evaluación" del Capítulo 10</a:t>
            </a:r>
          </a:p>
          <a:p>
            <a:pPr rtl="0" eaLnBrk="1" hangingPunct="1">
              <a:lnSpc>
                <a:spcPct val="85000"/>
              </a:lnSpc>
              <a:spcBef>
                <a:spcPct val="30000"/>
              </a:spcBef>
            </a:pPr>
            <a:r>
              <a:rPr lang="x-none"/>
              <a:t>Los objetivos de este capítulo son:</a:t>
            </a:r>
          </a:p>
          <a:p>
            <a:pPr lvl="1" rtl="0">
              <a:lnSpc>
                <a:spcPct val="85000"/>
              </a:lnSpc>
              <a:spcBef>
                <a:spcPct val="30000"/>
              </a:spcBef>
            </a:pPr>
            <a:r>
              <a:rPr lang="x-none" sz="1300"/>
              <a:t>Describir las funciones de los sistemas operativos.</a:t>
            </a:r>
          </a:p>
          <a:p>
            <a:pPr lvl="1" rtl="0">
              <a:lnSpc>
                <a:spcPct val="85000"/>
              </a:lnSpc>
              <a:spcBef>
                <a:spcPct val="30000"/>
              </a:spcBef>
            </a:pPr>
            <a:r>
              <a:rPr lang="x-none" sz="1300"/>
              <a:t>Describir los requisitos de hardware y software del sistema operativo.</a:t>
            </a:r>
          </a:p>
          <a:p>
            <a:pPr lvl="1" rtl="0">
              <a:lnSpc>
                <a:spcPct val="85000"/>
              </a:lnSpc>
              <a:spcBef>
                <a:spcPct val="30000"/>
              </a:spcBef>
            </a:pPr>
            <a:r>
              <a:rPr lang="x-none" sz="1300"/>
              <a:t>Explicar el proceso de actualización de un sistema operativo.</a:t>
            </a:r>
          </a:p>
          <a:p>
            <a:pPr lvl="1" rtl="0">
              <a:lnSpc>
                <a:spcPct val="85000"/>
              </a:lnSpc>
              <a:spcBef>
                <a:spcPct val="30000"/>
              </a:spcBef>
            </a:pPr>
            <a:r>
              <a:rPr lang="x-none" sz="1300"/>
              <a:t>Abrir la administración de discos.</a:t>
            </a:r>
          </a:p>
          <a:p>
            <a:pPr lvl="1" rtl="0">
              <a:lnSpc>
                <a:spcPct val="85000"/>
              </a:lnSpc>
              <a:spcBef>
                <a:spcPct val="30000"/>
              </a:spcBef>
            </a:pPr>
            <a:r>
              <a:rPr lang="x-none" sz="1300"/>
              <a:t>Instalar un sistema operativo Windows</a:t>
            </a:r>
          </a:p>
          <a:p>
            <a:pPr lvl="1" rtl="0">
              <a:lnSpc>
                <a:spcPct val="85000"/>
              </a:lnSpc>
              <a:spcBef>
                <a:spcPct val="30000"/>
              </a:spcBef>
            </a:pPr>
            <a:r>
              <a:rPr lang="x-none" sz="1300"/>
              <a:t>Describir opciones de instalación personalizadas.</a:t>
            </a:r>
          </a:p>
          <a:p>
            <a:pPr lvl="1" rtl="0">
              <a:lnSpc>
                <a:spcPct val="85000"/>
              </a:lnSpc>
              <a:spcBef>
                <a:spcPct val="30000"/>
              </a:spcBef>
            </a:pPr>
            <a:r>
              <a:rPr lang="x-none" sz="1300"/>
              <a:t>Describir la secuencia de arranque y archivos de registro.</a:t>
            </a:r>
          </a:p>
          <a:p>
            <a:pPr lvl="1">
              <a:lnSpc>
                <a:spcPct val="85000"/>
              </a:lnSpc>
              <a:spcBef>
                <a:spcPct val="30000"/>
              </a:spcBef>
            </a:pPr>
            <a:endParaRPr lang="en-US" sz="1300" dirty="0"/>
          </a:p>
          <a:p>
            <a:pPr>
              <a:lnSpc>
                <a:spcPct val="85000"/>
              </a:lnSpc>
              <a:spcBef>
                <a:spcPct val="30000"/>
              </a:spcBef>
            </a:pPr>
            <a:endParaRPr lang="en-US" sz="1400" dirty="0"/>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 y="-36097"/>
            <a:ext cx="9144000" cy="757551"/>
          </a:xfrm>
        </p:spPr>
        <p:txBody>
          <a:bodyPr/>
          <a:lstStyle/>
          <a:p>
            <a:pPr rtl="0"/>
            <a:r>
              <a:rPr lang="x-none"/>
              <a:t>Capítulo 10: prácticas recomendadas (continuación)</a:t>
            </a:r>
          </a:p>
        </p:txBody>
      </p:sp>
      <p:sp>
        <p:nvSpPr>
          <p:cNvPr id="11266" name="Rectangle 34"/>
          <p:cNvSpPr>
            <a:spLocks noGrp="1" noChangeArrowheads="1"/>
          </p:cNvSpPr>
          <p:nvPr>
            <p:ph idx="1"/>
          </p:nvPr>
        </p:nvSpPr>
        <p:spPr>
          <a:xfrm>
            <a:off x="138550" y="686932"/>
            <a:ext cx="9000000" cy="4155319"/>
          </a:xfrm>
        </p:spPr>
        <p:txBody>
          <a:bodyPr/>
          <a:lstStyle/>
          <a:p>
            <a:pPr marL="0" indent="0" rtl="0">
              <a:lnSpc>
                <a:spcPct val="96000"/>
              </a:lnSpc>
              <a:spcBef>
                <a:spcPct val="30000"/>
              </a:spcBef>
              <a:buNone/>
            </a:pPr>
            <a:r>
              <a:rPr lang="x-none" sz="1300" dirty="0"/>
              <a:t>Aunque algunos profesores quieran centrarse en permitir que los alumnos instalen un sistema operativo, es muy importante asegurarse de que los alumnos comprendan lo siguiente:</a:t>
            </a:r>
          </a:p>
          <a:p>
            <a:pPr rtl="0" eaLnBrk="1" hangingPunct="1">
              <a:lnSpc>
                <a:spcPct val="96000"/>
              </a:lnSpc>
              <a:spcBef>
                <a:spcPct val="30000"/>
              </a:spcBef>
            </a:pPr>
            <a:r>
              <a:rPr lang="x-none" sz="1300" dirty="0"/>
              <a:t>El proceso de planificación del sistema operativo. Los buenos técnicos no omiten este paso. Una manera de enfatizar esto es presentar varias situaciones entre grupos de alumnos para que piensen en las opciones que podrían ofrecer al cliente. Un ejemplo de una situación es el siguiente:</a:t>
            </a:r>
          </a:p>
          <a:p>
            <a:pPr lvl="1" rtl="0">
              <a:lnSpc>
                <a:spcPct val="96000"/>
              </a:lnSpc>
              <a:spcBef>
                <a:spcPct val="30000"/>
              </a:spcBef>
            </a:pPr>
            <a:r>
              <a:rPr lang="x-none" sz="1200" spc="-30" dirty="0"/>
              <a:t>Un cliente tiene Windows 7 Home Basic versión de 64 bits que se ejecuta en una máquina con 2 GB de RAM, Microsoft Office y algunos juegos, incluidos algunos más antiguos que se ejecutan en el modo de emulación.</a:t>
            </a:r>
          </a:p>
          <a:p>
            <a:pPr rtl="0" eaLnBrk="1" hangingPunct="1">
              <a:lnSpc>
                <a:spcPct val="96000"/>
              </a:lnSpc>
              <a:spcBef>
                <a:spcPct val="30000"/>
              </a:spcBef>
            </a:pPr>
            <a:r>
              <a:rPr lang="x-none" sz="1300" dirty="0"/>
              <a:t>Revise los requisitos del cliente, los requisitos mínimos de hardware y las rutas de actualización para un sistema operativo.</a:t>
            </a:r>
          </a:p>
          <a:p>
            <a:pPr lvl="1" rtl="0">
              <a:lnSpc>
                <a:spcPct val="96000"/>
              </a:lnSpc>
              <a:spcBef>
                <a:spcPct val="30000"/>
              </a:spcBef>
            </a:pPr>
            <a:r>
              <a:rPr lang="x-none" sz="1200" dirty="0"/>
              <a:t>Es importante recordar que las diferentes versiones de Windows cumplen diferentes requisitos del cliente. </a:t>
            </a:r>
          </a:p>
          <a:p>
            <a:pPr rtl="0" eaLnBrk="1" hangingPunct="1">
              <a:lnSpc>
                <a:spcPct val="96000"/>
              </a:lnSpc>
              <a:spcBef>
                <a:spcPct val="30000"/>
              </a:spcBef>
            </a:pPr>
            <a:r>
              <a:rPr lang="x-none" sz="1300" dirty="0"/>
              <a:t>Revise los problemas de software asociados con las actualizaciones y los problemas de software asociados con una instalación del SO.</a:t>
            </a:r>
          </a:p>
          <a:p>
            <a:pPr rtl="0" eaLnBrk="1" hangingPunct="1">
              <a:lnSpc>
                <a:spcPct val="96000"/>
              </a:lnSpc>
              <a:spcBef>
                <a:spcPct val="30000"/>
              </a:spcBef>
            </a:pPr>
            <a:r>
              <a:rPr lang="x-none" sz="1300" dirty="0"/>
              <a:t>También podría seguir teniendo la conversación sobre la virtualización y cómo podría virtualizarse un nuevo SO, ya que este tema se encontraba en un capítulo anterior.</a:t>
            </a:r>
          </a:p>
          <a:p>
            <a:pPr rtl="0" eaLnBrk="1" hangingPunct="1">
              <a:lnSpc>
                <a:spcPct val="96000"/>
              </a:lnSpc>
              <a:spcBef>
                <a:spcPct val="30000"/>
              </a:spcBef>
            </a:pPr>
            <a:r>
              <a:rPr lang="x-none" sz="1300" dirty="0"/>
              <a:t>Esfuércese al máximo para permitir que el alumno actualice o instale un sistema operativo. Podría ser su única oportunidad de practicar</a:t>
            </a:r>
            <a:r>
              <a:rPr lang="x-none" sz="1300" dirty="0" smtClean="0"/>
              <a:t>.</a:t>
            </a:r>
            <a:endParaRPr lang="en-US" sz="1300" dirty="0"/>
          </a:p>
        </p:txBody>
      </p:sp>
    </p:spTree>
    <p:custDataLst>
      <p:tags r:id="rId1"/>
    </p:custDataLst>
    <p:extLst>
      <p:ext uri="{BB962C8B-B14F-4D97-AF65-F5344CB8AC3E}">
        <p14:creationId xmlns:p14="http://schemas.microsoft.com/office/powerpoint/2010/main" val="2665346278"/>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0"/>
  <p:tag name="ARTICULATE_PROJECT_OPEN" val="0"/>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11977</TotalTime>
  <Words>4849</Words>
  <Application>Microsoft Office PowerPoint</Application>
  <PresentationFormat>全屏显示(16:9)</PresentationFormat>
  <Paragraphs>461</Paragraphs>
  <Slides>52</Slides>
  <Notes>52</Notes>
  <HiddenSlides>11</HiddenSlides>
  <MMClips>0</MMClips>
  <ScaleCrop>false</ScaleCrop>
  <HeadingPairs>
    <vt:vector size="4" baseType="variant">
      <vt:variant>
        <vt:lpstr>主题</vt:lpstr>
      </vt:variant>
      <vt:variant>
        <vt:i4>1</vt:i4>
      </vt:variant>
      <vt:variant>
        <vt:lpstr>幻灯片标题</vt:lpstr>
      </vt:variant>
      <vt:variant>
        <vt:i4>52</vt:i4>
      </vt:variant>
    </vt:vector>
  </HeadingPairs>
  <TitlesOfParts>
    <vt:vector size="53" baseType="lpstr">
      <vt:lpstr>Default Theme</vt:lpstr>
      <vt:lpstr>Capítulo 10: Instalación de Windows</vt:lpstr>
      <vt:lpstr>Materiales para el instructor: Guía de planificación del capítulo 10</vt:lpstr>
      <vt:lpstr>Capítulo 10: Instalación de Windows </vt:lpstr>
      <vt:lpstr>Verifique su comprensión y ¿Qué conoce hasta ahora? </vt:lpstr>
      <vt:lpstr>Capítulo 10: Actividades</vt:lpstr>
      <vt:lpstr>Capítulo 10: Actividades (cont.)</vt:lpstr>
      <vt:lpstr>Capítulo 10: Evaluación</vt:lpstr>
      <vt:lpstr>Capítulo 10: Prácticas recomendadas</vt:lpstr>
      <vt:lpstr>Capítulo 10: prácticas recomendadas (continuación)</vt:lpstr>
      <vt:lpstr>Capítulo 10: prácticas recomendadas (continuación)</vt:lpstr>
      <vt:lpstr>Capítulo 10: Ayuda adicional</vt:lpstr>
      <vt:lpstr>PowerPoint 演示文稿</vt:lpstr>
      <vt:lpstr>Capítulo 10: Instalación de Windows</vt:lpstr>
      <vt:lpstr>Capítulo 10: Secciones y objetivos</vt:lpstr>
      <vt:lpstr>Capítulo 10: Secciones y objetivos (continuación)</vt:lpstr>
      <vt:lpstr>10.1 Sistemas operativos modernos</vt:lpstr>
      <vt:lpstr>Características del sistema operativo Términos</vt:lpstr>
      <vt:lpstr>Funciones del sistema operativo Funciones básicas de un sistema operativo</vt:lpstr>
      <vt:lpstr>Funciones del sistema operativo Sistemas operativos de Windows</vt:lpstr>
      <vt:lpstr>Requisitos del cliente para un sistema operativo Requisitos de software y hardware de sistema compatibles</vt:lpstr>
      <vt:lpstr>Requisitos del cliente para un sistema operativo Requisitos mínimos de hardware y compatibilidad con SO</vt:lpstr>
      <vt:lpstr>Requisitos del cliente para un sistema operativo Arquitectura de procesador de 32 bits en relación a uno de 64 bits</vt:lpstr>
      <vt:lpstr>Actualizaciones del sistema operativo Verificación de la compatibilidad del SO</vt:lpstr>
      <vt:lpstr>Actualizaciones del sistema operativo Actualizaciones del SO de Windows</vt:lpstr>
      <vt:lpstr>Actualizaciones del sistema operativo Migración de datos</vt:lpstr>
      <vt:lpstr>10.2 Instalación de Windows</vt:lpstr>
      <vt:lpstr>Administración de discos Tipos de dispositivos de almacenamiento</vt:lpstr>
      <vt:lpstr>Administración de discos Partición de unidad de disco duro</vt:lpstr>
      <vt:lpstr>Particiones de administración  de discos y unidades lógicas</vt:lpstr>
      <vt:lpstr>Administración de discos Sistemas de archivos</vt:lpstr>
      <vt:lpstr>Administración de discos Demostración en video: Utilidad de administración de discos y partición de disco</vt:lpstr>
      <vt:lpstr>Administración de discos Demostración en video: Procedimientos de arranque múltiple</vt:lpstr>
      <vt:lpstr>Administración de discos Práctica de laboratorio: Creación de una partición en Windows</vt:lpstr>
      <vt:lpstr>10.3 Instalación y secuencia de arranque </vt:lpstr>
      <vt:lpstr>Instalación básica de Windows Práctica de laboratorio: Instalación de Windows</vt:lpstr>
      <vt:lpstr>Instalación básica de Windows Creación de cuentas</vt:lpstr>
      <vt:lpstr>Instalación básica de Windows Finalización de la instalación</vt:lpstr>
      <vt:lpstr>Instalación básica de Windows Práctica de laboratorio: finalice la instalación de Windows</vt:lpstr>
      <vt:lpstr>Opciones de instalación personalizadas Clonación de disco</vt:lpstr>
      <vt:lpstr>Opciones de instalación personalizada Otros métodos de instalación</vt:lpstr>
      <vt:lpstr>Opciones de instalación personalizada Instalación de red remota</vt:lpstr>
      <vt:lpstr>Opciones de instalación personalizada Instalación de red desatendida</vt:lpstr>
      <vt:lpstr>Opciones de instalación personalizada Demostración en video: restauración y recuperación de Windows</vt:lpstr>
      <vt:lpstr>Opciones de instalación personalizadas Partición de recuperación</vt:lpstr>
      <vt:lpstr>Opciones de instalación personalizadas Métodos de actualización</vt:lpstr>
      <vt:lpstr>Secuencia de arranque de Windows Secuencia de arranque de Windows</vt:lpstr>
      <vt:lpstr>Secuencia de arranque de Windows Modos de arranque de Windows 7</vt:lpstr>
      <vt:lpstr>Secuencia de arranque de Windows Modos de inicio de Windows 8 y 10</vt:lpstr>
      <vt:lpstr>10.4 Resumen del capítulo </vt:lpstr>
      <vt:lpstr>Conclusión Capítulo 10: Instalación de Windows</vt:lpstr>
      <vt:lpstr>Capítulo 10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548</cp:revision>
  <dcterms:created xsi:type="dcterms:W3CDTF">2016-08-22T22:27:36Z</dcterms:created>
  <dcterms:modified xsi:type="dcterms:W3CDTF">2019-11-25T10:08:45Z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3EEAEA55-4B02-4599-AF37-CC972274E301</vt:lpwstr>
  </property>
  <property fmtid="{D5CDD505-2E9C-101B-9397-08002B2CF9AE}" pid="9" name="ArticulatePath">
    <vt:lpwstr>ITE7_Chp5_cs_jg</vt:lpwstr>
  </property>
</Properties>
</file>