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5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1" d="100"/>
          <a:sy n="121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9ED812F3-FB22-4698-99EC-F48A9C5C74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Text Placeholder 2">
            <a:extLst>
              <a:ext uri="{FF2B5EF4-FFF2-40B4-BE49-F238E27FC236}">
                <a16:creationId xmlns="" xmlns:a16="http://schemas.microsoft.com/office/drawing/2014/main" id="{F5E2BEE6-17D1-417F-B066-033D836AB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59564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0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pic>
        <p:nvPicPr>
          <p:cNvPr id="9" name="Imagen 8">
            <a:extLst>
              <a:ext uri="{FF2B5EF4-FFF2-40B4-BE49-F238E27FC236}">
                <a16:creationId xmlns="" xmlns:a16="http://schemas.microsoft.com/office/drawing/2014/main" id="{16ECC22A-5E81-429A-BC85-9A9712861B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60" y="609601"/>
            <a:ext cx="8596668" cy="98406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995D8F6F-C6BE-41DE-9288-EF92E53D919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3" y="6042949"/>
            <a:ext cx="10191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3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host:5500/e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948070"/>
            <a:ext cx="9144000" cy="3309730"/>
          </a:xfrm>
        </p:spPr>
        <p:txBody>
          <a:bodyPr>
            <a:normAutofit/>
          </a:bodyPr>
          <a:lstStyle/>
          <a:p>
            <a:r>
              <a:rPr lang="es-ES" sz="3200" smtClean="0"/>
              <a:t>PRÁCTICA </a:t>
            </a:r>
            <a:r>
              <a:rPr lang="es-ES" sz="3200" smtClean="0"/>
              <a:t>7. </a:t>
            </a:r>
            <a:r>
              <a:rPr lang="es-ES" sz="3200" b="1" dirty="0" smtClean="0"/>
              <a:t>CONFIGURACIÓN DEL </a:t>
            </a:r>
            <a:br>
              <a:rPr lang="es-ES" sz="3200" b="1" dirty="0" smtClean="0"/>
            </a:br>
            <a:r>
              <a:rPr lang="es-ES" sz="3200" b="1" dirty="0" smtClean="0"/>
              <a:t>ENTORNO DE RED UTILIZANDO </a:t>
            </a:r>
            <a:br>
              <a:rPr lang="es-ES" sz="3200" b="1" dirty="0" smtClean="0"/>
            </a:br>
            <a:r>
              <a:rPr lang="es-ES" sz="3200" b="1" dirty="0" smtClean="0"/>
              <a:t>ORACLE ENTERPRISE </a:t>
            </a:r>
            <a:r>
              <a:rPr lang="es-ES" sz="3200" b="1" dirty="0"/>
              <a:t>MANAGER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31584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625788A8-7380-4D7B-AA60-23E1D4AC8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Pulsando sobre el Botón </a:t>
            </a:r>
            <a:r>
              <a:rPr lang="es-ES" b="1" i="1" dirty="0" smtClean="0"/>
              <a:t>Ir</a:t>
            </a:r>
            <a:endParaRPr lang="es-ES" b="1" i="1" dirty="0"/>
          </a:p>
          <a:p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1150883" y="3996558"/>
            <a:ext cx="3279227" cy="6542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883" y="2310633"/>
            <a:ext cx="7777387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 redondeado"/>
          <p:cNvSpPr/>
          <p:nvPr/>
        </p:nvSpPr>
        <p:spPr>
          <a:xfrm>
            <a:off x="3673366" y="3760076"/>
            <a:ext cx="378372" cy="4335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7 Conector recto de flecha"/>
          <p:cNvCxnSpPr>
            <a:endCxn id="3" idx="3"/>
          </p:cNvCxnSpPr>
          <p:nvPr/>
        </p:nvCxnSpPr>
        <p:spPr>
          <a:xfrm flipH="1">
            <a:off x="4051738" y="3976852"/>
            <a:ext cx="98783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42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625788A8-7380-4D7B-AA60-23E1D4AC8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Pulsando sobre el Botón </a:t>
            </a:r>
            <a:r>
              <a:rPr lang="es-ES" b="1" i="1" dirty="0" smtClean="0"/>
              <a:t>Ir </a:t>
            </a:r>
            <a:r>
              <a:rPr lang="es-ES" dirty="0" smtClean="0"/>
              <a:t>e introduciendo las credenciales del Servidor</a:t>
            </a:r>
            <a:endParaRPr lang="es-ES" b="1" i="1" dirty="0"/>
          </a:p>
          <a:p>
            <a:endParaRPr lang="es-ES" dirty="0"/>
          </a:p>
        </p:txBody>
      </p:sp>
      <p:sp>
        <p:nvSpPr>
          <p:cNvPr id="3" name="2 Rectángulo redondeado"/>
          <p:cNvSpPr/>
          <p:nvPr/>
        </p:nvSpPr>
        <p:spPr>
          <a:xfrm>
            <a:off x="3673366" y="3760076"/>
            <a:ext cx="378372" cy="4335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7 Conector recto de flecha"/>
          <p:cNvCxnSpPr>
            <a:endCxn id="3" idx="3"/>
          </p:cNvCxnSpPr>
          <p:nvPr/>
        </p:nvCxnSpPr>
        <p:spPr>
          <a:xfrm flipH="1">
            <a:off x="4051738" y="3976852"/>
            <a:ext cx="98783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1">
            <a:extLst>
              <a:ext uri="{FF2B5EF4-FFF2-40B4-BE49-F238E27FC236}">
                <a16:creationId xmlns="" xmlns:a16="http://schemas.microsoft.com/office/drawing/2014/main" id="{C71154DB-4699-4627-8074-76F2379D4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208" y="2447103"/>
            <a:ext cx="7972425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34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000" y="2573722"/>
            <a:ext cx="57245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625788A8-7380-4D7B-AA60-23E1D4AC8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Accedemos a las Acciones de Iniciar/Parar el </a:t>
            </a:r>
            <a:r>
              <a:rPr lang="es-ES" dirty="0" err="1" smtClean="0"/>
              <a:t>Listener</a:t>
            </a:r>
            <a:endParaRPr lang="es-ES" b="1" i="1" dirty="0"/>
          </a:p>
          <a:p>
            <a:endParaRPr lang="es-ES" dirty="0"/>
          </a:p>
        </p:txBody>
      </p:sp>
      <p:sp>
        <p:nvSpPr>
          <p:cNvPr id="3" name="2 Rectángulo redondeado"/>
          <p:cNvSpPr/>
          <p:nvPr/>
        </p:nvSpPr>
        <p:spPr>
          <a:xfrm>
            <a:off x="4706006" y="3815256"/>
            <a:ext cx="2911231" cy="4335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7 Conector recto de flecha"/>
          <p:cNvCxnSpPr>
            <a:endCxn id="3" idx="3"/>
          </p:cNvCxnSpPr>
          <p:nvPr/>
        </p:nvCxnSpPr>
        <p:spPr>
          <a:xfrm>
            <a:off x="7617237" y="4032032"/>
            <a:ext cx="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flipH="1">
            <a:off x="7617237" y="3484179"/>
            <a:ext cx="833080" cy="446855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08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000" y="2573722"/>
            <a:ext cx="57245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625788A8-7380-4D7B-AA60-23E1D4AC8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Accedemos a las Acciones de Iniciar/Parar el </a:t>
            </a:r>
            <a:r>
              <a:rPr lang="es-ES" dirty="0" err="1" smtClean="0"/>
              <a:t>Listener</a:t>
            </a:r>
            <a:endParaRPr lang="es-ES" b="1" i="1" dirty="0"/>
          </a:p>
          <a:p>
            <a:endParaRPr lang="es-ES" dirty="0"/>
          </a:p>
        </p:txBody>
      </p:sp>
      <p:sp>
        <p:nvSpPr>
          <p:cNvPr id="3" name="2 Rectángulo redondeado"/>
          <p:cNvSpPr/>
          <p:nvPr/>
        </p:nvSpPr>
        <p:spPr>
          <a:xfrm>
            <a:off x="4706006" y="3815256"/>
            <a:ext cx="2911231" cy="4335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7 Conector recto de flecha"/>
          <p:cNvCxnSpPr>
            <a:endCxn id="3" idx="3"/>
          </p:cNvCxnSpPr>
          <p:nvPr/>
        </p:nvCxnSpPr>
        <p:spPr>
          <a:xfrm>
            <a:off x="7617237" y="4032032"/>
            <a:ext cx="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flipH="1">
            <a:off x="7617237" y="3484179"/>
            <a:ext cx="833080" cy="446855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0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38" y="2915966"/>
            <a:ext cx="85153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625788A8-7380-4D7B-AA60-23E1D4AC8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Error/es que hace necesario la revisión del estado del </a:t>
            </a:r>
            <a:r>
              <a:rPr lang="es-ES" dirty="0" err="1" smtClean="0"/>
              <a:t>Listener</a:t>
            </a:r>
            <a:r>
              <a:rPr lang="es-ES" dirty="0" smtClean="0"/>
              <a:t> y de su configuración:</a:t>
            </a:r>
            <a:endParaRPr lang="es-ES" b="1" i="1" dirty="0"/>
          </a:p>
          <a:p>
            <a:endParaRPr lang="es-ES" dirty="0"/>
          </a:p>
        </p:txBody>
      </p:sp>
      <p:sp>
        <p:nvSpPr>
          <p:cNvPr id="3" name="2 Rectángulo redondeado"/>
          <p:cNvSpPr/>
          <p:nvPr/>
        </p:nvSpPr>
        <p:spPr>
          <a:xfrm>
            <a:off x="527159" y="3949264"/>
            <a:ext cx="8119242" cy="5859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8 Conector recto de flecha"/>
          <p:cNvCxnSpPr/>
          <p:nvPr/>
        </p:nvCxnSpPr>
        <p:spPr>
          <a:xfrm flipH="1">
            <a:off x="8710448" y="3607594"/>
            <a:ext cx="833080" cy="446855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370" y="4752811"/>
            <a:ext cx="84201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Rectángulo redondeado"/>
          <p:cNvSpPr/>
          <p:nvPr/>
        </p:nvSpPr>
        <p:spPr>
          <a:xfrm>
            <a:off x="916049" y="4748070"/>
            <a:ext cx="8119242" cy="4335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607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1A36596A-7599-421D-8BA1-EDBFA520F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Oracle </a:t>
            </a:r>
            <a:r>
              <a:rPr lang="es-ES" dirty="0"/>
              <a:t>Net </a:t>
            </a:r>
            <a:r>
              <a:rPr lang="es-ES" dirty="0" err="1"/>
              <a:t>Services</a:t>
            </a:r>
            <a:r>
              <a:rPr lang="es-ES" dirty="0"/>
              <a:t> permite la conexión desde un cliente al servidor de Base de Datos</a:t>
            </a:r>
          </a:p>
          <a:p>
            <a:pPr marL="342900" lvl="1" indent="-342900"/>
            <a:r>
              <a:rPr lang="es-ES" sz="1800" dirty="0"/>
              <a:t>Lo hace a través de un proceso llamado </a:t>
            </a:r>
            <a:r>
              <a:rPr lang="es-ES" sz="1800" b="1" dirty="0" err="1"/>
              <a:t>Listener</a:t>
            </a:r>
            <a:r>
              <a:rPr lang="es-ES" sz="1800" dirty="0"/>
              <a:t>, que escucha en la red las peticiones que llegan desde el </a:t>
            </a:r>
            <a:r>
              <a:rPr lang="es-ES" sz="1800" dirty="0" smtClean="0"/>
              <a:t>Cliente</a:t>
            </a:r>
            <a:br>
              <a:rPr lang="es-ES" sz="1800" dirty="0" smtClean="0"/>
            </a:br>
            <a:endParaRPr lang="es-ES" sz="1800" dirty="0" smtClean="0"/>
          </a:p>
          <a:p>
            <a:r>
              <a:rPr lang="es-ES" dirty="0"/>
              <a:t>Podemos configurar y controlar el servicio de diferentes modos:</a:t>
            </a:r>
          </a:p>
          <a:p>
            <a:pPr marL="715963" lvl="1" indent="-258763">
              <a:buFont typeface="Wingdings" panose="05000000000000000000" pitchFamily="2" charset="2"/>
              <a:buChar char="§"/>
            </a:pPr>
            <a:r>
              <a:rPr lang="es-ES" dirty="0" smtClean="0"/>
              <a:t>Utilizando </a:t>
            </a:r>
            <a:r>
              <a:rPr lang="es-ES" b="1" i="1" dirty="0"/>
              <a:t>Oracle Enterprise Manager</a:t>
            </a:r>
          </a:p>
          <a:p>
            <a:pPr marL="715963" lvl="1" indent="-258763">
              <a:buFont typeface="Wingdings" panose="05000000000000000000" pitchFamily="2" charset="2"/>
              <a:buChar char="§"/>
            </a:pPr>
            <a:r>
              <a:rPr lang="es-ES" dirty="0"/>
              <a:t>Utilizando </a:t>
            </a:r>
            <a:r>
              <a:rPr lang="es-ES" b="1" i="1" dirty="0"/>
              <a:t>Net Manager</a:t>
            </a:r>
          </a:p>
          <a:p>
            <a:pPr marL="715963" lvl="1" indent="-258763">
              <a:buFont typeface="Wingdings" panose="05000000000000000000" pitchFamily="2" charset="2"/>
              <a:buChar char="§"/>
            </a:pPr>
            <a:r>
              <a:rPr lang="es-ES" dirty="0"/>
              <a:t>A través de la línea de comandos con la utilidad </a:t>
            </a:r>
            <a:r>
              <a:rPr lang="es-ES" b="1" i="1" dirty="0" err="1">
                <a:solidFill>
                  <a:schemeClr val="tx1"/>
                </a:solidFill>
              </a:rPr>
              <a:t>lsnrctl</a:t>
            </a:r>
            <a:r>
              <a:rPr lang="es-ES" i="1" dirty="0">
                <a:solidFill>
                  <a:schemeClr val="tx1"/>
                </a:solidFill>
              </a:rPr>
              <a:t> </a:t>
            </a:r>
            <a:r>
              <a:rPr lang="es-ES" dirty="0"/>
              <a:t>(</a:t>
            </a:r>
            <a:r>
              <a:rPr lang="es-ES" dirty="0" err="1"/>
              <a:t>Listener</a:t>
            </a:r>
            <a:r>
              <a:rPr lang="es-ES" dirty="0"/>
              <a:t> Control </a:t>
            </a:r>
            <a:r>
              <a:rPr lang="es-ES" dirty="0" err="1"/>
              <a:t>Utiliy</a:t>
            </a:r>
            <a:r>
              <a:rPr lang="es-ES" dirty="0"/>
              <a:t>)</a:t>
            </a:r>
          </a:p>
          <a:p>
            <a:pPr marL="0" lvl="1" indent="0">
              <a:buNone/>
            </a:pPr>
            <a:endParaRPr lang="es-ES" sz="1800" dirty="0"/>
          </a:p>
          <a:p>
            <a:r>
              <a:rPr lang="es-ES" dirty="0" smtClean="0"/>
              <a:t>Entramos en Oracle Enterprise Manager desde el navegador (verificar que la herramienta está disponible chequeando el servicio </a:t>
            </a:r>
            <a:r>
              <a:rPr lang="es-ES" b="1" dirty="0" err="1" smtClean="0"/>
              <a:t>oracleDBConsole</a:t>
            </a:r>
            <a:r>
              <a:rPr lang="es-ES" dirty="0" smtClean="0"/>
              <a:t>)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       </a:t>
            </a:r>
            <a:r>
              <a:rPr lang="es-ES" u="sng" dirty="0">
                <a:hlinkClick r:id="rId2"/>
              </a:rPr>
              <a:t>https://localhost:5500/em</a:t>
            </a:r>
            <a:endParaRPr lang="es-ES" dirty="0"/>
          </a:p>
          <a:p>
            <a:pPr marL="0" indent="0">
              <a:buNone/>
            </a:pPr>
            <a:r>
              <a:rPr lang="es-ES" sz="1700" b="1" dirty="0" smtClean="0"/>
              <a:t>      </a:t>
            </a:r>
            <a:r>
              <a:rPr lang="es-ES" sz="1500" dirty="0" smtClean="0"/>
              <a:t>Nota:</a:t>
            </a:r>
            <a:r>
              <a:rPr lang="es-ES" sz="1500" b="1" dirty="0" smtClean="0"/>
              <a:t> </a:t>
            </a:r>
            <a:r>
              <a:rPr lang="es-ES" sz="1500" b="1" dirty="0" err="1" smtClean="0"/>
              <a:t>localhost</a:t>
            </a:r>
            <a:r>
              <a:rPr lang="es-ES" sz="1500" dirty="0" smtClean="0"/>
              <a:t> </a:t>
            </a:r>
            <a:r>
              <a:rPr lang="es-ES" sz="1500" dirty="0"/>
              <a:t>se sustituye por la </a:t>
            </a:r>
            <a:r>
              <a:rPr lang="es-ES" sz="1500" dirty="0" err="1"/>
              <a:t>ip</a:t>
            </a:r>
            <a:r>
              <a:rPr lang="es-ES" sz="1500" dirty="0"/>
              <a:t> del servidor en caso de ser una </a:t>
            </a:r>
            <a:r>
              <a:rPr lang="es-ES" sz="1500" dirty="0" smtClean="0"/>
              <a:t>instalación </a:t>
            </a:r>
            <a:r>
              <a:rPr lang="es-ES" sz="1500" dirty="0"/>
              <a:t>real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025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52EE705C-21F7-458E-B9C2-44281A8B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CONEXIÓN A </a:t>
            </a:r>
            <a:r>
              <a:rPr lang="es-ES" dirty="0" smtClean="0"/>
              <a:t>ENTERPRISE MANAGER con usuario Administrador SYS y en modo de conexión SYSDBA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3D37B9-462C-436C-80F7-06630D75B01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285554" y="2571758"/>
            <a:ext cx="5309870" cy="247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68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52EE705C-21F7-458E-B9C2-44281A8B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CONEXIÓN A </a:t>
            </a:r>
            <a:r>
              <a:rPr lang="es-ES" dirty="0" smtClean="0"/>
              <a:t>ENTERPRISE MANAGER con usuario Administrador SYS y en modo de conexión SYSDBA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295" y="2747634"/>
            <a:ext cx="54578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175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la pestaña de Inicio tenemos acceso a la información del </a:t>
            </a:r>
            <a:r>
              <a:rPr lang="es-ES" dirty="0" err="1" smtClean="0"/>
              <a:t>Listener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313" y="2357438"/>
            <a:ext cx="33813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Flecha derecha"/>
          <p:cNvSpPr/>
          <p:nvPr/>
        </p:nvSpPr>
        <p:spPr>
          <a:xfrm rot="10800000">
            <a:off x="5436887" y="3831019"/>
            <a:ext cx="1651602" cy="2758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29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55EBC320-907F-4A0A-962E-2090447DE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Pulsando sobre el link accedemos a toda la información relativa a su configuración y estado</a:t>
            </a:r>
            <a:endParaRPr lang="es-ES" dirty="0"/>
          </a:p>
          <a:p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173" y="2430192"/>
            <a:ext cx="6791325" cy="34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 redondeado"/>
          <p:cNvSpPr/>
          <p:nvPr/>
        </p:nvSpPr>
        <p:spPr>
          <a:xfrm>
            <a:off x="3137338" y="4028090"/>
            <a:ext cx="1174531" cy="2758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397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047ED27E-0B9B-498E-A518-015E415E9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Editando el </a:t>
            </a:r>
            <a:r>
              <a:rPr lang="es-ES" dirty="0" err="1" smtClean="0"/>
              <a:t>Listener</a:t>
            </a:r>
            <a:r>
              <a:rPr lang="es-ES" dirty="0" smtClean="0"/>
              <a:t> accedemos a sus propiedades principales, entre ellas, el protocolo/s de red utilizados</a:t>
            </a:r>
          </a:p>
          <a:p>
            <a:endParaRPr lang="es-ES" b="1" dirty="0"/>
          </a:p>
          <a:p>
            <a:endParaRPr lang="es-ES" b="1" dirty="0"/>
          </a:p>
          <a:p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269" y="2484876"/>
            <a:ext cx="6521177" cy="3335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901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="" xmlns:a16="http://schemas.microsoft.com/office/drawing/2014/main" id="{0A0D69AF-2B51-4B27-9397-81A11A8A7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Podemos </a:t>
            </a:r>
            <a:r>
              <a:rPr lang="es-ES" dirty="0" err="1" smtClean="0"/>
              <a:t>tamién</a:t>
            </a:r>
            <a:r>
              <a:rPr lang="es-ES" dirty="0" smtClean="0"/>
              <a:t> acceder a la información, desde el enlace </a:t>
            </a:r>
            <a:r>
              <a:rPr lang="es-ES" b="1" i="1" dirty="0" smtClean="0"/>
              <a:t>Administración de Servicios de Red </a:t>
            </a:r>
            <a:r>
              <a:rPr lang="es-ES" dirty="0" smtClean="0"/>
              <a:t>en la sección de Enlaces Relacionados de la herramienta. </a:t>
            </a:r>
            <a:endParaRPr lang="es-ES" b="1" dirty="0"/>
          </a:p>
          <a:p>
            <a:endParaRPr lang="es-E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315" y="3071813"/>
            <a:ext cx="3524609" cy="1106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2 Conector recto de flecha"/>
          <p:cNvCxnSpPr/>
          <p:nvPr/>
        </p:nvCxnSpPr>
        <p:spPr>
          <a:xfrm flipH="1">
            <a:off x="6550572" y="3413234"/>
            <a:ext cx="638504" cy="40202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584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625788A8-7380-4D7B-AA60-23E1D4AC8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Desde esta sección también podemos administrar el </a:t>
            </a:r>
            <a:r>
              <a:rPr lang="es-ES" dirty="0" err="1" smtClean="0"/>
              <a:t>Listener</a:t>
            </a:r>
            <a:r>
              <a:rPr lang="es-ES" dirty="0" smtClean="0"/>
              <a:t>:</a:t>
            </a:r>
            <a:endParaRPr lang="es-ES" dirty="0"/>
          </a:p>
          <a:p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279" y="2561240"/>
            <a:ext cx="81534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 redondeado"/>
          <p:cNvSpPr/>
          <p:nvPr/>
        </p:nvSpPr>
        <p:spPr>
          <a:xfrm>
            <a:off x="1150883" y="3996558"/>
            <a:ext cx="3279227" cy="6542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324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ción2" id="{845CE441-8D1F-48D3-8DE8-FCAF25EA964B}" vid="{1FB27674-7829-472F-9711-110D484C9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196</Words>
  <Application>Microsoft Office PowerPoint</Application>
  <PresentationFormat>Personalizado</PresentationFormat>
  <Paragraphs>25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Faceta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Blanca Sanabria</dc:creator>
  <cp:lastModifiedBy>Alfonso Rebolleda Sanchez</cp:lastModifiedBy>
  <cp:revision>12</cp:revision>
  <dcterms:created xsi:type="dcterms:W3CDTF">2018-04-17T20:52:46Z</dcterms:created>
  <dcterms:modified xsi:type="dcterms:W3CDTF">2018-04-20T08:35:47Z</dcterms:modified>
</cp:coreProperties>
</file>