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60" r:id="rId4"/>
    <p:sldId id="259" r:id="rId5"/>
    <p:sldId id="261" r:id="rId6"/>
    <p:sldId id="263" r:id="rId7"/>
    <p:sldId id="262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C33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3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0874F6-3B08-4733-868A-0E1BC5C99EB5}" type="datetimeFigureOut">
              <a:rPr lang="es-ES" smtClean="0"/>
              <a:pPr/>
              <a:t>27/07/2017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3722FC-D88E-4760-B569-6C6E15C565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9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ecd.org/pisa/pisa-2015-results-in-focus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wdsb.on.ca/about_us/Reports/Early_School_Leavers" TargetMode="External"/><Relationship Id="rId2" Type="http://schemas.openxmlformats.org/officeDocument/2006/relationships/hyperlink" Target="http://ec.europa.eu/eurostat/tgm/table.do?tab=table&amp;init=1&amp;language=en&amp;pcode=t2020_40&amp;plugin=1" TargetMode="External"/><Relationship Id="rId1" Type="http://schemas.openxmlformats.org/officeDocument/2006/relationships/slideLayout" Target="../slideLayouts/slideLayout9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oecd.org/eduresource/public-spending-on-education.htm" TargetMode="External"/><Relationship Id="rId2" Type="http://schemas.openxmlformats.org/officeDocument/2006/relationships/hyperlink" Target="http://ec.europa.eu/eurostat/tgm/table.do?tab=table&amp;init=1&amp;language=en&amp;pcode=t2020_40&amp;plugin=1" TargetMode="External"/><Relationship Id="rId1" Type="http://schemas.openxmlformats.org/officeDocument/2006/relationships/slideLayout" Target="../slideLayouts/slideLayout9.xml"/><Relationship Id="rId5" Type="http://schemas.openxmlformats.org/officeDocument/2006/relationships/slide" Target="slide3.xml"/><Relationship Id="rId4" Type="http://schemas.openxmlformats.org/officeDocument/2006/relationships/hyperlink" Target="http://data.worldbank.org/indicator/SE.XPD.TOTL.GD.ZS?locations=C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5400" dirty="0" smtClean="0"/>
              <a:t>PERSONAL GROWTH PLAN</a:t>
            </a:r>
            <a:endParaRPr lang="es-ES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Isidro Hernanz Cabilla</a:t>
            </a:r>
          </a:p>
          <a:p>
            <a:r>
              <a:rPr lang="es-ES" dirty="0" err="1" smtClean="0"/>
              <a:t>Vancover</a:t>
            </a:r>
            <a:r>
              <a:rPr lang="es-ES" dirty="0" smtClean="0"/>
              <a:t> </a:t>
            </a:r>
            <a:r>
              <a:rPr lang="es-ES" dirty="0" err="1" smtClean="0"/>
              <a:t>July</a:t>
            </a:r>
            <a:r>
              <a:rPr lang="es-ES" dirty="0" smtClean="0"/>
              <a:t> 2017</a:t>
            </a:r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Título"/>
          <p:cNvSpPr txBox="1">
            <a:spLocks/>
          </p:cNvSpPr>
          <p:nvPr/>
        </p:nvSpPr>
        <p:spPr>
          <a:xfrm>
            <a:off x="1547664" y="4653136"/>
            <a:ext cx="7315200" cy="685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noProof="0" dirty="0" smtClean="0">
                <a:solidFill>
                  <a:srgbClr val="6C3304"/>
                </a:solidFill>
                <a:latin typeface="+mj-lt"/>
                <a:ea typeface="+mj-ea"/>
                <a:cs typeface="+mj-cs"/>
              </a:rPr>
              <a:t>ACHIEVEMENT INDICATORS FEATURES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rgbClr val="6C330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3 Flecha derecha">
            <a:hlinkClick r:id="rId2" action="ppaction://hlinksldjump"/>
          </p:cNvPr>
          <p:cNvSpPr/>
          <p:nvPr/>
        </p:nvSpPr>
        <p:spPr>
          <a:xfrm>
            <a:off x="7308304" y="5877272"/>
            <a:ext cx="1008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1619672" y="332656"/>
            <a:ext cx="705678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 err="1" smtClean="0">
                <a:solidFill>
                  <a:srgbClr val="6C3304"/>
                </a:solidFill>
              </a:rPr>
              <a:t>Achievement</a:t>
            </a:r>
            <a:r>
              <a:rPr lang="es-ES" sz="3600" dirty="0" smtClean="0">
                <a:solidFill>
                  <a:srgbClr val="6C3304"/>
                </a:solidFill>
              </a:rPr>
              <a:t> </a:t>
            </a:r>
            <a:r>
              <a:rPr lang="es-ES" sz="3600" dirty="0" err="1" smtClean="0">
                <a:solidFill>
                  <a:srgbClr val="6C3304"/>
                </a:solidFill>
              </a:rPr>
              <a:t>indicators</a:t>
            </a:r>
            <a:r>
              <a:rPr lang="es-ES" sz="3600" dirty="0" smtClean="0">
                <a:solidFill>
                  <a:srgbClr val="6C3304"/>
                </a:solidFill>
              </a:rPr>
              <a:t> </a:t>
            </a:r>
            <a:r>
              <a:rPr lang="es-ES" sz="3600" dirty="0" err="1" smtClean="0">
                <a:solidFill>
                  <a:srgbClr val="6C3304"/>
                </a:solidFill>
              </a:rPr>
              <a:t>must</a:t>
            </a:r>
            <a:r>
              <a:rPr lang="es-ES" sz="3600" dirty="0" smtClean="0">
                <a:solidFill>
                  <a:srgbClr val="6C3304"/>
                </a:solidFill>
              </a:rPr>
              <a:t> </a:t>
            </a:r>
            <a:r>
              <a:rPr lang="es-ES" sz="3600" dirty="0" err="1" smtClean="0">
                <a:solidFill>
                  <a:srgbClr val="6C3304"/>
                </a:solidFill>
              </a:rPr>
              <a:t>be</a:t>
            </a:r>
            <a:r>
              <a:rPr lang="es-ES" sz="3600" dirty="0" smtClean="0">
                <a:solidFill>
                  <a:srgbClr val="6C3304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es-ES" sz="3600" dirty="0" smtClean="0">
                <a:solidFill>
                  <a:srgbClr val="6C3304"/>
                </a:solidFill>
              </a:rPr>
              <a:t>Complete</a:t>
            </a:r>
          </a:p>
          <a:p>
            <a:pPr>
              <a:buFont typeface="Arial" pitchFamily="34" charset="0"/>
              <a:buChar char="•"/>
            </a:pPr>
            <a:r>
              <a:rPr lang="es-ES" sz="3600" dirty="0" err="1" smtClean="0">
                <a:solidFill>
                  <a:srgbClr val="6C3304"/>
                </a:solidFill>
              </a:rPr>
              <a:t>Quantifiable</a:t>
            </a:r>
            <a:endParaRPr lang="es-ES" sz="3600" dirty="0" smtClean="0">
              <a:solidFill>
                <a:srgbClr val="6C3304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3600" dirty="0" err="1" smtClean="0">
                <a:solidFill>
                  <a:srgbClr val="6C3304"/>
                </a:solidFill>
              </a:rPr>
              <a:t>Related</a:t>
            </a:r>
            <a:r>
              <a:rPr lang="es-ES" sz="3600" dirty="0" smtClean="0">
                <a:solidFill>
                  <a:srgbClr val="6C3304"/>
                </a:solidFill>
              </a:rPr>
              <a:t> </a:t>
            </a:r>
            <a:r>
              <a:rPr lang="es-ES" sz="3600" dirty="0" err="1" smtClean="0">
                <a:solidFill>
                  <a:srgbClr val="6C3304"/>
                </a:solidFill>
              </a:rPr>
              <a:t>to</a:t>
            </a:r>
            <a:r>
              <a:rPr lang="es-ES" sz="3600" dirty="0" smtClean="0">
                <a:solidFill>
                  <a:srgbClr val="6C3304"/>
                </a:solidFill>
              </a:rPr>
              <a:t> </a:t>
            </a:r>
            <a:r>
              <a:rPr lang="es-ES" sz="3600" dirty="0" err="1" smtClean="0">
                <a:solidFill>
                  <a:srgbClr val="6C3304"/>
                </a:solidFill>
              </a:rPr>
              <a:t>the</a:t>
            </a:r>
            <a:r>
              <a:rPr lang="es-ES" sz="3600" dirty="0" smtClean="0">
                <a:solidFill>
                  <a:srgbClr val="6C3304"/>
                </a:solidFill>
              </a:rPr>
              <a:t> </a:t>
            </a:r>
            <a:r>
              <a:rPr lang="es-ES" sz="3600" dirty="0" err="1" smtClean="0">
                <a:solidFill>
                  <a:srgbClr val="6C3304"/>
                </a:solidFill>
              </a:rPr>
              <a:t>developing</a:t>
            </a:r>
            <a:r>
              <a:rPr lang="es-ES" sz="3600" dirty="0" smtClean="0">
                <a:solidFill>
                  <a:srgbClr val="6C3304"/>
                </a:solidFill>
              </a:rPr>
              <a:t> </a:t>
            </a:r>
            <a:r>
              <a:rPr lang="es-ES" sz="3600" dirty="0" err="1" smtClean="0">
                <a:solidFill>
                  <a:srgbClr val="6C3304"/>
                </a:solidFill>
              </a:rPr>
              <a:t>competencies</a:t>
            </a:r>
            <a:r>
              <a:rPr lang="es-ES" sz="3600" dirty="0" smtClean="0">
                <a:solidFill>
                  <a:srgbClr val="6C3304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s-ES" sz="3600" dirty="0" err="1" smtClean="0">
                <a:solidFill>
                  <a:srgbClr val="6C3304"/>
                </a:solidFill>
              </a:rPr>
              <a:t>Objective</a:t>
            </a:r>
            <a:endParaRPr lang="es-ES" sz="3600" dirty="0" smtClean="0">
              <a:solidFill>
                <a:srgbClr val="6C3304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3600" dirty="0" err="1" smtClean="0">
                <a:solidFill>
                  <a:srgbClr val="6C3304"/>
                </a:solidFill>
              </a:rPr>
              <a:t>Classifiable</a:t>
            </a:r>
            <a:endParaRPr lang="es-ES" sz="3600" dirty="0" smtClean="0">
              <a:solidFill>
                <a:srgbClr val="6C3304"/>
              </a:solidFill>
            </a:endParaRPr>
          </a:p>
          <a:p>
            <a:pPr>
              <a:buFont typeface="Arial" pitchFamily="34" charset="0"/>
              <a:buChar char="•"/>
            </a:pPr>
            <a:endParaRPr lang="es-ES" sz="4400" dirty="0" smtClean="0">
              <a:solidFill>
                <a:srgbClr val="6C3304"/>
              </a:solidFill>
            </a:endParaRPr>
          </a:p>
        </p:txBody>
      </p:sp>
      <p:sp>
        <p:nvSpPr>
          <p:cNvPr id="9" name="1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5589240"/>
            <a:ext cx="7315200" cy="685800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660066"/>
                </a:solidFill>
              </a:rPr>
              <a:t>SO WHAT?</a:t>
            </a:r>
            <a:endParaRPr lang="es-ES" sz="3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9600" dirty="0" err="1" smtClean="0"/>
              <a:t>Example</a:t>
            </a:r>
            <a:endParaRPr lang="es-ES" sz="96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COMMUNITY BUILDING INDICATORS</a:t>
            </a:r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1371600"/>
          </a:xfrm>
        </p:spPr>
        <p:txBody>
          <a:bodyPr>
            <a:normAutofit fontScale="92500" lnSpcReduction="10000"/>
          </a:bodyPr>
          <a:lstStyle/>
          <a:p>
            <a:r>
              <a:rPr lang="es-ES" sz="3200" dirty="0" smtClean="0"/>
              <a:t>As </a:t>
            </a:r>
            <a:r>
              <a:rPr lang="es-ES" sz="3200" dirty="0" err="1" smtClean="0"/>
              <a:t>an</a:t>
            </a:r>
            <a:r>
              <a:rPr lang="es-ES" sz="3200" dirty="0" smtClean="0"/>
              <a:t> </a:t>
            </a:r>
            <a:r>
              <a:rPr lang="es-ES" sz="3200" dirty="0" err="1" smtClean="0"/>
              <a:t>important</a:t>
            </a:r>
            <a:r>
              <a:rPr lang="es-ES" sz="3200" dirty="0" smtClean="0"/>
              <a:t> </a:t>
            </a:r>
            <a:r>
              <a:rPr lang="es-ES" sz="3200" dirty="0" err="1" smtClean="0"/>
              <a:t>issue</a:t>
            </a:r>
            <a:r>
              <a:rPr lang="es-ES" sz="3200" dirty="0" smtClean="0"/>
              <a:t> in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learning</a:t>
            </a:r>
            <a:r>
              <a:rPr lang="es-ES" sz="3200" dirty="0" smtClean="0"/>
              <a:t> </a:t>
            </a:r>
            <a:r>
              <a:rPr lang="es-ES" sz="3200" dirty="0" err="1" smtClean="0"/>
              <a:t>process</a:t>
            </a:r>
            <a:r>
              <a:rPr lang="es-ES" sz="3200" dirty="0" smtClean="0"/>
              <a:t>, </a:t>
            </a:r>
            <a:r>
              <a:rPr lang="es-ES" sz="3200" dirty="0" err="1" smtClean="0"/>
              <a:t>the</a:t>
            </a:r>
            <a:r>
              <a:rPr lang="es-ES" sz="3200" dirty="0" smtClean="0"/>
              <a:t> social </a:t>
            </a:r>
            <a:r>
              <a:rPr lang="es-ES" sz="3200" dirty="0" err="1" smtClean="0"/>
              <a:t>ambience</a:t>
            </a:r>
            <a:r>
              <a:rPr lang="es-ES" sz="3200" dirty="0" smtClean="0"/>
              <a:t> of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school</a:t>
            </a:r>
            <a:r>
              <a:rPr lang="es-ES" sz="3200" dirty="0" smtClean="0"/>
              <a:t> </a:t>
            </a:r>
            <a:r>
              <a:rPr lang="es-ES" sz="3200" dirty="0" err="1" smtClean="0"/>
              <a:t>must</a:t>
            </a:r>
            <a:r>
              <a:rPr lang="es-ES" sz="3200" dirty="0" smtClean="0"/>
              <a:t> </a:t>
            </a:r>
            <a:r>
              <a:rPr lang="es-ES" sz="3200" dirty="0" err="1" smtClean="0"/>
              <a:t>be</a:t>
            </a:r>
            <a:r>
              <a:rPr lang="es-ES" sz="3200" dirty="0" smtClean="0"/>
              <a:t> </a:t>
            </a:r>
            <a:r>
              <a:rPr lang="es-ES" sz="3200" dirty="0" err="1" smtClean="0"/>
              <a:t>monitorized</a:t>
            </a:r>
            <a:endParaRPr lang="es-ES" sz="32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COMMUNITY BUILDING INDICATORS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907704" y="476672"/>
            <a:ext cx="640871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As a </a:t>
            </a:r>
            <a:r>
              <a:rPr lang="es-ES" sz="2400" dirty="0" err="1" smtClean="0"/>
              <a:t>starting</a:t>
            </a:r>
            <a:r>
              <a:rPr lang="es-ES" sz="2400" dirty="0" smtClean="0"/>
              <a:t> </a:t>
            </a:r>
            <a:r>
              <a:rPr lang="es-ES" sz="2400" dirty="0" err="1" smtClean="0"/>
              <a:t>point</a:t>
            </a:r>
            <a:r>
              <a:rPr lang="es-ES" sz="2400" dirty="0" smtClean="0"/>
              <a:t>, </a:t>
            </a:r>
            <a:r>
              <a:rPr lang="es-ES" sz="2400" dirty="0" err="1" smtClean="0"/>
              <a:t>three</a:t>
            </a:r>
            <a:r>
              <a:rPr lang="es-ES" sz="2400" dirty="0" smtClean="0"/>
              <a:t> </a:t>
            </a:r>
            <a:r>
              <a:rPr lang="es-ES" sz="2400" dirty="0" err="1" smtClean="0"/>
              <a:t>groups</a:t>
            </a:r>
            <a:r>
              <a:rPr lang="es-ES" sz="2400" dirty="0" smtClean="0"/>
              <a:t> of </a:t>
            </a:r>
            <a:r>
              <a:rPr lang="es-ES" sz="2400" dirty="0" err="1" smtClean="0"/>
              <a:t>indicators</a:t>
            </a:r>
            <a:r>
              <a:rPr lang="es-ES" sz="2400" dirty="0" smtClean="0"/>
              <a:t>:</a:t>
            </a:r>
          </a:p>
          <a:p>
            <a:r>
              <a:rPr lang="es-ES" sz="2400" dirty="0" smtClean="0"/>
              <a:t>1. STATISTICS</a:t>
            </a:r>
          </a:p>
          <a:p>
            <a:pPr marL="457200" indent="-457200"/>
            <a:r>
              <a:rPr lang="es-ES" sz="2400" dirty="0" smtClean="0"/>
              <a:t>1.1. </a:t>
            </a:r>
            <a:r>
              <a:rPr lang="es-ES" sz="2400" dirty="0" err="1" smtClean="0"/>
              <a:t>Statistics</a:t>
            </a:r>
            <a:r>
              <a:rPr lang="es-ES" sz="2400" dirty="0" smtClean="0"/>
              <a:t> </a:t>
            </a:r>
            <a:r>
              <a:rPr lang="es-ES" sz="2400" dirty="0" err="1" smtClean="0"/>
              <a:t>from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 </a:t>
            </a:r>
            <a:r>
              <a:rPr lang="es-ES" sz="2400" dirty="0" err="1" smtClean="0"/>
              <a:t>regarding</a:t>
            </a:r>
            <a:r>
              <a:rPr lang="es-ES" sz="2400" dirty="0" smtClean="0"/>
              <a:t> </a:t>
            </a:r>
            <a:r>
              <a:rPr lang="es-ES" sz="2400" dirty="0" err="1" smtClean="0"/>
              <a:t>other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ES" sz="2400" dirty="0" err="1" smtClean="0"/>
              <a:t>Number</a:t>
            </a:r>
            <a:r>
              <a:rPr lang="es-ES" sz="2400" dirty="0" smtClean="0"/>
              <a:t> of </a:t>
            </a:r>
            <a:r>
              <a:rPr lang="es-ES" sz="2400" dirty="0" err="1" smtClean="0"/>
              <a:t>physical</a:t>
            </a:r>
            <a:r>
              <a:rPr lang="es-ES" sz="2400" dirty="0" smtClean="0"/>
              <a:t> </a:t>
            </a:r>
            <a:r>
              <a:rPr lang="es-ES" sz="2400" dirty="0" err="1" smtClean="0"/>
              <a:t>offenses</a:t>
            </a:r>
            <a:r>
              <a:rPr lang="es-ES" sz="2400" dirty="0" smtClean="0"/>
              <a:t> </a:t>
            </a:r>
            <a:r>
              <a:rPr lang="es-ES" sz="2400" dirty="0" err="1" smtClean="0"/>
              <a:t>reported</a:t>
            </a:r>
            <a:endParaRPr lang="es-ES" sz="24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s-ES" sz="2400" dirty="0" err="1" smtClean="0"/>
              <a:t>Number</a:t>
            </a:r>
            <a:r>
              <a:rPr lang="es-ES" sz="2400" dirty="0" smtClean="0"/>
              <a:t> of </a:t>
            </a:r>
            <a:r>
              <a:rPr lang="es-ES" sz="2400" dirty="0" err="1" smtClean="0"/>
              <a:t>physical</a:t>
            </a:r>
            <a:r>
              <a:rPr lang="es-ES" sz="2400" dirty="0" smtClean="0"/>
              <a:t> </a:t>
            </a:r>
            <a:r>
              <a:rPr lang="es-ES" sz="2400" dirty="0" err="1" smtClean="0"/>
              <a:t>offenses</a:t>
            </a:r>
            <a:r>
              <a:rPr lang="es-ES" sz="2400" dirty="0" smtClean="0"/>
              <a:t> </a:t>
            </a:r>
            <a:r>
              <a:rPr lang="es-ES" sz="2400" dirty="0" err="1" smtClean="0"/>
              <a:t>confirmed</a:t>
            </a:r>
            <a:endParaRPr lang="es-ES" sz="24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s-ES" sz="2400" dirty="0" err="1" smtClean="0"/>
              <a:t>Number</a:t>
            </a:r>
            <a:r>
              <a:rPr lang="es-ES" sz="2400" dirty="0" smtClean="0"/>
              <a:t> of verbal </a:t>
            </a:r>
            <a:r>
              <a:rPr lang="es-ES" sz="2400" dirty="0" err="1" smtClean="0"/>
              <a:t>offenses</a:t>
            </a:r>
            <a:r>
              <a:rPr lang="es-ES" sz="2400" dirty="0" smtClean="0"/>
              <a:t> </a:t>
            </a:r>
            <a:r>
              <a:rPr lang="es-ES" sz="2400" dirty="0" err="1" smtClean="0"/>
              <a:t>reported</a:t>
            </a:r>
            <a:endParaRPr lang="es-ES" sz="24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s-ES" sz="2400" dirty="0" err="1" smtClean="0"/>
              <a:t>Number</a:t>
            </a:r>
            <a:r>
              <a:rPr lang="es-ES" sz="2400" dirty="0" smtClean="0"/>
              <a:t> of verbal </a:t>
            </a:r>
            <a:r>
              <a:rPr lang="es-ES" sz="2400" dirty="0" err="1" smtClean="0"/>
              <a:t>offenses</a:t>
            </a:r>
            <a:r>
              <a:rPr lang="es-ES" sz="2400" dirty="0" smtClean="0"/>
              <a:t> </a:t>
            </a:r>
            <a:r>
              <a:rPr lang="es-ES" sz="2400" dirty="0" err="1" smtClean="0"/>
              <a:t>confirmed</a:t>
            </a:r>
            <a:endParaRPr lang="es-ES" sz="24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s-ES" sz="2400" dirty="0" err="1" smtClean="0"/>
              <a:t>Number</a:t>
            </a:r>
            <a:r>
              <a:rPr lang="es-ES" sz="2400" dirty="0" smtClean="0"/>
              <a:t> of </a:t>
            </a:r>
            <a:r>
              <a:rPr lang="es-ES" sz="2400" dirty="0" err="1" smtClean="0"/>
              <a:t>bullying</a:t>
            </a:r>
            <a:r>
              <a:rPr lang="es-ES" sz="2400" dirty="0" smtClean="0"/>
              <a:t> cases </a:t>
            </a:r>
            <a:r>
              <a:rPr lang="es-ES" sz="2400" dirty="0" err="1" smtClean="0"/>
              <a:t>reported</a:t>
            </a:r>
            <a:endParaRPr lang="es-ES" sz="24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s-ES" sz="2400" dirty="0" err="1" smtClean="0"/>
              <a:t>Number</a:t>
            </a:r>
            <a:r>
              <a:rPr lang="es-ES" sz="2400" dirty="0" smtClean="0"/>
              <a:t> of </a:t>
            </a:r>
            <a:r>
              <a:rPr lang="es-ES" sz="2400" dirty="0" err="1" smtClean="0"/>
              <a:t>bullying</a:t>
            </a:r>
            <a:r>
              <a:rPr lang="es-ES" sz="2400" dirty="0" smtClean="0"/>
              <a:t> cases </a:t>
            </a:r>
            <a:r>
              <a:rPr lang="es-ES" sz="2400" dirty="0" err="1" smtClean="0"/>
              <a:t>confirmed</a:t>
            </a:r>
            <a:endParaRPr lang="es-ES" sz="2400" dirty="0" smtClean="0"/>
          </a:p>
          <a:p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1371600"/>
          </a:xfrm>
        </p:spPr>
        <p:txBody>
          <a:bodyPr>
            <a:normAutofit fontScale="92500" lnSpcReduction="10000"/>
          </a:bodyPr>
          <a:lstStyle/>
          <a:p>
            <a:r>
              <a:rPr lang="es-ES" sz="3200" dirty="0" smtClean="0"/>
              <a:t>As </a:t>
            </a:r>
            <a:r>
              <a:rPr lang="es-ES" sz="3200" dirty="0" err="1" smtClean="0"/>
              <a:t>an</a:t>
            </a:r>
            <a:r>
              <a:rPr lang="es-ES" sz="3200" dirty="0" smtClean="0"/>
              <a:t> </a:t>
            </a:r>
            <a:r>
              <a:rPr lang="es-ES" sz="3200" dirty="0" err="1" smtClean="0"/>
              <a:t>important</a:t>
            </a:r>
            <a:r>
              <a:rPr lang="es-ES" sz="3200" dirty="0" smtClean="0"/>
              <a:t> </a:t>
            </a:r>
            <a:r>
              <a:rPr lang="es-ES" sz="3200" dirty="0" err="1" smtClean="0"/>
              <a:t>issue</a:t>
            </a:r>
            <a:r>
              <a:rPr lang="es-ES" sz="3200" dirty="0" smtClean="0"/>
              <a:t> in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learning</a:t>
            </a:r>
            <a:r>
              <a:rPr lang="es-ES" sz="3200" dirty="0" smtClean="0"/>
              <a:t> </a:t>
            </a:r>
            <a:r>
              <a:rPr lang="es-ES" sz="3200" dirty="0" err="1" smtClean="0"/>
              <a:t>process</a:t>
            </a:r>
            <a:r>
              <a:rPr lang="es-ES" sz="3200" dirty="0" smtClean="0"/>
              <a:t>, </a:t>
            </a:r>
            <a:r>
              <a:rPr lang="es-ES" sz="3200" dirty="0" err="1" smtClean="0"/>
              <a:t>the</a:t>
            </a:r>
            <a:r>
              <a:rPr lang="es-ES" sz="3200" dirty="0" smtClean="0"/>
              <a:t> social </a:t>
            </a:r>
            <a:r>
              <a:rPr lang="es-ES" sz="3200" dirty="0" err="1" smtClean="0"/>
              <a:t>ambience</a:t>
            </a:r>
            <a:r>
              <a:rPr lang="es-ES" sz="3200" dirty="0" smtClean="0"/>
              <a:t> of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school</a:t>
            </a:r>
            <a:r>
              <a:rPr lang="es-ES" sz="3200" dirty="0" smtClean="0"/>
              <a:t> </a:t>
            </a:r>
            <a:r>
              <a:rPr lang="es-ES" sz="3200" dirty="0" err="1" smtClean="0"/>
              <a:t>must</a:t>
            </a:r>
            <a:r>
              <a:rPr lang="es-ES" sz="3200" dirty="0" smtClean="0"/>
              <a:t> </a:t>
            </a:r>
            <a:r>
              <a:rPr lang="es-ES" sz="3200" dirty="0" err="1" smtClean="0"/>
              <a:t>be</a:t>
            </a:r>
            <a:r>
              <a:rPr lang="es-ES" sz="3200" dirty="0" smtClean="0"/>
              <a:t> </a:t>
            </a:r>
            <a:r>
              <a:rPr lang="es-ES" sz="3200" dirty="0" err="1" smtClean="0"/>
              <a:t>monitorized</a:t>
            </a:r>
            <a:endParaRPr lang="es-ES" sz="32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COMMUNITY BUILDING INDICATORS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907704" y="1340768"/>
            <a:ext cx="6408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s-ES" sz="2400" dirty="0" smtClean="0"/>
              <a:t>1.2. </a:t>
            </a:r>
            <a:r>
              <a:rPr lang="es-ES" sz="2400" dirty="0" err="1" smtClean="0"/>
              <a:t>Statistics</a:t>
            </a:r>
            <a:r>
              <a:rPr lang="es-ES" sz="2400" dirty="0" smtClean="0"/>
              <a:t> </a:t>
            </a:r>
            <a:r>
              <a:rPr lang="es-ES" sz="2400" dirty="0" err="1" smtClean="0"/>
              <a:t>from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 </a:t>
            </a:r>
            <a:r>
              <a:rPr lang="es-ES" sz="2400" dirty="0" err="1" smtClean="0"/>
              <a:t>regarding</a:t>
            </a:r>
            <a:r>
              <a:rPr lang="es-ES" sz="2400" dirty="0" smtClean="0"/>
              <a:t> </a:t>
            </a:r>
            <a:r>
              <a:rPr lang="es-ES" sz="2400" dirty="0" err="1" smtClean="0"/>
              <a:t>teachers</a:t>
            </a:r>
            <a:r>
              <a:rPr lang="es-ES" sz="2400" dirty="0" smtClean="0"/>
              <a:t>:</a:t>
            </a:r>
          </a:p>
          <a:p>
            <a:pPr marL="914400" lvl="1" indent="-457200"/>
            <a:r>
              <a:rPr lang="es-ES" sz="2400" dirty="0" err="1" smtClean="0"/>
              <a:t>Number</a:t>
            </a:r>
            <a:r>
              <a:rPr lang="es-ES" sz="2400" dirty="0" smtClean="0"/>
              <a:t> of </a:t>
            </a:r>
            <a:r>
              <a:rPr lang="es-ES" sz="2400" dirty="0" err="1" smtClean="0"/>
              <a:t>disrespectful</a:t>
            </a:r>
            <a:r>
              <a:rPr lang="es-ES" sz="2400" dirty="0" smtClean="0"/>
              <a:t> </a:t>
            </a:r>
            <a:r>
              <a:rPr lang="es-ES" sz="2400" dirty="0" err="1" smtClean="0"/>
              <a:t>attitudes</a:t>
            </a:r>
            <a:r>
              <a:rPr lang="es-ES" sz="2400" dirty="0" smtClean="0"/>
              <a:t> </a:t>
            </a:r>
            <a:r>
              <a:rPr lang="es-ES" sz="2400" dirty="0" err="1" smtClean="0"/>
              <a:t>reported</a:t>
            </a:r>
            <a:endParaRPr lang="es-ES" sz="2400" dirty="0" smtClean="0"/>
          </a:p>
          <a:p>
            <a:pPr marL="914400" lvl="1" indent="-457200"/>
            <a:r>
              <a:rPr lang="es-ES" sz="2400" dirty="0" err="1" smtClean="0"/>
              <a:t>Number</a:t>
            </a:r>
            <a:r>
              <a:rPr lang="es-ES" sz="2400" dirty="0" smtClean="0"/>
              <a:t> of </a:t>
            </a:r>
            <a:r>
              <a:rPr lang="es-ES" sz="2400" dirty="0" err="1" smtClean="0"/>
              <a:t>disrespectful</a:t>
            </a:r>
            <a:r>
              <a:rPr lang="es-ES" sz="2400" dirty="0" smtClean="0"/>
              <a:t> </a:t>
            </a:r>
            <a:r>
              <a:rPr lang="es-ES" sz="2400" dirty="0" err="1" smtClean="0"/>
              <a:t>attitudes</a:t>
            </a:r>
            <a:r>
              <a:rPr lang="es-ES" sz="2400" dirty="0" smtClean="0"/>
              <a:t> </a:t>
            </a:r>
            <a:r>
              <a:rPr lang="es-ES" sz="2400" dirty="0" err="1" smtClean="0"/>
              <a:t>confirmed</a:t>
            </a:r>
            <a:endParaRPr lang="es-ES" sz="2400" dirty="0"/>
          </a:p>
          <a:p>
            <a:pPr marL="457200" indent="-457200"/>
            <a:r>
              <a:rPr lang="es-ES" sz="2400" dirty="0" smtClean="0"/>
              <a:t>1.3. </a:t>
            </a:r>
            <a:r>
              <a:rPr lang="es-ES" sz="2400" dirty="0" err="1" smtClean="0"/>
              <a:t>Statistic</a:t>
            </a:r>
            <a:r>
              <a:rPr lang="es-ES" sz="2400" dirty="0" smtClean="0"/>
              <a:t> </a:t>
            </a:r>
            <a:r>
              <a:rPr lang="es-ES" sz="2400" dirty="0" err="1" smtClean="0"/>
              <a:t>from</a:t>
            </a:r>
            <a:r>
              <a:rPr lang="es-ES" sz="2400" dirty="0" smtClean="0"/>
              <a:t> </a:t>
            </a:r>
            <a:r>
              <a:rPr lang="es-ES" sz="2400" dirty="0" err="1" smtClean="0"/>
              <a:t>teachers</a:t>
            </a:r>
            <a:r>
              <a:rPr lang="es-ES" sz="2400" dirty="0" smtClean="0"/>
              <a:t> </a:t>
            </a:r>
            <a:r>
              <a:rPr lang="es-ES" sz="2400" dirty="0" err="1" smtClean="0"/>
              <a:t>regarding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:</a:t>
            </a:r>
          </a:p>
          <a:p>
            <a:pPr marL="914400" lvl="1" indent="-457200"/>
            <a:r>
              <a:rPr lang="es-ES" sz="2400" dirty="0" err="1" smtClean="0"/>
              <a:t>Number</a:t>
            </a:r>
            <a:r>
              <a:rPr lang="es-ES" sz="2400" dirty="0" smtClean="0"/>
              <a:t> of </a:t>
            </a:r>
            <a:r>
              <a:rPr lang="es-ES" sz="2400" dirty="0" err="1" smtClean="0"/>
              <a:t>disrespectful</a:t>
            </a:r>
            <a:r>
              <a:rPr lang="es-ES" sz="2400" dirty="0" smtClean="0"/>
              <a:t> </a:t>
            </a:r>
            <a:r>
              <a:rPr lang="es-ES" sz="2400" dirty="0" err="1" smtClean="0"/>
              <a:t>attitudes</a:t>
            </a:r>
            <a:r>
              <a:rPr lang="es-ES" sz="2400" dirty="0" smtClean="0"/>
              <a:t> </a:t>
            </a:r>
            <a:r>
              <a:rPr lang="es-ES" sz="2400" dirty="0" err="1" smtClean="0"/>
              <a:t>reported</a:t>
            </a:r>
            <a:endParaRPr lang="es-E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1371600"/>
          </a:xfrm>
        </p:spPr>
        <p:txBody>
          <a:bodyPr>
            <a:normAutofit fontScale="92500" lnSpcReduction="10000"/>
          </a:bodyPr>
          <a:lstStyle/>
          <a:p>
            <a:r>
              <a:rPr lang="es-ES" sz="3200" dirty="0" smtClean="0"/>
              <a:t>As </a:t>
            </a:r>
            <a:r>
              <a:rPr lang="es-ES" sz="3200" dirty="0" err="1" smtClean="0"/>
              <a:t>an</a:t>
            </a:r>
            <a:r>
              <a:rPr lang="es-ES" sz="3200" dirty="0" smtClean="0"/>
              <a:t> </a:t>
            </a:r>
            <a:r>
              <a:rPr lang="es-ES" sz="3200" dirty="0" err="1" smtClean="0"/>
              <a:t>important</a:t>
            </a:r>
            <a:r>
              <a:rPr lang="es-ES" sz="3200" dirty="0" smtClean="0"/>
              <a:t> </a:t>
            </a:r>
            <a:r>
              <a:rPr lang="es-ES" sz="3200" dirty="0" err="1" smtClean="0"/>
              <a:t>issue</a:t>
            </a:r>
            <a:r>
              <a:rPr lang="es-ES" sz="3200" dirty="0" smtClean="0"/>
              <a:t> in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learning</a:t>
            </a:r>
            <a:r>
              <a:rPr lang="es-ES" sz="3200" dirty="0" smtClean="0"/>
              <a:t> </a:t>
            </a:r>
            <a:r>
              <a:rPr lang="es-ES" sz="3200" dirty="0" err="1" smtClean="0"/>
              <a:t>process</a:t>
            </a:r>
            <a:r>
              <a:rPr lang="es-ES" sz="3200" dirty="0" smtClean="0"/>
              <a:t>, </a:t>
            </a:r>
            <a:r>
              <a:rPr lang="es-ES" sz="3200" dirty="0" err="1" smtClean="0"/>
              <a:t>the</a:t>
            </a:r>
            <a:r>
              <a:rPr lang="es-ES" sz="3200" dirty="0" smtClean="0"/>
              <a:t> social </a:t>
            </a:r>
            <a:r>
              <a:rPr lang="es-ES" sz="3200" dirty="0" err="1" smtClean="0"/>
              <a:t>ambience</a:t>
            </a:r>
            <a:r>
              <a:rPr lang="es-ES" sz="3200" dirty="0" smtClean="0"/>
              <a:t> of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school</a:t>
            </a:r>
            <a:r>
              <a:rPr lang="es-ES" sz="3200" dirty="0" smtClean="0"/>
              <a:t> </a:t>
            </a:r>
            <a:r>
              <a:rPr lang="es-ES" sz="3200" dirty="0" err="1" smtClean="0"/>
              <a:t>must</a:t>
            </a:r>
            <a:r>
              <a:rPr lang="es-ES" sz="3200" dirty="0" smtClean="0"/>
              <a:t> </a:t>
            </a:r>
            <a:r>
              <a:rPr lang="es-ES" sz="3200" dirty="0" err="1" smtClean="0"/>
              <a:t>be</a:t>
            </a:r>
            <a:r>
              <a:rPr lang="es-ES" sz="3200" dirty="0" smtClean="0"/>
              <a:t> </a:t>
            </a:r>
            <a:r>
              <a:rPr lang="es-ES" sz="3200" dirty="0" err="1" smtClean="0"/>
              <a:t>monitorized</a:t>
            </a:r>
            <a:endParaRPr lang="es-ES" sz="32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COMMUNITY BUILDING INDICATORS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907704" y="1340768"/>
            <a:ext cx="64087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s-ES" sz="2400" dirty="0" smtClean="0"/>
              <a:t>2. SURVEYS</a:t>
            </a:r>
          </a:p>
          <a:p>
            <a:pPr marL="914400" lvl="1" indent="-457200"/>
            <a:r>
              <a:rPr lang="es-ES" sz="2400" dirty="0" smtClean="0"/>
              <a:t>2.1. </a:t>
            </a:r>
            <a:r>
              <a:rPr lang="es-ES" sz="2400" dirty="0" err="1" smtClean="0"/>
              <a:t>Surveys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 </a:t>
            </a:r>
            <a:r>
              <a:rPr lang="es-ES" sz="2400" dirty="0" err="1" smtClean="0"/>
              <a:t>about</a:t>
            </a:r>
            <a:r>
              <a:rPr lang="es-ES" sz="2400" dirty="0" smtClean="0"/>
              <a:t> </a:t>
            </a:r>
            <a:r>
              <a:rPr lang="es-ES" sz="2400" dirty="0" err="1" smtClean="0"/>
              <a:t>themselves</a:t>
            </a:r>
            <a:endParaRPr lang="es-ES" sz="2400" dirty="0" smtClean="0"/>
          </a:p>
          <a:p>
            <a:pPr marL="914400" lvl="1" indent="-457200"/>
            <a:r>
              <a:rPr lang="es-ES" sz="2400" dirty="0" smtClean="0"/>
              <a:t>2.2. </a:t>
            </a:r>
            <a:r>
              <a:rPr lang="es-ES" sz="2400" dirty="0" err="1" smtClean="0"/>
              <a:t>Surveys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 </a:t>
            </a:r>
            <a:r>
              <a:rPr lang="es-ES" sz="2400" dirty="0" err="1" smtClean="0"/>
              <a:t>about</a:t>
            </a:r>
            <a:r>
              <a:rPr lang="es-ES" sz="2400" dirty="0" smtClean="0"/>
              <a:t> </a:t>
            </a:r>
            <a:r>
              <a:rPr lang="es-ES" sz="2400" dirty="0" err="1" smtClean="0"/>
              <a:t>classmates</a:t>
            </a:r>
            <a:endParaRPr lang="es-ES" sz="2400" dirty="0" smtClean="0"/>
          </a:p>
          <a:p>
            <a:pPr marL="914400" lvl="1" indent="-457200"/>
            <a:r>
              <a:rPr lang="es-ES" sz="2400" dirty="0" smtClean="0"/>
              <a:t>2.3. </a:t>
            </a:r>
            <a:r>
              <a:rPr lang="es-ES" sz="2400" dirty="0" err="1" smtClean="0"/>
              <a:t>Surveys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 </a:t>
            </a:r>
            <a:r>
              <a:rPr lang="es-ES" sz="2400" dirty="0" err="1" smtClean="0"/>
              <a:t>about</a:t>
            </a:r>
            <a:r>
              <a:rPr lang="es-ES" sz="2400" dirty="0" smtClean="0"/>
              <a:t> </a:t>
            </a:r>
            <a:r>
              <a:rPr lang="es-ES" sz="2400" dirty="0" err="1" smtClean="0"/>
              <a:t>their</a:t>
            </a:r>
            <a:r>
              <a:rPr lang="es-ES" sz="2400" dirty="0" smtClean="0"/>
              <a:t> </a:t>
            </a:r>
            <a:r>
              <a:rPr lang="es-ES" sz="2400" dirty="0" err="1" smtClean="0"/>
              <a:t>own</a:t>
            </a:r>
            <a:r>
              <a:rPr lang="es-ES" sz="2400" dirty="0" smtClean="0"/>
              <a:t> </a:t>
            </a:r>
            <a:r>
              <a:rPr lang="es-ES" sz="2400" dirty="0" err="1" smtClean="0"/>
              <a:t>teachers</a:t>
            </a:r>
            <a:endParaRPr lang="es-ES" sz="2400" dirty="0" smtClean="0"/>
          </a:p>
          <a:p>
            <a:pPr marL="914400" lvl="1" indent="-457200"/>
            <a:r>
              <a:rPr lang="es-ES" sz="2400" dirty="0" smtClean="0"/>
              <a:t>2.4. </a:t>
            </a:r>
            <a:r>
              <a:rPr lang="es-ES" sz="2400" dirty="0" err="1" smtClean="0"/>
              <a:t>Surveys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 </a:t>
            </a:r>
            <a:r>
              <a:rPr lang="es-ES" sz="2400" dirty="0" err="1" smtClean="0"/>
              <a:t>about</a:t>
            </a:r>
            <a:r>
              <a:rPr lang="es-ES" sz="2400" dirty="0" smtClean="0"/>
              <a:t> </a:t>
            </a:r>
            <a:r>
              <a:rPr lang="es-ES" sz="2400" dirty="0" err="1" smtClean="0"/>
              <a:t>other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</a:t>
            </a:r>
            <a:r>
              <a:rPr lang="es-ES" sz="2400" dirty="0" smtClean="0"/>
              <a:t> </a:t>
            </a:r>
            <a:r>
              <a:rPr lang="es-ES" sz="2400" dirty="0" err="1" smtClean="0"/>
              <a:t>teachers</a:t>
            </a:r>
            <a:endParaRPr lang="es-E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1371600"/>
          </a:xfrm>
        </p:spPr>
        <p:txBody>
          <a:bodyPr>
            <a:normAutofit fontScale="92500" lnSpcReduction="10000"/>
          </a:bodyPr>
          <a:lstStyle/>
          <a:p>
            <a:r>
              <a:rPr lang="es-ES" sz="3200" dirty="0" smtClean="0"/>
              <a:t>As </a:t>
            </a:r>
            <a:r>
              <a:rPr lang="es-ES" sz="3200" dirty="0" err="1" smtClean="0"/>
              <a:t>an</a:t>
            </a:r>
            <a:r>
              <a:rPr lang="es-ES" sz="3200" dirty="0" smtClean="0"/>
              <a:t> </a:t>
            </a:r>
            <a:r>
              <a:rPr lang="es-ES" sz="3200" dirty="0" err="1" smtClean="0"/>
              <a:t>important</a:t>
            </a:r>
            <a:r>
              <a:rPr lang="es-ES" sz="3200" dirty="0" smtClean="0"/>
              <a:t> </a:t>
            </a:r>
            <a:r>
              <a:rPr lang="es-ES" sz="3200" dirty="0" err="1" smtClean="0"/>
              <a:t>issue</a:t>
            </a:r>
            <a:r>
              <a:rPr lang="es-ES" sz="3200" dirty="0" smtClean="0"/>
              <a:t> in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learning</a:t>
            </a:r>
            <a:r>
              <a:rPr lang="es-ES" sz="3200" dirty="0" smtClean="0"/>
              <a:t> </a:t>
            </a:r>
            <a:r>
              <a:rPr lang="es-ES" sz="3200" dirty="0" err="1" smtClean="0"/>
              <a:t>process</a:t>
            </a:r>
            <a:r>
              <a:rPr lang="es-ES" sz="3200" dirty="0" smtClean="0"/>
              <a:t>, </a:t>
            </a:r>
            <a:r>
              <a:rPr lang="es-ES" sz="3200" dirty="0" err="1" smtClean="0"/>
              <a:t>the</a:t>
            </a:r>
            <a:r>
              <a:rPr lang="es-ES" sz="3200" dirty="0" smtClean="0"/>
              <a:t> social </a:t>
            </a:r>
            <a:r>
              <a:rPr lang="es-ES" sz="3200" dirty="0" err="1" smtClean="0"/>
              <a:t>ambience</a:t>
            </a:r>
            <a:r>
              <a:rPr lang="es-ES" sz="3200" dirty="0" smtClean="0"/>
              <a:t> of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school</a:t>
            </a:r>
            <a:r>
              <a:rPr lang="es-ES" sz="3200" dirty="0" smtClean="0"/>
              <a:t> </a:t>
            </a:r>
            <a:r>
              <a:rPr lang="es-ES" sz="3200" dirty="0" err="1" smtClean="0"/>
              <a:t>must</a:t>
            </a:r>
            <a:r>
              <a:rPr lang="es-ES" sz="3200" dirty="0" smtClean="0"/>
              <a:t> </a:t>
            </a:r>
            <a:r>
              <a:rPr lang="es-ES" sz="3200" dirty="0" err="1" smtClean="0"/>
              <a:t>be</a:t>
            </a:r>
            <a:r>
              <a:rPr lang="es-ES" sz="3200" dirty="0" smtClean="0"/>
              <a:t> </a:t>
            </a:r>
            <a:r>
              <a:rPr lang="es-ES" sz="3200" dirty="0" err="1" smtClean="0"/>
              <a:t>monitorized</a:t>
            </a:r>
            <a:endParaRPr lang="es-ES" sz="32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COMMUNITY BUILDING INDICATORS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907704" y="1340768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s-ES" sz="2400" dirty="0"/>
              <a:t>3</a:t>
            </a:r>
            <a:r>
              <a:rPr lang="es-ES" sz="2400" dirty="0" smtClean="0"/>
              <a:t>. SYLABUS</a:t>
            </a:r>
          </a:p>
          <a:p>
            <a:pPr marL="914400" lvl="1" indent="-457200"/>
            <a:r>
              <a:rPr lang="es-ES" sz="2400" dirty="0" smtClean="0"/>
              <a:t>3.1 </a:t>
            </a:r>
            <a:r>
              <a:rPr lang="es-ES" sz="2400" dirty="0" err="1" smtClean="0"/>
              <a:t>Percentage</a:t>
            </a:r>
            <a:r>
              <a:rPr lang="es-ES" sz="2400" dirty="0" smtClean="0"/>
              <a:t> of </a:t>
            </a:r>
            <a:r>
              <a:rPr lang="es-ES" sz="2400" dirty="0" err="1" smtClean="0"/>
              <a:t>the</a:t>
            </a:r>
            <a:r>
              <a:rPr lang="es-ES" sz="2400" dirty="0" smtClean="0"/>
              <a:t> final </a:t>
            </a:r>
            <a:r>
              <a:rPr lang="es-ES" sz="2400" dirty="0" err="1" smtClean="0"/>
              <a:t>mark</a:t>
            </a:r>
            <a:r>
              <a:rPr lang="es-ES" sz="2400" dirty="0" smtClean="0"/>
              <a:t> </a:t>
            </a:r>
            <a:r>
              <a:rPr lang="es-ES" sz="2400" dirty="0" err="1" smtClean="0"/>
              <a:t>dependant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attitude</a:t>
            </a:r>
            <a:r>
              <a:rPr lang="es-ES" sz="2400" dirty="0" smtClean="0"/>
              <a:t> </a:t>
            </a:r>
            <a:r>
              <a:rPr lang="es-ES" sz="2400" dirty="0" err="1" smtClean="0"/>
              <a:t>or</a:t>
            </a:r>
            <a:r>
              <a:rPr lang="es-ES" sz="2400" dirty="0" smtClean="0"/>
              <a:t> </a:t>
            </a:r>
            <a:r>
              <a:rPr lang="es-ES" sz="2400" dirty="0" err="1" smtClean="0"/>
              <a:t>behaviour</a:t>
            </a:r>
            <a:endParaRPr lang="es-E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1371600"/>
          </a:xfrm>
        </p:spPr>
        <p:txBody>
          <a:bodyPr>
            <a:normAutofit/>
          </a:bodyPr>
          <a:lstStyle/>
          <a:p>
            <a:r>
              <a:rPr lang="es-ES" sz="3200" dirty="0" err="1" smtClean="0"/>
              <a:t>This</a:t>
            </a:r>
            <a:r>
              <a:rPr lang="es-ES" sz="3200" dirty="0" smtClean="0"/>
              <a:t> </a:t>
            </a:r>
            <a:r>
              <a:rPr lang="es-ES" sz="3200" dirty="0" err="1" smtClean="0"/>
              <a:t>is</a:t>
            </a:r>
            <a:r>
              <a:rPr lang="es-ES" sz="3200" dirty="0" smtClean="0"/>
              <a:t> </a:t>
            </a:r>
            <a:r>
              <a:rPr lang="es-ES" sz="3200" dirty="0" err="1" smtClean="0"/>
              <a:t>only</a:t>
            </a:r>
            <a:r>
              <a:rPr lang="es-ES" sz="3200" dirty="0" smtClean="0"/>
              <a:t>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starting</a:t>
            </a:r>
            <a:r>
              <a:rPr lang="es-ES" sz="3200" dirty="0" smtClean="0"/>
              <a:t> </a:t>
            </a:r>
            <a:r>
              <a:rPr lang="es-ES" sz="3200" dirty="0" err="1" smtClean="0"/>
              <a:t>point</a:t>
            </a:r>
            <a:r>
              <a:rPr lang="es-ES" sz="3200" dirty="0" smtClean="0"/>
              <a:t>. </a:t>
            </a:r>
            <a:r>
              <a:rPr lang="es-ES" sz="3200" dirty="0" err="1" smtClean="0"/>
              <a:t>Next</a:t>
            </a:r>
            <a:r>
              <a:rPr lang="es-ES" sz="3200" dirty="0" smtClean="0"/>
              <a:t> </a:t>
            </a:r>
            <a:r>
              <a:rPr lang="es-ES" sz="3200" dirty="0" err="1" smtClean="0"/>
              <a:t>steps</a:t>
            </a:r>
            <a:r>
              <a:rPr lang="es-ES" sz="3200" dirty="0" smtClean="0"/>
              <a:t> </a:t>
            </a:r>
            <a:r>
              <a:rPr lang="es-ES" sz="3200" dirty="0" err="1" smtClean="0"/>
              <a:t>would</a:t>
            </a:r>
            <a:r>
              <a:rPr lang="es-ES" sz="3200" dirty="0" smtClean="0"/>
              <a:t> </a:t>
            </a:r>
            <a:r>
              <a:rPr lang="es-ES" sz="3200" dirty="0" err="1" smtClean="0"/>
              <a:t>be</a:t>
            </a:r>
            <a:r>
              <a:rPr lang="es-ES" sz="3200" dirty="0" smtClean="0"/>
              <a:t>…</a:t>
            </a:r>
            <a:endParaRPr lang="es-ES" sz="32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NEXT STEPS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691680" y="332656"/>
            <a:ext cx="64087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" sz="2400" dirty="0" err="1" smtClean="0"/>
              <a:t>Enlarge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number</a:t>
            </a:r>
            <a:r>
              <a:rPr lang="es-ES" sz="2400" dirty="0" smtClean="0"/>
              <a:t> of </a:t>
            </a:r>
            <a:r>
              <a:rPr lang="es-ES" sz="2400" dirty="0" err="1" smtClean="0"/>
              <a:t>indicators</a:t>
            </a:r>
            <a:r>
              <a:rPr lang="es-ES" sz="2400" dirty="0" smtClean="0"/>
              <a:t> </a:t>
            </a:r>
            <a:r>
              <a:rPr lang="es-ES" sz="2400" dirty="0" err="1" smtClean="0"/>
              <a:t>available</a:t>
            </a:r>
            <a:r>
              <a:rPr lang="es-ES" sz="2400" dirty="0" smtClean="0"/>
              <a:t>. </a:t>
            </a:r>
            <a:r>
              <a:rPr lang="es-ES" sz="2400" dirty="0" err="1" smtClean="0"/>
              <a:t>The</a:t>
            </a:r>
            <a:r>
              <a:rPr lang="es-ES" sz="2400" dirty="0" smtClean="0"/>
              <a:t> more </a:t>
            </a:r>
            <a:r>
              <a:rPr lang="es-ES" sz="2400" dirty="0" err="1" smtClean="0"/>
              <a:t>indicators</a:t>
            </a:r>
            <a:r>
              <a:rPr lang="es-ES" sz="2400" dirty="0" smtClean="0"/>
              <a:t>,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better</a:t>
            </a:r>
            <a:r>
              <a:rPr lang="es-ES" sz="2400" dirty="0" smtClean="0"/>
              <a:t> </a:t>
            </a:r>
            <a:r>
              <a:rPr lang="es-ES" sz="2400" dirty="0" err="1" smtClean="0"/>
              <a:t>analysis</a:t>
            </a:r>
            <a:endParaRPr lang="es-E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s-ES" sz="2400" dirty="0" err="1" smtClean="0"/>
              <a:t>Analyse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indicators</a:t>
            </a:r>
            <a:r>
              <a:rPr lang="es-ES" sz="2400" dirty="0" smtClean="0"/>
              <a:t> in a </a:t>
            </a:r>
            <a:r>
              <a:rPr lang="es-ES" sz="2400" dirty="0" err="1" smtClean="0"/>
              <a:t>rational</a:t>
            </a:r>
            <a:r>
              <a:rPr lang="es-ES" sz="2400" dirty="0" smtClean="0"/>
              <a:t> </a:t>
            </a:r>
            <a:r>
              <a:rPr lang="es-ES" sz="2400" dirty="0" err="1" smtClean="0"/>
              <a:t>way</a:t>
            </a:r>
            <a:r>
              <a:rPr lang="es-ES" sz="2400" dirty="0"/>
              <a:t> </a:t>
            </a:r>
            <a:r>
              <a:rPr lang="es-ES" sz="2400" dirty="0" err="1" smtClean="0"/>
              <a:t>to</a:t>
            </a:r>
            <a:r>
              <a:rPr lang="es-ES" sz="2400" dirty="0" smtClean="0"/>
              <a:t> </a:t>
            </a:r>
            <a:r>
              <a:rPr lang="es-ES" sz="2400" dirty="0" err="1" smtClean="0"/>
              <a:t>get</a:t>
            </a:r>
            <a:r>
              <a:rPr lang="es-ES" sz="2400" dirty="0" smtClean="0"/>
              <a:t> </a:t>
            </a:r>
            <a:r>
              <a:rPr lang="es-ES" sz="2400" dirty="0" err="1" smtClean="0"/>
              <a:t>conclusions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</a:t>
            </a:r>
            <a:r>
              <a:rPr lang="es-ES" sz="2400" dirty="0" err="1" smtClean="0"/>
              <a:t>what</a:t>
            </a:r>
            <a:r>
              <a:rPr lang="es-ES" sz="2400" dirty="0" smtClean="0"/>
              <a:t> </a:t>
            </a:r>
            <a:r>
              <a:rPr lang="es-ES" sz="2400" dirty="0" err="1" smtClean="0"/>
              <a:t>must</a:t>
            </a:r>
            <a:r>
              <a:rPr lang="es-ES" sz="2400" dirty="0" smtClean="0"/>
              <a:t> </a:t>
            </a:r>
            <a:r>
              <a:rPr lang="es-ES" sz="2400" dirty="0" err="1" smtClean="0"/>
              <a:t>be</a:t>
            </a:r>
            <a:r>
              <a:rPr lang="es-ES" sz="2400" dirty="0" smtClean="0"/>
              <a:t> </a:t>
            </a:r>
            <a:r>
              <a:rPr lang="es-ES" sz="2400" dirty="0" err="1" smtClean="0"/>
              <a:t>reviewed</a:t>
            </a:r>
            <a:endParaRPr lang="es-E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s-ES" sz="2400" dirty="0" err="1" smtClean="0"/>
              <a:t>Create</a:t>
            </a:r>
            <a:r>
              <a:rPr lang="es-ES" sz="2400" dirty="0" smtClean="0"/>
              <a:t> a </a:t>
            </a:r>
            <a:r>
              <a:rPr lang="es-ES" sz="2400" dirty="0" err="1" smtClean="0"/>
              <a:t>report</a:t>
            </a:r>
            <a:r>
              <a:rPr lang="es-ES" sz="2400" dirty="0" smtClean="0"/>
              <a:t> of general performance in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basis</a:t>
            </a:r>
            <a:r>
              <a:rPr lang="es-ES" sz="2400" dirty="0" smtClean="0"/>
              <a:t> of </a:t>
            </a:r>
            <a:r>
              <a:rPr lang="es-ES" sz="2400" dirty="0" err="1" smtClean="0"/>
              <a:t>these</a:t>
            </a:r>
            <a:r>
              <a:rPr lang="es-ES" sz="2400" dirty="0" smtClean="0"/>
              <a:t> </a:t>
            </a:r>
            <a:r>
              <a:rPr lang="es-ES" sz="2400" dirty="0" err="1" smtClean="0"/>
              <a:t>indicators</a:t>
            </a:r>
            <a:r>
              <a:rPr lang="es-ES" sz="2400" dirty="0" smtClean="0"/>
              <a:t>, </a:t>
            </a:r>
            <a:r>
              <a:rPr lang="es-ES" sz="2400" dirty="0" err="1" smtClean="0"/>
              <a:t>correcting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influence</a:t>
            </a:r>
            <a:r>
              <a:rPr lang="es-ES" sz="2400" dirty="0" smtClean="0"/>
              <a:t> of </a:t>
            </a:r>
            <a:r>
              <a:rPr lang="es-ES" sz="2400" dirty="0" err="1" smtClean="0"/>
              <a:t>each</a:t>
            </a:r>
            <a:r>
              <a:rPr lang="es-ES" sz="2400" dirty="0" smtClean="0"/>
              <a:t> </a:t>
            </a:r>
            <a:r>
              <a:rPr lang="es-ES" sz="2400" dirty="0" err="1" smtClean="0"/>
              <a:t>one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basis</a:t>
            </a:r>
            <a:r>
              <a:rPr lang="es-ES" sz="2400" dirty="0" smtClean="0"/>
              <a:t> of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experience</a:t>
            </a:r>
            <a:endParaRPr lang="es-E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/>
              <a:t>Explore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posibility</a:t>
            </a:r>
            <a:r>
              <a:rPr lang="es-ES" sz="2400" dirty="0" smtClean="0"/>
              <a:t> of </a:t>
            </a:r>
            <a:r>
              <a:rPr lang="es-ES" sz="2400" dirty="0" err="1" smtClean="0"/>
              <a:t>using</a:t>
            </a:r>
            <a:r>
              <a:rPr lang="es-ES" sz="2400" dirty="0" smtClean="0"/>
              <a:t> </a:t>
            </a:r>
            <a:r>
              <a:rPr lang="es-ES" sz="2400" dirty="0" err="1" smtClean="0"/>
              <a:t>achievent</a:t>
            </a:r>
            <a:r>
              <a:rPr lang="es-ES" sz="2400" dirty="0" smtClean="0"/>
              <a:t> </a:t>
            </a:r>
            <a:r>
              <a:rPr lang="es-ES" sz="2400" dirty="0" err="1" smtClean="0"/>
              <a:t>indicators</a:t>
            </a:r>
            <a:r>
              <a:rPr lang="es-ES" sz="2400" dirty="0" smtClean="0"/>
              <a:t> as a new </a:t>
            </a:r>
            <a:r>
              <a:rPr lang="es-ES" sz="2400" dirty="0" err="1" smtClean="0"/>
              <a:t>assesment</a:t>
            </a:r>
            <a:r>
              <a:rPr lang="es-ES" sz="2400" dirty="0" smtClean="0"/>
              <a:t> </a:t>
            </a:r>
            <a:r>
              <a:rPr lang="es-ES" sz="2400" dirty="0" err="1" smtClean="0"/>
              <a:t>criteria</a:t>
            </a:r>
            <a:r>
              <a:rPr lang="es-ES" sz="2400" dirty="0" smtClean="0"/>
              <a:t> </a:t>
            </a:r>
            <a:r>
              <a:rPr lang="es-ES" sz="2400" dirty="0" err="1" smtClean="0"/>
              <a:t>for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endParaRPr lang="es-ES" sz="2400" dirty="0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2411760" y="908720"/>
            <a:ext cx="6477000" cy="5112568"/>
          </a:xfrm>
        </p:spPr>
        <p:txBody>
          <a:bodyPr>
            <a:noAutofit/>
          </a:bodyPr>
          <a:lstStyle/>
          <a:p>
            <a:r>
              <a:rPr lang="es-ES" sz="8000" dirty="0" err="1" smtClean="0"/>
              <a:t>Any</a:t>
            </a:r>
            <a:r>
              <a:rPr lang="es-ES" sz="8000" dirty="0" smtClean="0"/>
              <a:t> </a:t>
            </a:r>
            <a:r>
              <a:rPr lang="es-ES" sz="8000" dirty="0" err="1" smtClean="0"/>
              <a:t>questions</a:t>
            </a:r>
            <a:r>
              <a:rPr lang="es-ES" sz="8000" dirty="0" smtClean="0"/>
              <a:t>?</a:t>
            </a:r>
            <a:br>
              <a:rPr lang="es-ES" sz="8000" dirty="0" smtClean="0"/>
            </a:br>
            <a:r>
              <a:rPr lang="es-ES" sz="8000" dirty="0" smtClean="0"/>
              <a:t/>
            </a:r>
            <a:br>
              <a:rPr lang="es-ES" sz="8000" dirty="0" smtClean="0"/>
            </a:br>
            <a:endParaRPr lang="es-ES" sz="80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2411760" y="4149080"/>
            <a:ext cx="38619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0" dirty="0" smtClean="0"/>
              <a:t>THANKS!</a:t>
            </a:r>
            <a:endParaRPr lang="es-ES" sz="8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way</a:t>
            </a:r>
            <a:r>
              <a:rPr lang="es-ES" dirty="0" smtClean="0"/>
              <a:t>… My </a:t>
            </a:r>
            <a:r>
              <a:rPr lang="es-ES" dirty="0" err="1" smtClean="0"/>
              <a:t>family</a:t>
            </a:r>
            <a:endParaRPr lang="es-ES" dirty="0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pic>
        <p:nvPicPr>
          <p:cNvPr id="2052" name="Picture 4" descr="https://lh3.googleusercontent.com/ZNfppkW-b7hygQJU0H-ed1To1FoL1ajT0BqQYQPgs4sejoDGRNyfMnSoV0kQCqIk8SShMwZnv4ElK8tGt2z2cbMdJHvohxUVwlnTY_HaSbGYeseQDKbxdx7xztGmhu3fjNreL5A3a62OJNoO8JNLl-LrV0knkBpS9v-oMYkQXywz3Y91X5i9qGAHVrqBa9CZtipq-sSjBqSkKvdn6oFFDrgD3NsMbNqQjiMhvDTxOSF9OtUfH0bn2Pkjiht6K-IOSSs4jD6YC8TLuQDDti5Od1PkhqYYYnRwzSV7Jhe7a-T490IVBZu8fKweLqiKxH_pWOpVeiaIr6vnme8fgiIi4CyFOv7cz3Mhlw2YQq6X0xCKHEUKDrBe9duIacvr4oMomcXw-a8KQRx_QPY6q2EU-F0dF8YJ6cMtfjVvEDY36t2XEcXOTR5fW3hR9qgLulliX--n8NZGbhNiBi-c0vaUo07X9bpuHS3WmPk1AOQo19-HJIQaQfQsuch2VOVrghp8CJ2MX_CWz-ZGK2zY7RUxwiL7_LRI9djwER8KnlsMIW2wf2_RfeaQiUIT-sYESj-Mtf8Aiw2p0fSawqT1BxmQIQG2IoZzMdoSB4eL8g3ATezBrZvP99ia=w1179-h662-n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4744"/>
            <a:ext cx="6234915" cy="3500860"/>
          </a:xfrm>
          <a:prstGeom prst="rect">
            <a:avLst/>
          </a:prstGeom>
          <a:noFill/>
        </p:spPr>
      </p:pic>
      <p:pic>
        <p:nvPicPr>
          <p:cNvPr id="2050" name="Picture 2" descr="https://lh3.googleusercontent.com/aBCAp4crmOWr2fqJ8540QrtRZ7SCqYcfhzvGJp_f8lc7QhEAOJaFWeu5jhZ4-si2IHvjYSaAqESAnE2ACfuXfwyhnIvh32BZyXo0c6R97JxIu_IejLKYUcP8sVoOKDJJyoGn_0wbO6uB1vOpx9uFl1hzVRQc6jkTYhvemc2uCDWwywOZoWRQAXgmQAuWJAOcq_MNZAz00wTYCKH4kWOifZ3zRSVy3ksGYiGFtabKUibm8fs1s7RPcrqAndBwtHh1_Xtr0I-D0CBXk3DTo1mdIANy9ZHaQkVgr_bZhGyDBohIOWNumIW-KRJCWYGTrU06HBmGRvYmHeCsFFR1tFKLR2dCs6NF9MW_kvlUVv9OynsJywn-V5LMxFC1dSYxuCXsuZqLcMwC5QmNeht1doUDxHS9MnKQ3FlxEoxzOdfe2kbH9hHavbOjurnUKi4YibnAKsF-QMH-PohlSSpwmsiRjgFcUlDMwCg_9MCCQh-n4S1Iw-wdea7DnaHseRWjcfLxyEv-idWBvy6zdXgVQi3yc06J2y3NRvHlBKb9iM91Av4GfkUEsPUK2lha6x9ODnAWOSGUqb2WFKe1zP3YIPh3w-ILXcN0GCcrbEtwXhHRrAB1nf1t8W7j=w1179-h662-n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0"/>
            <a:ext cx="5508104" cy="324799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s-ES" sz="2800" dirty="0" smtClean="0"/>
              <a:t>TO IDENTIFY A COLLECTION OF INDICATORS TO EVALUATE THE PERFORMANCE OF THE LEARNING PROCESS</a:t>
            </a:r>
            <a:endParaRPr lang="es-ES" sz="2800" dirty="0"/>
          </a:p>
        </p:txBody>
      </p:sp>
      <p:pic>
        <p:nvPicPr>
          <p:cNvPr id="5" name="4 Marcador de posición de imagen" descr="target-1414788_640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9876" b="19876"/>
          <a:stretch>
            <a:fillRect/>
          </a:stretch>
        </p:blipFill>
        <p:spPr/>
      </p:pic>
      <p:sp>
        <p:nvSpPr>
          <p:cNvPr id="6" name="2 Título"/>
          <p:cNvSpPr txBox="1">
            <a:spLocks/>
          </p:cNvSpPr>
          <p:nvPr/>
        </p:nvSpPr>
        <p:spPr>
          <a:xfrm>
            <a:off x="1547664" y="4653136"/>
            <a:ext cx="7315200" cy="685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dirty="0" smtClean="0">
                <a:solidFill>
                  <a:srgbClr val="6C3304"/>
                </a:solidFill>
                <a:latin typeface="+mj-lt"/>
                <a:ea typeface="+mj-ea"/>
                <a:cs typeface="+mj-cs"/>
              </a:rPr>
              <a:t>TARGET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rgbClr val="6C330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547664" y="4653136"/>
            <a:ext cx="7315200" cy="685800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6C3304"/>
                </a:solidFill>
              </a:rPr>
              <a:t>LEARNING PERFORMANCE INDICATORS</a:t>
            </a:r>
            <a:endParaRPr lang="es-ES" sz="3200" b="1" dirty="0">
              <a:solidFill>
                <a:srgbClr val="6C3304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763688" y="764704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3200" dirty="0" smtClean="0">
                <a:solidFill>
                  <a:srgbClr val="6C3304"/>
                </a:solidFill>
              </a:rPr>
              <a:t>Pisa </a:t>
            </a:r>
            <a:r>
              <a:rPr lang="es-ES" sz="3200" dirty="0" err="1" smtClean="0">
                <a:solidFill>
                  <a:srgbClr val="6C3304"/>
                </a:solidFill>
              </a:rPr>
              <a:t>report</a:t>
            </a:r>
            <a:endParaRPr lang="es-ES" sz="3200" dirty="0" smtClean="0">
              <a:solidFill>
                <a:srgbClr val="6C3304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3200" dirty="0" err="1" smtClean="0">
                <a:solidFill>
                  <a:srgbClr val="6C3304"/>
                </a:solidFill>
              </a:rPr>
              <a:t>Early</a:t>
            </a:r>
            <a:r>
              <a:rPr lang="es-ES" sz="3200" dirty="0" smtClean="0">
                <a:solidFill>
                  <a:srgbClr val="6C3304"/>
                </a:solidFill>
              </a:rPr>
              <a:t> </a:t>
            </a:r>
            <a:r>
              <a:rPr lang="es-ES" sz="3200" dirty="0" err="1" smtClean="0">
                <a:solidFill>
                  <a:srgbClr val="6C3304"/>
                </a:solidFill>
              </a:rPr>
              <a:t>school</a:t>
            </a:r>
            <a:r>
              <a:rPr lang="es-ES" sz="3200" dirty="0" smtClean="0">
                <a:solidFill>
                  <a:srgbClr val="6C3304"/>
                </a:solidFill>
              </a:rPr>
              <a:t> </a:t>
            </a:r>
            <a:r>
              <a:rPr lang="es-ES" sz="3200" dirty="0" err="1" smtClean="0">
                <a:solidFill>
                  <a:srgbClr val="6C3304"/>
                </a:solidFill>
              </a:rPr>
              <a:t>leavers</a:t>
            </a:r>
            <a:r>
              <a:rPr lang="es-ES" sz="3200" dirty="0" smtClean="0">
                <a:solidFill>
                  <a:srgbClr val="6C3304"/>
                </a:solidFill>
              </a:rPr>
              <a:t> </a:t>
            </a:r>
            <a:r>
              <a:rPr lang="es-ES" sz="3200" dirty="0" err="1" smtClean="0">
                <a:solidFill>
                  <a:srgbClr val="6C3304"/>
                </a:solidFill>
              </a:rPr>
              <a:t>index</a:t>
            </a:r>
            <a:endParaRPr lang="es-ES" sz="3200" dirty="0" smtClean="0">
              <a:solidFill>
                <a:srgbClr val="6C3304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3200" dirty="0" err="1" smtClean="0">
                <a:solidFill>
                  <a:srgbClr val="6C3304"/>
                </a:solidFill>
              </a:rPr>
              <a:t>Education</a:t>
            </a:r>
            <a:r>
              <a:rPr lang="es-ES" sz="3200" dirty="0" smtClean="0">
                <a:solidFill>
                  <a:srgbClr val="6C3304"/>
                </a:solidFill>
              </a:rPr>
              <a:t> </a:t>
            </a:r>
            <a:r>
              <a:rPr lang="es-ES" sz="3200" dirty="0" err="1" smtClean="0">
                <a:solidFill>
                  <a:srgbClr val="6C3304"/>
                </a:solidFill>
              </a:rPr>
              <a:t>budget</a:t>
            </a:r>
            <a:r>
              <a:rPr lang="es-ES" sz="3200" dirty="0" smtClean="0">
                <a:solidFill>
                  <a:srgbClr val="6C3304"/>
                </a:solidFill>
              </a:rPr>
              <a:t>: </a:t>
            </a:r>
            <a:r>
              <a:rPr lang="es-ES" sz="3200" dirty="0" err="1" smtClean="0">
                <a:solidFill>
                  <a:srgbClr val="6C3304"/>
                </a:solidFill>
              </a:rPr>
              <a:t>comparison</a:t>
            </a:r>
            <a:r>
              <a:rPr lang="es-ES" sz="3200" dirty="0" smtClean="0">
                <a:solidFill>
                  <a:srgbClr val="6C3304"/>
                </a:solidFill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763688" y="3429000"/>
            <a:ext cx="7128792" cy="53860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900" dirty="0"/>
              <a:t>CONCLUSION: A CHANGE IS </a:t>
            </a:r>
            <a:r>
              <a:rPr lang="es-ES" sz="2900" dirty="0" smtClean="0"/>
              <a:t>NEEDED</a:t>
            </a:r>
            <a:endParaRPr lang="es-ES" sz="2900" dirty="0"/>
          </a:p>
        </p:txBody>
      </p:sp>
      <p:sp>
        <p:nvSpPr>
          <p:cNvPr id="8" name="7 Flecha derecha">
            <a:hlinkClick r:id="rId2" action="ppaction://hlinksldjump"/>
          </p:cNvPr>
          <p:cNvSpPr/>
          <p:nvPr/>
        </p:nvSpPr>
        <p:spPr>
          <a:xfrm>
            <a:off x="7668344" y="573325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3995936" y="908720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derecha">
            <a:hlinkClick r:id="rId4" action="ppaction://hlinksldjump"/>
          </p:cNvPr>
          <p:cNvSpPr/>
          <p:nvPr/>
        </p:nvSpPr>
        <p:spPr>
          <a:xfrm>
            <a:off x="6300192" y="1412776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derecha">
            <a:hlinkClick r:id="rId5" action="ppaction://hlinksldjump"/>
          </p:cNvPr>
          <p:cNvSpPr/>
          <p:nvPr/>
        </p:nvSpPr>
        <p:spPr>
          <a:xfrm>
            <a:off x="7092280" y="1916832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 Marcador de texto"/>
          <p:cNvSpPr txBox="1">
            <a:spLocks/>
          </p:cNvSpPr>
          <p:nvPr/>
        </p:nvSpPr>
        <p:spPr>
          <a:xfrm>
            <a:off x="1828800" y="5589240"/>
            <a:ext cx="7315200" cy="68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WHY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 WE NEED INDICATORS?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sp>
        <p:nvSpPr>
          <p:cNvPr id="7" name="2 Título"/>
          <p:cNvSpPr txBox="1">
            <a:spLocks/>
          </p:cNvSpPr>
          <p:nvPr/>
        </p:nvSpPr>
        <p:spPr>
          <a:xfrm>
            <a:off x="1547664" y="4653136"/>
            <a:ext cx="7315200" cy="685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dirty="0" smtClean="0">
                <a:solidFill>
                  <a:srgbClr val="6C3304"/>
                </a:solidFill>
                <a:latin typeface="+mj-lt"/>
                <a:ea typeface="+mj-ea"/>
                <a:cs typeface="+mj-cs"/>
              </a:rPr>
              <a:t>PISA RESULTS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rgbClr val="6C330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465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1619672" y="5733256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SOURCE: </a:t>
            </a:r>
            <a:r>
              <a:rPr lang="es-ES" dirty="0" smtClean="0">
                <a:hlinkClick r:id="rId3"/>
              </a:rPr>
              <a:t>PISA REPORT</a:t>
            </a:r>
            <a:endParaRPr lang="es-ES" dirty="0"/>
          </a:p>
        </p:txBody>
      </p:sp>
      <p:sp>
        <p:nvSpPr>
          <p:cNvPr id="14" name="13 Flecha derecha">
            <a:hlinkClick r:id="rId4" action="ppaction://hlinksldjump"/>
          </p:cNvPr>
          <p:cNvSpPr/>
          <p:nvPr/>
        </p:nvSpPr>
        <p:spPr>
          <a:xfrm flipH="1">
            <a:off x="251520" y="5733256"/>
            <a:ext cx="1008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 redondeado"/>
          <p:cNvSpPr/>
          <p:nvPr/>
        </p:nvSpPr>
        <p:spPr>
          <a:xfrm>
            <a:off x="323528" y="1628800"/>
            <a:ext cx="8640960" cy="216024"/>
          </a:xfrm>
          <a:prstGeom prst="round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 redondeado"/>
          <p:cNvSpPr/>
          <p:nvPr/>
        </p:nvSpPr>
        <p:spPr>
          <a:xfrm>
            <a:off x="323528" y="4365104"/>
            <a:ext cx="8640960" cy="216024"/>
          </a:xfrm>
          <a:prstGeom prst="round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Título"/>
          <p:cNvSpPr txBox="1">
            <a:spLocks/>
          </p:cNvSpPr>
          <p:nvPr/>
        </p:nvSpPr>
        <p:spPr>
          <a:xfrm>
            <a:off x="1547664" y="4653136"/>
            <a:ext cx="7315200" cy="685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dirty="0" smtClean="0">
                <a:solidFill>
                  <a:srgbClr val="6C3304"/>
                </a:solidFill>
                <a:latin typeface="+mj-lt"/>
                <a:ea typeface="+mj-ea"/>
                <a:cs typeface="+mj-cs"/>
              </a:rPr>
              <a:t>EARLY SCHOOL LEAVERS INDEX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rgbClr val="6C330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763688" y="764704"/>
            <a:ext cx="69127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4400" dirty="0" err="1" smtClean="0">
                <a:solidFill>
                  <a:srgbClr val="6C3304"/>
                </a:solidFill>
              </a:rPr>
              <a:t>Spain</a:t>
            </a:r>
            <a:r>
              <a:rPr lang="es-ES" sz="4400" dirty="0" smtClean="0">
                <a:solidFill>
                  <a:srgbClr val="6C3304"/>
                </a:solidFill>
              </a:rPr>
              <a:t>:     20% (*)</a:t>
            </a:r>
          </a:p>
          <a:p>
            <a:pPr>
              <a:buFont typeface="Arial" pitchFamily="34" charset="0"/>
              <a:buChar char="•"/>
            </a:pPr>
            <a:r>
              <a:rPr lang="es-ES" sz="4400" dirty="0" err="1" smtClean="0">
                <a:solidFill>
                  <a:srgbClr val="6C3304"/>
                </a:solidFill>
              </a:rPr>
              <a:t>Canada</a:t>
            </a:r>
            <a:r>
              <a:rPr lang="es-ES" sz="4400" dirty="0" smtClean="0">
                <a:solidFill>
                  <a:srgbClr val="6C3304"/>
                </a:solidFill>
              </a:rPr>
              <a:t>: 12% (**)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051720" y="5661248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SOURCES:</a:t>
            </a:r>
            <a:endParaRPr lang="es-ES" dirty="0" smtClean="0">
              <a:hlinkClick r:id="rId2"/>
            </a:endParaRPr>
          </a:p>
          <a:p>
            <a:r>
              <a:rPr lang="es-ES" dirty="0" smtClean="0">
                <a:hlinkClick r:id="rId2"/>
              </a:rPr>
              <a:t>(*) EUROSTAT</a:t>
            </a:r>
            <a:endParaRPr lang="es-ES" dirty="0" smtClean="0"/>
          </a:p>
          <a:p>
            <a:r>
              <a:rPr lang="es-ES" dirty="0" smtClean="0">
                <a:hlinkClick r:id="rId3"/>
              </a:rPr>
              <a:t>(**) BLUEWATER DISTRIC SCHOOL BOARD</a:t>
            </a:r>
            <a:endParaRPr lang="es-ES" dirty="0"/>
          </a:p>
        </p:txBody>
      </p:sp>
      <p:sp>
        <p:nvSpPr>
          <p:cNvPr id="10" name="9 Flecha derecha">
            <a:hlinkClick r:id="rId4" action="ppaction://hlinksldjump"/>
          </p:cNvPr>
          <p:cNvSpPr/>
          <p:nvPr/>
        </p:nvSpPr>
        <p:spPr>
          <a:xfrm flipH="1">
            <a:off x="251520" y="5733256"/>
            <a:ext cx="1008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Título"/>
          <p:cNvSpPr txBox="1">
            <a:spLocks/>
          </p:cNvSpPr>
          <p:nvPr/>
        </p:nvSpPr>
        <p:spPr>
          <a:xfrm>
            <a:off x="1547664" y="4653136"/>
            <a:ext cx="7315200" cy="685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dirty="0" smtClean="0">
                <a:solidFill>
                  <a:srgbClr val="6C3304"/>
                </a:solidFill>
                <a:latin typeface="+mj-lt"/>
                <a:ea typeface="+mj-ea"/>
                <a:cs typeface="+mj-cs"/>
              </a:rPr>
              <a:t>PUBLIC SPENDING IN EDUCATION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rgbClr val="6C330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763688" y="764704"/>
            <a:ext cx="69127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4400" dirty="0" err="1" smtClean="0">
                <a:solidFill>
                  <a:srgbClr val="6C3304"/>
                </a:solidFill>
              </a:rPr>
              <a:t>Spain</a:t>
            </a:r>
            <a:r>
              <a:rPr lang="es-ES" sz="4400" dirty="0" smtClean="0">
                <a:solidFill>
                  <a:srgbClr val="6C3304"/>
                </a:solidFill>
              </a:rPr>
              <a:t>:     6% GDP(*)</a:t>
            </a:r>
          </a:p>
          <a:p>
            <a:pPr>
              <a:buFont typeface="Arial" pitchFamily="34" charset="0"/>
              <a:buChar char="•"/>
            </a:pPr>
            <a:r>
              <a:rPr lang="es-ES" sz="4400" dirty="0" err="1" smtClean="0">
                <a:solidFill>
                  <a:srgbClr val="6C3304"/>
                </a:solidFill>
              </a:rPr>
              <a:t>Canada</a:t>
            </a:r>
            <a:r>
              <a:rPr lang="es-ES" sz="4400" dirty="0" smtClean="0">
                <a:solidFill>
                  <a:srgbClr val="6C3304"/>
                </a:solidFill>
              </a:rPr>
              <a:t>: 5.3% GDP(**)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051720" y="5661248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SOURCES:</a:t>
            </a:r>
            <a:endParaRPr lang="es-ES" dirty="0" smtClean="0">
              <a:hlinkClick r:id="rId2"/>
            </a:endParaRPr>
          </a:p>
          <a:p>
            <a:r>
              <a:rPr lang="es-ES" dirty="0" smtClean="0">
                <a:hlinkClick r:id="rId3"/>
              </a:rPr>
              <a:t>(*) OCDE</a:t>
            </a:r>
            <a:endParaRPr lang="es-ES" dirty="0" smtClean="0"/>
          </a:p>
          <a:p>
            <a:r>
              <a:rPr lang="es-ES" dirty="0" smtClean="0">
                <a:hlinkClick r:id="rId4"/>
              </a:rPr>
              <a:t>(**) WORLD BANK</a:t>
            </a:r>
            <a:endParaRPr lang="es-ES" dirty="0"/>
          </a:p>
        </p:txBody>
      </p:sp>
      <p:sp>
        <p:nvSpPr>
          <p:cNvPr id="10" name="9 Flecha derecha">
            <a:hlinkClick r:id="rId5" action="ppaction://hlinksldjump"/>
          </p:cNvPr>
          <p:cNvSpPr/>
          <p:nvPr/>
        </p:nvSpPr>
        <p:spPr>
          <a:xfrm flipH="1">
            <a:off x="251520" y="5733256"/>
            <a:ext cx="1008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Título"/>
          <p:cNvSpPr txBox="1">
            <a:spLocks/>
          </p:cNvSpPr>
          <p:nvPr/>
        </p:nvSpPr>
        <p:spPr>
          <a:xfrm>
            <a:off x="1547664" y="4653136"/>
            <a:ext cx="7315200" cy="685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dirty="0" smtClean="0">
                <a:solidFill>
                  <a:srgbClr val="6C3304"/>
                </a:solidFill>
                <a:latin typeface="+mj-lt"/>
                <a:ea typeface="+mj-ea"/>
                <a:cs typeface="+mj-cs"/>
              </a:rPr>
              <a:t>CHANGE IN METHODOLOGY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rgbClr val="6C330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3 Flecha derecha">
            <a:hlinkClick r:id="rId2" action="ppaction://hlinksldjump"/>
          </p:cNvPr>
          <p:cNvSpPr/>
          <p:nvPr/>
        </p:nvSpPr>
        <p:spPr>
          <a:xfrm>
            <a:off x="7308304" y="5877272"/>
            <a:ext cx="1008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1763688" y="764704"/>
            <a:ext cx="69127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4400" dirty="0" err="1" smtClean="0">
                <a:solidFill>
                  <a:srgbClr val="6C3304"/>
                </a:solidFill>
              </a:rPr>
              <a:t>Traditional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approach</a:t>
            </a:r>
            <a:r>
              <a:rPr lang="es-ES" sz="4400" dirty="0" smtClean="0">
                <a:solidFill>
                  <a:srgbClr val="6C3304"/>
                </a:solidFill>
              </a:rPr>
              <a:t>: </a:t>
            </a:r>
            <a:r>
              <a:rPr lang="es-ES" sz="4400" dirty="0" err="1" smtClean="0">
                <a:solidFill>
                  <a:srgbClr val="6C3304"/>
                </a:solidFill>
              </a:rPr>
              <a:t>focus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on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contents</a:t>
            </a:r>
            <a:endParaRPr lang="es-ES" sz="4400" dirty="0" smtClean="0">
              <a:solidFill>
                <a:srgbClr val="6C3304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4400" dirty="0" smtClean="0">
                <a:solidFill>
                  <a:srgbClr val="6C3304"/>
                </a:solidFill>
              </a:rPr>
              <a:t>New </a:t>
            </a:r>
            <a:r>
              <a:rPr lang="es-ES" sz="4400" dirty="0" err="1" smtClean="0">
                <a:solidFill>
                  <a:srgbClr val="6C3304"/>
                </a:solidFill>
              </a:rPr>
              <a:t>approach</a:t>
            </a:r>
            <a:r>
              <a:rPr lang="es-ES" sz="4400" dirty="0" smtClean="0">
                <a:solidFill>
                  <a:srgbClr val="6C3304"/>
                </a:solidFill>
              </a:rPr>
              <a:t>: </a:t>
            </a:r>
            <a:r>
              <a:rPr lang="es-ES" sz="4400" dirty="0" err="1" smtClean="0">
                <a:solidFill>
                  <a:srgbClr val="6C3304"/>
                </a:solidFill>
              </a:rPr>
              <a:t>focus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on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competencies</a:t>
            </a:r>
            <a:r>
              <a:rPr lang="es-ES" sz="4400" dirty="0" smtClean="0">
                <a:solidFill>
                  <a:srgbClr val="6C3304"/>
                </a:solidFill>
              </a:rPr>
              <a:t>. </a:t>
            </a:r>
            <a:r>
              <a:rPr lang="es-ES" sz="4400" dirty="0" err="1" smtClean="0">
                <a:solidFill>
                  <a:srgbClr val="6C3304"/>
                </a:solidFill>
              </a:rPr>
              <a:t>Example</a:t>
            </a:r>
            <a:r>
              <a:rPr lang="es-ES" sz="4400" dirty="0" smtClean="0">
                <a:solidFill>
                  <a:srgbClr val="6C3304"/>
                </a:solidFill>
              </a:rPr>
              <a:t>: PBL</a:t>
            </a:r>
          </a:p>
        </p:txBody>
      </p:sp>
      <p:sp>
        <p:nvSpPr>
          <p:cNvPr id="8" name="1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5589240"/>
            <a:ext cx="7315200" cy="685800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660066"/>
                </a:solidFill>
              </a:rPr>
              <a:t>WHY</a:t>
            </a:r>
            <a:r>
              <a:rPr lang="es-ES" sz="3200" dirty="0" smtClean="0"/>
              <a:t> DO WE NEED INDICATORS?</a:t>
            </a:r>
            <a:endParaRPr lang="es-ES" sz="3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Título"/>
          <p:cNvSpPr txBox="1">
            <a:spLocks/>
          </p:cNvSpPr>
          <p:nvPr/>
        </p:nvSpPr>
        <p:spPr>
          <a:xfrm>
            <a:off x="1547664" y="4653136"/>
            <a:ext cx="7315200" cy="685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noProof="0" dirty="0" smtClean="0">
                <a:solidFill>
                  <a:srgbClr val="6C3304"/>
                </a:solidFill>
                <a:latin typeface="+mj-lt"/>
                <a:ea typeface="+mj-ea"/>
                <a:cs typeface="+mj-cs"/>
              </a:rPr>
              <a:t>ACHIEVEMENT INDICATORS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rgbClr val="6C330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3 Flecha derecha">
            <a:hlinkClick r:id="rId2" action="ppaction://hlinksldjump"/>
          </p:cNvPr>
          <p:cNvSpPr/>
          <p:nvPr/>
        </p:nvSpPr>
        <p:spPr>
          <a:xfrm>
            <a:off x="7308304" y="5877272"/>
            <a:ext cx="1008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1763688" y="764704"/>
            <a:ext cx="69127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4400" dirty="0" err="1" smtClean="0">
                <a:solidFill>
                  <a:srgbClr val="6C3304"/>
                </a:solidFill>
              </a:rPr>
              <a:t>How</a:t>
            </a:r>
            <a:r>
              <a:rPr lang="es-ES" sz="4400" dirty="0" smtClean="0">
                <a:solidFill>
                  <a:srgbClr val="6C3304"/>
                </a:solidFill>
              </a:rPr>
              <a:t> do </a:t>
            </a:r>
            <a:r>
              <a:rPr lang="es-ES" sz="4400" dirty="0" err="1" smtClean="0">
                <a:solidFill>
                  <a:srgbClr val="6C3304"/>
                </a:solidFill>
              </a:rPr>
              <a:t>we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kwow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whether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or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not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the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change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works</a:t>
            </a:r>
            <a:r>
              <a:rPr lang="es-ES" sz="4400" dirty="0" smtClean="0">
                <a:solidFill>
                  <a:srgbClr val="6C3304"/>
                </a:solidFill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ES" sz="4400" dirty="0" err="1" smtClean="0">
                <a:solidFill>
                  <a:srgbClr val="6C3304"/>
                </a:solidFill>
              </a:rPr>
              <a:t>We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need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achievement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indicators</a:t>
            </a:r>
            <a:endParaRPr lang="es-ES" sz="4400" dirty="0" smtClean="0">
              <a:solidFill>
                <a:srgbClr val="6C3304"/>
              </a:solidFill>
            </a:endParaRPr>
          </a:p>
        </p:txBody>
      </p:sp>
      <p:sp>
        <p:nvSpPr>
          <p:cNvPr id="9" name="1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5589240"/>
            <a:ext cx="7315200" cy="685800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660066"/>
                </a:solidFill>
              </a:rPr>
              <a:t>WHY</a:t>
            </a:r>
            <a:r>
              <a:rPr lang="es-ES" sz="3200" dirty="0" smtClean="0"/>
              <a:t> DO WE NEED INDICATORS?</a:t>
            </a:r>
            <a:endParaRPr lang="es-ES" sz="3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Título"/>
          <p:cNvSpPr txBox="1">
            <a:spLocks/>
          </p:cNvSpPr>
          <p:nvPr/>
        </p:nvSpPr>
        <p:spPr>
          <a:xfrm>
            <a:off x="1547664" y="4653136"/>
            <a:ext cx="7315200" cy="685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noProof="0" dirty="0" smtClean="0">
                <a:solidFill>
                  <a:srgbClr val="6C3304"/>
                </a:solidFill>
                <a:latin typeface="+mj-lt"/>
                <a:ea typeface="+mj-ea"/>
                <a:cs typeface="+mj-cs"/>
              </a:rPr>
              <a:t>WHAT IS AN ACHIEVEMENT INDICATOR?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rgbClr val="6C330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3 Flecha derecha">
            <a:hlinkClick r:id="rId2" action="ppaction://hlinksldjump"/>
          </p:cNvPr>
          <p:cNvSpPr/>
          <p:nvPr/>
        </p:nvSpPr>
        <p:spPr>
          <a:xfrm>
            <a:off x="7308304" y="5877272"/>
            <a:ext cx="10081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1763688" y="764704"/>
            <a:ext cx="691276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4400" dirty="0" err="1" smtClean="0">
                <a:solidFill>
                  <a:srgbClr val="6C3304"/>
                </a:solidFill>
              </a:rPr>
              <a:t>Any</a:t>
            </a:r>
            <a:r>
              <a:rPr lang="es-ES" sz="4400" dirty="0" smtClean="0">
                <a:solidFill>
                  <a:srgbClr val="6C3304"/>
                </a:solidFill>
              </a:rPr>
              <a:t> concept </a:t>
            </a:r>
            <a:r>
              <a:rPr lang="es-ES" sz="4400" dirty="0" err="1" smtClean="0">
                <a:solidFill>
                  <a:srgbClr val="6C3304"/>
                </a:solidFill>
              </a:rPr>
              <a:t>that</a:t>
            </a:r>
            <a:r>
              <a:rPr lang="es-ES" sz="4400" dirty="0" smtClean="0">
                <a:solidFill>
                  <a:srgbClr val="6C3304"/>
                </a:solidFill>
              </a:rPr>
              <a:t> can </a:t>
            </a:r>
            <a:r>
              <a:rPr lang="es-ES" sz="4400" dirty="0" err="1" smtClean="0">
                <a:solidFill>
                  <a:srgbClr val="6C3304"/>
                </a:solidFill>
              </a:rPr>
              <a:t>be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quantified</a:t>
            </a:r>
            <a:r>
              <a:rPr lang="es-ES" sz="4400" dirty="0" smtClean="0">
                <a:solidFill>
                  <a:srgbClr val="6C3304"/>
                </a:solidFill>
              </a:rPr>
              <a:t> and </a:t>
            </a:r>
            <a:r>
              <a:rPr lang="es-ES" sz="4400" dirty="0" err="1" smtClean="0">
                <a:solidFill>
                  <a:srgbClr val="6C3304"/>
                </a:solidFill>
              </a:rPr>
              <a:t>is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meaningful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into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the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learning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  <a:r>
              <a:rPr lang="es-ES" sz="4400" dirty="0" err="1" smtClean="0">
                <a:solidFill>
                  <a:srgbClr val="6C3304"/>
                </a:solidFill>
              </a:rPr>
              <a:t>process</a:t>
            </a:r>
            <a:r>
              <a:rPr lang="es-ES" sz="4400" dirty="0" smtClean="0">
                <a:solidFill>
                  <a:srgbClr val="6C3304"/>
                </a:solidFill>
              </a:rPr>
              <a:t> </a:t>
            </a:r>
          </a:p>
        </p:txBody>
      </p:sp>
      <p:sp>
        <p:nvSpPr>
          <p:cNvPr id="6" name="1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5589240"/>
            <a:ext cx="7315200" cy="685800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660066"/>
                </a:solidFill>
              </a:rPr>
              <a:t>SO WHAT?</a:t>
            </a:r>
            <a:endParaRPr lang="es-ES" sz="3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Personalizado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462602"/>
      </a:hlink>
      <a:folHlink>
        <a:srgbClr val="FFFF00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1054</TotalTime>
  <Words>505</Words>
  <Application>Microsoft Office PowerPoint</Application>
  <PresentationFormat>Presentación en pantalla (4:3)</PresentationFormat>
  <Paragraphs>84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Intermedio</vt:lpstr>
      <vt:lpstr>PERSONAL GROWTH PLAN</vt:lpstr>
      <vt:lpstr>Diapositiva 2</vt:lpstr>
      <vt:lpstr>LEARNING PERFORMANCE INDICATORS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Example</vt:lpstr>
      <vt:lpstr>COMMUNITY BUILDING INDICATORS</vt:lpstr>
      <vt:lpstr>COMMUNITY BUILDING INDICATORS</vt:lpstr>
      <vt:lpstr>COMMUNITY BUILDING INDICATORS</vt:lpstr>
      <vt:lpstr>COMMUNITY BUILDING INDICATORS</vt:lpstr>
      <vt:lpstr>NEXT STEPS</vt:lpstr>
      <vt:lpstr>Any questions?  </vt:lpstr>
      <vt:lpstr>By the way… My family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GROWT PLAN</dc:title>
  <dc:creator>SECRETARIA</dc:creator>
  <cp:lastModifiedBy>SECRETARIA</cp:lastModifiedBy>
  <cp:revision>9</cp:revision>
  <dcterms:created xsi:type="dcterms:W3CDTF">2017-07-24T15:21:10Z</dcterms:created>
  <dcterms:modified xsi:type="dcterms:W3CDTF">2017-07-27T17:07:42Z</dcterms:modified>
</cp:coreProperties>
</file>