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44"/>
  </p:notesMasterIdLst>
  <p:sldIdLst>
    <p:sldId id="513" r:id="rId2"/>
    <p:sldId id="730" r:id="rId3"/>
    <p:sldId id="747" r:id="rId4"/>
    <p:sldId id="936" r:id="rId5"/>
    <p:sldId id="763" r:id="rId6"/>
    <p:sldId id="735" r:id="rId7"/>
    <p:sldId id="736" r:id="rId8"/>
    <p:sldId id="750" r:id="rId9"/>
    <p:sldId id="942" r:id="rId10"/>
    <p:sldId id="745" r:id="rId11"/>
    <p:sldId id="758" r:id="rId12"/>
    <p:sldId id="760" r:id="rId13"/>
    <p:sldId id="759" r:id="rId14"/>
    <p:sldId id="628" r:id="rId15"/>
    <p:sldId id="877" r:id="rId16"/>
    <p:sldId id="884" r:id="rId17"/>
    <p:sldId id="878" r:id="rId18"/>
    <p:sldId id="879" r:id="rId19"/>
    <p:sldId id="762" r:id="rId20"/>
    <p:sldId id="886" r:id="rId21"/>
    <p:sldId id="887" r:id="rId22"/>
    <p:sldId id="888" r:id="rId23"/>
    <p:sldId id="889" r:id="rId24"/>
    <p:sldId id="890" r:id="rId25"/>
    <p:sldId id="891" r:id="rId26"/>
    <p:sldId id="892" r:id="rId27"/>
    <p:sldId id="893" r:id="rId28"/>
    <p:sldId id="897" r:id="rId29"/>
    <p:sldId id="898" r:id="rId30"/>
    <p:sldId id="899" r:id="rId31"/>
    <p:sldId id="900" r:id="rId32"/>
    <p:sldId id="901" r:id="rId33"/>
    <p:sldId id="902" r:id="rId34"/>
    <p:sldId id="903" r:id="rId35"/>
    <p:sldId id="904" r:id="rId36"/>
    <p:sldId id="940" r:id="rId37"/>
    <p:sldId id="937" r:id="rId38"/>
    <p:sldId id="941" r:id="rId39"/>
    <p:sldId id="922" r:id="rId40"/>
    <p:sldId id="823" r:id="rId41"/>
    <p:sldId id="766" r:id="rId42"/>
    <p:sldId id="291" r:id="rId43"/>
  </p:sldIdLst>
  <p:sldSz cx="9144000" cy="5143500" type="screen16x9"/>
  <p:notesSz cx="6858000" cy="9144000"/>
  <p:custDataLst>
    <p:tags r:id="rId45"/>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cmAuthor>
  <p:cmAuthor id="2" name="Bob Vachon" initials="BV" lastIdx="24"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7E8"/>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906" autoAdjust="0"/>
    <p:restoredTop sz="99166" autoAdjust="0"/>
  </p:normalViewPr>
  <p:slideViewPr>
    <p:cSldViewPr snapToGrid="0" showGuides="1">
      <p:cViewPr>
        <p:scale>
          <a:sx n="100" d="100"/>
          <a:sy n="100" d="100"/>
        </p:scale>
        <p:origin x="-72" y="-744"/>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3" d="100"/>
          <a:sy n="83" d="100"/>
        </p:scale>
        <p:origin x="-382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4: </a:t>
            </a:r>
            <a:r>
              <a:rPr lang="x-none"/>
              <a:t>Mantenimiento preventivo y resolución de problemas</a:t>
            </a:r>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10</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4: </a:t>
            </a:r>
            <a:r>
              <a:rPr lang="x-none" sz="1200"/>
              <a:t>Mantenimiento preventivo y</a:t>
            </a:r>
            <a:r>
              <a:rPr lang="x-none" sz="1200" baseline="0"/>
              <a:t> </a:t>
            </a:r>
            <a:r>
              <a:rPr lang="x-none" sz="1200"/>
              <a:t>resolución de problemas</a:t>
            </a:r>
          </a:p>
        </p:txBody>
      </p:sp>
      <p:sp>
        <p:nvSpPr>
          <p:cNvPr id="4" name="Slide Number Placeholder 3"/>
          <p:cNvSpPr>
            <a:spLocks noGrp="1"/>
          </p:cNvSpPr>
          <p:nvPr>
            <p:ph type="sldNum" sz="quarter" idx="10"/>
          </p:nvPr>
        </p:nvSpPr>
        <p:spPr/>
        <p:txBody>
          <a:bodyPr/>
          <a:lstStyle/>
          <a:p>
            <a:pPr rtl="0"/>
            <a:fld id="{5641018C-6CAF-B84E-B92C-ECB119457FBA}" type="slidenum">
              <a:rPr/>
              <a:t>11</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4: </a:t>
            </a:r>
            <a:r>
              <a:rPr lang="x-none" sz="1200"/>
              <a:t>Mantenimiento preventivo y</a:t>
            </a:r>
            <a:r>
              <a:rPr lang="x-none" sz="1200" baseline="0"/>
              <a:t> </a:t>
            </a:r>
            <a:r>
              <a:rPr lang="x-none" sz="1200"/>
              <a:t>resolución de problemas</a:t>
            </a:r>
          </a:p>
          <a:p>
            <a:endParaRPr lang="en-GB" dirty="0"/>
          </a:p>
        </p:txBody>
      </p:sp>
    </p:spTree>
    <p:extLst>
      <p:ext uri="{BB962C8B-B14F-4D97-AF65-F5344CB8AC3E}">
        <p14:creationId xmlns:p14="http://schemas.microsoft.com/office/powerpoint/2010/main" val="1024752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4 – </a:t>
            </a:r>
            <a:r>
              <a:rPr lang="x-none" sz="1200"/>
              <a:t>Mantenimiento preventivo y</a:t>
            </a:r>
            <a:r>
              <a:rPr lang="x-none" sz="1200" baseline="0"/>
              <a:t> </a:t>
            </a:r>
            <a:r>
              <a:rPr lang="x-none" sz="1200"/>
              <a:t>resolución de problemas</a:t>
            </a:r>
          </a:p>
          <a:p>
            <a:pPr rtl="0">
              <a:buFontTx/>
              <a:buNone/>
            </a:pPr>
            <a:r>
              <a:rPr lang="x-none" sz="1200" b="0"/>
              <a:t>4.1 – </a:t>
            </a:r>
            <a:r>
              <a:rPr lang="x-none" sz="1200"/>
              <a:t>Mantenimiento preventivo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4.1 – Mantenimiento preventivo</a:t>
            </a:r>
          </a:p>
          <a:p>
            <a:pPr rtl="0">
              <a:buFontTx/>
              <a:buNone/>
            </a:pPr>
            <a:r>
              <a:rPr lang="x-none" sz="1200" b="0"/>
              <a:t>4.1.1 – Descripción general del mantenimiento preventivo de la computadora</a:t>
            </a:r>
          </a:p>
          <a:p>
            <a:pPr rtl="0">
              <a:buFontTx/>
              <a:buNone/>
            </a:pPr>
            <a:r>
              <a:rPr lang="x-none" sz="1200" b="0"/>
              <a:t>4.1.1.1 – Beneficios del mantenimiento preventivo</a:t>
            </a:r>
          </a:p>
        </p:txBody>
      </p:sp>
    </p:spTree>
    <p:extLst>
      <p:ext uri="{BB962C8B-B14F-4D97-AF65-F5344CB8AC3E}">
        <p14:creationId xmlns:p14="http://schemas.microsoft.com/office/powerpoint/2010/main" val="3525190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4.1 – Mantenimiento preventivo</a:t>
            </a:r>
          </a:p>
          <a:p>
            <a:pPr rtl="0">
              <a:buFontTx/>
              <a:buNone/>
            </a:pPr>
            <a:r>
              <a:rPr lang="x-none" sz="1200" b="0"/>
              <a:t>4.1.1 – Descripción general del mantenimiento preventivo de la computadora</a:t>
            </a:r>
          </a:p>
          <a:p>
            <a:pPr rtl="0">
              <a:buFontTx/>
              <a:buNone/>
            </a:pPr>
            <a:r>
              <a:rPr lang="x-none" sz="1200" b="0"/>
              <a:t>4.1.1.2 – Mantenimiento preventivo: polvo</a:t>
            </a:r>
          </a:p>
        </p:txBody>
      </p:sp>
    </p:spTree>
    <p:extLst>
      <p:ext uri="{BB962C8B-B14F-4D97-AF65-F5344CB8AC3E}">
        <p14:creationId xmlns:p14="http://schemas.microsoft.com/office/powerpoint/2010/main" val="3117707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4.1 – Mantenimiento preventivo</a:t>
            </a:r>
          </a:p>
          <a:p>
            <a:pPr rtl="0">
              <a:buFontTx/>
              <a:buNone/>
            </a:pPr>
            <a:r>
              <a:rPr lang="x-none" sz="1200" b="0"/>
              <a:t>4.1.1 – Descripción general del mantenimiento preventivo de la computadora</a:t>
            </a:r>
          </a:p>
          <a:p>
            <a:pPr rtl="0">
              <a:buFontTx/>
              <a:buNone/>
            </a:pPr>
            <a:r>
              <a:rPr lang="x-none" sz="1200" b="0"/>
              <a:t>4.1.1.3 – Mantenimiento preventivo: componentes internos</a:t>
            </a:r>
          </a:p>
          <a:p>
            <a:pPr>
              <a:buFontTx/>
              <a:buNone/>
            </a:pPr>
            <a:endParaRPr lang="en-GB" b="0" dirty="0"/>
          </a:p>
        </p:txBody>
      </p:sp>
    </p:spTree>
    <p:extLst>
      <p:ext uri="{BB962C8B-B14F-4D97-AF65-F5344CB8AC3E}">
        <p14:creationId xmlns:p14="http://schemas.microsoft.com/office/powerpoint/2010/main" val="3071951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4.1 – Mantenimiento preventivo</a:t>
            </a:r>
          </a:p>
          <a:p>
            <a:pPr rtl="0">
              <a:buFontTx/>
              <a:buNone/>
            </a:pPr>
            <a:r>
              <a:rPr lang="x-none" sz="1200" b="0"/>
              <a:t>4.1.1: Descripción general del mantenimiento preventivo de la computadora</a:t>
            </a:r>
          </a:p>
          <a:p>
            <a:pPr rtl="0">
              <a:buFontTx/>
              <a:buNone/>
            </a:pPr>
            <a:r>
              <a:rPr lang="x-none" sz="1200" b="0"/>
              <a:t>4.1.1.4 – Mantenimiento preventivo: cuestiones ambientales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3514303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4.1 – Mantenimiento preventivo</a:t>
            </a:r>
          </a:p>
          <a:p>
            <a:pPr rtl="0">
              <a:buFontTx/>
              <a:buNone/>
            </a:pPr>
            <a:r>
              <a:rPr lang="x-none" sz="1200" b="0"/>
              <a:t>4.1.1: Descripción general del mantenimiento preventivo de la computadora</a:t>
            </a:r>
          </a:p>
          <a:p>
            <a:pPr rtl="0">
              <a:buFontTx/>
              <a:buNone/>
            </a:pPr>
            <a:r>
              <a:rPr lang="x-none" sz="1200" b="0"/>
              <a:t>4.1.1.5 – Mantenimiento</a:t>
            </a:r>
            <a:r>
              <a:rPr lang="x-none" sz="1200" b="0" baseline="0"/>
              <a:t> preventivo: software</a:t>
            </a:r>
          </a:p>
          <a:p>
            <a:pPr rtl="0">
              <a:buFontTx/>
              <a:buNone/>
            </a:pPr>
            <a:r>
              <a:rPr lang="x-none" sz="1200" b="0" baseline="0"/>
              <a:t>4.1.1.6 – Verifique su comprensión: mantenimiento preventivo</a:t>
            </a:r>
          </a:p>
        </p:txBody>
      </p:sp>
    </p:spTree>
    <p:extLst>
      <p:ext uri="{BB962C8B-B14F-4D97-AF65-F5344CB8AC3E}">
        <p14:creationId xmlns:p14="http://schemas.microsoft.com/office/powerpoint/2010/main" val="375657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4 – Mantenimiento preventivo y resolución de problemas</a:t>
            </a:r>
          </a:p>
          <a:p>
            <a:pPr rtl="0">
              <a:buFontTx/>
              <a:buNone/>
            </a:pPr>
            <a:r>
              <a:rPr lang="x-none" sz="1200" b="0"/>
              <a:t>4.2 – Proceso de solución de problemas</a:t>
            </a:r>
          </a:p>
          <a:p>
            <a:pPr rtl="0">
              <a:buFontTx/>
              <a:buNone/>
            </a:pPr>
            <a:r>
              <a:rPr lang="x-none" sz="1200" b="0"/>
              <a:t>4.2.1 Pasos del proceso de solución de problemas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19</a:t>
            </a:fld>
            <a:endParaRPr/>
          </a:p>
        </p:txBody>
      </p:sp>
    </p:spTree>
    <p:extLst>
      <p:ext uri="{BB962C8B-B14F-4D97-AF65-F5344CB8AC3E}">
        <p14:creationId xmlns:p14="http://schemas.microsoft.com/office/powerpoint/2010/main" val="1297932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4.2.1.1. Introducción a la resolución de problemas</a:t>
            </a:r>
          </a:p>
          <a:p>
            <a:endParaRPr lang="en-US" dirty="0"/>
          </a:p>
        </p:txBody>
      </p:sp>
    </p:spTree>
    <p:extLst>
      <p:ext uri="{BB962C8B-B14F-4D97-AF65-F5344CB8AC3E}">
        <p14:creationId xmlns:p14="http://schemas.microsoft.com/office/powerpoint/2010/main" val="2755729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4.2.1.2 Pasos del proceso de solución de problemas</a:t>
            </a:r>
          </a:p>
          <a:p>
            <a:endParaRPr lang="en-US" dirty="0"/>
          </a:p>
        </p:txBody>
      </p:sp>
    </p:spTree>
    <p:extLst>
      <p:ext uri="{BB962C8B-B14F-4D97-AF65-F5344CB8AC3E}">
        <p14:creationId xmlns:p14="http://schemas.microsoft.com/office/powerpoint/2010/main" val="2708532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4.2.1.3 Identificación del problema</a:t>
            </a:r>
          </a:p>
          <a:p>
            <a:pPr rtl="0">
              <a:buFontTx/>
              <a:buNone/>
            </a:pPr>
            <a:r>
              <a:rPr lang="x-none" sz="1200" b="0"/>
              <a:t>4.2.1.4 – Verifique su comprensión: Identificación del problema</a:t>
            </a:r>
          </a:p>
          <a:p>
            <a:endParaRPr lang="en-US" dirty="0"/>
          </a:p>
        </p:txBody>
      </p:sp>
    </p:spTree>
    <p:extLst>
      <p:ext uri="{BB962C8B-B14F-4D97-AF65-F5344CB8AC3E}">
        <p14:creationId xmlns:p14="http://schemas.microsoft.com/office/powerpoint/2010/main" val="2727374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4.2.1.5. Establecimiento de una teoría de causas probables</a:t>
            </a:r>
          </a:p>
          <a:p>
            <a:endParaRPr lang="en-US" dirty="0"/>
          </a:p>
        </p:txBody>
      </p:sp>
    </p:spTree>
    <p:extLst>
      <p:ext uri="{BB962C8B-B14F-4D97-AF65-F5344CB8AC3E}">
        <p14:creationId xmlns:p14="http://schemas.microsoft.com/office/powerpoint/2010/main" val="2580447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4.2.1.6 Puesta a prueba de la teoría para determinar la causa</a:t>
            </a:r>
          </a:p>
          <a:p>
            <a:endParaRPr lang="en-US" dirty="0"/>
          </a:p>
        </p:txBody>
      </p:sp>
    </p:spTree>
    <p:extLst>
      <p:ext uri="{BB962C8B-B14F-4D97-AF65-F5344CB8AC3E}">
        <p14:creationId xmlns:p14="http://schemas.microsoft.com/office/powerpoint/2010/main" val="1488380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4.2.1.7 </a:t>
            </a:r>
            <a:r>
              <a:rPr lang="x-none" sz="1200" b="0" i="0" kern="1200">
                <a:solidFill>
                  <a:schemeClr val="tx1"/>
                </a:solidFill>
                <a:effectLst/>
                <a:latin typeface="+mn-lt"/>
                <a:ea typeface="+mn-ea"/>
                <a:cs typeface="+mn-cs"/>
              </a:rPr>
              <a:t>Establecimiento de un plan de acción para resolver el problema e implementar la solución</a:t>
            </a:r>
          </a:p>
        </p:txBody>
      </p:sp>
    </p:spTree>
    <p:extLst>
      <p:ext uri="{BB962C8B-B14F-4D97-AF65-F5344CB8AC3E}">
        <p14:creationId xmlns:p14="http://schemas.microsoft.com/office/powerpoint/2010/main" val="1563610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4.2.1.8 </a:t>
            </a:r>
            <a:r>
              <a:rPr lang="x-none" sz="1200"/>
              <a:t>Verificación de la funcionalidad total del sistema y, si corresponde, implementación de medidas preventivas</a:t>
            </a:r>
          </a:p>
        </p:txBody>
      </p:sp>
    </p:spTree>
    <p:extLst>
      <p:ext uri="{BB962C8B-B14F-4D97-AF65-F5344CB8AC3E}">
        <p14:creationId xmlns:p14="http://schemas.microsoft.com/office/powerpoint/2010/main" val="2485790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4.2.1 Pasos del proceso de solución de problemas</a:t>
            </a:r>
          </a:p>
          <a:p>
            <a:pPr rtl="0">
              <a:buFontTx/>
              <a:buNone/>
            </a:pPr>
            <a:r>
              <a:rPr lang="x-none" sz="1200" b="0"/>
              <a:t>4.2.1.9 </a:t>
            </a:r>
            <a:r>
              <a:rPr lang="x-none" sz="1200"/>
              <a:t>Registro de hallazgos, acciones y resultados</a:t>
            </a:r>
          </a:p>
          <a:p>
            <a:pPr rtl="0">
              <a:buFontTx/>
              <a:buNone/>
            </a:pPr>
            <a:r>
              <a:rPr lang="x-none" sz="1200"/>
              <a:t>4.2.1.10 – Verifique su comprensión: numeración de los pasos</a:t>
            </a:r>
          </a:p>
        </p:txBody>
      </p:sp>
    </p:spTree>
    <p:extLst>
      <p:ext uri="{BB962C8B-B14F-4D97-AF65-F5344CB8AC3E}">
        <p14:creationId xmlns:p14="http://schemas.microsoft.com/office/powerpoint/2010/main" val="34369540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4.2 – Proceso de solución de problemas</a:t>
            </a:r>
          </a:p>
          <a:p>
            <a:pPr rtl="0">
              <a:buFontTx/>
              <a:buNone/>
            </a:pPr>
            <a:r>
              <a:rPr lang="x-none" sz="1200" b="0" dirty="0"/>
              <a:t>4.2.2 – Problemas y soluciones comunes de las PC</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dirty="0"/>
              <a:t>4.2.2.1 – </a:t>
            </a:r>
            <a:r>
              <a:rPr lang="x-none" b="0" dirty="0"/>
              <a:t>Problemas y soluciones comunes de las PC</a:t>
            </a:r>
          </a:p>
          <a:p>
            <a:pPr>
              <a:buFontTx/>
              <a:buNone/>
            </a:pPr>
            <a:endParaRPr lang="en-US" sz="1200" b="0" dirty="0"/>
          </a:p>
        </p:txBody>
      </p:sp>
    </p:spTree>
    <p:extLst>
      <p:ext uri="{BB962C8B-B14F-4D97-AF65-F5344CB8AC3E}">
        <p14:creationId xmlns:p14="http://schemas.microsoft.com/office/powerpoint/2010/main" val="26445349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rtl="0">
              <a:buFontTx/>
              <a:buNone/>
            </a:pPr>
            <a:r>
              <a:rPr lang="x-none" sz="1200" b="0"/>
              <a:t>4.2.2 – Problemas y soluciones comunes de las PC</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4.2.2.2 - </a:t>
            </a:r>
            <a:r>
              <a:rPr lang="x-none" b="0"/>
              <a:t>Problemas y soluciones comunes para</a:t>
            </a:r>
            <a:r>
              <a:rPr lang="x-none" b="0" baseline="0"/>
              <a:t> los dispositivos de almacenamiento</a:t>
            </a:r>
          </a:p>
        </p:txBody>
      </p:sp>
    </p:spTree>
    <p:extLst>
      <p:ext uri="{BB962C8B-B14F-4D97-AF65-F5344CB8AC3E}">
        <p14:creationId xmlns:p14="http://schemas.microsoft.com/office/powerpoint/2010/main" val="3832232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4: </a:t>
            </a:r>
            <a:r>
              <a:rPr lang="x-none" sz="1200"/>
              <a:t>Mantenimiento preventivo y</a:t>
            </a:r>
            <a:r>
              <a:rPr lang="x-none" sz="1200" baseline="0"/>
              <a:t> </a:t>
            </a:r>
            <a:r>
              <a:rPr lang="x-none" sz="1200"/>
              <a:t>resolución de problemas</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4.2 – Proceso de solución de problemas</a:t>
            </a:r>
          </a:p>
          <a:p>
            <a:pPr rtl="0">
              <a:buFontTx/>
              <a:buNone/>
            </a:pPr>
            <a:r>
              <a:rPr lang="x-none" sz="1200" b="0" dirty="0"/>
              <a:t>4.2.2 – Problemas y soluciones comunes de las PC</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dirty="0"/>
              <a:t>4.2.2.3 - </a:t>
            </a:r>
            <a:r>
              <a:rPr lang="x-none" b="0" dirty="0"/>
              <a:t>Problemas y soluciones comunes </a:t>
            </a:r>
            <a:r>
              <a:rPr lang="x-none" b="0" dirty="0" smtClean="0"/>
              <a:t>para </a:t>
            </a:r>
            <a:r>
              <a:rPr lang="x-none" sz="1200" dirty="0" smtClean="0"/>
              <a:t>las </a:t>
            </a:r>
            <a:r>
              <a:rPr lang="x-none" sz="1200" dirty="0"/>
              <a:t>placas base y los componentes internos</a:t>
            </a:r>
          </a:p>
        </p:txBody>
      </p:sp>
    </p:spTree>
    <p:extLst>
      <p:ext uri="{BB962C8B-B14F-4D97-AF65-F5344CB8AC3E}">
        <p14:creationId xmlns:p14="http://schemas.microsoft.com/office/powerpoint/2010/main" val="25083662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4.2 – Proceso de solución de problemas</a:t>
            </a:r>
          </a:p>
          <a:p>
            <a:pPr rtl="0">
              <a:buFontTx/>
              <a:buNone/>
            </a:pPr>
            <a:r>
              <a:rPr lang="x-none" sz="1200" b="0" dirty="0"/>
              <a:t>4.2.2 – Problemas y soluciones comunes de las PC</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dirty="0"/>
              <a:t>4.2.2.4 - </a:t>
            </a:r>
            <a:r>
              <a:rPr lang="x-none" b="0" dirty="0"/>
              <a:t>Problemas y soluciones comunes </a:t>
            </a:r>
            <a:r>
              <a:rPr lang="x-none" b="0" dirty="0" smtClean="0"/>
              <a:t>para </a:t>
            </a:r>
            <a:r>
              <a:rPr lang="x-none" sz="1200" dirty="0" smtClean="0"/>
              <a:t>las </a:t>
            </a:r>
            <a:r>
              <a:rPr lang="x-none" sz="1200" dirty="0"/>
              <a:t>fuentes de alimentación</a:t>
            </a:r>
          </a:p>
        </p:txBody>
      </p:sp>
    </p:spTree>
    <p:extLst>
      <p:ext uri="{BB962C8B-B14F-4D97-AF65-F5344CB8AC3E}">
        <p14:creationId xmlns:p14="http://schemas.microsoft.com/office/powerpoint/2010/main" val="35232829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4.2 – Proceso de solución de problemas</a:t>
            </a:r>
          </a:p>
          <a:p>
            <a:pPr rtl="0">
              <a:buFontTx/>
              <a:buNone/>
            </a:pPr>
            <a:r>
              <a:rPr lang="x-none" sz="1200" b="0" dirty="0"/>
              <a:t>4.2.2 – Problemas y soluciones comunes de las PC</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dirty="0"/>
              <a:t>4.2.2.5 - </a:t>
            </a:r>
            <a:r>
              <a:rPr lang="x-none" b="0" dirty="0"/>
              <a:t>Problemas y soluciones comunes </a:t>
            </a:r>
            <a:r>
              <a:rPr lang="x-none" b="0" dirty="0" smtClean="0"/>
              <a:t>para </a:t>
            </a:r>
            <a:r>
              <a:rPr lang="x-none" sz="1200" dirty="0" smtClean="0"/>
              <a:t>las </a:t>
            </a:r>
            <a:r>
              <a:rPr lang="x-none" sz="1200" dirty="0"/>
              <a:t>CPU y la memoria</a:t>
            </a:r>
          </a:p>
        </p:txBody>
      </p:sp>
    </p:spTree>
    <p:extLst>
      <p:ext uri="{BB962C8B-B14F-4D97-AF65-F5344CB8AC3E}">
        <p14:creationId xmlns:p14="http://schemas.microsoft.com/office/powerpoint/2010/main" val="9728229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4.2 – Proceso de solución de problemas</a:t>
            </a:r>
          </a:p>
          <a:p>
            <a:pPr rtl="0">
              <a:buFontTx/>
              <a:buNone/>
            </a:pPr>
            <a:r>
              <a:rPr lang="x-none" sz="1200" b="0" dirty="0"/>
              <a:t>4.2.2 – Problemas y soluciones comunes de las PC</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dirty="0"/>
              <a:t>4.2.2.6 - </a:t>
            </a:r>
            <a:r>
              <a:rPr lang="x-none" b="0" dirty="0"/>
              <a:t>Problemas y soluciones comunes </a:t>
            </a:r>
            <a:r>
              <a:rPr lang="x-none" b="0" dirty="0" smtClean="0"/>
              <a:t>para </a:t>
            </a:r>
            <a:r>
              <a:rPr lang="x-none" sz="1200" dirty="0" smtClean="0"/>
              <a:t>las </a:t>
            </a:r>
            <a:r>
              <a:rPr lang="x-none" sz="1200" dirty="0"/>
              <a:t>pantallas</a:t>
            </a:r>
          </a:p>
        </p:txBody>
      </p:sp>
    </p:spTree>
    <p:extLst>
      <p:ext uri="{BB962C8B-B14F-4D97-AF65-F5344CB8AC3E}">
        <p14:creationId xmlns:p14="http://schemas.microsoft.com/office/powerpoint/2010/main" val="2730500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 – Aplicación del proceso de solución de problemas a los componentes y los periféricos de la computadora</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4.2.3.1 – </a:t>
            </a:r>
            <a:r>
              <a:rPr lang="x-none" b="0"/>
              <a:t>Herramientas de referencia personal</a:t>
            </a:r>
          </a:p>
        </p:txBody>
      </p:sp>
    </p:spTree>
    <p:extLst>
      <p:ext uri="{BB962C8B-B14F-4D97-AF65-F5344CB8AC3E}">
        <p14:creationId xmlns:p14="http://schemas.microsoft.com/office/powerpoint/2010/main" val="29793776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 – Aplicación del proceso de solución de problemas a los componentes y los periféricos de la computadora</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4.2.3.2 – </a:t>
            </a:r>
            <a:r>
              <a:rPr lang="x-none" b="0"/>
              <a:t>Herramientas de referencia de Internet</a:t>
            </a:r>
          </a:p>
          <a:p>
            <a:pPr marL="0" marR="0" indent="0" algn="l" defTabSz="457200" rtl="0" eaLnBrk="1" fontAlgn="auto" latinLnBrk="0" hangingPunct="1">
              <a:lnSpc>
                <a:spcPct val="100000"/>
              </a:lnSpc>
              <a:spcBef>
                <a:spcPts val="0"/>
              </a:spcBef>
              <a:spcAft>
                <a:spcPts val="0"/>
              </a:spcAft>
              <a:buClrTx/>
              <a:buSzTx/>
              <a:buFontTx/>
              <a:buNone/>
              <a:tabLst/>
              <a:defRPr/>
            </a:pPr>
            <a:r>
              <a:rPr lang="x-none" b="0"/>
              <a:t>4.2.3.3 – Verifique su comprensión: herramientas de referencia</a:t>
            </a:r>
          </a:p>
        </p:txBody>
      </p:sp>
    </p:spTree>
    <p:extLst>
      <p:ext uri="{BB962C8B-B14F-4D97-AF65-F5344CB8AC3E}">
        <p14:creationId xmlns:p14="http://schemas.microsoft.com/office/powerpoint/2010/main" val="38069763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 – Aplicación del proceso de solución de problemas a los componentes y los periféricos de la computadora</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4.2.3.4 – Problemas y soluciones avanzados del hardware</a:t>
            </a:r>
          </a:p>
        </p:txBody>
      </p:sp>
    </p:spTree>
    <p:extLst>
      <p:ext uri="{BB962C8B-B14F-4D97-AF65-F5344CB8AC3E}">
        <p14:creationId xmlns:p14="http://schemas.microsoft.com/office/powerpoint/2010/main" val="4294746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 – Aplicación del proceso de solución de problemas a los componentes y los periféricos de la computadora</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4.2.3.5 – </a:t>
            </a:r>
            <a:r>
              <a:rPr lang="x-none"/>
              <a:t>Práctica de laboratorio: Uso del multímetro y del medidor de fuente de alimentación</a:t>
            </a:r>
            <a:r>
              <a:rPr lang="en-US" altLang="en-US" sz="1000" dirty="0"/>
              <a:t/>
            </a:r>
            <a:br>
              <a:rPr lang="en-US" altLang="en-US" sz="1000" dirty="0"/>
            </a:br>
            <a:endParaRPr lang="en-US" altLang="en-US" sz="1000" dirty="0"/>
          </a:p>
        </p:txBody>
      </p:sp>
    </p:spTree>
    <p:extLst>
      <p:ext uri="{BB962C8B-B14F-4D97-AF65-F5344CB8AC3E}">
        <p14:creationId xmlns:p14="http://schemas.microsoft.com/office/powerpoint/2010/main" val="32517006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4.2 – Proceso de solución de problemas</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 – Aplicación del proceso de solución de problemas a los componentes y los periféricos de la computadora</a:t>
            </a:r>
          </a:p>
          <a:p>
            <a:pPr marL="0" marR="0" indent="0" algn="l" defTabSz="457200" rtl="0" eaLnBrk="1" fontAlgn="auto" latinLnBrk="0" hangingPunct="1">
              <a:lnSpc>
                <a:spcPct val="100000"/>
              </a:lnSpc>
              <a:spcBef>
                <a:spcPts val="0"/>
              </a:spcBef>
              <a:spcAft>
                <a:spcPts val="0"/>
              </a:spcAft>
              <a:buClrTx/>
              <a:buSzTx/>
              <a:buFontTx/>
              <a:buNone/>
              <a:tabLst/>
              <a:defRPr/>
            </a:pPr>
            <a:r>
              <a:rPr lang="x-none" sz="1200" b="0"/>
              <a:t>4.2.3.6 – </a:t>
            </a:r>
            <a:r>
              <a:rPr lang="x-none"/>
              <a:t>Práctica de laboratorio: Solución de problemas de hardware</a:t>
            </a:r>
            <a:r>
              <a:rPr lang="en-US" altLang="en-US" sz="1000" dirty="0"/>
              <a:t/>
            </a:r>
            <a:br>
              <a:rPr lang="en-US" altLang="en-US" sz="1000" dirty="0"/>
            </a:br>
            <a:endParaRPr lang="en-US" altLang="en-US" sz="1000" dirty="0"/>
          </a:p>
        </p:txBody>
      </p:sp>
    </p:spTree>
    <p:extLst>
      <p:ext uri="{BB962C8B-B14F-4D97-AF65-F5344CB8AC3E}">
        <p14:creationId xmlns:p14="http://schemas.microsoft.com/office/powerpoint/2010/main" val="6679882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4 – Mantenimiento preventivo y resolución de problemas</a:t>
            </a:r>
          </a:p>
          <a:p>
            <a:pPr rtl="0">
              <a:buFontTx/>
              <a:buNone/>
            </a:pPr>
            <a:r>
              <a:rPr lang="x-none" sz="1200" b="0"/>
              <a:t>4.3 – Resumen del capítulo</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39</a:t>
            </a:fld>
            <a:endParaRPr/>
          </a:p>
        </p:txBody>
      </p:sp>
    </p:spTree>
    <p:extLst>
      <p:ext uri="{BB962C8B-B14F-4D97-AF65-F5344CB8AC3E}">
        <p14:creationId xmlns:p14="http://schemas.microsoft.com/office/powerpoint/2010/main" val="2062771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4.3 – Resumen del capítulo</a:t>
            </a:r>
          </a:p>
          <a:p>
            <a:pPr rtl="0"/>
            <a:r>
              <a:rPr lang="x-none"/>
              <a:t>4.3.1 – </a:t>
            </a:r>
            <a:r>
              <a:rPr lang="x-none" sz="1200" b="0" i="0" kern="1200">
                <a:solidFill>
                  <a:schemeClr val="tx1"/>
                </a:solidFill>
                <a:effectLst/>
                <a:latin typeface="+mn-lt"/>
                <a:ea typeface="+mn-ea"/>
                <a:cs typeface="+mn-cs"/>
              </a:rPr>
              <a:t>Conclusión</a:t>
            </a:r>
          </a:p>
          <a:p>
            <a:pPr rtl="0"/>
            <a:r>
              <a:rPr lang="x-none" sz="1200" b="0" i="0" kern="1200">
                <a:solidFill>
                  <a:schemeClr val="tx1"/>
                </a:solidFill>
                <a:effectLst/>
                <a:latin typeface="+mn-lt"/>
                <a:ea typeface="+mn-ea"/>
                <a:cs typeface="+mn-cs"/>
              </a:rPr>
              <a:t>4.3.1.1 – Capítulo 4: Mantenimiento preventivo y resolución de problemas	</a:t>
            </a:r>
          </a:p>
        </p:txBody>
      </p:sp>
      <p:sp>
        <p:nvSpPr>
          <p:cNvPr id="4" name="Slide Number Placeholder 3"/>
          <p:cNvSpPr>
            <a:spLocks noGrp="1"/>
          </p:cNvSpPr>
          <p:nvPr>
            <p:ph type="sldNum" sz="quarter" idx="10"/>
          </p:nvPr>
        </p:nvSpPr>
        <p:spPr/>
        <p:txBody>
          <a:bodyPr/>
          <a:lstStyle/>
          <a:p>
            <a:pPr rtl="0"/>
            <a:fld id="{5641018C-6CAF-B84E-B92C-ECB119457FBA}" type="slidenum">
              <a:rPr/>
              <a:t>40</a:t>
            </a:fld>
            <a:endParaRPr/>
          </a:p>
        </p:txBody>
      </p:sp>
    </p:spTree>
    <p:extLst>
      <p:ext uri="{BB962C8B-B14F-4D97-AF65-F5344CB8AC3E}">
        <p14:creationId xmlns:p14="http://schemas.microsoft.com/office/powerpoint/2010/main" val="139123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41</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4: 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1586796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6</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7</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24546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572197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0.xml"/><Relationship Id="rId1" Type="http://schemas.openxmlformats.org/officeDocument/2006/relationships/tags" Target="../tags/tag4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333974"/>
            <a:ext cx="6773198" cy="1611506"/>
          </a:xfrm>
        </p:spPr>
        <p:txBody>
          <a:bodyPr/>
          <a:lstStyle/>
          <a:p>
            <a:pPr rtl="0"/>
            <a:r>
              <a:rPr lang="x-none">
                <a:solidFill>
                  <a:schemeClr val="accent5">
                    <a:lumMod val="40000"/>
                    <a:lumOff val="60000"/>
                  </a:schemeClr>
                </a:solidFill>
              </a:rPr>
              <a:t>Capítulo 4: Mantenimiento preventivo y resolución de problemas</a:t>
            </a:r>
          </a:p>
        </p:txBody>
      </p:sp>
      <p:sp>
        <p:nvSpPr>
          <p:cNvPr id="5" name="Text Placeholder 4"/>
          <p:cNvSpPr>
            <a:spLocks noGrp="1"/>
          </p:cNvSpPr>
          <p:nvPr>
            <p:ph type="body" sz="quarter" idx="13"/>
          </p:nvPr>
        </p:nvSpPr>
        <p:spPr>
          <a:xfrm>
            <a:off x="493498" y="2929001"/>
            <a:ext cx="5925246" cy="299001"/>
          </a:xfrm>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986625" cy="902174"/>
          </a:xfrm>
        </p:spPr>
        <p:txBody>
          <a:bodyPr/>
          <a:lstStyle/>
          <a:p>
            <a:pPr rtl="0"/>
            <a:r>
              <a:rPr lang="x-none">
                <a:solidFill>
                  <a:schemeClr val="accent5">
                    <a:lumMod val="40000"/>
                    <a:lumOff val="60000"/>
                  </a:schemeClr>
                </a:solidFill>
              </a:rPr>
              <a:t>IT Essentials v7.0</a:t>
            </a:r>
          </a:p>
          <a:p>
            <a:endParaRPr lang="en-US" dirty="0"/>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4: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dirty="0"/>
              <a:t>Para obtener ayuda adicional sobre las estrategias de enseñanza, incluidos los planes de lección, analogías para los conceptos difíciles y temas de conversación, visite la Comunidad ITE en: </a:t>
            </a:r>
            <a:r>
              <a:rPr lang="x-none" dirty="0">
                <a:hlinkClick r:id="rId4"/>
              </a:rPr>
              <a:t>https://community.cisco.com/t5/networking-academy/ct-p/Netacad</a:t>
            </a:r>
            <a:r>
              <a:rPr lang="x-none" dirty="0"/>
              <a:t>, or vaya a </a:t>
            </a:r>
            <a:r>
              <a:rPr lang="x-none" dirty="0">
                <a:hlinkClick r:id="rId5"/>
              </a:rPr>
              <a:t>https://community.cisco.com</a:t>
            </a:r>
            <a:r>
              <a:rPr lang="x-none" dirty="0"/>
              <a:t>. </a:t>
            </a:r>
          </a:p>
          <a:p>
            <a:pPr rtl="0">
              <a:lnSpc>
                <a:spcPct val="85000"/>
              </a:lnSpc>
              <a:spcBef>
                <a:spcPct val="30000"/>
              </a:spcBef>
              <a:defRPr/>
            </a:pPr>
            <a:r>
              <a:rPr lang="x-none" dirty="0"/>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275735"/>
            <a:ext cx="5955513" cy="1669745"/>
          </a:xfrm>
        </p:spPr>
        <p:txBody>
          <a:bodyPr/>
          <a:lstStyle/>
          <a:p>
            <a:pPr rtl="0"/>
            <a:r>
              <a:rPr lang="x-none">
                <a:solidFill>
                  <a:schemeClr val="accent5">
                    <a:lumMod val="40000"/>
                    <a:lumOff val="60000"/>
                  </a:schemeClr>
                </a:solidFill>
              </a:rPr>
              <a:t>Capítulo 4: Mantenimiento preventivo y resolución de problemas</a:t>
            </a:r>
          </a:p>
        </p:txBody>
      </p:sp>
      <p:sp>
        <p:nvSpPr>
          <p:cNvPr id="2" name="Subtitle 1"/>
          <p:cNvSpPr>
            <a:spLocks noGrp="1"/>
          </p:cNvSpPr>
          <p:nvPr>
            <p:ph type="subTitle" idx="1"/>
          </p:nvPr>
        </p:nvSpPr>
        <p:spPr/>
        <p:txBody>
          <a:bodyPr/>
          <a:lstStyle/>
          <a:p>
            <a:pPr rtl="0"/>
            <a:r>
              <a:rPr lang="x-none">
                <a:solidFill>
                  <a:schemeClr val="accent5">
                    <a:lumMod val="40000"/>
                    <a:lumOff val="60000"/>
                  </a:schemeClr>
                </a:solidFill>
              </a:rPr>
              <a:t>IT Essentials v7.0</a:t>
            </a: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4: Secciones y objetivos</a:t>
            </a:r>
          </a:p>
        </p:txBody>
      </p:sp>
      <p:sp>
        <p:nvSpPr>
          <p:cNvPr id="4099" name="Rectangle 34"/>
          <p:cNvSpPr>
            <a:spLocks noGrp="1" noChangeArrowheads="1"/>
          </p:cNvSpPr>
          <p:nvPr>
            <p:ph idx="1"/>
          </p:nvPr>
        </p:nvSpPr>
        <p:spPr/>
        <p:txBody>
          <a:bodyPr/>
          <a:lstStyle/>
          <a:p>
            <a:pPr rtl="0"/>
            <a:r>
              <a:rPr lang="x-none" sz="1600" dirty="0"/>
              <a:t> 4.1 Mantenimiento preventivo</a:t>
            </a:r>
          </a:p>
          <a:p>
            <a:pPr marL="475853" lvl="1" indent="-285750"/>
            <a:r>
              <a:rPr lang="x-none" sz="1500" dirty="0"/>
              <a:t>Explicar por qué el mantenimiento preventivo debe realizarse en las computadoras personales.</a:t>
            </a:r>
          </a:p>
          <a:p>
            <a:pPr marL="542131" lvl="2" indent="-214313">
              <a:buFont typeface="Arial" panose="020B0604020202020204" pitchFamily="34" charset="0"/>
              <a:buChar char="•"/>
            </a:pPr>
            <a:r>
              <a:rPr lang="x-none" sz="1400" dirty="0"/>
              <a:t>Describir el mantenimiento preventivo de la PC.</a:t>
            </a:r>
          </a:p>
          <a:p>
            <a:pPr marL="286941" indent="-285750" rtl="0"/>
            <a:r>
              <a:rPr lang="x-none" sz="1600" dirty="0"/>
              <a:t>4.2 Proceso de solución de problemas</a:t>
            </a:r>
          </a:p>
          <a:p>
            <a:pPr marL="475853" lvl="1" indent="-285750" rtl="0"/>
            <a:r>
              <a:rPr lang="x-none" sz="1500" dirty="0"/>
              <a:t>Resolver problemas de PC y de dispositivos periféricos</a:t>
            </a:r>
          </a:p>
          <a:p>
            <a:pPr marL="542131" lvl="2" indent="-214313" rtl="0">
              <a:buFont typeface="Arial" panose="020B0604020202020204" pitchFamily="34" charset="0"/>
              <a:buChar char="•"/>
            </a:pPr>
            <a:r>
              <a:rPr lang="x-none" sz="1400" dirty="0"/>
              <a:t>Describir cada paso del proceso de resolución de problemas. </a:t>
            </a:r>
          </a:p>
          <a:p>
            <a:pPr marL="542131" lvl="2" indent="-214313" rtl="0">
              <a:buFont typeface="Arial" panose="020B0604020202020204" pitchFamily="34" charset="0"/>
              <a:buChar char="•"/>
            </a:pPr>
            <a:r>
              <a:rPr lang="x-none" sz="1400" dirty="0"/>
              <a:t>Identificar problemas y soluciones comunes para las PC.</a:t>
            </a:r>
          </a:p>
          <a:p>
            <a:pPr marL="542131" lvl="2" indent="-214313" rtl="0">
              <a:buFont typeface="Arial" panose="020B0604020202020204" pitchFamily="34" charset="0"/>
              <a:buChar char="•"/>
            </a:pPr>
            <a:r>
              <a:rPr lang="x-none" sz="1400" dirty="0"/>
              <a:t>Solucionar los problemas de componentes y periféricos de la computadora mediante el proceso de solución de problemas de seis pasos.</a:t>
            </a:r>
          </a:p>
          <a:p>
            <a:pPr marL="327818" lvl="2" indent="0">
              <a:buNone/>
            </a:pPr>
            <a:endParaRPr lang="en-US" sz="1400" dirty="0"/>
          </a:p>
          <a:p>
            <a:pPr marL="327818" lvl="2" indent="0">
              <a:buNone/>
            </a:pPr>
            <a:endParaRPr lang="en-US" sz="1400" dirty="0"/>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41825" cy="1802391"/>
          </a:xfrm>
        </p:spPr>
        <p:txBody>
          <a:bodyPr/>
          <a:lstStyle/>
          <a:p>
            <a:pPr rtl="0"/>
            <a:r>
              <a:rPr lang="x-none" dirty="0">
                <a:solidFill>
                  <a:schemeClr val="accent5">
                    <a:lumMod val="40000"/>
                    <a:lumOff val="60000"/>
                  </a:schemeClr>
                </a:solidFill>
              </a:rPr>
              <a:t>4.1 Mantenimiento preventivo</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Descripción general del mantenimiento preventivode la PC</a:t>
            </a:r>
            <a:r>
              <a:rPr lang="en-US" sz="1600" dirty="0"/>
              <a:t/>
            </a:r>
            <a:br>
              <a:rPr lang="en-US" sz="1600" dirty="0"/>
            </a:br>
            <a:r>
              <a:rPr lang="x-none"/>
              <a:t>Ventajas del mantenimiento preventivo</a:t>
            </a:r>
          </a:p>
        </p:txBody>
      </p:sp>
      <p:sp>
        <p:nvSpPr>
          <p:cNvPr id="3" name="Rectangle 2"/>
          <p:cNvSpPr/>
          <p:nvPr/>
        </p:nvSpPr>
        <p:spPr>
          <a:xfrm>
            <a:off x="231167" y="955654"/>
            <a:ext cx="8661373" cy="2585323"/>
          </a:xfrm>
          <a:prstGeom prst="rect">
            <a:avLst/>
          </a:prstGeom>
        </p:spPr>
        <p:txBody>
          <a:bodyPr wrap="square">
            <a:spAutoFit/>
          </a:bodyPr>
          <a:lstStyle/>
          <a:p>
            <a:pPr rtl="0"/>
            <a:r>
              <a:rPr lang="x-none" dirty="0"/>
              <a:t>Los planes de mantenimiento preventivo se basan en por lo menos dos factores:</a:t>
            </a:r>
          </a:p>
          <a:p>
            <a:pPr lvl="1"/>
            <a:endParaRPr lang="en-US" b="1" dirty="0"/>
          </a:p>
          <a:p>
            <a:pPr lvl="1" rtl="0"/>
            <a:r>
              <a:rPr lang="x-none" b="1" dirty="0"/>
              <a:t>Entorno o ubicación de la computadora</a:t>
            </a:r>
            <a:r>
              <a:rPr lang="x-none" dirty="0"/>
              <a:t>: Los lugares donde hay polvo, por ejemplo, obras en construcción, requieren más atención que los entornos de oficina.</a:t>
            </a:r>
            <a:r>
              <a:rPr lang="x-none" b="1" dirty="0"/>
              <a:t> </a:t>
            </a:r>
          </a:p>
          <a:p>
            <a:pPr lvl="1"/>
            <a:endParaRPr lang="en-US" b="1" dirty="0"/>
          </a:p>
          <a:p>
            <a:pPr lvl="1" rtl="0"/>
            <a:r>
              <a:rPr lang="x-none" b="1" dirty="0"/>
              <a:t>Uso de la computadora</a:t>
            </a:r>
            <a:r>
              <a:rPr lang="x-none" dirty="0"/>
              <a:t>: Es posible que las redes de mucho tráfico, como las redes de entornos educativos, requieran tareas adicionales de análisis y eliminación de software malintencionado y archivos no deseados.</a:t>
            </a:r>
            <a:r>
              <a:rPr lang="x-none" b="1" dirty="0"/>
              <a:t> </a:t>
            </a: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Descripción general del mantenimiento preventivo de la computadora</a:t>
            </a:r>
            <a:r>
              <a:rPr lang="en-US" sz="1600" dirty="0"/>
              <a:t/>
            </a:r>
            <a:br>
              <a:rPr lang="en-US" sz="1600" dirty="0"/>
            </a:br>
            <a:r>
              <a:rPr lang="x-none" dirty="0"/>
              <a:t>Mantenimiento preventivo: polvo</a:t>
            </a:r>
          </a:p>
        </p:txBody>
      </p:sp>
      <p:sp>
        <p:nvSpPr>
          <p:cNvPr id="10" name="Content Placeholder 2"/>
          <p:cNvSpPr>
            <a:spLocks noGrp="1"/>
          </p:cNvSpPr>
          <p:nvPr>
            <p:ph idx="1"/>
          </p:nvPr>
        </p:nvSpPr>
        <p:spPr>
          <a:xfrm>
            <a:off x="144065" y="798944"/>
            <a:ext cx="4534983" cy="4155319"/>
          </a:xfrm>
        </p:spPr>
        <p:txBody>
          <a:bodyPr/>
          <a:lstStyle/>
          <a:p>
            <a:pPr rtl="0"/>
            <a:r>
              <a:rPr lang="x-none" sz="1400" dirty="0"/>
              <a:t>Use un paño o una franela para limpiar el exterior del gabinete de la PC. Si usa un producto de limpieza, coloque una pequeña cantidad en un paño de limpieza y limpie el exterior del gabinete.</a:t>
            </a:r>
          </a:p>
          <a:p>
            <a:pPr rtl="0"/>
            <a:r>
              <a:rPr lang="x-none" sz="1400" dirty="0"/>
              <a:t>El polvo en el exterior de una computadora pueden viajar a través de los ventiladores de refrigeración hacia el interior. </a:t>
            </a:r>
          </a:p>
          <a:p>
            <a:pPr rtl="0"/>
            <a:r>
              <a:rPr lang="x-none" sz="1400" dirty="0"/>
              <a:t>El polvo acumulado impide el flujo de aire y reduce la refrigeración de los componentes.</a:t>
            </a:r>
          </a:p>
          <a:p>
            <a:pPr rtl="0"/>
            <a:r>
              <a:rPr lang="x-none" sz="1400" dirty="0"/>
              <a:t>Es más probable que se rompan los componentes de PC calientes. </a:t>
            </a:r>
          </a:p>
          <a:p>
            <a:pPr rtl="0"/>
            <a:r>
              <a:rPr lang="x-none" sz="1400" dirty="0"/>
              <a:t>Quite el polvo del interior de una PC con una combinación de aire comprimido, una aspiradora ESD de bajo flujo de aire y un paño pequeño que no deje pelusa. </a:t>
            </a:r>
          </a:p>
        </p:txBody>
      </p:sp>
      <p:pic>
        <p:nvPicPr>
          <p:cNvPr id="3074" name="Picture 2" descr="&quot;Dust&quot;&#10;The image shows a computer case with the fan inlet covered completely in du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9048" y="540143"/>
            <a:ext cx="4286250"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98392009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
            <a:extLst>
              <a:ext uri="{FF2B5EF4-FFF2-40B4-BE49-F238E27FC236}">
                <a16:creationId xmlns="" xmlns:c="http://schemas.openxmlformats.org/drawingml/2006/chart" xmlns:c15="http://schemas.microsoft.com/office/drawing/2012/chart" xmlns:a16="http://schemas.microsoft.com/office/drawing/2014/main" id="{15AC9837-AE1F-4005-9DD7-9757E5DE9F65}"/>
              </a:ext>
            </a:extLst>
          </p:cNvPr>
          <p:cNvSpPr>
            <a:spLocks noGrp="1" noChangeArrowheads="1"/>
          </p:cNvSpPr>
          <p:nvPr>
            <p:ph type="title"/>
          </p:nvPr>
        </p:nvSpPr>
        <p:spPr>
          <a:xfrm>
            <a:off x="1" y="41393"/>
            <a:ext cx="9144000" cy="757551"/>
          </a:xfrm>
        </p:spPr>
        <p:txBody>
          <a:bodyPr/>
          <a:lstStyle/>
          <a:p>
            <a:pPr rtl="0"/>
            <a:r>
              <a:rPr lang="x-none" sz="1600"/>
              <a:t>Descripción general del mantenimiento preventivo de la computadora</a:t>
            </a:r>
            <a:r>
              <a:rPr lang="en-US" sz="1600" dirty="0"/>
              <a:t/>
            </a:r>
            <a:br>
              <a:rPr lang="en-US" sz="1600" dirty="0"/>
            </a:br>
            <a:r>
              <a:rPr lang="x-none"/>
              <a:t>Mantenimiento preventivo: componentes internos</a:t>
            </a:r>
          </a:p>
        </p:txBody>
      </p:sp>
      <p:sp>
        <p:nvSpPr>
          <p:cNvPr id="10" name="Content Placeholder 2"/>
          <p:cNvSpPr>
            <a:spLocks noGrp="1"/>
          </p:cNvSpPr>
          <p:nvPr>
            <p:ph idx="1"/>
          </p:nvPr>
        </p:nvSpPr>
        <p:spPr>
          <a:xfrm>
            <a:off x="144065" y="798944"/>
            <a:ext cx="4974690" cy="4155319"/>
          </a:xfrm>
        </p:spPr>
        <p:txBody>
          <a:bodyPr/>
          <a:lstStyle/>
          <a:p>
            <a:pPr marL="0" indent="0" rtl="0">
              <a:buNone/>
            </a:pPr>
            <a:r>
              <a:rPr lang="x-none"/>
              <a:t>Una lista de verificación básica de los componentes para inspeccionar para detectar polvo o daños incluye:</a:t>
            </a:r>
          </a:p>
          <a:p>
            <a:pPr rtl="0"/>
            <a:r>
              <a:rPr lang="x-none" sz="1400" b="1"/>
              <a:t>Conjunto de disipador térmico y ventilador de la CPU</a:t>
            </a:r>
            <a:r>
              <a:rPr lang="x-none" sz="1400"/>
              <a:t> </a:t>
            </a:r>
          </a:p>
          <a:p>
            <a:pPr rtl="0"/>
            <a:r>
              <a:rPr lang="x-none" sz="1400" b="1"/>
              <a:t>Módulos RAM</a:t>
            </a:r>
            <a:r>
              <a:rPr lang="x-none" sz="1400"/>
              <a:t> </a:t>
            </a:r>
          </a:p>
          <a:p>
            <a:pPr rtl="0"/>
            <a:r>
              <a:rPr lang="x-none" sz="1400" b="1"/>
              <a:t>Dispositivos de almacenamiento</a:t>
            </a:r>
            <a:r>
              <a:rPr lang="x-none" sz="1400"/>
              <a:t> </a:t>
            </a:r>
          </a:p>
          <a:p>
            <a:pPr rtl="0"/>
            <a:r>
              <a:rPr lang="x-none" sz="1400" b="1"/>
              <a:t>Tarjetas adaptadoras</a:t>
            </a:r>
          </a:p>
          <a:p>
            <a:pPr rtl="0"/>
            <a:r>
              <a:rPr lang="x-none" sz="1400" b="1"/>
              <a:t>Cables</a:t>
            </a:r>
          </a:p>
          <a:p>
            <a:pPr rtl="0"/>
            <a:r>
              <a:rPr lang="x-none" sz="1400" b="1"/>
              <a:t>Dispositivos de alimentación</a:t>
            </a:r>
          </a:p>
          <a:p>
            <a:pPr rtl="0"/>
            <a:r>
              <a:rPr lang="x-none" sz="1400" b="1"/>
              <a:t>Teclado y mouse</a:t>
            </a:r>
          </a:p>
        </p:txBody>
      </p:sp>
      <p:pic>
        <p:nvPicPr>
          <p:cNvPr id="4098" name="Picture 2" descr="&quot;Internal Components&quot;&#10;The image shows a person with a screwdriver working inside a computer ca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4411" y="880217"/>
            <a:ext cx="3087436" cy="3794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987989032"/>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975749"/>
          </a:xfrm>
        </p:spPr>
        <p:txBody>
          <a:bodyPr/>
          <a:lstStyle/>
          <a:p>
            <a:pPr rtl="0"/>
            <a:r>
              <a:rPr lang="x-none" sz="1600"/>
              <a:t>Descripción general del mantenimiento preventivo de la computadora</a:t>
            </a:r>
            <a:r>
              <a:rPr lang="en-US" sz="1600" dirty="0"/>
              <a:t/>
            </a:r>
            <a:br>
              <a:rPr lang="en-US" sz="1600" dirty="0"/>
            </a:br>
            <a:r>
              <a:rPr lang="x-none"/>
              <a:t>Mantenimiento preventivo: cuestiones ambientales</a:t>
            </a:r>
            <a:r>
              <a:rPr lang="en-US" sz="1600" dirty="0"/>
              <a:t/>
            </a:r>
            <a:br>
              <a:rPr lang="en-US" sz="1600" dirty="0"/>
            </a:br>
            <a:endParaRPr lang="en-US" sz="1600" dirty="0"/>
          </a:p>
        </p:txBody>
      </p:sp>
      <p:sp>
        <p:nvSpPr>
          <p:cNvPr id="10" name="Content Placeholder 2"/>
          <p:cNvSpPr>
            <a:spLocks noGrp="1"/>
          </p:cNvSpPr>
          <p:nvPr>
            <p:ph idx="1"/>
          </p:nvPr>
        </p:nvSpPr>
        <p:spPr>
          <a:xfrm>
            <a:off x="175513" y="1202076"/>
            <a:ext cx="4530051" cy="3298005"/>
          </a:xfrm>
        </p:spPr>
        <p:txBody>
          <a:bodyPr/>
          <a:lstStyle/>
          <a:p>
            <a:pPr rtl="0"/>
            <a:r>
              <a:rPr lang="x-none"/>
              <a:t>Un entorno de funcionamiento óptimo para una PC es un ambiente limpio y libre de posibles contaminantes que se encuentra dentro del rango de temperatura y humedad especificado por el fabricante. </a:t>
            </a:r>
          </a:p>
          <a:p>
            <a:pPr marL="0" indent="0">
              <a:buNone/>
            </a:pPr>
            <a:endParaRPr lang="en-CA" alt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06778" y="1158866"/>
            <a:ext cx="3427922" cy="365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775592341"/>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 xmlns:c="http://schemas.openxmlformats.org/drawingml/2006/chart" xmlns:c15="http://schemas.microsoft.com/office/drawing/2012/chart" xmlns:a16="http://schemas.microsoft.com/office/drawing/2014/main" id="{5E02B849-219D-4DC4-BA43-92137DE31D6D}"/>
              </a:ext>
            </a:extLst>
          </p:cNvPr>
          <p:cNvSpPr>
            <a:spLocks noGrp="1" noChangeArrowheads="1"/>
          </p:cNvSpPr>
          <p:nvPr>
            <p:ph type="title"/>
          </p:nvPr>
        </p:nvSpPr>
        <p:spPr>
          <a:xfrm>
            <a:off x="1" y="41393"/>
            <a:ext cx="9144000" cy="757551"/>
          </a:xfrm>
        </p:spPr>
        <p:txBody>
          <a:bodyPr/>
          <a:lstStyle/>
          <a:p>
            <a:pPr rtl="0"/>
            <a:r>
              <a:rPr lang="x-none" sz="1600"/>
              <a:t>Descripción general del mantenimiento preventivo de la computadora</a:t>
            </a:r>
            <a:r>
              <a:rPr lang="en-US" sz="1600" dirty="0"/>
              <a:t/>
            </a:r>
            <a:br>
              <a:rPr lang="en-US" sz="1600" dirty="0"/>
            </a:br>
            <a:r>
              <a:rPr lang="x-none"/>
              <a:t>Mantenimiento preventivo: software</a:t>
            </a:r>
            <a:r>
              <a:rPr lang="en-US" sz="1600" dirty="0"/>
              <a:t/>
            </a:r>
            <a:br>
              <a:rPr lang="en-US" sz="1600" dirty="0"/>
            </a:br>
            <a:endParaRPr lang="en-US" sz="1600" dirty="0"/>
          </a:p>
        </p:txBody>
      </p:sp>
      <p:sp>
        <p:nvSpPr>
          <p:cNvPr id="10" name="Content Placeholder 2"/>
          <p:cNvSpPr>
            <a:spLocks noGrp="1"/>
          </p:cNvSpPr>
          <p:nvPr>
            <p:ph idx="1"/>
          </p:nvPr>
        </p:nvSpPr>
        <p:spPr>
          <a:xfrm>
            <a:off x="978384" y="798944"/>
            <a:ext cx="6702576" cy="3865203"/>
          </a:xfrm>
        </p:spPr>
        <p:txBody>
          <a:bodyPr/>
          <a:lstStyle/>
          <a:p>
            <a:pPr marL="0" indent="0" rtl="0">
              <a:buNone/>
            </a:pPr>
            <a:r>
              <a:rPr lang="x-none" dirty="0"/>
              <a:t>Verifique que el software instalado esté actualizado. </a:t>
            </a:r>
          </a:p>
          <a:p>
            <a:pPr lvl="1" rtl="0"/>
            <a:r>
              <a:rPr lang="x-none" dirty="0"/>
              <a:t>Siga las políticas de la organización al instalar actualizaciones de seguridad, actualizaciones de sistemas operativos y actualizaciones de programas.</a:t>
            </a:r>
          </a:p>
          <a:p>
            <a:pPr marL="0" indent="0" rtl="0">
              <a:buNone/>
            </a:pPr>
            <a:r>
              <a:rPr lang="x-none" dirty="0"/>
              <a:t>Cree un programa de mantenimiento de software para:</a:t>
            </a:r>
          </a:p>
          <a:p>
            <a:pPr lvl="1" rtl="0"/>
            <a:r>
              <a:rPr lang="x-none" dirty="0"/>
              <a:t>Revisar e instalar las actualizaciones apropiadas de seguridad, software y controladores.</a:t>
            </a:r>
          </a:p>
          <a:p>
            <a:pPr lvl="1" rtl="0"/>
            <a:r>
              <a:rPr lang="x-none" dirty="0"/>
              <a:t>Actualizar los archivos de definición de virus y analizar para detectar virus y spyware.</a:t>
            </a:r>
          </a:p>
          <a:p>
            <a:pPr lvl="1" rtl="0"/>
            <a:r>
              <a:rPr lang="x-none" dirty="0"/>
              <a:t>Quitar los programas no deseados o no utilizados.</a:t>
            </a:r>
          </a:p>
          <a:p>
            <a:pPr lvl="1" rtl="0"/>
            <a:r>
              <a:rPr lang="x-none" dirty="0"/>
              <a:t>Analizar los discos duros para detectar errores y desfragmentar las unidades de disco duro.</a:t>
            </a:r>
          </a:p>
          <a:p>
            <a:pPr marL="0" indent="0">
              <a:buNone/>
            </a:pPr>
            <a:endParaRPr lang="en-CA" altLang="en-US" dirty="0"/>
          </a:p>
        </p:txBody>
      </p:sp>
    </p:spTree>
    <p:custDataLst>
      <p:tags r:id="rId1"/>
    </p:custDataLst>
    <p:extLst>
      <p:ext uri="{BB962C8B-B14F-4D97-AF65-F5344CB8AC3E}">
        <p14:creationId xmlns:p14="http://schemas.microsoft.com/office/powerpoint/2010/main" val="2338505231"/>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727576" cy="1802391"/>
          </a:xfrm>
        </p:spPr>
        <p:txBody>
          <a:bodyPr/>
          <a:lstStyle/>
          <a:p>
            <a:pPr rtl="0"/>
            <a:r>
              <a:rPr lang="x-none" sz="4000" dirty="0">
                <a:solidFill>
                  <a:schemeClr val="accent5">
                    <a:lumMod val="40000"/>
                    <a:lumOff val="60000"/>
                  </a:schemeClr>
                </a:solidFill>
              </a:rPr>
              <a:t>4.2 Proceso de solución de problemas</a:t>
            </a:r>
          </a:p>
        </p:txBody>
      </p:sp>
    </p:spTree>
    <p:custDataLst>
      <p:tags r:id="rId1"/>
    </p:custDataLst>
    <p:extLst>
      <p:ext uri="{BB962C8B-B14F-4D97-AF65-F5344CB8AC3E}">
        <p14:creationId xmlns:p14="http://schemas.microsoft.com/office/powerpoint/2010/main" val="3551905410"/>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del Instructor: Guía de Planificación del Capítulo 4</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por la diapositiva #12</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757551"/>
          </a:xfrm>
        </p:spPr>
        <p:txBody>
          <a:bodyPr/>
          <a:lstStyle/>
          <a:p>
            <a:pPr rtl="0"/>
            <a:r>
              <a:rPr lang="en-US" altLang="en-US" sz="1600" dirty="0"/>
              <a:t/>
            </a:r>
            <a:br>
              <a:rPr lang="en-US" altLang="en-US" sz="1600" dirty="0"/>
            </a:br>
            <a:r>
              <a:rPr lang="x-none" sz="1600"/>
              <a:t>Pasos del proceso de solución de problemas</a:t>
            </a:r>
            <a:r>
              <a:rPr lang="en-US" altLang="en-US" sz="1600" dirty="0"/>
              <a:t/>
            </a:r>
            <a:br>
              <a:rPr lang="en-US" altLang="en-US" sz="1600" dirty="0"/>
            </a:br>
            <a:r>
              <a:rPr lang="x-none"/>
              <a:t>Introducción a la solución de problemas</a:t>
            </a:r>
            <a:r>
              <a:rPr lang="en-US" altLang="en-US" dirty="0"/>
              <a:t/>
            </a:r>
            <a:br>
              <a:rPr lang="en-US" altLang="en-US" dirty="0"/>
            </a:br>
            <a:endParaRPr lang="en-US" altLang="en-US" dirty="0"/>
          </a:p>
        </p:txBody>
      </p:sp>
      <p:sp>
        <p:nvSpPr>
          <p:cNvPr id="3" name="Rectangle 2"/>
          <p:cNvSpPr/>
          <p:nvPr/>
        </p:nvSpPr>
        <p:spPr>
          <a:xfrm>
            <a:off x="0" y="1005852"/>
            <a:ext cx="4191856" cy="3139321"/>
          </a:xfrm>
          <a:prstGeom prst="rect">
            <a:avLst/>
          </a:prstGeom>
        </p:spPr>
        <p:txBody>
          <a:bodyPr wrap="square">
            <a:spAutoFit/>
          </a:bodyPr>
          <a:lstStyle/>
          <a:p>
            <a:pPr rtl="0"/>
            <a:r>
              <a:rPr lang="x-none" dirty="0"/>
              <a:t>La resolución de problemas requiere un enfoque lógico y organizado de los problemas de PC y de otros componentes.</a:t>
            </a:r>
          </a:p>
          <a:p>
            <a:endParaRPr lang="en-US" dirty="0"/>
          </a:p>
          <a:p>
            <a:pPr rtl="0"/>
            <a:r>
              <a:rPr lang="x-none" dirty="0"/>
              <a:t>La resolución de problemas es una aptitud que se perfecciona con el tiempo.</a:t>
            </a:r>
          </a:p>
          <a:p>
            <a:endParaRPr lang="en-US" dirty="0"/>
          </a:p>
          <a:p>
            <a:pPr rtl="0"/>
            <a:r>
              <a:rPr lang="x-none" dirty="0"/>
              <a:t>Antes de comenzar con la resolución de problemas, siempre tome las precauciones necesarias para proteger los datos de la PC. </a:t>
            </a:r>
          </a:p>
        </p:txBody>
      </p:sp>
      <p:pic>
        <p:nvPicPr>
          <p:cNvPr id="6146" name="Picture 2" descr="&quot;Introduction to Troubleshooting&quot;&#10;The image shows a man yelling at a lapt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856" y="1066800"/>
            <a:ext cx="4457700" cy="300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131631726"/>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Pasos del proceso de resolución de problemas</a:t>
            </a:r>
            <a:r>
              <a:rPr lang="en-US" altLang="en-US" sz="1600" dirty="0"/>
              <a:t/>
            </a:r>
            <a:br>
              <a:rPr lang="en-US" altLang="en-US" sz="1600" dirty="0"/>
            </a:br>
            <a:endParaRPr lang="en-US" altLang="en-US" sz="1600"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55497" y="853358"/>
            <a:ext cx="6431621" cy="4015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41002539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Pasos del proceso de solución de problemas</a:t>
            </a:r>
            <a:r>
              <a:rPr lang="en-US" altLang="en-US" sz="1600" dirty="0"/>
              <a:t/>
            </a:r>
            <a:br>
              <a:rPr lang="en-US" altLang="en-US" sz="1600" dirty="0"/>
            </a:br>
            <a:r>
              <a:rPr lang="x-none"/>
              <a:t>Identificar el problema</a:t>
            </a:r>
          </a:p>
        </p:txBody>
      </p:sp>
      <p:pic>
        <p:nvPicPr>
          <p:cNvPr id="3" name="Content Placeholder 2"/>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737793" y="996593"/>
            <a:ext cx="7058939" cy="3626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61669625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descr="&quot;Establish a Theory of Probable Cause&quot;&#10;The image shows details of troubleshooting step 2: Establish a Theory of Probable Cause. Device is powered off. Power switch for an outlet is turned off. Surge protector is turned off. Loose external cable connections. Non-bootable disk in designated boot drive. Incorrect boot order in BIOS setup."/>
          <p:cNvSpPr>
            <a:spLocks noGrp="1" noChangeArrowheads="1"/>
          </p:cNvSpPr>
          <p:nvPr>
            <p:ph type="title"/>
          </p:nvPr>
        </p:nvSpPr>
        <p:spPr/>
        <p:txBody>
          <a:bodyPr/>
          <a:lstStyle/>
          <a:p>
            <a:pPr rtl="0"/>
            <a:r>
              <a:rPr lang="x-none" sz="1600"/>
              <a:t>Pasos del proceso de resolución de problemas</a:t>
            </a:r>
            <a:r>
              <a:rPr lang="en-US" altLang="en-US" sz="1600" dirty="0"/>
              <a:t/>
            </a:r>
            <a:br>
              <a:rPr lang="en-US" altLang="en-US" sz="1600" dirty="0"/>
            </a:br>
            <a:r>
              <a:rPr lang="x-none"/>
              <a:t>Establecimiento de una teoría de causas probables</a:t>
            </a: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0100" y="1561755"/>
            <a:ext cx="7543800" cy="2219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512342915"/>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descr="&quot;Test the Theory to Determine the Cause&quot;&#10;The image shows  details of troubleshooting step 3: Test the Theory to Determine the Cause. Ensure the device is powered on. Ensure the power switch for an outlet is turned on. Ensure the surge protector is turned on. Ensure external cable connections are secure. Ensure that the designated boot drive is bootable. Verify the boot order in BIOS setup."/>
          <p:cNvSpPr>
            <a:spLocks noGrp="1" noChangeArrowheads="1"/>
          </p:cNvSpPr>
          <p:nvPr>
            <p:ph type="title"/>
          </p:nvPr>
        </p:nvSpPr>
        <p:spPr>
          <a:xfrm>
            <a:off x="0" y="23428"/>
            <a:ext cx="9144000" cy="757551"/>
          </a:xfrm>
        </p:spPr>
        <p:txBody>
          <a:bodyPr/>
          <a:lstStyle/>
          <a:p>
            <a:pPr rtl="0"/>
            <a:r>
              <a:rPr lang="x-none" sz="1600"/>
              <a:t>Pasos del proceso de solución de problemas</a:t>
            </a:r>
            <a:r>
              <a:rPr lang="en-US" altLang="en-US" sz="1600" dirty="0"/>
              <a:t/>
            </a:r>
            <a:br>
              <a:rPr lang="en-US" altLang="en-US" sz="1600" dirty="0"/>
            </a:br>
            <a:r>
              <a:rPr lang="x-none"/>
              <a:t>Prueba de la teoría para determinar la causa</a:t>
            </a: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5107" y="1510300"/>
            <a:ext cx="7513785" cy="2301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9495069"/>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descr="&quot;Establish a Plan of Action to Resolve the Problem and Implement the Solution&quot;&#10;The image shows  details of troubleshooting step 4: Establish a Plan of Action to Resolve the Problem and Implement the Solution. If no solution is achieved in the previous step, further research is needed to implement the solution. Helpdesk repair logs. Other technicians. Manufacturer FAQ websites. Technical websites. News groups. Computer manuals. Device manuals. Online forums. Internet search.">
            <a:extLst>
              <a:ext uri="{FF2B5EF4-FFF2-40B4-BE49-F238E27FC236}">
                <a16:creationId xmlns="" xmlns:c="http://schemas.openxmlformats.org/drawingml/2006/chart" xmlns:c15="http://schemas.microsoft.com/office/drawing/2012/chart" xmlns:a16="http://schemas.microsoft.com/office/drawing/2014/main" id="{28E647C0-6983-443D-9868-22702DE4B7D3}"/>
              </a:ext>
            </a:extLst>
          </p:cNvPr>
          <p:cNvSpPr>
            <a:spLocks noGrp="1" noChangeArrowheads="1"/>
          </p:cNvSpPr>
          <p:nvPr>
            <p:ph type="title"/>
          </p:nvPr>
        </p:nvSpPr>
        <p:spPr>
          <a:xfrm>
            <a:off x="0" y="149158"/>
            <a:ext cx="9144000" cy="757551"/>
          </a:xfrm>
        </p:spPr>
        <p:txBody>
          <a:bodyPr/>
          <a:lstStyle/>
          <a:p>
            <a:pPr rtl="0"/>
            <a:r>
              <a:rPr lang="x-none" sz="1600" dirty="0"/>
              <a:t>Pasos del proceso de solución de problemas</a:t>
            </a:r>
            <a:r>
              <a:rPr lang="en-US" altLang="en-US" sz="1600" dirty="0"/>
              <a:t/>
            </a:r>
            <a:br>
              <a:rPr lang="en-US" altLang="en-US" sz="1600" dirty="0"/>
            </a:br>
            <a:r>
              <a:rPr lang="x-none" dirty="0"/>
              <a:t>Establecimiento un plan de acción para resolver el problema e implementar la solución</a:t>
            </a: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90575" y="1464124"/>
            <a:ext cx="7562850" cy="2630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34008985"/>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descr="&quot;Verify Full Functionality and, If Applicable, Implement Preventive Measures&quot;&#10;The image shows details of troubleshooting step 5: Verify Full System Functionality and if Applicable Implement Preventive Measures. Reboot the computer. Ensure multiple applications work properly. Verify network and Internet connections. Print a document from one application. Ensure all attached devices work properly. Ensure no error messages are received."/>
          <p:cNvSpPr>
            <a:spLocks noGrp="1" noChangeArrowheads="1"/>
          </p:cNvSpPr>
          <p:nvPr>
            <p:ph type="title"/>
          </p:nvPr>
        </p:nvSpPr>
        <p:spPr>
          <a:xfrm>
            <a:off x="0" y="152489"/>
            <a:ext cx="9144000" cy="757551"/>
          </a:xfrm>
        </p:spPr>
        <p:txBody>
          <a:bodyPr/>
          <a:lstStyle/>
          <a:p>
            <a:pPr rtl="0"/>
            <a:r>
              <a:rPr lang="x-none" sz="1600"/>
              <a:t>Pasos del proceso de solución de problemas </a:t>
            </a:r>
            <a:r>
              <a:rPr lang="en-US" altLang="en-US" sz="1600" dirty="0"/>
              <a:t/>
            </a:r>
            <a:br>
              <a:rPr lang="en-US" altLang="en-US" sz="1600" dirty="0"/>
            </a:br>
            <a:r>
              <a:rPr lang="x-none"/>
              <a:t>Verificación de la funcionalidad total del sistema y, si corresponde, implementación de medidas preventivas</a:t>
            </a:r>
          </a:p>
        </p:txBody>
      </p:sp>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8233" y="1530850"/>
            <a:ext cx="7507533" cy="1845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069415481"/>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descr="&quot;Document Findings, Actions, and Outcomes&quot;&#10;The image shows details of troubleshooting step 6: Document Findings, Actions, and Outcomes. Discuss the solution implemented with the customer. Have the customer verify that the problem has been solved. Provide the customer with all paperwork. Document the steps taken to solve the problem in the work order and in the technician's journal. Document any components used in the repair. Document the amount of time spent to resolve the problem.">
            <a:extLst>
              <a:ext uri="{FF2B5EF4-FFF2-40B4-BE49-F238E27FC236}">
                <a16:creationId xmlns="" xmlns:c="http://schemas.openxmlformats.org/drawingml/2006/chart" xmlns:c15="http://schemas.microsoft.com/office/drawing/2012/chart" xmlns:a16="http://schemas.microsoft.com/office/drawing/2014/main" id="{D883308E-7BB4-412A-ADAC-4CAB36170DD9}"/>
              </a:ext>
            </a:extLst>
          </p:cNvPr>
          <p:cNvSpPr>
            <a:spLocks noGrp="1" noChangeArrowheads="1"/>
          </p:cNvSpPr>
          <p:nvPr>
            <p:ph type="title"/>
          </p:nvPr>
        </p:nvSpPr>
        <p:spPr>
          <a:xfrm>
            <a:off x="1" y="41393"/>
            <a:ext cx="9144000" cy="757551"/>
          </a:xfrm>
        </p:spPr>
        <p:txBody>
          <a:bodyPr/>
          <a:lstStyle/>
          <a:p>
            <a:pPr rtl="0"/>
            <a:r>
              <a:rPr lang="x-none" sz="1600"/>
              <a:t>Pasos del proceso de solución de problemas</a:t>
            </a:r>
            <a:r>
              <a:rPr lang="en-US" altLang="en-US" sz="1600" dirty="0"/>
              <a:t/>
            </a:r>
            <a:br>
              <a:rPr lang="en-US" altLang="en-US" sz="1600" dirty="0"/>
            </a:br>
            <a:r>
              <a:rPr lang="x-none"/>
              <a:t>Registro de hallazgos, acciones y resultados</a:t>
            </a: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5698" y="1719263"/>
            <a:ext cx="7512603" cy="2051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641561120"/>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comunes para las PC</a:t>
            </a:r>
            <a:r>
              <a:rPr lang="en-US" altLang="en-US" sz="1600" dirty="0"/>
              <a:t/>
            </a:r>
            <a:br>
              <a:rPr lang="en-US" altLang="en-US" sz="1600" dirty="0"/>
            </a:br>
            <a:r>
              <a:rPr lang="x-none"/>
              <a:t>Problemas y soluciones comunes de las PC</a:t>
            </a:r>
          </a:p>
        </p:txBody>
      </p:sp>
      <p:sp>
        <p:nvSpPr>
          <p:cNvPr id="3" name="Content Placeholder 2"/>
          <p:cNvSpPr>
            <a:spLocks noGrp="1"/>
          </p:cNvSpPr>
          <p:nvPr>
            <p:ph idx="1"/>
          </p:nvPr>
        </p:nvSpPr>
        <p:spPr>
          <a:xfrm>
            <a:off x="144064" y="988182"/>
            <a:ext cx="9079945" cy="3709180"/>
          </a:xfrm>
        </p:spPr>
        <p:txBody>
          <a:bodyPr/>
          <a:lstStyle/>
          <a:p>
            <a:pPr rtl="0">
              <a:lnSpc>
                <a:spcPct val="95000"/>
              </a:lnSpc>
              <a:spcAft>
                <a:spcPts val="300"/>
              </a:spcAft>
            </a:pPr>
            <a:r>
              <a:rPr lang="x-none" spc="-30" dirty="0"/>
              <a:t>Los problemas de las PC pueden deberse a cuestiones de hardware, de software o de redes, o a una combinación de estos tres</a:t>
            </a:r>
            <a:r>
              <a:rPr lang="x-none" spc="-30" dirty="0" smtClean="0"/>
              <a:t>. Estos </a:t>
            </a:r>
            <a:r>
              <a:rPr lang="x-none" spc="-30" dirty="0"/>
              <a:t>son algunos de los problemas más comunes de hardware:</a:t>
            </a:r>
          </a:p>
          <a:p>
            <a:pPr rtl="0">
              <a:lnSpc>
                <a:spcPct val="95000"/>
              </a:lnSpc>
              <a:spcAft>
                <a:spcPts val="300"/>
              </a:spcAft>
            </a:pPr>
            <a:r>
              <a:rPr lang="x-none" b="1" spc="-30" dirty="0"/>
              <a:t>Dispositivo de almacenamiento</a:t>
            </a:r>
            <a:r>
              <a:rPr lang="x-none" spc="-30" dirty="0"/>
              <a:t>: con frecuencia, los problemas de los dispositivos de almacenamiento se relacionan con conexiones incorrectas o de cables sueltos, con formatos incorrectos de unidades y de medios, y con opciones de configuración incorrectas del puente y del BIOS.</a:t>
            </a:r>
          </a:p>
          <a:p>
            <a:pPr rtl="0">
              <a:lnSpc>
                <a:spcPct val="95000"/>
              </a:lnSpc>
              <a:spcAft>
                <a:spcPts val="300"/>
              </a:spcAft>
            </a:pPr>
            <a:r>
              <a:rPr lang="x-none" b="1" spc="-30" dirty="0"/>
              <a:t>Placa base y componentes internos</a:t>
            </a:r>
            <a:r>
              <a:rPr lang="x-none" spc="-30" dirty="0"/>
              <a:t>: estos problemas suelen producirse debido a cables sueltos o incorrectos, componentes defectuosos, controladores incorrectos y actualizaciones dañadas.</a:t>
            </a:r>
          </a:p>
          <a:p>
            <a:pPr rtl="0">
              <a:lnSpc>
                <a:spcPct val="95000"/>
              </a:lnSpc>
              <a:spcAft>
                <a:spcPts val="300"/>
              </a:spcAft>
            </a:pPr>
            <a:r>
              <a:rPr lang="x-none" b="1" spc="-30" dirty="0"/>
              <a:t>Fuente de alimentación</a:t>
            </a:r>
            <a:r>
              <a:rPr lang="x-none" spc="-30" dirty="0"/>
              <a:t>: los problemas de alimentación con frecuencia se deben a fuentes de alimentación defectuosas, conexiones sueltas y vataje inadecuado.</a:t>
            </a:r>
          </a:p>
          <a:p>
            <a:pPr rtl="0">
              <a:lnSpc>
                <a:spcPct val="95000"/>
              </a:lnSpc>
              <a:spcAft>
                <a:spcPts val="300"/>
              </a:spcAft>
            </a:pPr>
            <a:r>
              <a:rPr lang="x-none" b="1" spc="-30" dirty="0"/>
              <a:t>CPU y memoria</a:t>
            </a:r>
            <a:r>
              <a:rPr lang="x-none" spc="-30" dirty="0"/>
              <a:t>: los problemas de procesadores y de memoria con frecuencia se deben a instalaciones defectuosas, configuración incorrecta del BIOS, refrigeración y ventilación inadecuadas, y problemas de compatibilidad.</a:t>
            </a:r>
          </a:p>
          <a:p>
            <a:pPr rtl="0">
              <a:lnSpc>
                <a:spcPct val="95000"/>
              </a:lnSpc>
              <a:spcAft>
                <a:spcPts val="300"/>
              </a:spcAft>
            </a:pPr>
            <a:r>
              <a:rPr lang="x-none" b="1" spc="-30" dirty="0"/>
              <a:t>Pantallas</a:t>
            </a:r>
            <a:r>
              <a:rPr lang="x-none" spc="-30" dirty="0"/>
              <a:t>: los problemas las pantallas a menudo se deben a opciones de configuración incorrectas, conexiones sueltas y los controladores incorrectos o dañados.</a:t>
            </a:r>
          </a:p>
        </p:txBody>
      </p:sp>
    </p:spTree>
    <p:custDataLst>
      <p:tags r:id="rId1"/>
    </p:custDataLst>
    <p:extLst>
      <p:ext uri="{BB962C8B-B14F-4D97-AF65-F5344CB8AC3E}">
        <p14:creationId xmlns:p14="http://schemas.microsoft.com/office/powerpoint/2010/main" val="1394760424"/>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Problemas y soluciones comunes para las PC</a:t>
            </a:r>
            <a:r>
              <a:rPr lang="en-US" altLang="en-US" sz="1600" dirty="0"/>
              <a:t/>
            </a:r>
            <a:br>
              <a:rPr lang="en-US" altLang="en-US" sz="1600" dirty="0"/>
            </a:br>
            <a:r>
              <a:rPr lang="x-none" sz="2100" dirty="0"/>
              <a:t>Problemas y soluciones comunes para los dispositivos de almacenamiento</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B1BFE419-3A2A-49F5-8EF4-4D53D3C52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98" y="883929"/>
            <a:ext cx="8323603" cy="3725804"/>
          </a:xfrm>
          <a:prstGeom prst="rect">
            <a:avLst/>
          </a:prstGeom>
        </p:spPr>
      </p:pic>
    </p:spTree>
    <p:custDataLst>
      <p:tags r:id="rId1"/>
    </p:custDataLst>
    <p:extLst>
      <p:ext uri="{BB962C8B-B14F-4D97-AF65-F5344CB8AC3E}">
        <p14:creationId xmlns:p14="http://schemas.microsoft.com/office/powerpoint/2010/main" val="378099449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79603" cy="1802391"/>
          </a:xfrm>
        </p:spPr>
        <p:txBody>
          <a:bodyPr/>
          <a:lstStyle/>
          <a:p>
            <a:pPr rtl="0"/>
            <a:r>
              <a:rPr lang="x-none" sz="3600">
                <a:solidFill>
                  <a:schemeClr val="accent5">
                    <a:lumMod val="40000"/>
                    <a:lumOff val="60000"/>
                  </a:schemeClr>
                </a:solidFill>
              </a:rPr>
              <a:t>Capítulo 4: Mantenimiento preventivo y resolución de problemas</a:t>
            </a:r>
          </a:p>
        </p:txBody>
      </p:sp>
      <p:sp>
        <p:nvSpPr>
          <p:cNvPr id="3" name="Rectangle 2"/>
          <p:cNvSpPr/>
          <p:nvPr/>
        </p:nvSpPr>
        <p:spPr>
          <a:xfrm>
            <a:off x="628650" y="3436035"/>
            <a:ext cx="540639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descr="&quot;Common Problems and Solutions for Motherboards and Internal Components&quot;&#10;This image shows a page for common problems and solutions for motherboards and internal components. There are several problem types to select and each displays a table with probable causes and possible solutions. There is a link to a PDF that contains all of the information on this page."/>
          <p:cNvSpPr>
            <a:spLocks noGrp="1" noChangeArrowheads="1"/>
          </p:cNvSpPr>
          <p:nvPr>
            <p:ph type="title"/>
          </p:nvPr>
        </p:nvSpPr>
        <p:spPr>
          <a:xfrm>
            <a:off x="1" y="98543"/>
            <a:ext cx="9144000" cy="757551"/>
          </a:xfrm>
        </p:spPr>
        <p:txBody>
          <a:bodyPr/>
          <a:lstStyle/>
          <a:p>
            <a:pPr rtl="0"/>
            <a:r>
              <a:rPr lang="x-none" sz="1600" dirty="0"/>
              <a:t>Problemas y soluciones comunes para las PC</a:t>
            </a:r>
            <a:r>
              <a:rPr lang="en-US" altLang="en-US" sz="1600" dirty="0"/>
              <a:t/>
            </a:r>
            <a:br>
              <a:rPr lang="en-US" altLang="en-US" sz="1600" dirty="0"/>
            </a:br>
            <a:r>
              <a:rPr lang="x-none" dirty="0"/>
              <a:t>Problemas y soluciones comunes de las placa base y los componentes internos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BBB21C75-D645-40D5-8029-E3CF7CDD6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730" y="985665"/>
            <a:ext cx="7872540" cy="3773337"/>
          </a:xfrm>
          <a:prstGeom prst="rect">
            <a:avLst/>
          </a:prstGeom>
        </p:spPr>
      </p:pic>
    </p:spTree>
    <p:custDataLst>
      <p:tags r:id="rId1"/>
    </p:custDataLst>
    <p:extLst>
      <p:ext uri="{BB962C8B-B14F-4D97-AF65-F5344CB8AC3E}">
        <p14:creationId xmlns:p14="http://schemas.microsoft.com/office/powerpoint/2010/main" val="2424537688"/>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descr="&quot;Common Problems and Solutions for Power Supplies&quot;&#10;This image shows a page for common problems and solutions for power supplies. There are several problem types to select and each displays a table with probable causes and possible solutions. There is a link to a PDF that contains all of the information on this page."/>
          <p:cNvSpPr>
            <a:spLocks noGrp="1" noChangeArrowheads="1"/>
          </p:cNvSpPr>
          <p:nvPr>
            <p:ph type="title"/>
          </p:nvPr>
        </p:nvSpPr>
        <p:spPr/>
        <p:txBody>
          <a:bodyPr/>
          <a:lstStyle/>
          <a:p>
            <a:pPr rtl="0"/>
            <a:r>
              <a:rPr lang="x-none" sz="1600" dirty="0"/>
              <a:t>Problemas y soluciones comunes para las PC</a:t>
            </a:r>
            <a:r>
              <a:rPr lang="en-US" altLang="en-US" sz="1600" dirty="0"/>
              <a:t/>
            </a:r>
            <a:br>
              <a:rPr lang="en-US" altLang="en-US" sz="1600" dirty="0"/>
            </a:br>
            <a:r>
              <a:rPr lang="x-none" spc="-30" dirty="0"/>
              <a:t>Problemas y soluciones comunes para las fuentes de alimentación</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C3A2817A-DA30-44DF-9BB7-F743C48D2D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657" y="1218053"/>
            <a:ext cx="8100685" cy="2381479"/>
          </a:xfrm>
          <a:prstGeom prst="rect">
            <a:avLst/>
          </a:prstGeom>
        </p:spPr>
      </p:pic>
    </p:spTree>
    <p:custDataLst>
      <p:tags r:id="rId1"/>
    </p:custDataLst>
    <p:extLst>
      <p:ext uri="{BB962C8B-B14F-4D97-AF65-F5344CB8AC3E}">
        <p14:creationId xmlns:p14="http://schemas.microsoft.com/office/powerpoint/2010/main" val="3889889608"/>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comunes para las PC</a:t>
            </a:r>
            <a:r>
              <a:rPr lang="en-US" altLang="en-US" sz="1600" dirty="0"/>
              <a:t/>
            </a:r>
            <a:br>
              <a:rPr lang="en-US" altLang="en-US" sz="1600" dirty="0"/>
            </a:br>
            <a:r>
              <a:rPr lang="x-none"/>
              <a:t>Problemas y soluciones comunes para las CPU y la memoria</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33391BE6-6052-4316-B694-0A9C54D34D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955" y="960076"/>
            <a:ext cx="8328089" cy="3460391"/>
          </a:xfrm>
          <a:prstGeom prst="rect">
            <a:avLst/>
          </a:prstGeom>
        </p:spPr>
      </p:pic>
    </p:spTree>
    <p:custDataLst>
      <p:tags r:id="rId1"/>
    </p:custDataLst>
    <p:extLst>
      <p:ext uri="{BB962C8B-B14F-4D97-AF65-F5344CB8AC3E}">
        <p14:creationId xmlns:p14="http://schemas.microsoft.com/office/powerpoint/2010/main" val="1726053108"/>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Problemas y soluciones comunes para las PC</a:t>
            </a:r>
            <a:r>
              <a:rPr lang="en-US" altLang="en-US" sz="1600" dirty="0"/>
              <a:t/>
            </a:r>
            <a:br>
              <a:rPr lang="en-US" altLang="en-US" sz="1600" dirty="0"/>
            </a:br>
            <a:r>
              <a:rPr lang="x-none"/>
              <a:t>Problemas y soluciones comunes para las pantallas</a:t>
            </a:r>
          </a:p>
        </p:txBody>
      </p:sp>
      <p:pic>
        <p:nvPicPr>
          <p:cNvPr id="2" name="Picture 1">
            <a:extLst>
              <a:ext uri="{FF2B5EF4-FFF2-40B4-BE49-F238E27FC236}">
                <a16:creationId xmlns="" xmlns:c="http://schemas.openxmlformats.org/drawingml/2006/chart" xmlns:c15="http://schemas.microsoft.com/office/drawing/2012/chart" xmlns:a16="http://schemas.microsoft.com/office/drawing/2014/main" id="{25A55575-0090-4839-B30F-DC2E48E30E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017" y="937201"/>
            <a:ext cx="8297965" cy="3488744"/>
          </a:xfrm>
          <a:prstGeom prst="rect">
            <a:avLst/>
          </a:prstGeom>
        </p:spPr>
      </p:pic>
    </p:spTree>
    <p:custDataLst>
      <p:tags r:id="rId1"/>
    </p:custDataLst>
    <p:extLst>
      <p:ext uri="{BB962C8B-B14F-4D97-AF65-F5344CB8AC3E}">
        <p14:creationId xmlns:p14="http://schemas.microsoft.com/office/powerpoint/2010/main" val="1599079432"/>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Aplicación del proceso de solución de problemas a periféricos y componentes de PC</a:t>
            </a:r>
            <a:r>
              <a:rPr lang="en-US" altLang="en-US" sz="1600" dirty="0"/>
              <a:t/>
            </a:r>
            <a:br>
              <a:rPr lang="en-US" altLang="en-US" sz="1600" dirty="0"/>
            </a:br>
            <a:r>
              <a:rPr lang="x-none"/>
              <a:t>Herramientas de referencia personal</a:t>
            </a:r>
            <a:r>
              <a:rPr lang="en-US" altLang="en-US" dirty="0"/>
              <a:t/>
            </a:r>
            <a:br>
              <a:rPr lang="en-US" altLang="en-US" dirty="0"/>
            </a:br>
            <a:endParaRPr lang="en-US" altLang="en-US" dirty="0"/>
          </a:p>
        </p:txBody>
      </p:sp>
      <p:sp>
        <p:nvSpPr>
          <p:cNvPr id="4" name="Content Placeholder 2"/>
          <p:cNvSpPr>
            <a:spLocks noGrp="1"/>
          </p:cNvSpPr>
          <p:nvPr>
            <p:ph idx="1"/>
          </p:nvPr>
        </p:nvSpPr>
        <p:spPr>
          <a:xfrm>
            <a:off x="205482" y="904126"/>
            <a:ext cx="8938518" cy="3719245"/>
          </a:xfrm>
        </p:spPr>
        <p:txBody>
          <a:bodyPr/>
          <a:lstStyle/>
          <a:p>
            <a:pPr rtl="0"/>
            <a:r>
              <a:rPr lang="x-none" sz="1600" dirty="0"/>
              <a:t>Las herramientas de referencia personales incluyen guías de resolución de problemas, manuales del fabricante, guías de referencia rápida y diarios de reparaciones. Además de las facturas, los técnicos mantienen un diario de las actualizaciones y las reparaciones:</a:t>
            </a:r>
          </a:p>
          <a:p>
            <a:pPr rtl="0"/>
            <a:r>
              <a:rPr lang="x-none" sz="1600" b="1" spc="-30" dirty="0"/>
              <a:t>Notas</a:t>
            </a:r>
            <a:r>
              <a:rPr lang="x-none" sz="1600" spc="-30" dirty="0"/>
              <a:t>: tome notas a medida que avanza en el proceso de resolución de problemas y reparación. Consúltelas para evitar repetir pasos y para determinar qué se necesita hacer a continuación.</a:t>
            </a:r>
          </a:p>
          <a:p>
            <a:pPr rtl="0"/>
            <a:r>
              <a:rPr lang="x-none" sz="1600" b="1" dirty="0"/>
              <a:t>Diario</a:t>
            </a:r>
            <a:r>
              <a:rPr lang="x-none" sz="1600" dirty="0"/>
              <a:t>: incluya descripciones del problema, las posibles soluciones que se intentaron para resolverlo y los pasos que se siguieron para solucionarlo. Mencione cualquier cambio realizado en la configuración del equipo y cualquier repuesto que se haya utilizado durante la reparación. El diario y las notas pueden ser valiosos cuando se encuentre con situaciones similares en el futuro.</a:t>
            </a:r>
          </a:p>
          <a:p>
            <a:pPr rtl="0"/>
            <a:r>
              <a:rPr lang="x-none" sz="1600" b="1" dirty="0"/>
              <a:t>Historial de reparaciones</a:t>
            </a:r>
            <a:r>
              <a:rPr lang="x-none" sz="1600" dirty="0"/>
              <a:t>: realice una lista detallada de los problemas y las reparaciones que incluya la fecha, los repuestos utilizados y la información del cliente. Este historial le permite al técnico determinar qué trabajo se realizó en una PC específica en el pasado.</a:t>
            </a:r>
          </a:p>
        </p:txBody>
      </p:sp>
    </p:spTree>
    <p:custDataLst>
      <p:tags r:id="rId1"/>
    </p:custDataLst>
    <p:extLst>
      <p:ext uri="{BB962C8B-B14F-4D97-AF65-F5344CB8AC3E}">
        <p14:creationId xmlns:p14="http://schemas.microsoft.com/office/powerpoint/2010/main" val="1126826233"/>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Aplicación del proceso de solución de problemas a periféricos y componentes de PC</a:t>
            </a:r>
            <a:r>
              <a:rPr lang="en-US" altLang="en-US" sz="1600" dirty="0"/>
              <a:t/>
            </a:r>
            <a:br>
              <a:rPr lang="en-US" altLang="en-US" sz="1600" dirty="0"/>
            </a:br>
            <a:r>
              <a:rPr lang="x-none"/>
              <a:t>Herramientas de referencia en Internet</a:t>
            </a:r>
            <a:r>
              <a:rPr lang="en-US" altLang="en-US" sz="1600" dirty="0"/>
              <a:t/>
            </a:r>
            <a:br>
              <a:rPr lang="en-US" altLang="en-US" sz="1600" dirty="0"/>
            </a:br>
            <a:endParaRPr lang="en-US" altLang="en-US" sz="1600" dirty="0"/>
          </a:p>
        </p:txBody>
      </p:sp>
      <p:sp>
        <p:nvSpPr>
          <p:cNvPr id="4" name="Content Placeholder 2"/>
          <p:cNvSpPr>
            <a:spLocks noGrp="1"/>
          </p:cNvSpPr>
          <p:nvPr>
            <p:ph idx="1"/>
          </p:nvPr>
        </p:nvSpPr>
        <p:spPr>
          <a:xfrm>
            <a:off x="257187" y="895546"/>
            <a:ext cx="8283498" cy="3193569"/>
          </a:xfrm>
        </p:spPr>
        <p:txBody>
          <a:bodyPr/>
          <a:lstStyle/>
          <a:p>
            <a:pPr marL="0" indent="0" rtl="0">
              <a:buNone/>
            </a:pPr>
            <a:r>
              <a:rPr lang="x-none" sz="1600"/>
              <a:t>Internet constituye una excelente fuente de información sobre problemas de hardware específicos y sus posibles soluciones:</a:t>
            </a:r>
          </a:p>
          <a:p>
            <a:pPr lvl="1" rtl="0"/>
            <a:r>
              <a:rPr lang="x-none" sz="1500"/>
              <a:t>Motores de búsqueda de Internet</a:t>
            </a:r>
          </a:p>
          <a:p>
            <a:pPr lvl="1" rtl="0"/>
            <a:r>
              <a:rPr lang="x-none" sz="1500"/>
              <a:t>Grupos de noticias</a:t>
            </a:r>
          </a:p>
          <a:p>
            <a:pPr lvl="1" rtl="0"/>
            <a:r>
              <a:rPr lang="x-none" sz="1500"/>
              <a:t>Preguntas frecuentes de fabricantes</a:t>
            </a:r>
          </a:p>
          <a:p>
            <a:pPr lvl="1" rtl="0"/>
            <a:r>
              <a:rPr lang="x-none" sz="1500"/>
              <a:t>Manuales de PC en línea</a:t>
            </a:r>
          </a:p>
          <a:p>
            <a:pPr lvl="1" rtl="0"/>
            <a:r>
              <a:rPr lang="x-none" sz="1500"/>
              <a:t>Foros y chats en línea</a:t>
            </a:r>
          </a:p>
          <a:p>
            <a:pPr lvl="1" rtl="0"/>
            <a:r>
              <a:rPr lang="x-none" sz="1500"/>
              <a:t>Sitios web técnicos</a:t>
            </a:r>
          </a:p>
        </p:txBody>
      </p:sp>
    </p:spTree>
    <p:custDataLst>
      <p:tags r:id="rId1"/>
    </p:custDataLst>
    <p:extLst>
      <p:ext uri="{BB962C8B-B14F-4D97-AF65-F5344CB8AC3E}">
        <p14:creationId xmlns:p14="http://schemas.microsoft.com/office/powerpoint/2010/main" val="3765352766"/>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Aplicación del proceso de solución de problemas a periféricos y componentes de PC</a:t>
            </a:r>
            <a:r>
              <a:rPr lang="en-US" altLang="en-US" sz="1600" dirty="0"/>
              <a:t/>
            </a:r>
            <a:br>
              <a:rPr lang="en-US" altLang="en-US" sz="1600" dirty="0"/>
            </a:br>
            <a:r>
              <a:rPr lang="x-none"/>
              <a:t>Problemas y soluciones avanzados para el hardware</a:t>
            </a:r>
            <a:r>
              <a:rPr lang="en-US" altLang="en-US" sz="1600" dirty="0"/>
              <a:t/>
            </a:r>
            <a:br>
              <a:rPr lang="en-US" altLang="en-US" sz="1600" dirty="0"/>
            </a:br>
            <a:endParaRPr lang="en-US" altLang="en-US" sz="1600" dirty="0"/>
          </a:p>
        </p:txBody>
      </p:sp>
      <p:pic>
        <p:nvPicPr>
          <p:cNvPr id="5" name="Picture 4">
            <a:extLst>
              <a:ext uri="{FF2B5EF4-FFF2-40B4-BE49-F238E27FC236}">
                <a16:creationId xmlns="" xmlns:c="http://schemas.openxmlformats.org/drawingml/2006/chart" xmlns:c15="http://schemas.microsoft.com/office/drawing/2012/chart" xmlns:a16="http://schemas.microsoft.com/office/drawing/2014/main" id="{73606746-AE25-4FF5-B392-B793DCC03F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263" y="869739"/>
            <a:ext cx="8119473" cy="3675995"/>
          </a:xfrm>
          <a:prstGeom prst="rect">
            <a:avLst/>
          </a:prstGeom>
        </p:spPr>
      </p:pic>
    </p:spTree>
    <p:custDataLst>
      <p:tags r:id="rId1"/>
    </p:custDataLst>
    <p:extLst>
      <p:ext uri="{BB962C8B-B14F-4D97-AF65-F5344CB8AC3E}">
        <p14:creationId xmlns:p14="http://schemas.microsoft.com/office/powerpoint/2010/main" val="3954382790"/>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98543"/>
            <a:ext cx="9144000" cy="779004"/>
          </a:xfrm>
        </p:spPr>
        <p:txBody>
          <a:bodyPr/>
          <a:lstStyle/>
          <a:p>
            <a:pPr rtl="0"/>
            <a:r>
              <a:rPr lang="en-US" altLang="en-US" sz="1600" dirty="0"/>
              <a:t/>
            </a:r>
            <a:br>
              <a:rPr lang="en-US" altLang="en-US" sz="1600" dirty="0"/>
            </a:br>
            <a:r>
              <a:rPr lang="x-none" sz="1600" dirty="0"/>
              <a:t>Aplicación del proceso de solución de problemas a periféricos y componentes de PC</a:t>
            </a:r>
            <a:r>
              <a:rPr lang="en-US" sz="1600" dirty="0"/>
              <a:t/>
            </a:r>
            <a:br>
              <a:rPr lang="en-US" sz="1600" dirty="0"/>
            </a:br>
            <a:r>
              <a:rPr lang="x-none" dirty="0"/>
              <a:t>Práctica de laboratorio: Uso de un multímetro y un medidor de fuente de alimentación</a:t>
            </a:r>
            <a:r>
              <a:rPr lang="en-US" altLang="en-US" sz="1600" dirty="0"/>
              <a:t/>
            </a:r>
            <a:br>
              <a:rPr lang="en-US" altLang="en-US" sz="1600" dirty="0"/>
            </a:br>
            <a:endParaRPr lang="en-US" altLang="en-US" sz="1600" dirty="0"/>
          </a:p>
        </p:txBody>
      </p:sp>
      <p:sp>
        <p:nvSpPr>
          <p:cNvPr id="2" name="Rectangle 1">
            <a:extLst>
              <a:ext uri="{FF2B5EF4-FFF2-40B4-BE49-F238E27FC236}">
                <a16:creationId xmlns="" xmlns:c="http://schemas.openxmlformats.org/drawingml/2006/chart" xmlns:c15="http://schemas.microsoft.com/office/drawing/2012/chart" xmlns:a16="http://schemas.microsoft.com/office/drawing/2014/main" id="{B7B3FB2E-5313-422B-A9B4-8148DD0C1826}"/>
              </a:ext>
            </a:extLst>
          </p:cNvPr>
          <p:cNvSpPr/>
          <p:nvPr/>
        </p:nvSpPr>
        <p:spPr>
          <a:xfrm>
            <a:off x="221153" y="1145529"/>
            <a:ext cx="8377157" cy="646331"/>
          </a:xfrm>
          <a:prstGeom prst="rect">
            <a:avLst/>
          </a:prstGeom>
        </p:spPr>
        <p:txBody>
          <a:bodyPr wrap="square">
            <a:spAutoFit/>
          </a:bodyPr>
          <a:lstStyle/>
          <a:p>
            <a:pPr rtl="0"/>
            <a:r>
              <a:rPr lang="x-none"/>
              <a:t>En esta práctica de laboratorio, aprenderá a utilizar y manipular un multímetro y un medidor de fuente de alimentación.</a:t>
            </a:r>
          </a:p>
        </p:txBody>
      </p:sp>
    </p:spTree>
    <p:custDataLst>
      <p:tags r:id="rId1"/>
    </p:custDataLst>
    <p:extLst>
      <p:ext uri="{BB962C8B-B14F-4D97-AF65-F5344CB8AC3E}">
        <p14:creationId xmlns:p14="http://schemas.microsoft.com/office/powerpoint/2010/main" val="3728021907"/>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79004"/>
          </a:xfrm>
        </p:spPr>
        <p:txBody>
          <a:bodyPr/>
          <a:lstStyle/>
          <a:p>
            <a:pPr rtl="0"/>
            <a:r>
              <a:rPr lang="en-US" altLang="en-US" sz="1600" dirty="0"/>
              <a:t/>
            </a:r>
            <a:br>
              <a:rPr lang="en-US" altLang="en-US" sz="1600" dirty="0"/>
            </a:br>
            <a:r>
              <a:rPr lang="x-none" sz="1600"/>
              <a:t>Aplicación del proceso de solución de problemas a periféricos y componentes de PC</a:t>
            </a:r>
            <a:r>
              <a:rPr lang="en-US" sz="1600" dirty="0"/>
              <a:t/>
            </a:r>
            <a:br>
              <a:rPr lang="en-US" sz="1600" dirty="0"/>
            </a:br>
            <a:r>
              <a:rPr lang="x-none"/>
              <a:t>Práctica de laboratorio: Solución de problemas de hardware</a:t>
            </a:r>
            <a:r>
              <a:rPr lang="en-US" altLang="en-US" sz="1600" dirty="0"/>
              <a:t/>
            </a:r>
            <a:br>
              <a:rPr lang="en-US" altLang="en-US" sz="1600" dirty="0"/>
            </a:br>
            <a:endParaRPr lang="en-US" altLang="en-US" sz="1600" dirty="0"/>
          </a:p>
        </p:txBody>
      </p:sp>
      <p:sp>
        <p:nvSpPr>
          <p:cNvPr id="4" name="Rectangle 3">
            <a:extLst>
              <a:ext uri="{FF2B5EF4-FFF2-40B4-BE49-F238E27FC236}">
                <a16:creationId xmlns="" xmlns:c="http://schemas.openxmlformats.org/drawingml/2006/chart" xmlns:c15="http://schemas.microsoft.com/office/drawing/2012/chart" xmlns:a16="http://schemas.microsoft.com/office/drawing/2014/main" id="{D6F34A66-6E48-4400-B9D8-8FC205C5C99A}"/>
              </a:ext>
            </a:extLst>
          </p:cNvPr>
          <p:cNvSpPr/>
          <p:nvPr/>
        </p:nvSpPr>
        <p:spPr>
          <a:xfrm>
            <a:off x="221153" y="955029"/>
            <a:ext cx="8377157" cy="646331"/>
          </a:xfrm>
          <a:prstGeom prst="rect">
            <a:avLst/>
          </a:prstGeom>
        </p:spPr>
        <p:txBody>
          <a:bodyPr wrap="square">
            <a:spAutoFit/>
          </a:bodyPr>
          <a:lstStyle/>
          <a:p>
            <a:pPr rtl="0"/>
            <a:r>
              <a:rPr lang="x-none"/>
              <a:t>En esta práctica de laboratorio, deberá diagnosticar la causa de varios problemas de hardware y los solucionará.</a:t>
            </a:r>
          </a:p>
        </p:txBody>
      </p:sp>
    </p:spTree>
    <p:custDataLst>
      <p:tags r:id="rId1"/>
    </p:custDataLst>
    <p:extLst>
      <p:ext uri="{BB962C8B-B14F-4D97-AF65-F5344CB8AC3E}">
        <p14:creationId xmlns:p14="http://schemas.microsoft.com/office/powerpoint/2010/main" val="1679917007"/>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4.3 Resumen del capítulo</a:t>
            </a:r>
          </a:p>
        </p:txBody>
      </p:sp>
    </p:spTree>
    <p:custDataLst>
      <p:tags r:id="rId1"/>
    </p:custDataLst>
    <p:extLst>
      <p:ext uri="{BB962C8B-B14F-4D97-AF65-F5344CB8AC3E}">
        <p14:creationId xmlns:p14="http://schemas.microsoft.com/office/powerpoint/2010/main" val="354707284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6" y="1103744"/>
            <a:ext cx="8998643" cy="3418829"/>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no </a:t>
            </a:r>
            <a:r>
              <a:rPr lang="x-none" sz="1400" spc="-30" dirty="0"/>
              <a:t>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0"/>
            <a:r>
              <a:rPr lang="x-none" sz="1600"/>
              <a:t>Conclusión</a:t>
            </a:r>
            <a:r>
              <a:rPr lang="sv-SE" sz="1600" dirty="0"/>
              <a:t/>
            </a:r>
            <a:br>
              <a:rPr lang="sv-SE" sz="1600" dirty="0"/>
            </a:br>
            <a:r>
              <a:rPr lang="x-none"/>
              <a:t>Capítulo 4: Mantenimiento preventivo y resolución de problemas</a:t>
            </a:r>
          </a:p>
        </p:txBody>
      </p:sp>
      <p:sp>
        <p:nvSpPr>
          <p:cNvPr id="2" name="Rectangle 1">
            <a:extLst>
              <a:ext uri="{FF2B5EF4-FFF2-40B4-BE49-F238E27FC236}">
                <a16:creationId xmlns="" xmlns:c="http://schemas.openxmlformats.org/drawingml/2006/chart" xmlns:c15="http://schemas.microsoft.com/office/drawing/2012/chart" xmlns:a16="http://schemas.microsoft.com/office/drawing/2014/main" id="{9545566F-718F-425D-8D65-8840A42E13C4}"/>
              </a:ext>
            </a:extLst>
          </p:cNvPr>
          <p:cNvSpPr/>
          <p:nvPr/>
        </p:nvSpPr>
        <p:spPr>
          <a:xfrm>
            <a:off x="371742" y="919122"/>
            <a:ext cx="6840588" cy="2616101"/>
          </a:xfrm>
          <a:prstGeom prst="rect">
            <a:avLst/>
          </a:prstGeom>
        </p:spPr>
        <p:txBody>
          <a:bodyPr wrap="square">
            <a:spAutoFit/>
          </a:bodyPr>
          <a:lstStyle/>
          <a:p>
            <a:pPr rtl="0"/>
            <a:r>
              <a:rPr lang="x-none" sz="1600" dirty="0"/>
              <a:t>4.1 Mantenimiento preventivo</a:t>
            </a:r>
          </a:p>
          <a:p>
            <a:pPr marL="542131" lvl="2" indent="-214313" rtl="0">
              <a:buFont typeface="Arial" panose="020B0604020202020204" pitchFamily="34" charset="0"/>
              <a:buChar char="•"/>
            </a:pPr>
            <a:r>
              <a:rPr lang="x-none" sz="1600" dirty="0"/>
              <a:t>Explicar por qué el mantenimiento preventivo debe realizarse en las computadoras personales.</a:t>
            </a:r>
          </a:p>
          <a:p>
            <a:pPr marL="613569" lvl="3" indent="-214313" rtl="0">
              <a:buFont typeface="Arial" panose="020B0604020202020204" pitchFamily="34" charset="0"/>
              <a:buChar char="•"/>
            </a:pPr>
            <a:r>
              <a:rPr lang="x-none" sz="1500" dirty="0"/>
              <a:t>Describir el mantenimiento preventivo de la PC.</a:t>
            </a:r>
          </a:p>
          <a:p>
            <a:pPr marL="286941" indent="-285750" rtl="0"/>
            <a:r>
              <a:rPr lang="x-none" sz="1600" dirty="0"/>
              <a:t>4.2 Proceso de solución de problemas</a:t>
            </a:r>
          </a:p>
          <a:p>
            <a:pPr marL="475853" lvl="1" indent="-285750" rtl="0"/>
            <a:r>
              <a:rPr lang="x-none" sz="1500" dirty="0"/>
              <a:t>Resolver problemas de PC y de dispositivos periféricos</a:t>
            </a:r>
          </a:p>
          <a:p>
            <a:pPr marL="542131" lvl="2" indent="-214313" rtl="0">
              <a:buFont typeface="Arial" panose="020B0604020202020204" pitchFamily="34" charset="0"/>
              <a:buChar char="•"/>
            </a:pPr>
            <a:r>
              <a:rPr lang="x-none" sz="1400" dirty="0"/>
              <a:t>Describir cada paso del proceso de resolución de problemas. </a:t>
            </a:r>
          </a:p>
          <a:p>
            <a:pPr marL="542131" lvl="2" indent="-214313" rtl="0">
              <a:buFont typeface="Arial" panose="020B0604020202020204" pitchFamily="34" charset="0"/>
              <a:buChar char="•"/>
            </a:pPr>
            <a:r>
              <a:rPr lang="x-none" sz="1400" dirty="0"/>
              <a:t>Identificar problemas y soluciones comunes para las PC.</a:t>
            </a:r>
          </a:p>
          <a:p>
            <a:pPr marL="542131" lvl="2" indent="-214313" rtl="0">
              <a:buFont typeface="Arial" panose="020B0604020202020204" pitchFamily="34" charset="0"/>
              <a:buChar char="•"/>
            </a:pPr>
            <a:r>
              <a:rPr lang="x-none" sz="1400" dirty="0"/>
              <a:t>Solucionar los problemas de componentes y periféricos de la computadora mediante el proceso de solución de problemas de seis pasos.</a:t>
            </a:r>
          </a:p>
          <a:p>
            <a:pPr marL="327818" lvl="2" indent="0">
              <a:buNone/>
            </a:pPr>
            <a:endParaRPr lang="en-US" sz="1400" dirty="0"/>
          </a:p>
        </p:txBody>
      </p:sp>
    </p:spTree>
    <p:custDataLst>
      <p:tags r:id="rId1"/>
    </p:custDataLst>
    <p:extLst>
      <p:ext uri="{BB962C8B-B14F-4D97-AF65-F5344CB8AC3E}">
        <p14:creationId xmlns:p14="http://schemas.microsoft.com/office/powerpoint/2010/main" val="4131295985"/>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a:latin typeface="Arial" charset="0"/>
              </a:rPr>
              <a:t>Capítulo </a:t>
            </a:r>
            <a:r>
              <a:rPr lang="x-none" smtClean="0">
                <a:latin typeface="Arial" charset="0"/>
              </a:rPr>
              <a:t>4</a:t>
            </a:r>
            <a:r>
              <a:rPr lang="en-US" dirty="0" smtClean="0">
                <a:latin typeface="Arial" charset="0"/>
              </a:rPr>
              <a:t> </a:t>
            </a:r>
            <a:r>
              <a:rPr lang="x-none" smtClean="0">
                <a:latin typeface="Arial" charset="0"/>
              </a:rPr>
              <a:t>Nuevos </a:t>
            </a:r>
            <a:r>
              <a:rPr lang="x-none">
                <a:latin typeface="Arial" charset="0"/>
              </a:rPr>
              <a:t>términos y comandos</a:t>
            </a:r>
            <a:r>
              <a:rPr lang="en-US" dirty="0">
                <a:latin typeface="Arial" charset="0"/>
              </a:rPr>
              <a:t/>
            </a:r>
            <a:br>
              <a:rPr lang="en-US" dirty="0">
                <a:latin typeface="Arial" charset="0"/>
              </a:rPr>
            </a:br>
            <a:endParaRPr lang="en-US" dirty="0">
              <a:latin typeface="Arial" charset="0"/>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17437735"/>
              </p:ext>
            </p:extLst>
          </p:nvPr>
        </p:nvGraphicFramePr>
        <p:xfrm>
          <a:off x="144463" y="798513"/>
          <a:ext cx="8853486" cy="568960"/>
        </p:xfrm>
        <a:graphic>
          <a:graphicData uri="http://schemas.openxmlformats.org/drawingml/2006/table">
            <a:tbl>
              <a:tblPr firstRow="1" bandRow="1">
                <a:tableStyleId>{F5AB1C69-6EDB-4FF4-983F-18BD219EF322}</a:tableStyleId>
              </a:tblPr>
              <a:tblGrid>
                <a:gridCol w="2951162">
                  <a:extLst>
                    <a:ext uri="{9D8B030D-6E8A-4147-A177-3AD203B41FA5}">
                      <a16:colId xmlns="" xmlns:c="http://schemas.openxmlformats.org/drawingml/2006/chart" xmlns:c15="http://schemas.microsoft.com/office/drawing/2012/chart" xmlns:a16="http://schemas.microsoft.com/office/drawing/2014/main" val="2731093094"/>
                    </a:ext>
                  </a:extLst>
                </a:gridCol>
                <a:gridCol w="2951162">
                  <a:extLst>
                    <a:ext uri="{9D8B030D-6E8A-4147-A177-3AD203B41FA5}">
                      <a16:colId xmlns="" xmlns:c="http://schemas.openxmlformats.org/drawingml/2006/chart" xmlns:c15="http://schemas.microsoft.com/office/drawing/2012/chart" xmlns:a16="http://schemas.microsoft.com/office/drawing/2014/main" val="2353496225"/>
                    </a:ext>
                  </a:extLst>
                </a:gridCol>
                <a:gridCol w="2951162">
                  <a:extLst>
                    <a:ext uri="{9D8B030D-6E8A-4147-A177-3AD203B41FA5}">
                      <a16:colId xmlns="" xmlns:c="http://schemas.openxmlformats.org/drawingml/2006/chart" xmlns:c15="http://schemas.microsoft.com/office/drawing/2012/chart" xmlns:a16="http://schemas.microsoft.com/office/drawing/2014/main" val="281959122"/>
                    </a:ext>
                  </a:extLst>
                </a:gridCol>
              </a:tblGrid>
              <a:tr h="370840">
                <a:tc>
                  <a:txBody>
                    <a:bodyPr/>
                    <a:lstStyle/>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Preguntas cerradas</a:t>
                      </a:r>
                    </a:p>
                    <a:p>
                      <a:pPr marL="173038" indent="-173038" rtl="0">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Preguntas abiertas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4: Actividades</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279458934"/>
              </p:ext>
            </p:extLst>
          </p:nvPr>
        </p:nvGraphicFramePr>
        <p:xfrm>
          <a:off x="455999" y="1269564"/>
          <a:ext cx="8229418" cy="2042121"/>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292629">
                <a:tc>
                  <a:txBody>
                    <a:bodyPr/>
                    <a:lstStyle/>
                    <a:p>
                      <a:pPr algn="ctr" rtl="0"/>
                      <a:r>
                        <a:rPr lang="x-none" sz="1100"/>
                        <a:t>4.1.1.6</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Mantenimiento preventivo</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292629">
                <a:tc>
                  <a:txBody>
                    <a:bodyPr/>
                    <a:lstStyle/>
                    <a:p>
                      <a:pPr algn="ctr" rtl="0"/>
                      <a:r>
                        <a:rPr lang="x-none" sz="1100"/>
                        <a:t>4.2.1.4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Identificar del problema</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2"/>
                  </a:ext>
                </a:extLst>
              </a:tr>
              <a:tr h="292629">
                <a:tc>
                  <a:txBody>
                    <a:bodyPr/>
                    <a:lstStyle/>
                    <a:p>
                      <a:pPr algn="ctr" rtl="0"/>
                      <a:r>
                        <a:rPr lang="x-none" sz="1100"/>
                        <a:t>4.2.1.10</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Numerar</a:t>
                      </a:r>
                      <a:r>
                        <a:rPr lang="x-none" sz="1100" baseline="0"/>
                        <a:t> los pasos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31953418"/>
                  </a:ext>
                </a:extLst>
              </a:tr>
              <a:tr h="292629">
                <a:tc>
                  <a:txBody>
                    <a:bodyPr/>
                    <a:lstStyle/>
                    <a:p>
                      <a:pPr algn="ctr" rtl="0"/>
                      <a:r>
                        <a:rPr lang="x-none" sz="1100"/>
                        <a:t>4.2.3.3</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Herramientas de referencia</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453984857"/>
                  </a:ext>
                </a:extLst>
              </a:tr>
              <a:tr h="292629">
                <a:tc>
                  <a:txBody>
                    <a:bodyPr/>
                    <a:lstStyle/>
                    <a:p>
                      <a:pPr algn="ctr" rtl="0"/>
                      <a:r>
                        <a:rPr lang="x-none" sz="1100"/>
                        <a:t>4.2.3.5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Uso de multímetros y verificadores de fuente de alimentación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3"/>
                  </a:ext>
                </a:extLst>
              </a:tr>
              <a:tr h="292629">
                <a:tc>
                  <a:txBody>
                    <a:bodyPr/>
                    <a:lstStyle/>
                    <a:p>
                      <a:pPr algn="ctr" rtl="0"/>
                      <a:r>
                        <a:rPr lang="x-none" sz="1100"/>
                        <a:t>4.2.3.6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Solución de problemas de hardware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4: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estudiantes deben completar la "Evaluación" del Capítulo 4 después de completar el Capítulo 4.</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4: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a:t>Antes de enseñar el capítulo 4, el instructor debe:</a:t>
            </a:r>
          </a:p>
          <a:p>
            <a:pPr rtl="0" eaLnBrk="1" hangingPunct="1">
              <a:lnSpc>
                <a:spcPct val="85000"/>
              </a:lnSpc>
              <a:spcBef>
                <a:spcPct val="30000"/>
              </a:spcBef>
            </a:pPr>
            <a:r>
              <a:rPr lang="x-none"/>
              <a:t>Completar la "Evaluación" del Capítulo 4.</a:t>
            </a:r>
          </a:p>
          <a:p>
            <a:pPr rtl="0" eaLnBrk="1" hangingPunct="1">
              <a:lnSpc>
                <a:spcPct val="85000"/>
              </a:lnSpc>
              <a:spcBef>
                <a:spcPct val="30000"/>
              </a:spcBef>
            </a:pPr>
            <a:r>
              <a:rPr lang="x-none"/>
              <a:t>Los objetivos de este capítulo son:</a:t>
            </a:r>
          </a:p>
          <a:p>
            <a:pPr marL="557213" lvl="1" indent="-214313" rtl="0">
              <a:buFont typeface="Arial" panose="020B0604020202020204" pitchFamily="34" charset="0"/>
              <a:buChar char="•"/>
            </a:pPr>
            <a:r>
              <a:rPr lang="x-none" sz="1200"/>
              <a:t>Explicar por qué el mantenimiento preventivo debe realizarse en las computadoras personales. </a:t>
            </a:r>
          </a:p>
          <a:p>
            <a:pPr marL="557213" lvl="1" indent="-214313" rtl="0">
              <a:buFont typeface="Arial" panose="020B0604020202020204" pitchFamily="34" charset="0"/>
              <a:buChar char="•"/>
            </a:pPr>
            <a:r>
              <a:rPr lang="x-none" sz="1200"/>
              <a:t>Describir el mantenimiento preventivo de la PC.</a:t>
            </a:r>
          </a:p>
          <a:p>
            <a:pPr marL="557213" lvl="1" indent="-214313" rtl="0">
              <a:buFont typeface="Arial" panose="020B0604020202020204" pitchFamily="34" charset="0"/>
              <a:buChar char="•"/>
            </a:pPr>
            <a:r>
              <a:rPr lang="x-none" sz="1200"/>
              <a:t>Explicar los beneficios del mantenimiento preventivo en relación con el polvo, los componentes internos y las preocupaciones ambientales.</a:t>
            </a:r>
          </a:p>
          <a:p>
            <a:pPr marL="557213" lvl="1" indent="-214313" rtl="0">
              <a:buFont typeface="Arial" panose="020B0604020202020204" pitchFamily="34" charset="0"/>
              <a:buChar char="•"/>
            </a:pPr>
            <a:r>
              <a:rPr lang="x-none" sz="1200"/>
              <a:t>Explicar los beneficios del mantenimiento preventivo en relación con el software.</a:t>
            </a:r>
          </a:p>
          <a:p>
            <a:pPr marL="557213" lvl="1" indent="-214313" rtl="0">
              <a:buFont typeface="Arial" panose="020B0604020202020204" pitchFamily="34" charset="0"/>
              <a:buChar char="•"/>
            </a:pPr>
            <a:r>
              <a:rPr lang="x-none" sz="1200"/>
              <a:t>Resolver problemas de PC y de dispositivos periféricos. </a:t>
            </a:r>
          </a:p>
          <a:p>
            <a:pPr marL="557213" lvl="1" indent="-214313" rtl="0">
              <a:buFont typeface="Arial" panose="020B0604020202020204" pitchFamily="34" charset="0"/>
              <a:buChar char="•"/>
            </a:pPr>
            <a:r>
              <a:rPr lang="x-none" sz="1200"/>
              <a:t>Describir cada paso del proceso de resolución de problemas.</a:t>
            </a: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4: Prácticas recomendadas (cont.)</a:t>
            </a:r>
          </a:p>
        </p:txBody>
      </p:sp>
      <p:sp>
        <p:nvSpPr>
          <p:cNvPr id="11266" name="Rectangle 34"/>
          <p:cNvSpPr>
            <a:spLocks noGrp="1" noChangeArrowheads="1"/>
          </p:cNvSpPr>
          <p:nvPr>
            <p:ph idx="1"/>
          </p:nvPr>
        </p:nvSpPr>
        <p:spPr/>
        <p:txBody>
          <a:bodyPr/>
          <a:lstStyle/>
          <a:p>
            <a:pPr rtl="0"/>
            <a:r>
              <a:rPr lang="x-none" sz="1400" dirty="0"/>
              <a:t>Pregunte al departamento de TI si los estudiantes pueden realizar el mantenimiento preventivo y limpiar las computadoras en la escuela. Los teclados y los monitores son especialmente populares en áreas como el aula y la biblioteca.</a:t>
            </a:r>
          </a:p>
          <a:p>
            <a:pPr rtl="0"/>
            <a:r>
              <a:rPr lang="x-none" sz="1400" dirty="0"/>
              <a:t>Realizar el mantenimiento preventivo en las computadoras brinda a los estudiantes la oportunidad de practicar los conceptos aprendidos en los capítulos anteriores. </a:t>
            </a:r>
          </a:p>
          <a:p>
            <a:pPr lvl="1" rtl="0"/>
            <a:r>
              <a:rPr lang="x-none" sz="1200" dirty="0"/>
              <a:t>Mientras limpia la computadora, indique a los estudiantes que identifiquen todos los puertos en la parte posterior de la computadora. Comparta con un compañero qué puede conectarse en cada puerto.</a:t>
            </a:r>
          </a:p>
          <a:p>
            <a:pPr lvl="1" rtl="0"/>
            <a:r>
              <a:rPr lang="x-none" sz="1200" dirty="0"/>
              <a:t>Identifiquen los componentes internos mientras limpian o colocan equipos y alternen entre los miembros del equipo para identificar las piezas.</a:t>
            </a:r>
          </a:p>
          <a:p>
            <a:pPr lvl="1" rtl="0"/>
            <a:r>
              <a:rPr lang="x-none" sz="1200" dirty="0"/>
              <a:t>Identifiquen los cables. Haga que cada estudiante proporcione una sugerencia sobre un tipo de cable en particular. Dé un ejemplo como el cable de alimentación que va de la fuente de alimentación a la placa base. Un estudiante podría sugerir lo apretado que está para quitar un cable tan largo. Otro podría sugerir presionar el clip antes de levantarlo hacia arriba en el cable. Otro podría ser el tipo de voltajes que se pueden verificar si se sospecha de la alimentación.</a:t>
            </a:r>
          </a:p>
          <a:p>
            <a:pPr rtl="0"/>
            <a:r>
              <a:rPr lang="x-none" sz="1400" dirty="0"/>
              <a:t>El mantenimiento preventivo es un buen momento para hablar sobre los programas de reciclaje de residuos electrónicos.</a:t>
            </a:r>
          </a:p>
        </p:txBody>
      </p:sp>
    </p:spTree>
    <p:custDataLst>
      <p:tags r:id="rId1"/>
    </p:custDataLst>
    <p:extLst>
      <p:ext uri="{BB962C8B-B14F-4D97-AF65-F5344CB8AC3E}">
        <p14:creationId xmlns:p14="http://schemas.microsoft.com/office/powerpoint/2010/main" val="3929071732"/>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4: Prácticas recomendadas (cont.)</a:t>
            </a:r>
          </a:p>
        </p:txBody>
      </p:sp>
      <p:sp>
        <p:nvSpPr>
          <p:cNvPr id="11266" name="Rectangle 34"/>
          <p:cNvSpPr>
            <a:spLocks noGrp="1" noChangeArrowheads="1"/>
          </p:cNvSpPr>
          <p:nvPr>
            <p:ph idx="1"/>
          </p:nvPr>
        </p:nvSpPr>
        <p:spPr>
          <a:xfrm>
            <a:off x="144064" y="798944"/>
            <a:ext cx="8999935" cy="4155319"/>
          </a:xfrm>
        </p:spPr>
        <p:txBody>
          <a:bodyPr/>
          <a:lstStyle/>
          <a:p>
            <a:pPr rtl="0"/>
            <a:r>
              <a:rPr lang="x-none" sz="1400" dirty="0"/>
              <a:t>El tiempo de mantenimiento preventivo es un buen momento para mantener el software actualizado y comprobar los riesgos de seguridad asociados con el sistema operativo o las aplicaciones desactualizados.</a:t>
            </a:r>
          </a:p>
          <a:p>
            <a:pPr rtl="0"/>
            <a:r>
              <a:rPr lang="x-none" sz="1400" dirty="0"/>
              <a:t>En equipos o de manera individual, pida a los estudiantes que identifiquen los pasos del proceso de solución de problemas. </a:t>
            </a:r>
          </a:p>
          <a:p>
            <a:pPr rtl="0"/>
            <a:r>
              <a:rPr lang="x-none" sz="1400" dirty="0"/>
              <a:t>Pida a los estudiantes que proporcionen ejemplos de problemas y soluciones comunes para las PC.</a:t>
            </a:r>
          </a:p>
          <a:p>
            <a:pPr rtl="0"/>
            <a:r>
              <a:rPr lang="x-none" sz="1400" dirty="0"/>
              <a:t>Los estudiantes deben poder aplicar el proceso de solución de problemas a periféricos y componentes de la computadora.</a:t>
            </a:r>
          </a:p>
          <a:p>
            <a:pPr rtl="0"/>
            <a:r>
              <a:rPr lang="x-none" sz="1400" dirty="0"/>
              <a:t>Mencione que la resolución de problemas es un proceso aprendido y lógico. Dé al menos un ejemplo de algo que no funcione y recorra el proceso de lo que un técnico podría hacer para resolver el problema. Use uno de los que se proporcionan en el currículo. </a:t>
            </a:r>
          </a:p>
          <a:p>
            <a:pPr lvl="1" rtl="0"/>
            <a:r>
              <a:rPr lang="x-none" sz="1200" dirty="0"/>
              <a:t>Un buen ejemplo de enseñanza de la lógica de la solución de problemas es una unidad de memoria Flash que no funciona. Muchos estudiantes trabajan con medios extraíbles. Pregúnteles cómo saben que hay un problema. Luego, pregunte cuál podría ser el problema si el SO no reconoce la unidad. Si no mencionan todas las soluciones posibles que se encuentran en el currículo, repase algunos de los que se relacionan con los nuevos conceptos, como que el puerto USB puede estar deshabilitado en el BIOS o que puede haber un virus.</a:t>
            </a:r>
          </a:p>
        </p:txBody>
      </p:sp>
    </p:spTree>
    <p:custDataLst>
      <p:tags r:id="rId1"/>
    </p:custDataLst>
    <p:extLst>
      <p:ext uri="{BB962C8B-B14F-4D97-AF65-F5344CB8AC3E}">
        <p14:creationId xmlns:p14="http://schemas.microsoft.com/office/powerpoint/2010/main" val="589504137"/>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8731</TotalTime>
  <Words>3106</Words>
  <Application>Microsoft Office PowerPoint</Application>
  <PresentationFormat>全屏显示(16:9)</PresentationFormat>
  <Paragraphs>323</Paragraphs>
  <Slides>42</Slides>
  <Notes>42</Notes>
  <HiddenSlides>9</HiddenSlides>
  <MMClips>0</MMClips>
  <ScaleCrop>false</ScaleCrop>
  <HeadingPairs>
    <vt:vector size="4" baseType="variant">
      <vt:variant>
        <vt:lpstr>主题</vt:lpstr>
      </vt:variant>
      <vt:variant>
        <vt:i4>1</vt:i4>
      </vt:variant>
      <vt:variant>
        <vt:lpstr>幻灯片标题</vt:lpstr>
      </vt:variant>
      <vt:variant>
        <vt:i4>42</vt:i4>
      </vt:variant>
    </vt:vector>
  </HeadingPairs>
  <TitlesOfParts>
    <vt:vector size="43" baseType="lpstr">
      <vt:lpstr>Default Theme</vt:lpstr>
      <vt:lpstr>Capítulo 4: Mantenimiento preventivo y resolución de problemas</vt:lpstr>
      <vt:lpstr>Materiales del Instructor: Guía de Planificación del Capítulo 4</vt:lpstr>
      <vt:lpstr>Capítulo 4: Mantenimiento preventivo y resolución de problemas</vt:lpstr>
      <vt:lpstr>Verifique su comprensión y ¿Qué conoce hasta ahora? </vt:lpstr>
      <vt:lpstr>Capítulo 4: Actividades</vt:lpstr>
      <vt:lpstr>Capítulo 4: Evaluación</vt:lpstr>
      <vt:lpstr>Capítulo 4: Prácticas recomendadas</vt:lpstr>
      <vt:lpstr>Capítulo 4: Prácticas recomendadas (cont.)</vt:lpstr>
      <vt:lpstr>Capítulo 4: Prácticas recomendadas (cont.)</vt:lpstr>
      <vt:lpstr>Capítulo 4: Ayuda adicional</vt:lpstr>
      <vt:lpstr>Capítulo 4: Mantenimiento preventivo y resolución de problemas</vt:lpstr>
      <vt:lpstr>Capítulo 4: Secciones y objetivos</vt:lpstr>
      <vt:lpstr>4.1 Mantenimiento preventivo</vt:lpstr>
      <vt:lpstr>Descripción general del mantenimiento preventivode la PC Ventajas del mantenimiento preventivo</vt:lpstr>
      <vt:lpstr>Descripción general del mantenimiento preventivo de la computadora Mantenimiento preventivo: polvo</vt:lpstr>
      <vt:lpstr>Descripción general del mantenimiento preventivo de la computadora Mantenimiento preventivo: componentes internos</vt:lpstr>
      <vt:lpstr>Descripción general del mantenimiento preventivo de la computadora Mantenimiento preventivo: cuestiones ambientales </vt:lpstr>
      <vt:lpstr>Descripción general del mantenimiento preventivo de la computadora Mantenimiento preventivo: software </vt:lpstr>
      <vt:lpstr>4.2 Proceso de solución de problemas</vt:lpstr>
      <vt:lpstr> Pasos del proceso de solución de problemas Introducción a la solución de problemas </vt:lpstr>
      <vt:lpstr>Pasos del proceso de resolución de problemas </vt:lpstr>
      <vt:lpstr>Pasos del proceso de solución de problemas Identificar el problema</vt:lpstr>
      <vt:lpstr>Pasos del proceso de resolución de problemas Establecimiento de una teoría de causas probables</vt:lpstr>
      <vt:lpstr>Pasos del proceso de solución de problemas Prueba de la teoría para determinar la causa</vt:lpstr>
      <vt:lpstr>Pasos del proceso de solución de problemas Establecimiento un plan de acción para resolver el problema e implementar la solución</vt:lpstr>
      <vt:lpstr>Pasos del proceso de solución de problemas  Verificación de la funcionalidad total del sistema y, si corresponde, implementación de medidas preventivas</vt:lpstr>
      <vt:lpstr>Pasos del proceso de solución de problemas Registro de hallazgos, acciones y resultados</vt:lpstr>
      <vt:lpstr>Problemas y soluciones comunes para las PC Problemas y soluciones comunes de las PC</vt:lpstr>
      <vt:lpstr>Problemas y soluciones comunes para las PC Problemas y soluciones comunes para los dispositivos de almacenamiento</vt:lpstr>
      <vt:lpstr>Problemas y soluciones comunes para las PC Problemas y soluciones comunes de las placa base y los componentes internos</vt:lpstr>
      <vt:lpstr>Problemas y soluciones comunes para las PC Problemas y soluciones comunes para las fuentes de alimentación</vt:lpstr>
      <vt:lpstr>Problemas y soluciones comunes para las PC Problemas y soluciones comunes para las CPU y la memoria</vt:lpstr>
      <vt:lpstr>Problemas y soluciones comunes para las PC Problemas y soluciones comunes para las pantallas</vt:lpstr>
      <vt:lpstr> Aplicación del proceso de solución de problemas a periféricos y componentes de PC Herramientas de referencia personal </vt:lpstr>
      <vt:lpstr> Aplicación del proceso de solución de problemas a periféricos y componentes de PC Herramientas de referencia en Internet </vt:lpstr>
      <vt:lpstr> Aplicación del proceso de solución de problemas a periféricos y componentes de PC Problemas y soluciones avanzados para el hardware </vt:lpstr>
      <vt:lpstr> Aplicación del proceso de solución de problemas a periféricos y componentes de PC Práctica de laboratorio: Uso de un multímetro y un medidor de fuente de alimentación </vt:lpstr>
      <vt:lpstr> Aplicación del proceso de solución de problemas a periféricos y componentes de PC Práctica de laboratorio: Solución de problemas de hardware </vt:lpstr>
      <vt:lpstr>4.3 Resumen del capítulo</vt:lpstr>
      <vt:lpstr>Conclusión Capítulo 4: Mantenimiento preventivo y resolución de problemas</vt:lpstr>
      <vt:lpstr>Capítulo 4 Nuevos términos y comandos </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491</cp:revision>
  <dcterms:created xsi:type="dcterms:W3CDTF">2016-08-22T22:27:36Z</dcterms:created>
  <dcterms:modified xsi:type="dcterms:W3CDTF">2019-12-02T05:43:16Z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3EEAEA55-4B02-4599-AF37-CC972274E301</vt:lpwstr>
  </property>
  <property fmtid="{D5CDD505-2E9C-101B-9397-08002B2CF9AE}" pid="9" name="ArticulatePath">
    <vt:lpwstr>ITE7_Chp5_cs_jg</vt:lpwstr>
  </property>
</Properties>
</file>