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3" r:id="rId8"/>
    <p:sldId id="266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86357" autoAdjust="0"/>
  </p:normalViewPr>
  <p:slideViewPr>
    <p:cSldViewPr>
      <p:cViewPr varScale="1">
        <p:scale>
          <a:sx n="73" d="100"/>
          <a:sy n="73" d="100"/>
        </p:scale>
        <p:origin x="2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A2D95EA-7C54-4BA5-8443-F5F5BB8A876F}" type="datetimeFigureOut">
              <a:rPr lang="es-ES" smtClean="0"/>
              <a:pPr/>
              <a:t>11/04/2018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BB5E450-5E8B-4AB9-9E28-992B90906CD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ttp://leer.es/documents/235507/242734/090330_art_prof_ep_eso_familias_por-que-leer-con-hijos_sanchezmiguel.pdf/4d79b3a8-7ef5-4365-b54c-81da297fd36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dirty="0" smtClean="0"/>
              <a:t>REUNIÓN GENERAL DE PADRES</a:t>
            </a:r>
            <a:br>
              <a:rPr lang="es-ES" sz="5400" dirty="0" smtClean="0"/>
            </a:br>
            <a:r>
              <a:rPr lang="es-ES" sz="4400" dirty="0" smtClean="0"/>
              <a:t>(TERCER TRIMESTRE)</a:t>
            </a:r>
            <a:endParaRPr lang="es-ES" sz="4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933688"/>
            <a:ext cx="7344816" cy="3924312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>
                    <a:lumMod val="50000"/>
                  </a:schemeClr>
                </a:solidFill>
              </a:rPr>
              <a:t>PUNTOS DEL DÍA</a:t>
            </a:r>
            <a:endParaRPr lang="es-ES" dirty="0">
              <a:solidFill>
                <a:schemeClr val="bg1">
                  <a:lumMod val="50000"/>
                </a:schemeClr>
              </a:solidFill>
            </a:endParaRPr>
          </a:p>
          <a:p>
            <a:pPr lvl="0" fontAlgn="base"/>
            <a:r>
              <a:rPr lang="es-ES" dirty="0" smtClean="0"/>
              <a:t>Valoración de los resultados del 2º trimestre.</a:t>
            </a:r>
            <a:endParaRPr lang="es-ES" dirty="0"/>
          </a:p>
          <a:p>
            <a:pPr lvl="0" fontAlgn="base"/>
            <a:r>
              <a:rPr lang="es-ES" dirty="0" smtClean="0"/>
              <a:t>Objetivos del 3er trimestre.</a:t>
            </a:r>
          </a:p>
          <a:p>
            <a:pPr lvl="0" fontAlgn="base"/>
            <a:r>
              <a:rPr lang="es-ES" dirty="0" smtClean="0"/>
              <a:t>Actividades en el aula.</a:t>
            </a:r>
            <a:endParaRPr lang="es-ES" dirty="0"/>
          </a:p>
          <a:p>
            <a:pPr lvl="0" fontAlgn="base"/>
            <a:r>
              <a:rPr lang="es-ES" dirty="0" smtClean="0"/>
              <a:t>Actividades complementarias.</a:t>
            </a:r>
          </a:p>
          <a:p>
            <a:pPr lvl="0" fontAlgn="base"/>
            <a:r>
              <a:rPr lang="es-ES" dirty="0" smtClean="0"/>
              <a:t>Ruegos </a:t>
            </a:r>
            <a:r>
              <a:rPr lang="es-ES" dirty="0"/>
              <a:t>y </a:t>
            </a:r>
            <a:r>
              <a:rPr lang="es-ES" dirty="0" smtClean="0"/>
              <a:t>preguntas.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VALORACIÓN DE LOS RESULTADOS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043608" y="1844824"/>
            <a:ext cx="74888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Buenos resultados a nivel general.</a:t>
            </a:r>
          </a:p>
          <a:p>
            <a:endParaRPr lang="es-ES" sz="2400" dirty="0" smtClean="0"/>
          </a:p>
          <a:p>
            <a:r>
              <a:rPr lang="es-ES" sz="2400" dirty="0" smtClean="0"/>
              <a:t>Aspectos que se pueden mejorar:</a:t>
            </a:r>
          </a:p>
          <a:p>
            <a:pPr>
              <a:buFont typeface="Arial" pitchFamily="34" charset="0"/>
              <a:buChar char="•"/>
            </a:pPr>
            <a:r>
              <a:rPr lang="es-ES" sz="2400" b="1" dirty="0" smtClean="0"/>
              <a:t> Lectura en voz alta: </a:t>
            </a:r>
            <a:r>
              <a:rPr lang="es-ES" sz="2400" dirty="0" smtClean="0"/>
              <a:t>velocidad</a:t>
            </a:r>
            <a:r>
              <a:rPr lang="es-ES" sz="2400" b="1" dirty="0" smtClean="0"/>
              <a:t> </a:t>
            </a:r>
            <a:r>
              <a:rPr lang="es-ES" sz="2400" dirty="0" smtClean="0"/>
              <a:t>lectora, cronometrarles, comprensión lectora de manera oral y escrita, comprensión de enunciados…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 </a:t>
            </a:r>
            <a:r>
              <a:rPr lang="es-ES" sz="2400" b="1" dirty="0" smtClean="0"/>
              <a:t>Escritura: </a:t>
            </a:r>
            <a:r>
              <a:rPr lang="es-ES" sz="2400" dirty="0" smtClean="0"/>
              <a:t>dictados,  inventarse oraciones con palabras dadas, cuentos, rimas, cartas, etc… </a:t>
            </a:r>
          </a:p>
          <a:p>
            <a:pPr>
              <a:buFont typeface="Arial" pitchFamily="34" charset="0"/>
              <a:buChar char="•"/>
            </a:pPr>
            <a:r>
              <a:rPr lang="es-ES" sz="2400" b="1" dirty="0"/>
              <a:t> </a:t>
            </a:r>
            <a:r>
              <a:rPr lang="es-ES" sz="2400" b="1" dirty="0" smtClean="0"/>
              <a:t>Problemas: </a:t>
            </a:r>
            <a:r>
              <a:rPr lang="es-ES" sz="2400" dirty="0" smtClean="0"/>
              <a:t>leer el problema, localizar los datos y la pregunta, pensar qué me piden hacer y qué operación debo realizar (dibujarlo o coger material si es necesario), realizar la operación y escribir el resultado. ¿Tiene sentido el resultado?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864" y="188640"/>
            <a:ext cx="8229600" cy="836712"/>
          </a:xfrm>
        </p:spPr>
        <p:txBody>
          <a:bodyPr/>
          <a:lstStyle/>
          <a:p>
            <a:pPr algn="ctr"/>
            <a:r>
              <a:rPr lang="es-ES" dirty="0" smtClean="0"/>
              <a:t>OBJETIVOS DEL 3er TRIMESTRE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715744"/>
              </p:ext>
            </p:extLst>
          </p:nvPr>
        </p:nvGraphicFramePr>
        <p:xfrm>
          <a:off x="531278" y="1268760"/>
          <a:ext cx="8064896" cy="5327748"/>
        </p:xfrm>
        <a:graphic>
          <a:graphicData uri="http://schemas.openxmlformats.org/drawingml/2006/table">
            <a:tbl>
              <a:tblPr/>
              <a:tblGrid>
                <a:gridCol w="989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3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3600" b="1" dirty="0" smtClean="0">
                          <a:latin typeface="Calibri"/>
                          <a:ea typeface="Calibri"/>
                          <a:cs typeface="Times New Roman"/>
                        </a:rPr>
                        <a:t>LENGUA</a:t>
                      </a:r>
                      <a:r>
                        <a:rPr lang="es-ES" sz="3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CASTELLANA</a:t>
                      </a:r>
                      <a:endParaRPr lang="es-ES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17" marR="64717" marT="8988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 smtClean="0">
                          <a:latin typeface="+mn-lt"/>
                          <a:ea typeface="Calibri"/>
                          <a:cs typeface="Times New Roman"/>
                        </a:rPr>
                        <a:t>Vocabulario:</a:t>
                      </a:r>
                      <a:r>
                        <a:rPr lang="es-E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ES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alimentos, tiendas, animales, sinónimos y antónimos, trabajos, herramientas, plantas…</a:t>
                      </a:r>
                      <a:endParaRPr lang="es-ES" sz="2000" b="1" baseline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 smtClean="0">
                          <a:latin typeface="+mn-lt"/>
                          <a:ea typeface="Calibri"/>
                          <a:cs typeface="Times New Roman"/>
                        </a:rPr>
                        <a:t>Expresión oral</a:t>
                      </a:r>
                      <a:r>
                        <a:rPr lang="es-E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 y comprensión lectora: </a:t>
                      </a:r>
                      <a:r>
                        <a:rPr lang="es-ES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Comprender el s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entido global del texto. Ideas principales y secundarias. Resumen. Ampliación del vocabulario. Bancos de palabras</a:t>
                      </a:r>
                      <a:r>
                        <a:rPr kumimoji="0" lang="es-E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las unidades.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es-ES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Memorización de poemas, rimas, chistes, etc…</a:t>
                      </a:r>
                      <a:endParaRPr lang="es-ES" sz="2000" b="0" baseline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Gramática: </a:t>
                      </a:r>
                      <a:r>
                        <a:rPr lang="es-ES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El verbo (reconocimiento de acciones), uso de adjetivos, concordancia entre el sujeto y el verbo,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Ortografía: </a:t>
                      </a:r>
                      <a:r>
                        <a:rPr lang="es-ES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 La mayúscula y el punto. Uso de </a:t>
                      </a:r>
                      <a:r>
                        <a:rPr lang="es-ES" sz="2000" b="0" baseline="0" dirty="0" err="1" smtClean="0">
                          <a:latin typeface="+mn-lt"/>
                          <a:ea typeface="Calibri"/>
                          <a:cs typeface="Times New Roman"/>
                        </a:rPr>
                        <a:t>mp</a:t>
                      </a:r>
                      <a:r>
                        <a:rPr lang="es-ES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 y </a:t>
                      </a:r>
                      <a:r>
                        <a:rPr lang="es-ES" sz="2000" b="0" baseline="0" dirty="0" err="1" smtClean="0">
                          <a:latin typeface="+mn-lt"/>
                          <a:ea typeface="Calibri"/>
                          <a:cs typeface="Times New Roman"/>
                        </a:rPr>
                        <a:t>mb</a:t>
                      </a:r>
                      <a:r>
                        <a:rPr lang="es-ES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. </a:t>
                      </a:r>
                      <a:endParaRPr lang="es-ES" sz="2000" b="1" baseline="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Expresión escrita: 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Aplicación de las normas ortográficas y signos de puntuación (punto, coma, signos de entonación).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Descripciones, creación de anuncios,</a:t>
                      </a:r>
                      <a:r>
                        <a:rPr kumimoji="0" lang="es-E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oraciones, resúmenes, historias inventadas, etc…</a:t>
                      </a:r>
                      <a:endParaRPr kumimoji="0" lang="es-E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17" marR="64717" marT="89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659366"/>
              </p:ext>
            </p:extLst>
          </p:nvPr>
        </p:nvGraphicFramePr>
        <p:xfrm>
          <a:off x="395536" y="1143000"/>
          <a:ext cx="7632848" cy="6104988"/>
        </p:xfrm>
        <a:graphic>
          <a:graphicData uri="http://schemas.openxmlformats.org/drawingml/2006/table">
            <a:tbl>
              <a:tblPr/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3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3600" b="1" dirty="0">
                          <a:latin typeface="Calibri"/>
                          <a:ea typeface="Calibri"/>
                          <a:cs typeface="Times New Roman"/>
                        </a:rPr>
                        <a:t>MATEMÁTICAS</a:t>
                      </a:r>
                      <a:r>
                        <a:rPr lang="es-ES" sz="20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717" marR="64717" marT="8988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 lvl="0" fontAlgn="base"/>
                      <a:r>
                        <a:rPr lang="es-ES" sz="2000" b="1" dirty="0">
                          <a:latin typeface="+mn-lt"/>
                          <a:ea typeface="Calibri"/>
                          <a:cs typeface="Times New Roman"/>
                        </a:rPr>
                        <a:t>Numeración: </a:t>
                      </a:r>
                      <a:r>
                        <a:rPr lang="es-ES" sz="2000" dirty="0">
                          <a:latin typeface="+mn-lt"/>
                          <a:ea typeface="Calibri"/>
                          <a:cs typeface="Times New Roman"/>
                        </a:rPr>
                        <a:t>Los </a:t>
                      </a:r>
                      <a:r>
                        <a:rPr lang="es-ES" sz="2000" u="sng" dirty="0">
                          <a:latin typeface="+mn-lt"/>
                          <a:ea typeface="Calibri"/>
                          <a:cs typeface="Times New Roman"/>
                        </a:rPr>
                        <a:t>números hasta el </a:t>
                      </a:r>
                      <a:r>
                        <a:rPr lang="es-ES" sz="2000" u="sng" dirty="0" smtClean="0">
                          <a:latin typeface="+mn-lt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es-ES" sz="2000" dirty="0" smtClean="0">
                          <a:latin typeface="+mn-lt"/>
                          <a:ea typeface="Calibri"/>
                          <a:cs typeface="Times New Roman"/>
                        </a:rPr>
                        <a:t>(l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ectura, escritura y descomposición de números en decenas y unidades hasta el 99 en forma de suma).</a:t>
                      </a:r>
                    </a:p>
                    <a:p>
                      <a:pPr lvl="0" fontAlgn="base"/>
                      <a:r>
                        <a:rPr kumimoji="0"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Comparación de números de dos cifras 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(mayor que y menor que).</a:t>
                      </a:r>
                    </a:p>
                    <a:p>
                      <a:pPr lvl="0" fontAlgn="base"/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Distinción de números </a:t>
                      </a:r>
                      <a:r>
                        <a:rPr kumimoji="0"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pares e impares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fontAlgn="base"/>
                      <a:r>
                        <a:rPr kumimoji="0"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Sumas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hasta tres sumandos </a:t>
                      </a:r>
                      <a:r>
                        <a:rPr kumimoji="0"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llevando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fontAlgn="base"/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Formación de </a:t>
                      </a:r>
                      <a:r>
                        <a:rPr kumimoji="0"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series numéricas crecientes</a:t>
                      </a:r>
                      <a:r>
                        <a:rPr kumimoji="0" lang="es-ES" sz="200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decrecientes</a:t>
                      </a:r>
                      <a:r>
                        <a:rPr kumimoji="0" lang="es-E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es-E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Identificación de la </a:t>
                      </a:r>
                      <a:r>
                        <a:rPr kumimoji="0" lang="es-ES" sz="20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multiplicación como suma de sumandos 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iguales. </a:t>
                      </a:r>
                    </a:p>
                    <a:p>
                      <a:r>
                        <a:rPr lang="es-ES" sz="20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ES" sz="2000" b="1" dirty="0" smtClean="0">
                          <a:latin typeface="+mn-lt"/>
                          <a:ea typeface="Calibri"/>
                          <a:cs typeface="Times New Roman"/>
                        </a:rPr>
                        <a:t>Cálculo</a:t>
                      </a:r>
                      <a:r>
                        <a:rPr lang="es-ES" sz="2000" b="1" dirty="0">
                          <a:latin typeface="+mn-lt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s-ES" sz="2000" dirty="0">
                          <a:latin typeface="+mn-lt"/>
                          <a:ea typeface="Calibri"/>
                          <a:cs typeface="Times New Roman"/>
                        </a:rPr>
                        <a:t>Series crecientes y decrecientes de </a:t>
                      </a:r>
                      <a:r>
                        <a:rPr lang="es-ES" sz="2000" dirty="0" smtClean="0">
                          <a:latin typeface="+mn-lt"/>
                          <a:ea typeface="Calibri"/>
                          <a:cs typeface="Times New Roman"/>
                        </a:rPr>
                        <a:t>2, 5, 10</a:t>
                      </a:r>
                      <a:r>
                        <a:rPr lang="es-ES" sz="2000" baseline="0" dirty="0" smtClean="0">
                          <a:latin typeface="+mn-lt"/>
                          <a:ea typeface="Calibri"/>
                          <a:cs typeface="Times New Roman"/>
                        </a:rPr>
                        <a:t> y </a:t>
                      </a:r>
                      <a:r>
                        <a:rPr lang="es-ES" sz="2000" dirty="0" smtClean="0">
                          <a:latin typeface="+mn-lt"/>
                          <a:ea typeface="Calibri"/>
                          <a:cs typeface="Times New Roman"/>
                        </a:rPr>
                        <a:t>20.</a:t>
                      </a:r>
                      <a:r>
                        <a:rPr lang="es-ES" sz="2000" baseline="0" dirty="0" smtClean="0">
                          <a:latin typeface="+mn-lt"/>
                          <a:ea typeface="Calibri"/>
                          <a:cs typeface="Times New Roman"/>
                        </a:rPr>
                        <a:t> M</a:t>
                      </a:r>
                      <a:r>
                        <a:rPr lang="es-ES" sz="2000" dirty="0" smtClean="0">
                          <a:latin typeface="+mn-lt"/>
                          <a:ea typeface="Calibri"/>
                          <a:cs typeface="Times New Roman"/>
                        </a:rPr>
                        <a:t>ultiplicación</a:t>
                      </a:r>
                      <a:r>
                        <a:rPr lang="es-ES" sz="20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ES" sz="2000" baseline="0" dirty="0" smtClean="0">
                          <a:latin typeface="+mn-lt"/>
                          <a:ea typeface="Calibri"/>
                          <a:cs typeface="Times New Roman"/>
                        </a:rPr>
                        <a:t>( tablas del 0,1,2 y 5)</a:t>
                      </a:r>
                    </a:p>
                    <a:p>
                      <a:r>
                        <a:rPr lang="es-ES" sz="2000" b="1" dirty="0" smtClean="0">
                          <a:latin typeface="+mn-lt"/>
                          <a:ea typeface="Calibri"/>
                          <a:cs typeface="Times New Roman"/>
                        </a:rPr>
                        <a:t>Problemas: 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Resolución de problemas de suma o resta.</a:t>
                      </a:r>
                      <a:endParaRPr lang="es-ES" sz="2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lvl="0" fontAlgn="base"/>
                      <a:r>
                        <a:rPr lang="es-ES" sz="2000" b="1" dirty="0" smtClean="0">
                          <a:latin typeface="+mn-lt"/>
                          <a:ea typeface="Calibri"/>
                          <a:cs typeface="Times New Roman"/>
                        </a:rPr>
                        <a:t>Geometría: 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 figuras planas: cuadriláteros (cuadrado, rombo y rectángulo) y triángulos.</a:t>
                      </a:r>
                    </a:p>
                    <a:p>
                      <a:pPr lvl="0" fontAlgn="base"/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circunferencia y el círculo.</a:t>
                      </a:r>
                    </a:p>
                    <a:p>
                      <a:pPr lvl="0" fontAlgn="base"/>
                      <a:r>
                        <a:rPr lang="es-ES" sz="2000" b="1" dirty="0" smtClean="0">
                          <a:latin typeface="+mn-lt"/>
                          <a:ea typeface="Calibri"/>
                          <a:cs typeface="Times New Roman"/>
                        </a:rPr>
                        <a:t>Medida</a:t>
                      </a:r>
                      <a:r>
                        <a:rPr lang="es-ES" sz="2000" b="1" dirty="0">
                          <a:latin typeface="+mn-lt"/>
                          <a:ea typeface="Calibri"/>
                          <a:cs typeface="Times New Roman"/>
                        </a:rPr>
                        <a:t>: </a:t>
                      </a:r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Medidas de capacidad: unidades no convencionales (taza, vaso, cazo…)</a:t>
                      </a:r>
                    </a:p>
                    <a:p>
                      <a:pPr lvl="0" fontAlgn="base"/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Identificación de monedas y billetes.</a:t>
                      </a:r>
                    </a:p>
                    <a:p>
                      <a:pPr lvl="0" fontAlgn="base"/>
                      <a:r>
                        <a:rPr kumimoji="0" lang="es-ES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hora</a:t>
                      </a:r>
                      <a:r>
                        <a:rPr kumimoji="0" lang="es-ES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en punto e y media (analógico y digital)</a:t>
                      </a:r>
                      <a:endParaRPr kumimoji="0" lang="es-ES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17" marR="64717" marT="89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algn="ctr"/>
            <a:r>
              <a:rPr lang="es-ES" dirty="0" smtClean="0"/>
              <a:t>OBJETIVOS DEL 3er TRIMESTRE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/>
              <a:t>OTRAS ÁREAS</a:t>
            </a:r>
            <a:endParaRPr lang="es-ES" sz="4000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137410"/>
              </p:ext>
            </p:extLst>
          </p:nvPr>
        </p:nvGraphicFramePr>
        <p:xfrm>
          <a:off x="1043608" y="2780928"/>
          <a:ext cx="7344816" cy="2088231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>
                          <a:latin typeface="Calibri"/>
                          <a:ea typeface="Calibri"/>
                          <a:cs typeface="Times New Roman"/>
                        </a:rPr>
                        <a:t>C.NATURALES</a:t>
                      </a:r>
                      <a:r>
                        <a:rPr lang="es-E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dirty="0" smtClean="0">
                          <a:latin typeface="Calibri"/>
                          <a:ea typeface="Calibri"/>
                          <a:cs typeface="Times New Roman"/>
                        </a:rPr>
                        <a:t>Las</a:t>
                      </a:r>
                      <a:r>
                        <a:rPr lang="es-E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plantas. Los materiales  y las máquinas.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9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>
                          <a:latin typeface="Calibri"/>
                          <a:ea typeface="Calibri"/>
                          <a:cs typeface="Times New Roman"/>
                        </a:rPr>
                        <a:t>C.SOCIALES</a:t>
                      </a:r>
                      <a:r>
                        <a:rPr lang="es-ES" sz="20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dirty="0" smtClean="0">
                          <a:latin typeface="Calibri"/>
                          <a:ea typeface="Calibri"/>
                          <a:cs typeface="Times New Roman"/>
                        </a:rPr>
                        <a:t>El</a:t>
                      </a:r>
                      <a:r>
                        <a:rPr lang="es-E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tiempo. El Universo.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7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b="1" dirty="0">
                          <a:latin typeface="Calibri"/>
                          <a:ea typeface="Calibri"/>
                          <a:cs typeface="Times New Roman"/>
                        </a:rPr>
                        <a:t>INGLÉS</a:t>
                      </a:r>
                      <a:r>
                        <a:rPr lang="es-E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C24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000" dirty="0" smtClean="0">
                          <a:latin typeface="Calibri"/>
                          <a:ea typeface="Calibri"/>
                          <a:cs typeface="Times New Roman"/>
                        </a:rPr>
                        <a:t>Animales. Juguetes y materiales.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00" marR="50800" marT="697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7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1 Título"/>
          <p:cNvSpPr txBox="1">
            <a:spLocks/>
          </p:cNvSpPr>
          <p:nvPr/>
        </p:nvSpPr>
        <p:spPr>
          <a:xfrm>
            <a:off x="611560" y="692696"/>
            <a:ext cx="8229600" cy="836712"/>
          </a:xfrm>
          <a:prstGeom prst="rect">
            <a:avLst/>
          </a:prstGeom>
        </p:spPr>
        <p:txBody>
          <a:bodyPr vert="horz" lIns="0" rIns="0" bIns="0" anchor="b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CONTENIDOS DEL 3er TRIMESTRE</a:t>
            </a:r>
            <a:endParaRPr kumimoji="0" lang="es-E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ACTIVIDADES EN EL AULA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u="sng" dirty="0" smtClean="0">
                <a:solidFill>
                  <a:srgbClr val="FF0000"/>
                </a:solidFill>
              </a:rPr>
              <a:t>El abecedario fantástico</a:t>
            </a:r>
            <a:r>
              <a:rPr lang="es-ES" dirty="0" smtClean="0"/>
              <a:t>: cada semana se llevarán un libro y la ficha de comprensión lectora del mismo a casa. Una vez realizada se entregará a la tutora.</a:t>
            </a:r>
          </a:p>
          <a:p>
            <a:r>
              <a:rPr lang="es-ES" u="sng" dirty="0" smtClean="0">
                <a:solidFill>
                  <a:srgbClr val="FF0000"/>
                </a:solidFill>
              </a:rPr>
              <a:t>Amigos de pulsera</a:t>
            </a:r>
            <a:r>
              <a:rPr lang="es-ES" dirty="0" smtClean="0"/>
              <a:t>: cada semana tendrán un amigo de pulsera con el que deberán compartir juegos y otras actividades para conocerse mejor entre ellos.</a:t>
            </a:r>
          </a:p>
          <a:p>
            <a:r>
              <a:rPr lang="es-ES" u="sng" dirty="0" smtClean="0">
                <a:solidFill>
                  <a:srgbClr val="FF0000"/>
                </a:solidFill>
              </a:rPr>
              <a:t>Padrinos de lectura</a:t>
            </a:r>
            <a:r>
              <a:rPr lang="es-ES" dirty="0" smtClean="0"/>
              <a:t>: actividad que se realizará una vez al mes con alumnos de otros cursos, con el fin de mejorar la convivencia en el centro además de disfrutar compartiendo lecturas.</a:t>
            </a:r>
          </a:p>
          <a:p>
            <a:pPr marL="82296" indent="0">
              <a:buNone/>
            </a:pP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8894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ACTIVIDADES COMPLEMENTARIAS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389120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23 de abril</a:t>
            </a:r>
            <a:r>
              <a:rPr lang="es-ES" dirty="0" smtClean="0"/>
              <a:t>: Día del libro: III Certamen “</a:t>
            </a:r>
            <a:r>
              <a:rPr lang="es-ES" dirty="0" err="1" smtClean="0"/>
              <a:t>Imalabra</a:t>
            </a:r>
            <a:r>
              <a:rPr lang="es-ES" dirty="0" smtClean="0"/>
              <a:t>”.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27 de abril</a:t>
            </a:r>
            <a:r>
              <a:rPr lang="es-ES" dirty="0" smtClean="0"/>
              <a:t>: Visita y taller al Museo Nacional de Ciencias Naturales. (Taller: Pon cara de dinosaurio).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4 de mayo: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Day</a:t>
            </a:r>
            <a:endParaRPr lang="es-ES" dirty="0" smtClean="0"/>
          </a:p>
          <a:p>
            <a:r>
              <a:rPr lang="es-ES" dirty="0" smtClean="0">
                <a:solidFill>
                  <a:srgbClr val="FF0000"/>
                </a:solidFill>
              </a:rPr>
              <a:t>8 de junio </a:t>
            </a:r>
            <a:r>
              <a:rPr lang="es-ES" dirty="0" smtClean="0"/>
              <a:t>: Senda a Lozoya. (Pagada)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Algunas orientaciones </a:t>
            </a:r>
            <a:br>
              <a:rPr lang="es-ES" dirty="0" smtClean="0"/>
            </a:br>
            <a:r>
              <a:rPr lang="es-ES" sz="2400" dirty="0" smtClean="0"/>
              <a:t>Extraído de http</a:t>
            </a:r>
            <a:r>
              <a:rPr lang="es-ES" sz="2400" dirty="0"/>
              <a:t>://</a:t>
            </a:r>
            <a:r>
              <a:rPr lang="es-ES" sz="2400" dirty="0" smtClean="0"/>
              <a:t>leer.es</a:t>
            </a: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/>
            </a:r>
            <a:br>
              <a:rPr lang="es-ES" sz="2400" dirty="0"/>
            </a:br>
            <a:endParaRPr lang="es-ES" dirty="0"/>
          </a:p>
        </p:txBody>
      </p:sp>
      <p:pic>
        <p:nvPicPr>
          <p:cNvPr id="4" name="Marcador de contenido 3">
            <a:hlinkClick r:id="rId2"/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/>
          <a:srcRect l="24545" t="21087" r="28405" b="29751"/>
          <a:stretch/>
        </p:blipFill>
        <p:spPr>
          <a:xfrm>
            <a:off x="1259632" y="1556792"/>
            <a:ext cx="683626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0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RUEGOS Y PREGUNTAS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dirty="0" smtClean="0"/>
              <a:t>Turno para ruegos y </a:t>
            </a:r>
            <a:r>
              <a:rPr lang="es-ES" dirty="0" smtClean="0"/>
              <a:t>preguntas</a:t>
            </a:r>
            <a:r>
              <a:rPr lang="es-ES" dirty="0" smtClean="0"/>
              <a:t>:</a:t>
            </a:r>
          </a:p>
          <a:p>
            <a:r>
              <a:rPr lang="es-ES" dirty="0" smtClean="0"/>
              <a:t>Las familias sugieren que se trabaje todos los días el uso de la agenda para crear hábito.</a:t>
            </a:r>
          </a:p>
          <a:p>
            <a:r>
              <a:rPr lang="es-ES" dirty="0" smtClean="0"/>
              <a:t>También solicitan que se lleven los libros a casa para estudiar. </a:t>
            </a:r>
          </a:p>
          <a:p>
            <a:endParaRPr lang="es-ES" dirty="0" smtClean="0"/>
          </a:p>
          <a:p>
            <a:r>
              <a:rPr lang="es-ES" dirty="0" smtClean="0"/>
              <a:t>Actividad para realizar en familia: “</a:t>
            </a:r>
            <a:r>
              <a:rPr lang="es-ES" dirty="0" err="1" smtClean="0"/>
              <a:t>Finde</a:t>
            </a:r>
            <a:r>
              <a:rPr lang="es-ES" dirty="0" smtClean="0"/>
              <a:t> Científico” 12 y 13 de mayo.</a:t>
            </a:r>
          </a:p>
          <a:p>
            <a:pPr marL="82296" indent="0">
              <a:buNone/>
            </a:pPr>
            <a:r>
              <a:rPr lang="es-ES" dirty="0" smtClean="0"/>
              <a:t> https</a:t>
            </a:r>
            <a:r>
              <a:rPr lang="es-ES" dirty="0"/>
              <a:t>://www.fecyt.es/es/noticia/ven-al-finde-cientifico-con-tu-centro-escolar</a:t>
            </a:r>
            <a:endParaRPr lang="es-ES" dirty="0" smtClean="0"/>
          </a:p>
          <a:p>
            <a:pPr marL="82296" indent="0">
              <a:buNone/>
            </a:pP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 algn="ctr"/>
            <a:r>
              <a:rPr lang="es-ES" dirty="0" smtClean="0"/>
              <a:t>MUCHAS GRACIAS POR VUESTRA ASISTENCIA.</a:t>
            </a:r>
          </a:p>
          <a:p>
            <a:pPr marL="82296" indent="0">
              <a:buNone/>
            </a:pPr>
            <a:r>
              <a:rPr lang="es-ES" dirty="0" smtClean="0"/>
              <a:t>		Paloma y Mª Carmen.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66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137</TotalTime>
  <Words>686</Words>
  <Application>Microsoft Office PowerPoint</Application>
  <PresentationFormat>Presentación en pantalla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Verdana</vt:lpstr>
      <vt:lpstr>Wingdings 2</vt:lpstr>
      <vt:lpstr>Solsticio</vt:lpstr>
      <vt:lpstr>REUNIÓN GENERAL DE PADRES (TERCER TRIMESTRE)</vt:lpstr>
      <vt:lpstr>VALORACIÓN DE LOS RESULTADOS</vt:lpstr>
      <vt:lpstr>OBJETIVOS DEL 3er TRIMESTRE</vt:lpstr>
      <vt:lpstr>OBJETIVOS DEL 3er TRIMESTRE</vt:lpstr>
      <vt:lpstr>OTRAS ÁREAS</vt:lpstr>
      <vt:lpstr>ACTIVIDADES EN EL AULA</vt:lpstr>
      <vt:lpstr>ACTIVIDADES COMPLEMENTARIAS</vt:lpstr>
      <vt:lpstr> Algunas orientaciones  Extraído de http://leer.es  </vt:lpstr>
      <vt:lpstr>RUEGOS Y PREGUNTAS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 GENERAL DE PADRES (SEGUNDO TRIMESTRE)</dc:title>
  <dc:creator>Paloma Arcediano Rey</dc:creator>
  <cp:lastModifiedBy>Usuario de Windows</cp:lastModifiedBy>
  <cp:revision>18</cp:revision>
  <dcterms:created xsi:type="dcterms:W3CDTF">2018-01-16T17:23:18Z</dcterms:created>
  <dcterms:modified xsi:type="dcterms:W3CDTF">2018-04-11T13:20:41Z</dcterms:modified>
</cp:coreProperties>
</file>