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6" name="Shape 8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87" name="Shape 8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72" name="Shape 1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80" name="Shape 1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88" name="Shape 1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96" name="Shape 1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Shape 20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205" name="Shape 2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13" name="Shape 21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14" name="Shape 21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lang="en-US" sz="1200">
                <a:solidFill>
                  <a:schemeClr val="dk1"/>
                </a:solidFill>
                <a:latin typeface="Calibri"/>
                <a:ea typeface="Calibri"/>
                <a:cs typeface="Calibri"/>
                <a:sym typeface="Calibri"/>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Shape 9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96" name="Shape 9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Shape 10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06" name="Shape 1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14" name="Shape 1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24" name="Shape 1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34" name="Shape 1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43" name="Shape 14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Shape 15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53" name="Shape 15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163" name="Shape 1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Diapositiva de título">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Título y texto vertical">
    <p:spTree>
      <p:nvGrpSpPr>
        <p:cNvPr id="72" name="Shape 72"/>
        <p:cNvGrpSpPr/>
        <p:nvPr/>
      </p:nvGrpSpPr>
      <p:grpSpPr>
        <a:xfrm>
          <a:off x="0" y="0"/>
          <a:ext cx="0" cy="0"/>
          <a:chOff x="0" y="0"/>
          <a:chExt cx="0" cy="0"/>
        </a:xfrm>
      </p:grpSpPr>
      <p:sp>
        <p:nvSpPr>
          <p:cNvPr id="73" name="Shape 7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4" name="Shape 74"/>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Título vertical y texto">
    <p:spTree>
      <p:nvGrpSpPr>
        <p:cNvPr id="78" name="Shape 78"/>
        <p:cNvGrpSpPr/>
        <p:nvPr/>
      </p:nvGrpSpPr>
      <p:grpSpPr>
        <a:xfrm>
          <a:off x="0" y="0"/>
          <a:ext cx="0" cy="0"/>
          <a:chOff x="0" y="0"/>
          <a:chExt cx="0" cy="0"/>
        </a:xfrm>
      </p:grpSpPr>
      <p:sp>
        <p:nvSpPr>
          <p:cNvPr id="79" name="Shape 79"/>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0" name="Shape 80"/>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En blanco">
    <p:spTree>
      <p:nvGrpSpPr>
        <p:cNvPr id="21" name="Shape 21"/>
        <p:cNvGrpSpPr/>
        <p:nvPr/>
      </p:nvGrpSpPr>
      <p:grpSpPr>
        <a:xfrm>
          <a:off x="0" y="0"/>
          <a:ext cx="0" cy="0"/>
          <a:chOff x="0" y="0"/>
          <a:chExt cx="0" cy="0"/>
        </a:xfrm>
      </p:grpSpPr>
      <p:sp>
        <p:nvSpPr>
          <p:cNvPr id="22" name="Shape 2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3" name="Shape 2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4" name="Shape 2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Dos objetos">
    <p:spTree>
      <p:nvGrpSpPr>
        <p:cNvPr id="25" name="Shape 25"/>
        <p:cNvGrpSpPr/>
        <p:nvPr/>
      </p:nvGrpSpPr>
      <p:grpSpPr>
        <a:xfrm>
          <a:off x="0" y="0"/>
          <a:ext cx="0" cy="0"/>
          <a:chOff x="0" y="0"/>
          <a:chExt cx="0" cy="0"/>
        </a:xfrm>
      </p:grpSpPr>
      <p:sp>
        <p:nvSpPr>
          <p:cNvPr id="26" name="Shape 26"/>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7" name="Shape 27"/>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8" name="Shape 28"/>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Shape 2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0" name="Shape 3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ítulo y objetos">
    <p:spTree>
      <p:nvGrpSpPr>
        <p:cNvPr id="32" name="Shape 32"/>
        <p:cNvGrpSpPr/>
        <p:nvPr/>
      </p:nvGrpSpPr>
      <p:grpSpPr>
        <a:xfrm>
          <a:off x="0" y="0"/>
          <a:ext cx="0" cy="0"/>
          <a:chOff x="0" y="0"/>
          <a:chExt cx="0" cy="0"/>
        </a:xfrm>
      </p:grpSpPr>
      <p:sp>
        <p:nvSpPr>
          <p:cNvPr id="33" name="Shape 3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4" name="Shape 34"/>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35" name="Shape 3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Encabezado de sección">
    <p:spTree>
      <p:nvGrpSpPr>
        <p:cNvPr id="38" name="Shape 38"/>
        <p:cNvGrpSpPr/>
        <p:nvPr/>
      </p:nvGrpSpPr>
      <p:grpSpPr>
        <a:xfrm>
          <a:off x="0" y="0"/>
          <a:ext cx="0" cy="0"/>
          <a:chOff x="0" y="0"/>
          <a:chExt cx="0" cy="0"/>
        </a:xfrm>
      </p:grpSpPr>
      <p:sp>
        <p:nvSpPr>
          <p:cNvPr id="39" name="Shape 39"/>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0" name="Shape 40"/>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41" name="Shape 4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2" name="Shape 4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ación">
    <p:spTree>
      <p:nvGrpSpPr>
        <p:cNvPr id="44" name="Shape 44"/>
        <p:cNvGrpSpPr/>
        <p:nvPr/>
      </p:nvGrpSpPr>
      <p:grpSpPr>
        <a:xfrm>
          <a:off x="0" y="0"/>
          <a:ext cx="0" cy="0"/>
          <a:chOff x="0" y="0"/>
          <a:chExt cx="0" cy="0"/>
        </a:xfrm>
      </p:grpSpPr>
      <p:sp>
        <p:nvSpPr>
          <p:cNvPr id="45" name="Shape 45"/>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6" name="Shape 46"/>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7" name="Shape 47"/>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8" name="Shape 48"/>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9" name="Shape 49"/>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50" name="Shape 5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1" name="Shape 5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Sólo el título">
    <p:spTree>
      <p:nvGrpSpPr>
        <p:cNvPr id="53" name="Shape 53"/>
        <p:cNvGrpSpPr/>
        <p:nvPr/>
      </p:nvGrpSpPr>
      <p:grpSpPr>
        <a:xfrm>
          <a:off x="0" y="0"/>
          <a:ext cx="0" cy="0"/>
          <a:chOff x="0" y="0"/>
          <a:chExt cx="0" cy="0"/>
        </a:xfrm>
      </p:grpSpPr>
      <p:sp>
        <p:nvSpPr>
          <p:cNvPr id="54" name="Shape 5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5" name="Shape 5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Contenido con título">
    <p:spTree>
      <p:nvGrpSpPr>
        <p:cNvPr id="58" name="Shape 58"/>
        <p:cNvGrpSpPr/>
        <p:nvPr/>
      </p:nvGrpSpPr>
      <p:grpSpPr>
        <a:xfrm>
          <a:off x="0" y="0"/>
          <a:ext cx="0" cy="0"/>
          <a:chOff x="0" y="0"/>
          <a:chExt cx="0" cy="0"/>
        </a:xfrm>
      </p:grpSpPr>
      <p:sp>
        <p:nvSpPr>
          <p:cNvPr id="59" name="Shape 59"/>
          <p:cNvSpPr txBox="1"/>
          <p:nvPr>
            <p:ph type="title"/>
          </p:nvPr>
        </p:nvSpPr>
        <p:spPr>
          <a:xfrm>
            <a:off x="457200" y="273050"/>
            <a:ext cx="3008313" cy="1162049"/>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0" name="Shape 60"/>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Imagen con título">
    <p:spTree>
      <p:nvGrpSpPr>
        <p:cNvPr id="65" name="Shape 65"/>
        <p:cNvGrpSpPr/>
        <p:nvPr/>
      </p:nvGrpSpPr>
      <p:grpSpPr>
        <a:xfrm>
          <a:off x="0" y="0"/>
          <a:ext cx="0" cy="0"/>
          <a:chOff x="0" y="0"/>
          <a:chExt cx="0" cy="0"/>
        </a:xfrm>
      </p:grpSpPr>
      <p:sp>
        <p:nvSpPr>
          <p:cNvPr id="66" name="Shape 66"/>
          <p:cNvSpPr txBox="1"/>
          <p:nvPr>
            <p:ph type="title"/>
          </p:nvPr>
        </p:nvSpPr>
        <p:spPr>
          <a:xfrm>
            <a:off x="1792288" y="4800600"/>
            <a:ext cx="5486399" cy="566737"/>
          </a:xfrm>
          <a:prstGeom prst="rect">
            <a:avLst/>
          </a:prstGeom>
          <a:noFill/>
          <a:ln>
            <a:noFill/>
          </a:ln>
        </p:spPr>
        <p:txBody>
          <a:bodyPr anchorCtr="0" anchor="b" bIns="91425" lIns="91425" rIns="91425"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7" name="Shape 67"/>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lang="en-US"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3300"/>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gif"/><Relationship Id="rId4" Type="http://schemas.openxmlformats.org/officeDocument/2006/relationships/image" Target="../media/image3.png"/><Relationship Id="rId5"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12.jpg"/><Relationship Id="rId5" Type="http://schemas.openxmlformats.org/officeDocument/2006/relationships/image" Target="../media/image14.jpg"/><Relationship Id="rId6" Type="http://schemas.openxmlformats.org/officeDocument/2006/relationships/image" Target="../media/image17.jpg"/><Relationship Id="rId7" Type="http://schemas.openxmlformats.org/officeDocument/2006/relationships/image" Target="../media/image13.jpg"/><Relationship Id="rId8"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9.png"/><Relationship Id="rId5"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descr="banner01.gif" id="89" name="Shape 89"/>
          <p:cNvPicPr preferRelativeResize="0"/>
          <p:nvPr/>
        </p:nvPicPr>
        <p:blipFill rotWithShape="1">
          <a:blip r:embed="rId3">
            <a:alphaModFix/>
          </a:blip>
          <a:srcRect b="0" l="0" r="0" t="0"/>
          <a:stretch/>
        </p:blipFill>
        <p:spPr>
          <a:xfrm>
            <a:off x="0" y="4523498"/>
            <a:ext cx="9144000" cy="2334501"/>
          </a:xfrm>
          <a:prstGeom prst="rect">
            <a:avLst/>
          </a:prstGeom>
          <a:noFill/>
          <a:ln>
            <a:noFill/>
          </a:ln>
        </p:spPr>
      </p:pic>
      <p:sp>
        <p:nvSpPr>
          <p:cNvPr id="90" name="Shape 90"/>
          <p:cNvSpPr/>
          <p:nvPr/>
        </p:nvSpPr>
        <p:spPr>
          <a:xfrm>
            <a:off x="4788023" y="1251995"/>
            <a:ext cx="4062536" cy="1938991"/>
          </a:xfrm>
          <a:prstGeom prst="rect">
            <a:avLst/>
          </a:prstGeom>
          <a:solidFill>
            <a:srgbClr val="339933">
              <a:alpha val="29803"/>
            </a:srgbClr>
          </a:solidFill>
          <a:ln cap="flat" cmpd="dbl" w="9525">
            <a:solidFill>
              <a:schemeClr val="accent3"/>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1" i="0" lang="en-US" sz="2400" u="none" cap="none" strike="noStrike">
                <a:solidFill>
                  <a:schemeClr val="lt1"/>
                </a:solidFill>
                <a:latin typeface="Calibri"/>
                <a:ea typeface="Calibri"/>
                <a:cs typeface="Calibri"/>
                <a:sym typeface="Calibri"/>
              </a:rPr>
              <a:t>PROYECTO FINAL DEL PROGRAMA DE INNOVACIÓN, GESTIÓN Y ORGANIZACIÓN DE UN CENTRO DE EDUCACIÓN PRIMARIA  </a:t>
            </a:r>
          </a:p>
        </p:txBody>
      </p:sp>
      <p:pic>
        <p:nvPicPr>
          <p:cNvPr id="91" name="Shape 91"/>
          <p:cNvPicPr preferRelativeResize="0"/>
          <p:nvPr/>
        </p:nvPicPr>
        <p:blipFill rotWithShape="1">
          <a:blip r:embed="rId4">
            <a:alphaModFix/>
          </a:blip>
          <a:srcRect b="13218" l="0" r="28790" t="6645"/>
          <a:stretch/>
        </p:blipFill>
        <p:spPr>
          <a:xfrm>
            <a:off x="412695" y="1251995"/>
            <a:ext cx="4051291" cy="2897083"/>
          </a:xfrm>
          <a:prstGeom prst="rect">
            <a:avLst/>
          </a:prstGeom>
          <a:noFill/>
          <a:ln>
            <a:noFill/>
          </a:ln>
          <a:effectLst>
            <a:outerShdw blurRad="190500" rotWithShape="0" algn="tl">
              <a:srgbClr val="000000">
                <a:alpha val="69803"/>
              </a:srgbClr>
            </a:outerShdw>
          </a:effectLst>
        </p:spPr>
      </p:pic>
      <p:pic>
        <p:nvPicPr>
          <p:cNvPr id="92" name="Shape 92"/>
          <p:cNvPicPr preferRelativeResize="0"/>
          <p:nvPr/>
        </p:nvPicPr>
        <p:blipFill rotWithShape="1">
          <a:blip r:embed="rId5">
            <a:alphaModFix/>
          </a:blip>
          <a:srcRect b="0" l="0" r="0" t="0"/>
          <a:stretch/>
        </p:blipFill>
        <p:spPr>
          <a:xfrm>
            <a:off x="2500898" y="342813"/>
            <a:ext cx="3926180" cy="709921"/>
          </a:xfrm>
          <a:prstGeom prst="rect">
            <a:avLst/>
          </a:prstGeom>
          <a:noFill/>
          <a:ln>
            <a:noFill/>
          </a:ln>
        </p:spPr>
      </p:pic>
      <p:sp>
        <p:nvSpPr>
          <p:cNvPr id="93" name="Shape 93"/>
          <p:cNvSpPr/>
          <p:nvPr/>
        </p:nvSpPr>
        <p:spPr>
          <a:xfrm>
            <a:off x="4778475" y="3657052"/>
            <a:ext cx="3996900" cy="415800"/>
          </a:xfrm>
          <a:prstGeom prst="rect">
            <a:avLst/>
          </a:prstGeom>
          <a:noFill/>
          <a:ln cap="flat" cmpd="sng" w="9525">
            <a:solidFill>
              <a:srgbClr val="006600"/>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b="1" i="0" lang="en-US" sz="2000" u="none" cap="none" strike="noStrike">
                <a:solidFill>
                  <a:srgbClr val="FFFF00"/>
                </a:solidFill>
                <a:latin typeface="Calibri"/>
                <a:ea typeface="Calibri"/>
                <a:cs typeface="Calibri"/>
                <a:sym typeface="Calibri"/>
              </a:rPr>
              <a:t>FERNANDO SÁNCHEZ-BEATO SANZ</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p:nvPr/>
        </p:nvSpPr>
        <p:spPr>
          <a:xfrm>
            <a:off x="839550" y="1124151"/>
            <a:ext cx="7227300" cy="860999"/>
          </a:xfrm>
          <a:prstGeom prst="rect">
            <a:avLst/>
          </a:prstGeom>
          <a:noFill/>
          <a:ln cap="flat" cmpd="sng" w="9525">
            <a:solidFill>
              <a:srgbClr val="006600"/>
            </a:solidFill>
            <a:prstDash val="solid"/>
            <a:round/>
            <a:headEnd len="med" w="med" type="none"/>
            <a:tailEnd len="med" w="med" type="none"/>
          </a:ln>
        </p:spPr>
        <p:txBody>
          <a:bodyPr anchorCtr="0" anchor="t" bIns="45700" lIns="91425" rIns="91425" tIns="45700">
            <a:noAutofit/>
          </a:bodyPr>
          <a:lstStyle/>
          <a:p>
            <a:pPr lvl="0" rtl="0" algn="ctr">
              <a:spcBef>
                <a:spcPts val="0"/>
              </a:spcBef>
              <a:buNone/>
            </a:pPr>
            <a:r>
              <a:rPr b="1" lang="en-US" sz="2400">
                <a:solidFill>
                  <a:srgbClr val="FABF8E"/>
                </a:solidFill>
                <a:latin typeface="Calibri"/>
                <a:ea typeface="Calibri"/>
                <a:cs typeface="Calibri"/>
                <a:sym typeface="Calibri"/>
              </a:rPr>
              <a:t>PLAN DE MEJORA PARA ENRIQUECER LA BUENA ACTITUD EN EL COMEDOR</a:t>
            </a:r>
          </a:p>
        </p:txBody>
      </p:sp>
      <p:sp>
        <p:nvSpPr>
          <p:cNvPr id="175" name="Shape 175"/>
          <p:cNvSpPr/>
          <p:nvPr/>
        </p:nvSpPr>
        <p:spPr>
          <a:xfrm>
            <a:off x="4453217" y="3244333"/>
            <a:ext cx="237566"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 </a:t>
            </a:r>
          </a:p>
        </p:txBody>
      </p:sp>
      <p:pic>
        <p:nvPicPr>
          <p:cNvPr id="176" name="Shape 176"/>
          <p:cNvPicPr preferRelativeResize="0"/>
          <p:nvPr/>
        </p:nvPicPr>
        <p:blipFill rotWithShape="1">
          <a:blip r:embed="rId3">
            <a:alphaModFix/>
          </a:blip>
          <a:srcRect b="0" l="0" r="0" t="0"/>
          <a:stretch/>
        </p:blipFill>
        <p:spPr>
          <a:xfrm>
            <a:off x="395536" y="246987"/>
            <a:ext cx="2863189" cy="517715"/>
          </a:xfrm>
          <a:prstGeom prst="rect">
            <a:avLst/>
          </a:prstGeom>
          <a:noFill/>
          <a:ln>
            <a:noFill/>
          </a:ln>
        </p:spPr>
      </p:pic>
      <p:pic>
        <p:nvPicPr>
          <p:cNvPr id="177" name="Shape 177"/>
          <p:cNvPicPr preferRelativeResize="0"/>
          <p:nvPr/>
        </p:nvPicPr>
        <p:blipFill>
          <a:blip r:embed="rId4">
            <a:alphaModFix/>
          </a:blip>
          <a:stretch>
            <a:fillRect/>
          </a:stretch>
        </p:blipFill>
        <p:spPr>
          <a:xfrm>
            <a:off x="822351" y="2344599"/>
            <a:ext cx="7499300" cy="3264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p:nvPr/>
        </p:nvSpPr>
        <p:spPr>
          <a:xfrm>
            <a:off x="4453217" y="3244333"/>
            <a:ext cx="237600" cy="3693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 </a:t>
            </a:r>
          </a:p>
        </p:txBody>
      </p:sp>
      <p:sp>
        <p:nvSpPr>
          <p:cNvPr id="183" name="Shape 183"/>
          <p:cNvSpPr/>
          <p:nvPr/>
        </p:nvSpPr>
        <p:spPr>
          <a:xfrm>
            <a:off x="503550" y="1483200"/>
            <a:ext cx="8136900" cy="3891600"/>
          </a:xfrm>
          <a:prstGeom prst="rect">
            <a:avLst/>
          </a:prstGeom>
          <a:solidFill>
            <a:srgbClr val="339933">
              <a:alpha val="29800"/>
            </a:srgbClr>
          </a:solidFill>
          <a:ln cap="flat" cmpd="dbl" w="9525">
            <a:solidFill>
              <a:schemeClr val="accent3"/>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b="1" lang="en-US" sz="2400">
                <a:solidFill>
                  <a:schemeClr val="lt1"/>
                </a:solidFill>
                <a:latin typeface="Calibri"/>
                <a:ea typeface="Calibri"/>
                <a:cs typeface="Calibri"/>
                <a:sym typeface="Calibri"/>
              </a:rPr>
              <a:t>¿SOBRE QUÉ HAY QUE ACTUAR?</a:t>
            </a:r>
          </a:p>
          <a:p>
            <a:pPr indent="0" lvl="0" marL="0" marR="0" rtl="0" algn="l">
              <a:spcBef>
                <a:spcPts val="0"/>
              </a:spcBef>
              <a:buNone/>
            </a:pPr>
            <a:r>
              <a:t/>
            </a:r>
            <a:endParaRPr b="1" sz="2400">
              <a:solidFill>
                <a:schemeClr val="lt1"/>
              </a:solidFill>
              <a:latin typeface="Calibri"/>
              <a:ea typeface="Calibri"/>
              <a:cs typeface="Calibri"/>
              <a:sym typeface="Calibri"/>
            </a:endParaRPr>
          </a:p>
          <a:p>
            <a:pPr indent="-381000" lvl="0" marL="457200" marR="0" rtl="0" algn="l">
              <a:spcBef>
                <a:spcPts val="0"/>
              </a:spcBef>
              <a:buClr>
                <a:schemeClr val="lt1"/>
              </a:buClr>
              <a:buSzPct val="100000"/>
              <a:buFont typeface="Calibri"/>
              <a:buChar char="-"/>
            </a:pPr>
            <a:r>
              <a:rPr b="1" lang="en-US" sz="2400">
                <a:solidFill>
                  <a:schemeClr val="lt1"/>
                </a:solidFill>
                <a:latin typeface="Calibri"/>
                <a:ea typeface="Calibri"/>
                <a:cs typeface="Calibri"/>
                <a:sym typeface="Calibri"/>
              </a:rPr>
              <a:t>El alto nivel de ruido que se genera.</a:t>
            </a:r>
          </a:p>
          <a:p>
            <a:pPr lvl="0" marR="0" rtl="0" algn="l">
              <a:spcBef>
                <a:spcPts val="0"/>
              </a:spcBef>
              <a:buNone/>
            </a:pPr>
            <a:r>
              <a:t/>
            </a:r>
            <a:endParaRPr b="1" sz="2400">
              <a:solidFill>
                <a:schemeClr val="lt1"/>
              </a:solidFill>
              <a:latin typeface="Calibri"/>
              <a:ea typeface="Calibri"/>
              <a:cs typeface="Calibri"/>
              <a:sym typeface="Calibri"/>
            </a:endParaRPr>
          </a:p>
          <a:p>
            <a:pPr indent="-381000" lvl="0" marL="457200" marR="0" rtl="0" algn="l">
              <a:spcBef>
                <a:spcPts val="0"/>
              </a:spcBef>
              <a:buClr>
                <a:schemeClr val="lt1"/>
              </a:buClr>
              <a:buSzPct val="100000"/>
              <a:buFont typeface="Calibri"/>
              <a:buChar char="-"/>
            </a:pPr>
            <a:r>
              <a:rPr b="1" lang="en-US" sz="2400">
                <a:solidFill>
                  <a:schemeClr val="lt1"/>
                </a:solidFill>
                <a:latin typeface="Calibri"/>
                <a:ea typeface="Calibri"/>
                <a:cs typeface="Calibri"/>
                <a:sym typeface="Calibri"/>
              </a:rPr>
              <a:t>El desperdicio que se hace de comida.</a:t>
            </a:r>
          </a:p>
          <a:p>
            <a:pPr lvl="0" marR="0" rtl="0" algn="l">
              <a:spcBef>
                <a:spcPts val="0"/>
              </a:spcBef>
              <a:buNone/>
            </a:pPr>
            <a:r>
              <a:t/>
            </a:r>
            <a:endParaRPr b="1" sz="2400">
              <a:solidFill>
                <a:schemeClr val="lt1"/>
              </a:solidFill>
              <a:latin typeface="Calibri"/>
              <a:ea typeface="Calibri"/>
              <a:cs typeface="Calibri"/>
              <a:sym typeface="Calibri"/>
            </a:endParaRPr>
          </a:p>
          <a:p>
            <a:pPr indent="-381000" lvl="0" marL="457200" marR="0" rtl="0" algn="l">
              <a:spcBef>
                <a:spcPts val="0"/>
              </a:spcBef>
              <a:buClr>
                <a:schemeClr val="lt1"/>
              </a:buClr>
              <a:buSzPct val="100000"/>
              <a:buFont typeface="Calibri"/>
              <a:buChar char="-"/>
            </a:pPr>
            <a:r>
              <a:rPr b="1" lang="en-US" sz="2400">
                <a:solidFill>
                  <a:schemeClr val="lt1"/>
                </a:solidFill>
                <a:latin typeface="Calibri"/>
                <a:ea typeface="Calibri"/>
                <a:cs typeface="Calibri"/>
                <a:sym typeface="Calibri"/>
              </a:rPr>
              <a:t>Desorganización en las entradas al comedor.</a:t>
            </a:r>
          </a:p>
          <a:p>
            <a:pPr lvl="0" marR="0" rtl="0" algn="l">
              <a:spcBef>
                <a:spcPts val="0"/>
              </a:spcBef>
              <a:buNone/>
            </a:pPr>
            <a:r>
              <a:t/>
            </a:r>
            <a:endParaRPr b="1" sz="2400">
              <a:solidFill>
                <a:schemeClr val="lt1"/>
              </a:solidFill>
              <a:latin typeface="Calibri"/>
              <a:ea typeface="Calibri"/>
              <a:cs typeface="Calibri"/>
              <a:sym typeface="Calibri"/>
            </a:endParaRPr>
          </a:p>
          <a:p>
            <a:pPr indent="-381000" lvl="0" marL="457200" marR="0" rtl="0" algn="l">
              <a:spcBef>
                <a:spcPts val="0"/>
              </a:spcBef>
              <a:buClr>
                <a:schemeClr val="lt1"/>
              </a:buClr>
              <a:buSzPct val="100000"/>
              <a:buFont typeface="Calibri"/>
              <a:buChar char="-"/>
            </a:pPr>
            <a:r>
              <a:rPr b="1" lang="en-US" sz="2400">
                <a:solidFill>
                  <a:schemeClr val="lt1"/>
                </a:solidFill>
                <a:latin typeface="Calibri"/>
                <a:ea typeface="Calibri"/>
                <a:cs typeface="Calibri"/>
                <a:sym typeface="Calibri"/>
              </a:rPr>
              <a:t>Que ningún alumno abandone el comedor sin probar un mínimo porcentaje del menú </a:t>
            </a:r>
          </a:p>
        </p:txBody>
      </p:sp>
      <p:pic>
        <p:nvPicPr>
          <p:cNvPr id="184" name="Shape 184"/>
          <p:cNvPicPr preferRelativeResize="0"/>
          <p:nvPr/>
        </p:nvPicPr>
        <p:blipFill rotWithShape="1">
          <a:blip r:embed="rId3">
            <a:alphaModFix/>
          </a:blip>
          <a:srcRect b="0" l="0" r="0" t="0"/>
          <a:stretch/>
        </p:blipFill>
        <p:spPr>
          <a:xfrm>
            <a:off x="395536" y="246987"/>
            <a:ext cx="2863200" cy="517800"/>
          </a:xfrm>
          <a:prstGeom prst="rect">
            <a:avLst/>
          </a:prstGeom>
          <a:noFill/>
          <a:ln>
            <a:noFill/>
          </a:ln>
        </p:spPr>
      </p:pic>
      <p:sp>
        <p:nvSpPr>
          <p:cNvPr id="185" name="Shape 185"/>
          <p:cNvSpPr/>
          <p:nvPr/>
        </p:nvSpPr>
        <p:spPr>
          <a:xfrm>
            <a:off x="3669850" y="247000"/>
            <a:ext cx="5100900" cy="777900"/>
          </a:xfrm>
          <a:prstGeom prst="rect">
            <a:avLst/>
          </a:prstGeom>
          <a:noFill/>
          <a:ln cap="flat" cmpd="sng" w="9525">
            <a:solidFill>
              <a:srgbClr val="006600"/>
            </a:solidFill>
            <a:prstDash val="solid"/>
            <a:round/>
            <a:headEnd len="med" w="med" type="none"/>
            <a:tailEnd len="med" w="med" type="none"/>
          </a:ln>
        </p:spPr>
        <p:txBody>
          <a:bodyPr anchorCtr="0" anchor="t" bIns="45700" lIns="91425" rIns="91425" tIns="45700">
            <a:noAutofit/>
          </a:bodyPr>
          <a:lstStyle/>
          <a:p>
            <a:pPr lvl="0" rtl="0" algn="ctr">
              <a:spcBef>
                <a:spcPts val="0"/>
              </a:spcBef>
              <a:buNone/>
            </a:pPr>
            <a:r>
              <a:rPr b="1" lang="en-US" sz="2000">
                <a:solidFill>
                  <a:srgbClr val="FABF8E"/>
                </a:solidFill>
                <a:latin typeface="Calibri"/>
                <a:ea typeface="Calibri"/>
                <a:cs typeface="Calibri"/>
                <a:sym typeface="Calibri"/>
              </a:rPr>
              <a:t>PLAN DE MEJORA PARA ENRIQUECER LA BUENA ACTITUD EN EL COMEDOR</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gtEl>
                                        <p:attrNameLst>
                                          <p:attrName>style.visibility</p:attrName>
                                        </p:attrNameLst>
                                      </p:cBhvr>
                                      <p:to>
                                        <p:strVal val="visible"/>
                                      </p:to>
                                    </p:set>
                                    <p:animEffect filter="fade" transition="in">
                                      <p:cBhvr>
                                        <p:cTn dur="1000"/>
                                        <p:tgtEl>
                                          <p:spTgt spid="1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Shape 190"/>
          <p:cNvSpPr/>
          <p:nvPr/>
        </p:nvSpPr>
        <p:spPr>
          <a:xfrm>
            <a:off x="4453217" y="3244333"/>
            <a:ext cx="237600" cy="3693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 </a:t>
            </a:r>
          </a:p>
        </p:txBody>
      </p:sp>
      <p:sp>
        <p:nvSpPr>
          <p:cNvPr id="191" name="Shape 191"/>
          <p:cNvSpPr/>
          <p:nvPr/>
        </p:nvSpPr>
        <p:spPr>
          <a:xfrm>
            <a:off x="503550" y="1457850"/>
            <a:ext cx="8136900" cy="3176400"/>
          </a:xfrm>
          <a:prstGeom prst="rect">
            <a:avLst/>
          </a:prstGeom>
          <a:solidFill>
            <a:srgbClr val="339933">
              <a:alpha val="29800"/>
            </a:srgbClr>
          </a:solidFill>
          <a:ln cap="flat" cmpd="dbl" w="9525">
            <a:solidFill>
              <a:schemeClr val="accent3"/>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b="1" lang="en-US" sz="2400">
                <a:solidFill>
                  <a:schemeClr val="lt1"/>
                </a:solidFill>
                <a:latin typeface="Calibri"/>
                <a:ea typeface="Calibri"/>
                <a:cs typeface="Calibri"/>
                <a:sym typeface="Calibri"/>
              </a:rPr>
              <a:t>¿DE QUÉ APOYOS PODEMOS SERVIRNOS?</a:t>
            </a:r>
          </a:p>
          <a:p>
            <a:pPr indent="0" lvl="0" marL="0" marR="0" rtl="0" algn="l">
              <a:spcBef>
                <a:spcPts val="0"/>
              </a:spcBef>
              <a:buNone/>
            </a:pPr>
            <a:r>
              <a:t/>
            </a:r>
            <a:endParaRPr b="1" sz="2400">
              <a:solidFill>
                <a:schemeClr val="lt1"/>
              </a:solidFill>
              <a:latin typeface="Calibri"/>
              <a:ea typeface="Calibri"/>
              <a:cs typeface="Calibri"/>
              <a:sym typeface="Calibri"/>
            </a:endParaRPr>
          </a:p>
          <a:p>
            <a:pPr indent="-381000" lvl="0" marL="457200" marR="0" rtl="0" algn="l">
              <a:spcBef>
                <a:spcPts val="0"/>
              </a:spcBef>
              <a:buClr>
                <a:schemeClr val="lt1"/>
              </a:buClr>
              <a:buSzPct val="100000"/>
              <a:buFont typeface="Calibri"/>
              <a:buChar char="-"/>
            </a:pPr>
            <a:r>
              <a:rPr b="1" lang="en-US" sz="2400">
                <a:solidFill>
                  <a:schemeClr val="lt1"/>
                </a:solidFill>
                <a:latin typeface="Calibri"/>
                <a:ea typeface="Calibri"/>
                <a:cs typeface="Calibri"/>
                <a:sym typeface="Calibri"/>
              </a:rPr>
              <a:t>Los cuidadores del comedor son los propios docentes.</a:t>
            </a:r>
          </a:p>
          <a:p>
            <a:pPr lvl="0" marR="0" rtl="0" algn="l">
              <a:spcBef>
                <a:spcPts val="0"/>
              </a:spcBef>
              <a:buNone/>
            </a:pPr>
            <a:r>
              <a:t/>
            </a:r>
            <a:endParaRPr b="1" sz="2400">
              <a:solidFill>
                <a:schemeClr val="lt1"/>
              </a:solidFill>
              <a:latin typeface="Calibri"/>
              <a:ea typeface="Calibri"/>
              <a:cs typeface="Calibri"/>
              <a:sym typeface="Calibri"/>
            </a:endParaRPr>
          </a:p>
          <a:p>
            <a:pPr indent="-381000" lvl="0" marL="457200" marR="0" rtl="0" algn="l">
              <a:spcBef>
                <a:spcPts val="0"/>
              </a:spcBef>
              <a:buClr>
                <a:schemeClr val="lt1"/>
              </a:buClr>
              <a:buSzPct val="100000"/>
              <a:buFont typeface="Calibri"/>
              <a:buChar char="-"/>
            </a:pPr>
            <a:r>
              <a:rPr b="1" lang="en-US" sz="2400">
                <a:solidFill>
                  <a:schemeClr val="lt1"/>
                </a:solidFill>
                <a:latin typeface="Calibri"/>
                <a:ea typeface="Calibri"/>
                <a:cs typeface="Calibri"/>
                <a:sym typeface="Calibri"/>
              </a:rPr>
              <a:t>Los alumnos tienen interiorizado el trabajo cooperativo.</a:t>
            </a:r>
          </a:p>
          <a:p>
            <a:pPr lvl="0" marR="0" rtl="0" algn="l">
              <a:spcBef>
                <a:spcPts val="0"/>
              </a:spcBef>
              <a:buNone/>
            </a:pPr>
            <a:r>
              <a:t/>
            </a:r>
            <a:endParaRPr b="1" sz="2400">
              <a:solidFill>
                <a:schemeClr val="lt1"/>
              </a:solidFill>
              <a:latin typeface="Calibri"/>
              <a:ea typeface="Calibri"/>
              <a:cs typeface="Calibri"/>
              <a:sym typeface="Calibri"/>
            </a:endParaRPr>
          </a:p>
          <a:p>
            <a:pPr indent="-381000" lvl="0" marL="457200" marR="0" rtl="0" algn="l">
              <a:spcBef>
                <a:spcPts val="0"/>
              </a:spcBef>
              <a:buClr>
                <a:schemeClr val="lt1"/>
              </a:buClr>
              <a:buSzPct val="100000"/>
              <a:buFont typeface="Calibri"/>
              <a:buChar char="-"/>
            </a:pPr>
            <a:r>
              <a:rPr b="1" lang="en-US" sz="2400">
                <a:solidFill>
                  <a:schemeClr val="lt1"/>
                </a:solidFill>
                <a:latin typeface="Calibri"/>
                <a:ea typeface="Calibri"/>
                <a:cs typeface="Calibri"/>
                <a:sym typeface="Calibri"/>
              </a:rPr>
              <a:t>Posibilidad de coordinación con el área de Servicios Generales.</a:t>
            </a:r>
          </a:p>
        </p:txBody>
      </p:sp>
      <p:pic>
        <p:nvPicPr>
          <p:cNvPr id="192" name="Shape 192"/>
          <p:cNvPicPr preferRelativeResize="0"/>
          <p:nvPr/>
        </p:nvPicPr>
        <p:blipFill rotWithShape="1">
          <a:blip r:embed="rId3">
            <a:alphaModFix/>
          </a:blip>
          <a:srcRect b="0" l="0" r="0" t="0"/>
          <a:stretch/>
        </p:blipFill>
        <p:spPr>
          <a:xfrm>
            <a:off x="395536" y="246987"/>
            <a:ext cx="2863200" cy="517800"/>
          </a:xfrm>
          <a:prstGeom prst="rect">
            <a:avLst/>
          </a:prstGeom>
          <a:noFill/>
          <a:ln>
            <a:noFill/>
          </a:ln>
        </p:spPr>
      </p:pic>
      <p:sp>
        <p:nvSpPr>
          <p:cNvPr id="193" name="Shape 193"/>
          <p:cNvSpPr/>
          <p:nvPr/>
        </p:nvSpPr>
        <p:spPr>
          <a:xfrm>
            <a:off x="3669850" y="247000"/>
            <a:ext cx="5100900" cy="777900"/>
          </a:xfrm>
          <a:prstGeom prst="rect">
            <a:avLst/>
          </a:prstGeom>
          <a:noFill/>
          <a:ln cap="flat" cmpd="sng" w="9525">
            <a:solidFill>
              <a:srgbClr val="006600"/>
            </a:solidFill>
            <a:prstDash val="solid"/>
            <a:round/>
            <a:headEnd len="med" w="med" type="none"/>
            <a:tailEnd len="med" w="med" type="none"/>
          </a:ln>
        </p:spPr>
        <p:txBody>
          <a:bodyPr anchorCtr="0" anchor="t" bIns="45700" lIns="91425" rIns="91425" tIns="45700">
            <a:noAutofit/>
          </a:bodyPr>
          <a:lstStyle/>
          <a:p>
            <a:pPr lvl="0" rtl="0" algn="ctr">
              <a:spcBef>
                <a:spcPts val="0"/>
              </a:spcBef>
              <a:buNone/>
            </a:pPr>
            <a:r>
              <a:rPr b="1" lang="en-US" sz="2000">
                <a:solidFill>
                  <a:srgbClr val="FABF8E"/>
                </a:solidFill>
                <a:latin typeface="Calibri"/>
                <a:ea typeface="Calibri"/>
                <a:cs typeface="Calibri"/>
                <a:sym typeface="Calibri"/>
              </a:rPr>
              <a:t>PLAN DE MEJORA PARA ENRIQUECER LA BUENA ACTITUD EN EL COMEDOR</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7" name="Shape 197"/>
        <p:cNvGrpSpPr/>
        <p:nvPr/>
      </p:nvGrpSpPr>
      <p:grpSpPr>
        <a:xfrm>
          <a:off x="0" y="0"/>
          <a:ext cx="0" cy="0"/>
          <a:chOff x="0" y="0"/>
          <a:chExt cx="0" cy="0"/>
        </a:xfrm>
      </p:grpSpPr>
      <p:sp>
        <p:nvSpPr>
          <p:cNvPr id="198" name="Shape 198"/>
          <p:cNvSpPr/>
          <p:nvPr/>
        </p:nvSpPr>
        <p:spPr>
          <a:xfrm>
            <a:off x="3669850" y="247000"/>
            <a:ext cx="5100900" cy="777900"/>
          </a:xfrm>
          <a:prstGeom prst="rect">
            <a:avLst/>
          </a:prstGeom>
          <a:noFill/>
          <a:ln cap="flat" cmpd="sng" w="9525">
            <a:solidFill>
              <a:srgbClr val="006600"/>
            </a:solidFill>
            <a:prstDash val="solid"/>
            <a:round/>
            <a:headEnd len="med" w="med" type="none"/>
            <a:tailEnd len="med" w="med" type="none"/>
          </a:ln>
        </p:spPr>
        <p:txBody>
          <a:bodyPr anchorCtr="0" anchor="t" bIns="45700" lIns="91425" rIns="91425" tIns="45700">
            <a:noAutofit/>
          </a:bodyPr>
          <a:lstStyle/>
          <a:p>
            <a:pPr lvl="0" rtl="0" algn="ctr">
              <a:spcBef>
                <a:spcPts val="0"/>
              </a:spcBef>
              <a:buNone/>
            </a:pPr>
            <a:r>
              <a:rPr b="1" lang="en-US" sz="2000">
                <a:solidFill>
                  <a:srgbClr val="FABF8E"/>
                </a:solidFill>
                <a:latin typeface="Calibri"/>
                <a:ea typeface="Calibri"/>
                <a:cs typeface="Calibri"/>
                <a:sym typeface="Calibri"/>
              </a:rPr>
              <a:t>PLAN DE MEJORA PARA ENRIQUECER LA BUENA ACTITUD EN EL COMEDOR</a:t>
            </a:r>
          </a:p>
        </p:txBody>
      </p:sp>
      <p:sp>
        <p:nvSpPr>
          <p:cNvPr id="199" name="Shape 199"/>
          <p:cNvSpPr/>
          <p:nvPr/>
        </p:nvSpPr>
        <p:spPr>
          <a:xfrm>
            <a:off x="4453217" y="3244333"/>
            <a:ext cx="237600" cy="3693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 </a:t>
            </a:r>
          </a:p>
        </p:txBody>
      </p:sp>
      <p:sp>
        <p:nvSpPr>
          <p:cNvPr id="200" name="Shape 200"/>
          <p:cNvSpPr/>
          <p:nvPr/>
        </p:nvSpPr>
        <p:spPr>
          <a:xfrm>
            <a:off x="243125" y="902937"/>
            <a:ext cx="5184000" cy="517800"/>
          </a:xfrm>
          <a:prstGeom prst="rect">
            <a:avLst/>
          </a:prstGeom>
          <a:solidFill>
            <a:srgbClr val="339933">
              <a:alpha val="29800"/>
            </a:srgbClr>
          </a:solidFill>
          <a:ln cap="flat" cmpd="dbl" w="9525">
            <a:solidFill>
              <a:schemeClr val="accent3"/>
            </a:solidFill>
            <a:prstDash val="solid"/>
            <a:round/>
            <a:headEnd len="med" w="med" type="none"/>
            <a:tailEnd len="med" w="med" type="none"/>
          </a:ln>
        </p:spPr>
        <p:txBody>
          <a:bodyPr anchorCtr="0" anchor="t" bIns="45700" lIns="91425" rIns="91425" tIns="45700">
            <a:noAutofit/>
          </a:bodyPr>
          <a:lstStyle/>
          <a:p>
            <a:pPr lvl="0" marR="0" rtl="0" algn="l">
              <a:spcBef>
                <a:spcPts val="0"/>
              </a:spcBef>
              <a:buNone/>
            </a:pPr>
            <a:r>
              <a:rPr b="1" lang="en-US" sz="2400">
                <a:solidFill>
                  <a:schemeClr val="lt1"/>
                </a:solidFill>
                <a:latin typeface="Calibri"/>
                <a:ea typeface="Calibri"/>
                <a:cs typeface="Calibri"/>
                <a:sym typeface="Calibri"/>
              </a:rPr>
              <a:t>TABLA RESÚMEN DEL PLAN DE ACCIÓN</a:t>
            </a:r>
          </a:p>
        </p:txBody>
      </p:sp>
      <p:pic>
        <p:nvPicPr>
          <p:cNvPr id="201" name="Shape 201"/>
          <p:cNvPicPr preferRelativeResize="0"/>
          <p:nvPr/>
        </p:nvPicPr>
        <p:blipFill rotWithShape="1">
          <a:blip r:embed="rId3">
            <a:alphaModFix/>
          </a:blip>
          <a:srcRect b="0" l="0" r="0" t="0"/>
          <a:stretch/>
        </p:blipFill>
        <p:spPr>
          <a:xfrm>
            <a:off x="395536" y="246987"/>
            <a:ext cx="2863200" cy="517800"/>
          </a:xfrm>
          <a:prstGeom prst="rect">
            <a:avLst/>
          </a:prstGeom>
          <a:noFill/>
          <a:ln>
            <a:noFill/>
          </a:ln>
        </p:spPr>
      </p:pic>
      <p:pic>
        <p:nvPicPr>
          <p:cNvPr id="202" name="Shape 202"/>
          <p:cNvPicPr preferRelativeResize="0"/>
          <p:nvPr/>
        </p:nvPicPr>
        <p:blipFill>
          <a:blip r:embed="rId4">
            <a:alphaModFix/>
          </a:blip>
          <a:stretch>
            <a:fillRect/>
          </a:stretch>
        </p:blipFill>
        <p:spPr>
          <a:xfrm>
            <a:off x="301725" y="1350850"/>
            <a:ext cx="8540599" cy="543095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0"/>
                                        </p:tgtEl>
                                        <p:attrNameLst>
                                          <p:attrName>style.visibility</p:attrName>
                                        </p:attrNameLst>
                                      </p:cBhvr>
                                      <p:to>
                                        <p:strVal val="visible"/>
                                      </p:to>
                                    </p:set>
                                    <p:animEffect filter="fade" transition="in">
                                      <p:cBhvr>
                                        <p:cTn dur="1000"/>
                                        <p:tgtEl>
                                          <p:spTgt spid="2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gtEl>
                                        <p:attrNameLst>
                                          <p:attrName>style.visibility</p:attrName>
                                        </p:attrNameLst>
                                      </p:cBhvr>
                                      <p:to>
                                        <p:strVal val="visible"/>
                                      </p:to>
                                    </p:set>
                                    <p:animEffect filter="fade" transition="in">
                                      <p:cBhvr>
                                        <p:cTn dur="1000"/>
                                        <p:tgtEl>
                                          <p:spTgt spid="2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Shape 207"/>
          <p:cNvSpPr/>
          <p:nvPr/>
        </p:nvSpPr>
        <p:spPr>
          <a:xfrm>
            <a:off x="4453217" y="3244333"/>
            <a:ext cx="237600" cy="3693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 </a:t>
            </a:r>
          </a:p>
        </p:txBody>
      </p:sp>
      <p:sp>
        <p:nvSpPr>
          <p:cNvPr id="208" name="Shape 208"/>
          <p:cNvSpPr/>
          <p:nvPr/>
        </p:nvSpPr>
        <p:spPr>
          <a:xfrm>
            <a:off x="503550" y="1457850"/>
            <a:ext cx="8136900" cy="3176400"/>
          </a:xfrm>
          <a:prstGeom prst="rect">
            <a:avLst/>
          </a:prstGeom>
          <a:solidFill>
            <a:srgbClr val="339933">
              <a:alpha val="29800"/>
            </a:srgbClr>
          </a:solidFill>
          <a:ln cap="flat" cmpd="dbl" w="9525">
            <a:solidFill>
              <a:schemeClr val="accent3"/>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b="1" lang="en-US" sz="2400">
                <a:solidFill>
                  <a:schemeClr val="lt1"/>
                </a:solidFill>
                <a:latin typeface="Calibri"/>
                <a:ea typeface="Calibri"/>
                <a:cs typeface="Calibri"/>
                <a:sym typeface="Calibri"/>
              </a:rPr>
              <a:t>¿CÓMO MEJORARLO?</a:t>
            </a:r>
          </a:p>
          <a:p>
            <a:pPr indent="0" lvl="0" marL="0" marR="0" rtl="0" algn="l">
              <a:spcBef>
                <a:spcPts val="0"/>
              </a:spcBef>
              <a:buNone/>
            </a:pPr>
            <a:r>
              <a:t/>
            </a:r>
            <a:endParaRPr b="1" sz="2400">
              <a:solidFill>
                <a:schemeClr val="lt1"/>
              </a:solidFill>
              <a:latin typeface="Calibri"/>
              <a:ea typeface="Calibri"/>
              <a:cs typeface="Calibri"/>
              <a:sym typeface="Calibri"/>
            </a:endParaRPr>
          </a:p>
          <a:p>
            <a:pPr indent="-381000" lvl="0" marL="457200" marR="0" rtl="0" algn="l">
              <a:spcBef>
                <a:spcPts val="0"/>
              </a:spcBef>
              <a:buClr>
                <a:schemeClr val="lt1"/>
              </a:buClr>
              <a:buSzPct val="100000"/>
              <a:buFont typeface="Calibri"/>
              <a:buChar char="-"/>
            </a:pPr>
            <a:r>
              <a:rPr b="1" lang="en-US" sz="2400">
                <a:solidFill>
                  <a:schemeClr val="lt1"/>
                </a:solidFill>
                <a:latin typeface="Calibri"/>
                <a:ea typeface="Calibri"/>
                <a:cs typeface="Calibri"/>
                <a:sym typeface="Calibri"/>
              </a:rPr>
              <a:t>Al finalizar el año, establecer reuniones de coaching entre los tutores y la responsable de servicios para llevar a cabo el modelo GROW de escucha activa.</a:t>
            </a:r>
          </a:p>
          <a:p>
            <a:pPr lvl="0" marR="0" rtl="0" algn="l">
              <a:spcBef>
                <a:spcPts val="0"/>
              </a:spcBef>
              <a:buNone/>
            </a:pPr>
            <a:r>
              <a:t/>
            </a:r>
            <a:endParaRPr b="1" sz="2400">
              <a:solidFill>
                <a:schemeClr val="lt1"/>
              </a:solidFill>
              <a:latin typeface="Calibri"/>
              <a:ea typeface="Calibri"/>
              <a:cs typeface="Calibri"/>
              <a:sym typeface="Calibri"/>
            </a:endParaRPr>
          </a:p>
          <a:p>
            <a:pPr indent="-381000" lvl="0" marL="457200" marR="0" rtl="0" algn="l">
              <a:spcBef>
                <a:spcPts val="0"/>
              </a:spcBef>
              <a:buClr>
                <a:schemeClr val="lt1"/>
              </a:buClr>
              <a:buSzPct val="100000"/>
              <a:buFont typeface="Calibri"/>
              <a:buChar char="-"/>
            </a:pPr>
            <a:r>
              <a:rPr b="1" lang="en-US" sz="2400">
                <a:solidFill>
                  <a:schemeClr val="lt1"/>
                </a:solidFill>
                <a:latin typeface="Calibri"/>
                <a:ea typeface="Calibri"/>
                <a:cs typeface="Calibri"/>
                <a:sym typeface="Calibri"/>
              </a:rPr>
              <a:t>Revisar el Plan de Mejora y modificarlo para actuar a sus deficiencias.</a:t>
            </a:r>
          </a:p>
        </p:txBody>
      </p:sp>
      <p:pic>
        <p:nvPicPr>
          <p:cNvPr id="209" name="Shape 209"/>
          <p:cNvPicPr preferRelativeResize="0"/>
          <p:nvPr/>
        </p:nvPicPr>
        <p:blipFill rotWithShape="1">
          <a:blip r:embed="rId3">
            <a:alphaModFix/>
          </a:blip>
          <a:srcRect b="0" l="0" r="0" t="0"/>
          <a:stretch/>
        </p:blipFill>
        <p:spPr>
          <a:xfrm>
            <a:off x="395536" y="246987"/>
            <a:ext cx="2863200" cy="517800"/>
          </a:xfrm>
          <a:prstGeom prst="rect">
            <a:avLst/>
          </a:prstGeom>
          <a:noFill/>
          <a:ln>
            <a:noFill/>
          </a:ln>
        </p:spPr>
      </p:pic>
      <p:sp>
        <p:nvSpPr>
          <p:cNvPr id="210" name="Shape 210"/>
          <p:cNvSpPr/>
          <p:nvPr/>
        </p:nvSpPr>
        <p:spPr>
          <a:xfrm>
            <a:off x="3669850" y="247000"/>
            <a:ext cx="5100900" cy="777900"/>
          </a:xfrm>
          <a:prstGeom prst="rect">
            <a:avLst/>
          </a:prstGeom>
          <a:noFill/>
          <a:ln cap="flat" cmpd="sng" w="9525">
            <a:solidFill>
              <a:srgbClr val="006600"/>
            </a:solidFill>
            <a:prstDash val="solid"/>
            <a:round/>
            <a:headEnd len="med" w="med" type="none"/>
            <a:tailEnd len="med" w="med" type="none"/>
          </a:ln>
        </p:spPr>
        <p:txBody>
          <a:bodyPr anchorCtr="0" anchor="t" bIns="45700" lIns="91425" rIns="91425" tIns="45700">
            <a:noAutofit/>
          </a:bodyPr>
          <a:lstStyle/>
          <a:p>
            <a:pPr lvl="0" rtl="0" algn="ctr">
              <a:spcBef>
                <a:spcPts val="0"/>
              </a:spcBef>
              <a:buNone/>
            </a:pPr>
            <a:r>
              <a:rPr b="1" lang="en-US" sz="2000">
                <a:solidFill>
                  <a:srgbClr val="FABF8E"/>
                </a:solidFill>
                <a:latin typeface="Calibri"/>
                <a:ea typeface="Calibri"/>
                <a:cs typeface="Calibri"/>
                <a:sym typeface="Calibri"/>
              </a:rPr>
              <a:t>PLAN DE MEJORA PARA ENRIQUECER LA BUENA ACTITUD EN EL COMEDOR</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pic>
        <p:nvPicPr>
          <p:cNvPr descr="http://www.humanitastrescantos.com/img/20160224_8.jpg" id="216" name="Shape 216"/>
          <p:cNvPicPr preferRelativeResize="0"/>
          <p:nvPr/>
        </p:nvPicPr>
        <p:blipFill rotWithShape="1">
          <a:blip r:embed="rId3">
            <a:alphaModFix/>
          </a:blip>
          <a:srcRect b="0" l="0" r="0" t="0"/>
          <a:stretch/>
        </p:blipFill>
        <p:spPr>
          <a:xfrm>
            <a:off x="352319" y="1230091"/>
            <a:ext cx="2282653" cy="1944216"/>
          </a:xfrm>
          <a:prstGeom prst="rect">
            <a:avLst/>
          </a:prstGeom>
          <a:noFill/>
          <a:ln>
            <a:noFill/>
          </a:ln>
        </p:spPr>
      </p:pic>
      <p:pic>
        <p:nvPicPr>
          <p:cNvPr descr="23" id="217" name="Shape 217"/>
          <p:cNvPicPr preferRelativeResize="0"/>
          <p:nvPr/>
        </p:nvPicPr>
        <p:blipFill rotWithShape="1">
          <a:blip r:embed="rId4">
            <a:alphaModFix/>
          </a:blip>
          <a:srcRect b="0" l="0" r="0" t="0"/>
          <a:stretch/>
        </p:blipFill>
        <p:spPr>
          <a:xfrm>
            <a:off x="5208448" y="1230091"/>
            <a:ext cx="3492580" cy="2392902"/>
          </a:xfrm>
          <a:prstGeom prst="rect">
            <a:avLst/>
          </a:prstGeom>
          <a:noFill/>
          <a:ln>
            <a:noFill/>
          </a:ln>
        </p:spPr>
      </p:pic>
      <p:pic>
        <p:nvPicPr>
          <p:cNvPr descr="9" id="218" name="Shape 218"/>
          <p:cNvPicPr preferRelativeResize="0"/>
          <p:nvPr/>
        </p:nvPicPr>
        <p:blipFill rotWithShape="1">
          <a:blip r:embed="rId5">
            <a:alphaModFix/>
          </a:blip>
          <a:srcRect b="0" l="0" r="0" t="0"/>
          <a:stretch/>
        </p:blipFill>
        <p:spPr>
          <a:xfrm>
            <a:off x="6645761" y="4764285"/>
            <a:ext cx="2246718" cy="1566049"/>
          </a:xfrm>
          <a:prstGeom prst="rect">
            <a:avLst/>
          </a:prstGeom>
          <a:noFill/>
          <a:ln>
            <a:noFill/>
          </a:ln>
        </p:spPr>
      </p:pic>
      <p:pic>
        <p:nvPicPr>
          <p:cNvPr descr="13" id="219" name="Shape 219"/>
          <p:cNvPicPr preferRelativeResize="0"/>
          <p:nvPr/>
        </p:nvPicPr>
        <p:blipFill rotWithShape="1">
          <a:blip r:embed="rId6">
            <a:alphaModFix/>
          </a:blip>
          <a:srcRect b="0" l="0" r="0" t="0"/>
          <a:stretch/>
        </p:blipFill>
        <p:spPr>
          <a:xfrm>
            <a:off x="2527980" y="4077071"/>
            <a:ext cx="4106331" cy="2394581"/>
          </a:xfrm>
          <a:prstGeom prst="rect">
            <a:avLst/>
          </a:prstGeom>
          <a:noFill/>
          <a:ln>
            <a:noFill/>
          </a:ln>
        </p:spPr>
      </p:pic>
      <p:pic>
        <p:nvPicPr>
          <p:cNvPr descr="7" id="220" name="Shape 220"/>
          <p:cNvPicPr preferRelativeResize="0"/>
          <p:nvPr/>
        </p:nvPicPr>
        <p:blipFill rotWithShape="1">
          <a:blip r:embed="rId7">
            <a:alphaModFix/>
          </a:blip>
          <a:srcRect b="0" l="0" r="0" t="0"/>
          <a:stretch/>
        </p:blipFill>
        <p:spPr>
          <a:xfrm>
            <a:off x="485824" y="3700151"/>
            <a:ext cx="2042942" cy="1374428"/>
          </a:xfrm>
          <a:prstGeom prst="rect">
            <a:avLst/>
          </a:prstGeom>
          <a:noFill/>
          <a:ln>
            <a:noFill/>
          </a:ln>
        </p:spPr>
      </p:pic>
      <p:pic>
        <p:nvPicPr>
          <p:cNvPr descr="9" id="221" name="Shape 221"/>
          <p:cNvPicPr preferRelativeResize="0"/>
          <p:nvPr/>
        </p:nvPicPr>
        <p:blipFill rotWithShape="1">
          <a:blip r:embed="rId8">
            <a:alphaModFix/>
          </a:blip>
          <a:srcRect b="0" l="0" r="0" t="0"/>
          <a:stretch/>
        </p:blipFill>
        <p:spPr>
          <a:xfrm>
            <a:off x="2750614" y="594983"/>
            <a:ext cx="2276252" cy="1547850"/>
          </a:xfrm>
          <a:prstGeom prst="rect">
            <a:avLst/>
          </a:prstGeom>
          <a:noFill/>
          <a:ln>
            <a:noFill/>
          </a:ln>
        </p:spPr>
      </p:pic>
      <p:pic>
        <p:nvPicPr>
          <p:cNvPr id="222" name="Shape 222"/>
          <p:cNvPicPr preferRelativeResize="0"/>
          <p:nvPr/>
        </p:nvPicPr>
        <p:blipFill rotWithShape="1">
          <a:blip r:embed="rId9">
            <a:alphaModFix/>
          </a:blip>
          <a:srcRect b="0" l="0" r="0" t="0"/>
          <a:stretch/>
        </p:blipFill>
        <p:spPr>
          <a:xfrm>
            <a:off x="3019150" y="2660808"/>
            <a:ext cx="1781552" cy="594235"/>
          </a:xfrm>
          <a:prstGeom prst="round2DiagRect">
            <a:avLst>
              <a:gd fmla="val 16667" name="adj1"/>
              <a:gd fmla="val 0" name="adj2"/>
            </a:avLst>
          </a:prstGeom>
          <a:noFill/>
          <a:ln cap="sq" cmpd="sng" w="88900">
            <a:solidFill>
              <a:srgbClr val="FFFFFF"/>
            </a:solidFill>
            <a:prstDash val="solid"/>
            <a:miter/>
            <a:headEnd len="med" w="med" type="none"/>
            <a:tailEnd len="med" w="med" type="none"/>
          </a:ln>
          <a:effectLst>
            <a:outerShdw blurRad="254000" rotWithShape="0" algn="tl">
              <a:srgbClr val="000000">
                <a:alpha val="42745"/>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Shape 98"/>
          <p:cNvSpPr/>
          <p:nvPr/>
        </p:nvSpPr>
        <p:spPr>
          <a:xfrm>
            <a:off x="839633" y="951521"/>
            <a:ext cx="7227167" cy="646331"/>
          </a:xfrm>
          <a:prstGeom prst="rect">
            <a:avLst/>
          </a:prstGeom>
          <a:noFill/>
          <a:ln cap="flat" cmpd="sng" w="9525">
            <a:solidFill>
              <a:srgbClr val="006600"/>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1" lang="en-US" sz="3600">
                <a:solidFill>
                  <a:srgbClr val="FFFF00"/>
                </a:solidFill>
                <a:latin typeface="Calibri"/>
                <a:ea typeface="Calibri"/>
                <a:cs typeface="Calibri"/>
                <a:sym typeface="Calibri"/>
              </a:rPr>
              <a:t>CONTEXTO ESCOLAR</a:t>
            </a:r>
          </a:p>
        </p:txBody>
      </p:sp>
      <p:sp>
        <p:nvSpPr>
          <p:cNvPr id="99" name="Shape 99"/>
          <p:cNvSpPr/>
          <p:nvPr/>
        </p:nvSpPr>
        <p:spPr>
          <a:xfrm>
            <a:off x="4453217" y="3244333"/>
            <a:ext cx="237566"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 </a:t>
            </a:r>
          </a:p>
        </p:txBody>
      </p:sp>
      <p:sp>
        <p:nvSpPr>
          <p:cNvPr id="100" name="Shape 100"/>
          <p:cNvSpPr/>
          <p:nvPr/>
        </p:nvSpPr>
        <p:spPr>
          <a:xfrm>
            <a:off x="395536" y="1737716"/>
            <a:ext cx="3456383" cy="4616647"/>
          </a:xfrm>
          <a:prstGeom prst="rect">
            <a:avLst/>
          </a:prstGeom>
          <a:solidFill>
            <a:srgbClr val="339933">
              <a:alpha val="29803"/>
            </a:srgbClr>
          </a:solidFill>
          <a:ln cap="flat" cmpd="dbl" w="9525">
            <a:solidFill>
              <a:schemeClr val="accent3"/>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lang="en-US" sz="2100">
                <a:solidFill>
                  <a:schemeClr val="lt1"/>
                </a:solidFill>
                <a:latin typeface="Calibri"/>
                <a:ea typeface="Calibri"/>
                <a:cs typeface="Calibri"/>
                <a:sym typeface="Calibri"/>
              </a:rPr>
              <a:t>Centro situado en Tres Cantos, municipio situado a 15 km. al norte de la ciudad de Madrid. Su actividad se enmarca dentro de la enseñanza, concertada desde Ed. infantil (2º ciclo) a Ed. Secundaria y en régimen privado en Ed. Infantil (Primer Ciclo) y Bachillerato. HBS Tres Cantos está ubicado en un contexto geográfico de población joven y con amplias expectativas de futuro</a:t>
            </a:r>
          </a:p>
        </p:txBody>
      </p:sp>
      <p:pic>
        <p:nvPicPr>
          <p:cNvPr id="101" name="Shape 101"/>
          <p:cNvPicPr preferRelativeResize="0"/>
          <p:nvPr/>
        </p:nvPicPr>
        <p:blipFill rotWithShape="1">
          <a:blip r:embed="rId3">
            <a:alphaModFix/>
          </a:blip>
          <a:srcRect b="0" l="0" r="0" t="0"/>
          <a:stretch/>
        </p:blipFill>
        <p:spPr>
          <a:xfrm>
            <a:off x="395536" y="246987"/>
            <a:ext cx="2863189" cy="517715"/>
          </a:xfrm>
          <a:prstGeom prst="rect">
            <a:avLst/>
          </a:prstGeom>
          <a:noFill/>
          <a:ln>
            <a:noFill/>
          </a:ln>
        </p:spPr>
      </p:pic>
      <p:pic>
        <p:nvPicPr>
          <p:cNvPr descr="C:\Users\Jose Fernandez\Desktop\Captura de pantalla 2014-01-26 a la(s) 11.19.24.jpg" id="102" name="Shape 102"/>
          <p:cNvPicPr preferRelativeResize="0"/>
          <p:nvPr/>
        </p:nvPicPr>
        <p:blipFill rotWithShape="1">
          <a:blip r:embed="rId4">
            <a:alphaModFix/>
          </a:blip>
          <a:srcRect b="0" l="0" r="0" t="0"/>
          <a:stretch/>
        </p:blipFill>
        <p:spPr>
          <a:xfrm>
            <a:off x="4211960" y="1754258"/>
            <a:ext cx="4464496" cy="2898876"/>
          </a:xfrm>
          <a:prstGeom prst="rect">
            <a:avLst/>
          </a:prstGeom>
          <a:noFill/>
          <a:ln>
            <a:noFill/>
          </a:ln>
        </p:spPr>
      </p:pic>
      <p:sp>
        <p:nvSpPr>
          <p:cNvPr id="103" name="Shape 103"/>
          <p:cNvSpPr/>
          <p:nvPr/>
        </p:nvSpPr>
        <p:spPr>
          <a:xfrm>
            <a:off x="4211960" y="4941167"/>
            <a:ext cx="4464496" cy="1477328"/>
          </a:xfrm>
          <a:prstGeom prst="rect">
            <a:avLst/>
          </a:prstGeom>
          <a:solidFill>
            <a:srgbClr val="339933">
              <a:alpha val="29803"/>
            </a:srgbClr>
          </a:solidFill>
          <a:ln cap="flat" cmpd="dbl" w="9525">
            <a:solidFill>
              <a:schemeClr val="accent3"/>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lang="en-US" sz="1800">
                <a:solidFill>
                  <a:srgbClr val="FFFF00"/>
                </a:solidFill>
                <a:latin typeface="Calibri"/>
                <a:ea typeface="Calibri"/>
                <a:cs typeface="Calibri"/>
                <a:sym typeface="Calibri"/>
              </a:rPr>
              <a:t>La pirámide poblacional muestra que la proporción de residentes en edad de escolarización es elevada (21% entre 0 y 14 años y 27% entre 0 y 19 años) y superior a los principales municipios del área Norte.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20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822"/>
                                        <p:tgtEl>
                                          <p:spTgt spid="1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Shape 108"/>
          <p:cNvSpPr/>
          <p:nvPr/>
        </p:nvSpPr>
        <p:spPr>
          <a:xfrm>
            <a:off x="839633" y="951521"/>
            <a:ext cx="7227167" cy="646331"/>
          </a:xfrm>
          <a:prstGeom prst="rect">
            <a:avLst/>
          </a:prstGeom>
          <a:noFill/>
          <a:ln cap="flat" cmpd="sng" w="9525">
            <a:solidFill>
              <a:srgbClr val="006600"/>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1" lang="en-US" sz="3600">
                <a:solidFill>
                  <a:srgbClr val="FFFF00"/>
                </a:solidFill>
                <a:latin typeface="Calibri"/>
                <a:ea typeface="Calibri"/>
                <a:cs typeface="Calibri"/>
                <a:sym typeface="Calibri"/>
              </a:rPr>
              <a:t>CONTEXTO ESCOLAR</a:t>
            </a:r>
          </a:p>
        </p:txBody>
      </p:sp>
      <p:sp>
        <p:nvSpPr>
          <p:cNvPr id="109" name="Shape 109"/>
          <p:cNvSpPr/>
          <p:nvPr/>
        </p:nvSpPr>
        <p:spPr>
          <a:xfrm>
            <a:off x="4453217" y="3244333"/>
            <a:ext cx="237566"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 </a:t>
            </a:r>
          </a:p>
        </p:txBody>
      </p:sp>
      <p:sp>
        <p:nvSpPr>
          <p:cNvPr id="110" name="Shape 110"/>
          <p:cNvSpPr/>
          <p:nvPr/>
        </p:nvSpPr>
        <p:spPr>
          <a:xfrm>
            <a:off x="395536" y="1737716"/>
            <a:ext cx="8136903" cy="3046988"/>
          </a:xfrm>
          <a:prstGeom prst="rect">
            <a:avLst/>
          </a:prstGeom>
          <a:solidFill>
            <a:srgbClr val="339933">
              <a:alpha val="29803"/>
            </a:srgbClr>
          </a:solidFill>
          <a:ln cap="flat" cmpd="dbl" w="9525">
            <a:solidFill>
              <a:schemeClr val="accent3"/>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b="1" lang="en-US" sz="2400">
                <a:solidFill>
                  <a:schemeClr val="lt1"/>
                </a:solidFill>
                <a:latin typeface="Calibri"/>
                <a:ea typeface="Calibri"/>
                <a:cs typeface="Calibri"/>
                <a:sym typeface="Calibri"/>
              </a:rPr>
              <a:t>INSTALACIONES:</a:t>
            </a:r>
          </a:p>
          <a:p>
            <a:pPr indent="0" lvl="0" marL="0" marR="0" rtl="0" algn="l">
              <a:spcBef>
                <a:spcPts val="0"/>
              </a:spcBef>
              <a:buSzPct val="25000"/>
              <a:buNone/>
            </a:pPr>
            <a:r>
              <a:rPr lang="en-US" sz="2400">
                <a:solidFill>
                  <a:schemeClr val="lt1"/>
                </a:solidFill>
                <a:latin typeface="Calibri"/>
                <a:ea typeface="Calibri"/>
                <a:cs typeface="Calibri"/>
                <a:sym typeface="Calibri"/>
              </a:rPr>
              <a:t>El colegio está dotado de los espacios necesarios para proporcionar un adecuado marco para el proceso de enseñanza-aprendizaje: pistas deportivas exteriores, biblioteca, rincones de lectura, laboratorios, aulas de informática, aula polivalente, sala de psicomotricidad, gimnasio, polideportivo, aula de música, de plástica, de piano, de arte dramático, comedores, vestuarios, piscina, etc…</a:t>
            </a:r>
          </a:p>
        </p:txBody>
      </p:sp>
      <p:pic>
        <p:nvPicPr>
          <p:cNvPr id="111" name="Shape 111"/>
          <p:cNvPicPr preferRelativeResize="0"/>
          <p:nvPr/>
        </p:nvPicPr>
        <p:blipFill rotWithShape="1">
          <a:blip r:embed="rId3">
            <a:alphaModFix/>
          </a:blip>
          <a:srcRect b="0" l="0" r="0" t="0"/>
          <a:stretch/>
        </p:blipFill>
        <p:spPr>
          <a:xfrm>
            <a:off x="395536" y="246987"/>
            <a:ext cx="2863189" cy="51771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p:nvPr/>
        </p:nvSpPr>
        <p:spPr>
          <a:xfrm>
            <a:off x="4453217" y="3244333"/>
            <a:ext cx="237566"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 </a:t>
            </a:r>
          </a:p>
        </p:txBody>
      </p:sp>
      <p:sp>
        <p:nvSpPr>
          <p:cNvPr id="117" name="Shape 117"/>
          <p:cNvSpPr/>
          <p:nvPr/>
        </p:nvSpPr>
        <p:spPr>
          <a:xfrm>
            <a:off x="539552" y="2780928"/>
            <a:ext cx="2880320" cy="3168351"/>
          </a:xfrm>
          <a:prstGeom prst="roundRect">
            <a:avLst>
              <a:gd fmla="val 16667" name="adj"/>
            </a:avLst>
          </a:prstGeom>
          <a:solidFill>
            <a:schemeClr val="dk1"/>
          </a:solidFill>
          <a:ln cap="flat" cmpd="sng" w="25400">
            <a:solidFill>
              <a:srgbClr val="00CC00"/>
            </a:solidFill>
            <a:prstDash val="solid"/>
            <a:round/>
            <a:headEnd len="med" w="med" type="none"/>
            <a:tailEnd len="med" w="med" type="none"/>
          </a:ln>
        </p:spPr>
        <p:txBody>
          <a:bodyPr anchorCtr="0" anchor="ctr" bIns="45700" lIns="91425" rIns="91425" tIns="45700">
            <a:noAutofit/>
          </a:bodyPr>
          <a:lstStyle/>
          <a:p>
            <a:pPr indent="0" lvl="0" marL="0" marR="0" rtl="0" algn="l">
              <a:spcBef>
                <a:spcPts val="0"/>
              </a:spcBef>
              <a:buSzPct val="25000"/>
              <a:buNone/>
            </a:pPr>
            <a:r>
              <a:rPr b="1" lang="en-US" sz="2000">
                <a:solidFill>
                  <a:schemeClr val="lt1"/>
                </a:solidFill>
                <a:latin typeface="Calibri"/>
                <a:ea typeface="Calibri"/>
                <a:cs typeface="Calibri"/>
                <a:sym typeface="Calibri"/>
              </a:rPr>
              <a:t>2011-12:  476</a:t>
            </a:r>
          </a:p>
          <a:p>
            <a:pPr indent="0" lvl="0" marL="0" marR="0" rtl="0" algn="l">
              <a:spcBef>
                <a:spcPts val="0"/>
              </a:spcBef>
              <a:buSzPct val="25000"/>
              <a:buNone/>
            </a:pPr>
            <a:r>
              <a:rPr b="1" lang="en-US" sz="2000">
                <a:solidFill>
                  <a:schemeClr val="lt1"/>
                </a:solidFill>
                <a:latin typeface="Calibri"/>
                <a:ea typeface="Calibri"/>
                <a:cs typeface="Calibri"/>
                <a:sym typeface="Calibri"/>
              </a:rPr>
              <a:t>2012-13:  762</a:t>
            </a:r>
          </a:p>
          <a:p>
            <a:pPr indent="0" lvl="0" marL="0" marR="0" rtl="0" algn="l">
              <a:spcBef>
                <a:spcPts val="0"/>
              </a:spcBef>
              <a:buSzPct val="25000"/>
              <a:buNone/>
            </a:pPr>
            <a:r>
              <a:rPr b="1" lang="en-US" sz="2000">
                <a:solidFill>
                  <a:schemeClr val="lt1"/>
                </a:solidFill>
                <a:latin typeface="Calibri"/>
                <a:ea typeface="Calibri"/>
                <a:cs typeface="Calibri"/>
                <a:sym typeface="Calibri"/>
              </a:rPr>
              <a:t>2013-14:  958</a:t>
            </a:r>
          </a:p>
          <a:p>
            <a:pPr indent="0" lvl="0" marL="0" marR="0" rtl="0" algn="l">
              <a:spcBef>
                <a:spcPts val="0"/>
              </a:spcBef>
              <a:buSzPct val="25000"/>
              <a:buNone/>
            </a:pPr>
            <a:r>
              <a:rPr b="1" lang="en-US" sz="2000">
                <a:solidFill>
                  <a:schemeClr val="lt1"/>
                </a:solidFill>
                <a:latin typeface="Calibri"/>
                <a:ea typeface="Calibri"/>
                <a:cs typeface="Calibri"/>
                <a:sym typeface="Calibri"/>
              </a:rPr>
              <a:t>2014-15:  1072</a:t>
            </a:r>
          </a:p>
          <a:p>
            <a:pPr indent="0" lvl="0" marL="0" marR="0" rtl="0" algn="l">
              <a:spcBef>
                <a:spcPts val="0"/>
              </a:spcBef>
              <a:buSzPct val="25000"/>
              <a:buNone/>
            </a:pPr>
            <a:r>
              <a:rPr b="1" lang="en-US" sz="2000">
                <a:solidFill>
                  <a:schemeClr val="lt1"/>
                </a:solidFill>
                <a:latin typeface="Calibri"/>
                <a:ea typeface="Calibri"/>
                <a:cs typeface="Calibri"/>
                <a:sym typeface="Calibri"/>
              </a:rPr>
              <a:t>2015-16:  1166</a:t>
            </a:r>
          </a:p>
          <a:p>
            <a:pPr indent="0" lvl="0" marL="0" marR="0" rtl="0" algn="l">
              <a:spcBef>
                <a:spcPts val="0"/>
              </a:spcBef>
              <a:buSzPct val="25000"/>
              <a:buNone/>
            </a:pPr>
            <a:r>
              <a:rPr b="1" lang="en-US" sz="2000">
                <a:solidFill>
                  <a:schemeClr val="lt1"/>
                </a:solidFill>
                <a:latin typeface="Calibri"/>
                <a:ea typeface="Calibri"/>
                <a:cs typeface="Calibri"/>
                <a:sym typeface="Calibri"/>
              </a:rPr>
              <a:t>2016-17:  1231</a:t>
            </a:r>
          </a:p>
        </p:txBody>
      </p:sp>
      <p:pic>
        <p:nvPicPr>
          <p:cNvPr id="118" name="Shape 118"/>
          <p:cNvPicPr preferRelativeResize="0"/>
          <p:nvPr/>
        </p:nvPicPr>
        <p:blipFill rotWithShape="1">
          <a:blip r:embed="rId3">
            <a:alphaModFix/>
          </a:blip>
          <a:srcRect b="0" l="0" r="0" t="0"/>
          <a:stretch/>
        </p:blipFill>
        <p:spPr>
          <a:xfrm>
            <a:off x="3600400" y="2204864"/>
            <a:ext cx="5076055" cy="4176464"/>
          </a:xfrm>
          <a:prstGeom prst="rect">
            <a:avLst/>
          </a:prstGeom>
          <a:noFill/>
          <a:ln>
            <a:noFill/>
          </a:ln>
        </p:spPr>
      </p:pic>
      <p:sp>
        <p:nvSpPr>
          <p:cNvPr id="119" name="Shape 119"/>
          <p:cNvSpPr/>
          <p:nvPr/>
        </p:nvSpPr>
        <p:spPr>
          <a:xfrm>
            <a:off x="839633" y="951521"/>
            <a:ext cx="7227167" cy="646331"/>
          </a:xfrm>
          <a:prstGeom prst="rect">
            <a:avLst/>
          </a:prstGeom>
          <a:noFill/>
          <a:ln cap="flat" cmpd="sng" w="9525">
            <a:solidFill>
              <a:srgbClr val="006600"/>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1" lang="en-US" sz="3600">
                <a:solidFill>
                  <a:srgbClr val="FFFF00"/>
                </a:solidFill>
                <a:latin typeface="Calibri"/>
                <a:ea typeface="Calibri"/>
                <a:cs typeface="Calibri"/>
                <a:sym typeface="Calibri"/>
              </a:rPr>
              <a:t>CONTEXTO ESCOLAR</a:t>
            </a:r>
          </a:p>
        </p:txBody>
      </p:sp>
      <p:pic>
        <p:nvPicPr>
          <p:cNvPr id="120" name="Shape 120"/>
          <p:cNvPicPr preferRelativeResize="0"/>
          <p:nvPr/>
        </p:nvPicPr>
        <p:blipFill rotWithShape="1">
          <a:blip r:embed="rId4">
            <a:alphaModFix/>
          </a:blip>
          <a:srcRect b="0" l="0" r="0" t="0"/>
          <a:stretch/>
        </p:blipFill>
        <p:spPr>
          <a:xfrm>
            <a:off x="395536" y="399387"/>
            <a:ext cx="2863200" cy="517800"/>
          </a:xfrm>
          <a:prstGeom prst="rect">
            <a:avLst/>
          </a:prstGeom>
          <a:noFill/>
          <a:ln>
            <a:noFill/>
          </a:ln>
        </p:spPr>
      </p:pic>
      <p:sp>
        <p:nvSpPr>
          <p:cNvPr id="121" name="Shape 121"/>
          <p:cNvSpPr/>
          <p:nvPr/>
        </p:nvSpPr>
        <p:spPr>
          <a:xfrm>
            <a:off x="395536" y="1737716"/>
            <a:ext cx="2592287" cy="461664"/>
          </a:xfrm>
          <a:prstGeom prst="rect">
            <a:avLst/>
          </a:prstGeom>
          <a:solidFill>
            <a:srgbClr val="339933">
              <a:alpha val="29803"/>
            </a:srgbClr>
          </a:solidFill>
          <a:ln cap="flat" cmpd="dbl" w="9525">
            <a:solidFill>
              <a:schemeClr val="accent3"/>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b="1" lang="en-US" sz="2400">
                <a:solidFill>
                  <a:schemeClr val="lt1"/>
                </a:solidFill>
                <a:latin typeface="Calibri"/>
                <a:ea typeface="Calibri"/>
                <a:cs typeface="Calibri"/>
                <a:sym typeface="Calibri"/>
              </a:rPr>
              <a:t>ALUMNOS: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2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822"/>
                                        <p:tgtEl>
                                          <p:spTgt spid="1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p:nvPr/>
        </p:nvSpPr>
        <p:spPr>
          <a:xfrm>
            <a:off x="4453217" y="3244333"/>
            <a:ext cx="237566"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 </a:t>
            </a:r>
          </a:p>
        </p:txBody>
      </p:sp>
      <p:sp>
        <p:nvSpPr>
          <p:cNvPr id="127" name="Shape 127"/>
          <p:cNvSpPr/>
          <p:nvPr/>
        </p:nvSpPr>
        <p:spPr>
          <a:xfrm>
            <a:off x="839633" y="951521"/>
            <a:ext cx="7227167" cy="646331"/>
          </a:xfrm>
          <a:prstGeom prst="rect">
            <a:avLst/>
          </a:prstGeom>
          <a:noFill/>
          <a:ln cap="flat" cmpd="sng" w="9525">
            <a:solidFill>
              <a:srgbClr val="006600"/>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1" lang="en-US" sz="3600">
                <a:solidFill>
                  <a:srgbClr val="FFFF00"/>
                </a:solidFill>
                <a:latin typeface="Calibri"/>
                <a:ea typeface="Calibri"/>
                <a:cs typeface="Calibri"/>
                <a:sym typeface="Calibri"/>
              </a:rPr>
              <a:t>CONTEXTO ESCOLAR</a:t>
            </a:r>
          </a:p>
        </p:txBody>
      </p:sp>
      <p:pic>
        <p:nvPicPr>
          <p:cNvPr id="128" name="Shape 128"/>
          <p:cNvPicPr preferRelativeResize="0"/>
          <p:nvPr/>
        </p:nvPicPr>
        <p:blipFill rotWithShape="1">
          <a:blip r:embed="rId3">
            <a:alphaModFix/>
          </a:blip>
          <a:srcRect b="0" l="0" r="0" t="0"/>
          <a:stretch/>
        </p:blipFill>
        <p:spPr>
          <a:xfrm>
            <a:off x="395536" y="246987"/>
            <a:ext cx="2863189" cy="517715"/>
          </a:xfrm>
          <a:prstGeom prst="rect">
            <a:avLst/>
          </a:prstGeom>
          <a:noFill/>
          <a:ln>
            <a:noFill/>
          </a:ln>
        </p:spPr>
      </p:pic>
      <p:sp>
        <p:nvSpPr>
          <p:cNvPr id="129" name="Shape 129"/>
          <p:cNvSpPr/>
          <p:nvPr/>
        </p:nvSpPr>
        <p:spPr>
          <a:xfrm>
            <a:off x="395536" y="1737716"/>
            <a:ext cx="2592287" cy="461664"/>
          </a:xfrm>
          <a:prstGeom prst="rect">
            <a:avLst/>
          </a:prstGeom>
          <a:solidFill>
            <a:srgbClr val="339933">
              <a:alpha val="29803"/>
            </a:srgbClr>
          </a:solidFill>
          <a:ln cap="flat" cmpd="dbl" w="9525">
            <a:solidFill>
              <a:schemeClr val="accent3"/>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b="1" lang="en-US" sz="2400">
                <a:solidFill>
                  <a:schemeClr val="lt1"/>
                </a:solidFill>
                <a:latin typeface="Calibri"/>
                <a:ea typeface="Calibri"/>
                <a:cs typeface="Calibri"/>
                <a:sym typeface="Calibri"/>
              </a:rPr>
              <a:t>PERSONAL:</a:t>
            </a:r>
          </a:p>
        </p:txBody>
      </p:sp>
      <p:sp>
        <p:nvSpPr>
          <p:cNvPr id="130" name="Shape 130"/>
          <p:cNvSpPr/>
          <p:nvPr/>
        </p:nvSpPr>
        <p:spPr>
          <a:xfrm>
            <a:off x="395536" y="2492896"/>
            <a:ext cx="2592287" cy="3168351"/>
          </a:xfrm>
          <a:prstGeom prst="roundRect">
            <a:avLst>
              <a:gd fmla="val 16667" name="adj"/>
            </a:avLst>
          </a:prstGeom>
          <a:solidFill>
            <a:schemeClr val="dk1"/>
          </a:solidFill>
          <a:ln cap="flat" cmpd="sng" w="25400">
            <a:solidFill>
              <a:srgbClr val="00CC00"/>
            </a:solidFill>
            <a:prstDash val="solid"/>
            <a:round/>
            <a:headEnd len="med" w="med" type="none"/>
            <a:tailEnd len="med" w="med" type="none"/>
          </a:ln>
        </p:spPr>
        <p:txBody>
          <a:bodyPr anchorCtr="0" anchor="ctr" bIns="45700" lIns="91425" rIns="91425" tIns="45700">
            <a:noAutofit/>
          </a:bodyPr>
          <a:lstStyle/>
          <a:p>
            <a:pPr indent="0" lvl="0" marL="0" marR="0" rtl="0" algn="l">
              <a:spcBef>
                <a:spcPts val="0"/>
              </a:spcBef>
              <a:buSzPct val="25000"/>
              <a:buNone/>
            </a:pPr>
            <a:r>
              <a:rPr b="1" lang="en-US" sz="2000">
                <a:solidFill>
                  <a:schemeClr val="lt1"/>
                </a:solidFill>
                <a:latin typeface="Calibri"/>
                <a:ea typeface="Calibri"/>
                <a:cs typeface="Calibri"/>
                <a:sym typeface="Calibri"/>
              </a:rPr>
              <a:t>2011-12:  38</a:t>
            </a:r>
          </a:p>
          <a:p>
            <a:pPr indent="0" lvl="0" marL="0" marR="0" rtl="0" algn="l">
              <a:spcBef>
                <a:spcPts val="0"/>
              </a:spcBef>
              <a:buSzPct val="25000"/>
              <a:buNone/>
            </a:pPr>
            <a:r>
              <a:rPr b="1" lang="en-US" sz="2000">
                <a:solidFill>
                  <a:schemeClr val="lt1"/>
                </a:solidFill>
                <a:latin typeface="Calibri"/>
                <a:ea typeface="Calibri"/>
                <a:cs typeface="Calibri"/>
                <a:sym typeface="Calibri"/>
              </a:rPr>
              <a:t>2012-13:  67</a:t>
            </a:r>
          </a:p>
          <a:p>
            <a:pPr indent="0" lvl="0" marL="0" marR="0" rtl="0" algn="l">
              <a:spcBef>
                <a:spcPts val="0"/>
              </a:spcBef>
              <a:buSzPct val="25000"/>
              <a:buNone/>
            </a:pPr>
            <a:r>
              <a:rPr b="1" lang="en-US" sz="2000">
                <a:solidFill>
                  <a:schemeClr val="lt1"/>
                </a:solidFill>
                <a:latin typeface="Calibri"/>
                <a:ea typeface="Calibri"/>
                <a:cs typeface="Calibri"/>
                <a:sym typeface="Calibri"/>
              </a:rPr>
              <a:t>2013-14:  85</a:t>
            </a:r>
          </a:p>
          <a:p>
            <a:pPr indent="0" lvl="0" marL="0" marR="0" rtl="0" algn="l">
              <a:spcBef>
                <a:spcPts val="0"/>
              </a:spcBef>
              <a:buSzPct val="25000"/>
              <a:buNone/>
            </a:pPr>
            <a:r>
              <a:rPr b="1" lang="en-US" sz="2000">
                <a:solidFill>
                  <a:schemeClr val="lt1"/>
                </a:solidFill>
                <a:latin typeface="Calibri"/>
                <a:ea typeface="Calibri"/>
                <a:cs typeface="Calibri"/>
                <a:sym typeface="Calibri"/>
              </a:rPr>
              <a:t>2014-15:  98</a:t>
            </a:r>
          </a:p>
          <a:p>
            <a:pPr indent="0" lvl="0" marL="0" marR="0" rtl="0" algn="l">
              <a:spcBef>
                <a:spcPts val="0"/>
              </a:spcBef>
              <a:buSzPct val="25000"/>
              <a:buNone/>
            </a:pPr>
            <a:r>
              <a:rPr b="1" lang="en-US" sz="2000">
                <a:solidFill>
                  <a:schemeClr val="lt1"/>
                </a:solidFill>
                <a:latin typeface="Calibri"/>
                <a:ea typeface="Calibri"/>
                <a:cs typeface="Calibri"/>
                <a:sym typeface="Calibri"/>
              </a:rPr>
              <a:t>2015-16:  112</a:t>
            </a:r>
          </a:p>
          <a:p>
            <a:pPr indent="0" lvl="0" marL="0" marR="0" rtl="0" algn="l">
              <a:spcBef>
                <a:spcPts val="0"/>
              </a:spcBef>
              <a:buSzPct val="25000"/>
              <a:buNone/>
            </a:pPr>
            <a:r>
              <a:rPr b="1" lang="en-US" sz="2000">
                <a:solidFill>
                  <a:schemeClr val="lt1"/>
                </a:solidFill>
                <a:latin typeface="Calibri"/>
                <a:ea typeface="Calibri"/>
                <a:cs typeface="Calibri"/>
                <a:sym typeface="Calibri"/>
              </a:rPr>
              <a:t>2016-17:  123</a:t>
            </a:r>
          </a:p>
        </p:txBody>
      </p:sp>
      <p:pic>
        <p:nvPicPr>
          <p:cNvPr id="131" name="Shape 131"/>
          <p:cNvPicPr preferRelativeResize="0"/>
          <p:nvPr/>
        </p:nvPicPr>
        <p:blipFill rotWithShape="1">
          <a:blip r:embed="rId4">
            <a:alphaModFix/>
          </a:blip>
          <a:srcRect b="0" l="0" r="0" t="0"/>
          <a:stretch/>
        </p:blipFill>
        <p:spPr>
          <a:xfrm>
            <a:off x="3419871" y="2199382"/>
            <a:ext cx="5455407" cy="4042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2000"/>
                                        <p:tgtEl>
                                          <p:spTgt spid="13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822"/>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5" name="Shape 135"/>
        <p:cNvGrpSpPr/>
        <p:nvPr/>
      </p:nvGrpSpPr>
      <p:grpSpPr>
        <a:xfrm>
          <a:off x="0" y="0"/>
          <a:ext cx="0" cy="0"/>
          <a:chOff x="0" y="0"/>
          <a:chExt cx="0" cy="0"/>
        </a:xfrm>
      </p:grpSpPr>
      <p:sp>
        <p:nvSpPr>
          <p:cNvPr id="136" name="Shape 136"/>
          <p:cNvSpPr/>
          <p:nvPr/>
        </p:nvSpPr>
        <p:spPr>
          <a:xfrm>
            <a:off x="839633" y="951521"/>
            <a:ext cx="7227167" cy="646331"/>
          </a:xfrm>
          <a:prstGeom prst="rect">
            <a:avLst/>
          </a:prstGeom>
          <a:noFill/>
          <a:ln cap="flat" cmpd="sng" w="9525">
            <a:solidFill>
              <a:srgbClr val="006600"/>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1" lang="en-US" sz="3600">
                <a:solidFill>
                  <a:srgbClr val="FFFF00"/>
                </a:solidFill>
                <a:latin typeface="Calibri"/>
                <a:ea typeface="Calibri"/>
                <a:cs typeface="Calibri"/>
                <a:sym typeface="Calibri"/>
              </a:rPr>
              <a:t>CONTEXTO ESCOLAR</a:t>
            </a:r>
          </a:p>
        </p:txBody>
      </p:sp>
      <p:sp>
        <p:nvSpPr>
          <p:cNvPr id="137" name="Shape 137"/>
          <p:cNvSpPr/>
          <p:nvPr/>
        </p:nvSpPr>
        <p:spPr>
          <a:xfrm>
            <a:off x="4453217" y="3244333"/>
            <a:ext cx="237566"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 </a:t>
            </a:r>
          </a:p>
        </p:txBody>
      </p:sp>
      <p:sp>
        <p:nvSpPr>
          <p:cNvPr id="138" name="Shape 138"/>
          <p:cNvSpPr/>
          <p:nvPr/>
        </p:nvSpPr>
        <p:spPr>
          <a:xfrm>
            <a:off x="395536" y="1737716"/>
            <a:ext cx="8136903" cy="1938991"/>
          </a:xfrm>
          <a:prstGeom prst="rect">
            <a:avLst/>
          </a:prstGeom>
          <a:solidFill>
            <a:srgbClr val="339933">
              <a:alpha val="29803"/>
            </a:srgbClr>
          </a:solidFill>
          <a:ln cap="flat" cmpd="dbl" w="9525">
            <a:solidFill>
              <a:schemeClr val="accent3"/>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b="1" lang="en-US" sz="2400">
                <a:solidFill>
                  <a:schemeClr val="lt1"/>
                </a:solidFill>
                <a:latin typeface="Calibri"/>
                <a:ea typeface="Calibri"/>
                <a:cs typeface="Calibri"/>
                <a:sym typeface="Calibri"/>
              </a:rPr>
              <a:t>IDIOMAS:</a:t>
            </a:r>
          </a:p>
          <a:p>
            <a:pPr indent="0" lvl="0" marL="0" marR="0" rtl="0" algn="l">
              <a:spcBef>
                <a:spcPts val="0"/>
              </a:spcBef>
              <a:buSzPct val="25000"/>
              <a:buNone/>
            </a:pPr>
            <a:r>
              <a:rPr lang="en-US" sz="2400">
                <a:solidFill>
                  <a:schemeClr val="lt1"/>
                </a:solidFill>
                <a:latin typeface="Calibri"/>
                <a:ea typeface="Calibri"/>
                <a:cs typeface="Calibri"/>
                <a:sym typeface="Calibri"/>
              </a:rPr>
              <a:t>En las etapas de Infantil y Primaria trabajamos con:</a:t>
            </a:r>
          </a:p>
          <a:p>
            <a:pPr indent="0" lvl="0" marL="0" marR="0" rtl="0" algn="l">
              <a:spcBef>
                <a:spcPts val="0"/>
              </a:spcBef>
              <a:buSzPct val="25000"/>
              <a:buNone/>
            </a:pPr>
            <a:r>
              <a:rPr b="1" lang="en-US" sz="2400">
                <a:solidFill>
                  <a:schemeClr val="lt1"/>
                </a:solidFill>
                <a:latin typeface="Calibri"/>
                <a:ea typeface="Calibri"/>
                <a:cs typeface="Calibri"/>
                <a:sym typeface="Calibri"/>
              </a:rPr>
              <a:t>	</a:t>
            </a:r>
            <a:r>
              <a:rPr b="1" i="1" lang="en-US" sz="2400">
                <a:solidFill>
                  <a:schemeClr val="lt1"/>
                </a:solidFill>
                <a:latin typeface="Calibri"/>
                <a:ea typeface="Calibri"/>
                <a:cs typeface="Calibri"/>
                <a:sym typeface="Calibri"/>
              </a:rPr>
              <a:t>- Lengua Castellana</a:t>
            </a:r>
          </a:p>
          <a:p>
            <a:pPr indent="0" lvl="0" marL="0" marR="0" rtl="0" algn="l">
              <a:spcBef>
                <a:spcPts val="0"/>
              </a:spcBef>
              <a:buSzPct val="25000"/>
              <a:buNone/>
            </a:pPr>
            <a:r>
              <a:rPr b="1" i="1" lang="en-US" sz="2400">
                <a:solidFill>
                  <a:schemeClr val="lt1"/>
                </a:solidFill>
                <a:latin typeface="Calibri"/>
                <a:ea typeface="Calibri"/>
                <a:cs typeface="Calibri"/>
                <a:sym typeface="Calibri"/>
              </a:rPr>
              <a:t>	- Lengua Inglesa</a:t>
            </a:r>
          </a:p>
          <a:p>
            <a:pPr indent="0" lvl="0" marL="0" marR="0" rtl="0" algn="l">
              <a:spcBef>
                <a:spcPts val="0"/>
              </a:spcBef>
              <a:buSzPct val="25000"/>
              <a:buNone/>
            </a:pPr>
            <a:r>
              <a:rPr b="1" i="1" lang="en-US" sz="2400">
                <a:solidFill>
                  <a:schemeClr val="lt1"/>
                </a:solidFill>
                <a:latin typeface="Calibri"/>
                <a:ea typeface="Calibri"/>
                <a:cs typeface="Calibri"/>
                <a:sym typeface="Calibri"/>
              </a:rPr>
              <a:t>	- Chino Mandarín</a:t>
            </a:r>
          </a:p>
        </p:txBody>
      </p:sp>
      <p:pic>
        <p:nvPicPr>
          <p:cNvPr id="139" name="Shape 139"/>
          <p:cNvPicPr preferRelativeResize="0"/>
          <p:nvPr/>
        </p:nvPicPr>
        <p:blipFill rotWithShape="1">
          <a:blip r:embed="rId3">
            <a:alphaModFix/>
          </a:blip>
          <a:srcRect b="0" l="0" r="0" t="0"/>
          <a:stretch/>
        </p:blipFill>
        <p:spPr>
          <a:xfrm>
            <a:off x="395536" y="246987"/>
            <a:ext cx="2863189" cy="517715"/>
          </a:xfrm>
          <a:prstGeom prst="rect">
            <a:avLst/>
          </a:prstGeom>
          <a:noFill/>
          <a:ln>
            <a:noFill/>
          </a:ln>
        </p:spPr>
      </p:pic>
      <p:sp>
        <p:nvSpPr>
          <p:cNvPr id="140" name="Shape 140"/>
          <p:cNvSpPr/>
          <p:nvPr/>
        </p:nvSpPr>
        <p:spPr>
          <a:xfrm>
            <a:off x="471736" y="4149080"/>
            <a:ext cx="8136900" cy="1200300"/>
          </a:xfrm>
          <a:prstGeom prst="rect">
            <a:avLst/>
          </a:prstGeom>
          <a:solidFill>
            <a:srgbClr val="339933">
              <a:alpha val="29803"/>
            </a:srgbClr>
          </a:solidFill>
          <a:ln cap="flat" cmpd="dbl" w="9525">
            <a:solidFill>
              <a:schemeClr val="accent3"/>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lang="en-US" sz="2400">
                <a:solidFill>
                  <a:schemeClr val="lt1"/>
                </a:solidFill>
                <a:latin typeface="Calibri"/>
                <a:ea typeface="Calibri"/>
                <a:cs typeface="Calibri"/>
                <a:sym typeface="Calibri"/>
              </a:rPr>
              <a:t>Además, en Secundaria se dan como optativas:</a:t>
            </a:r>
          </a:p>
          <a:p>
            <a:pPr indent="0" lvl="0" marL="0" marR="0" rtl="0" algn="l">
              <a:spcBef>
                <a:spcPts val="0"/>
              </a:spcBef>
              <a:buSzPct val="25000"/>
              <a:buNone/>
            </a:pPr>
            <a:r>
              <a:rPr b="1" lang="en-US" sz="2400">
                <a:solidFill>
                  <a:schemeClr val="lt1"/>
                </a:solidFill>
                <a:latin typeface="Calibri"/>
                <a:ea typeface="Calibri"/>
                <a:cs typeface="Calibri"/>
                <a:sym typeface="Calibri"/>
              </a:rPr>
              <a:t>	</a:t>
            </a:r>
            <a:r>
              <a:rPr b="1" i="1" lang="en-US" sz="2400">
                <a:solidFill>
                  <a:schemeClr val="lt1"/>
                </a:solidFill>
                <a:latin typeface="Calibri"/>
                <a:ea typeface="Calibri"/>
                <a:cs typeface="Calibri"/>
                <a:sym typeface="Calibri"/>
              </a:rPr>
              <a:t>- Francés</a:t>
            </a:r>
          </a:p>
          <a:p>
            <a:pPr indent="0" lvl="0" marL="0" marR="0" rtl="0" algn="l">
              <a:spcBef>
                <a:spcPts val="0"/>
              </a:spcBef>
              <a:buSzPct val="25000"/>
              <a:buNone/>
            </a:pPr>
            <a:r>
              <a:rPr b="1" i="1" lang="en-US" sz="2400">
                <a:solidFill>
                  <a:schemeClr val="lt1"/>
                </a:solidFill>
                <a:latin typeface="Calibri"/>
                <a:ea typeface="Calibri"/>
                <a:cs typeface="Calibri"/>
                <a:sym typeface="Calibri"/>
              </a:rPr>
              <a:t>	- Alemán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gtEl>
                                        <p:attrNameLst>
                                          <p:attrName>style.visibility</p:attrName>
                                        </p:attrNameLst>
                                      </p:cBhvr>
                                      <p:to>
                                        <p:strVal val="visible"/>
                                      </p:to>
                                    </p:set>
                                    <p:animEffect filter="fade" transition="in">
                                      <p:cBhvr>
                                        <p:cTn dur="500"/>
                                        <p:tgtEl>
                                          <p:spTgt spid="1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5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p:nvPr/>
        </p:nvSpPr>
        <p:spPr>
          <a:xfrm>
            <a:off x="839633" y="951521"/>
            <a:ext cx="7227167" cy="646331"/>
          </a:xfrm>
          <a:prstGeom prst="rect">
            <a:avLst/>
          </a:prstGeom>
          <a:noFill/>
          <a:ln cap="flat" cmpd="sng" w="9525">
            <a:solidFill>
              <a:srgbClr val="006600"/>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1" lang="en-US" sz="3600">
                <a:solidFill>
                  <a:srgbClr val="FFFF00"/>
                </a:solidFill>
                <a:latin typeface="Calibri"/>
                <a:ea typeface="Calibri"/>
                <a:cs typeface="Calibri"/>
                <a:sym typeface="Calibri"/>
              </a:rPr>
              <a:t>CONTEXTO ESCOLAR</a:t>
            </a:r>
          </a:p>
        </p:txBody>
      </p:sp>
      <p:sp>
        <p:nvSpPr>
          <p:cNvPr id="146" name="Shape 146"/>
          <p:cNvSpPr/>
          <p:nvPr/>
        </p:nvSpPr>
        <p:spPr>
          <a:xfrm>
            <a:off x="4453217" y="3244333"/>
            <a:ext cx="237566"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 </a:t>
            </a:r>
          </a:p>
        </p:txBody>
      </p:sp>
      <p:sp>
        <p:nvSpPr>
          <p:cNvPr id="147" name="Shape 147"/>
          <p:cNvSpPr/>
          <p:nvPr/>
        </p:nvSpPr>
        <p:spPr>
          <a:xfrm>
            <a:off x="395536" y="1737716"/>
            <a:ext cx="4176464" cy="461664"/>
          </a:xfrm>
          <a:prstGeom prst="rect">
            <a:avLst/>
          </a:prstGeom>
          <a:solidFill>
            <a:srgbClr val="339933">
              <a:alpha val="29803"/>
            </a:srgbClr>
          </a:solidFill>
          <a:ln cap="flat" cmpd="dbl" w="9525">
            <a:solidFill>
              <a:schemeClr val="accent3"/>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b="1" lang="en-US" sz="2400">
                <a:solidFill>
                  <a:schemeClr val="lt1"/>
                </a:solidFill>
                <a:latin typeface="Calibri"/>
                <a:ea typeface="Calibri"/>
                <a:cs typeface="Calibri"/>
                <a:sym typeface="Calibri"/>
              </a:rPr>
              <a:t>MISIÓN Y VISIÓN DEL CENTRO:</a:t>
            </a:r>
          </a:p>
        </p:txBody>
      </p:sp>
      <p:pic>
        <p:nvPicPr>
          <p:cNvPr id="148" name="Shape 148"/>
          <p:cNvPicPr preferRelativeResize="0"/>
          <p:nvPr/>
        </p:nvPicPr>
        <p:blipFill rotWithShape="1">
          <a:blip r:embed="rId3">
            <a:alphaModFix/>
          </a:blip>
          <a:srcRect b="0" l="0" r="0" t="0"/>
          <a:stretch/>
        </p:blipFill>
        <p:spPr>
          <a:xfrm>
            <a:off x="395536" y="246987"/>
            <a:ext cx="2863189" cy="517715"/>
          </a:xfrm>
          <a:prstGeom prst="rect">
            <a:avLst/>
          </a:prstGeom>
          <a:noFill/>
          <a:ln>
            <a:noFill/>
          </a:ln>
        </p:spPr>
      </p:pic>
      <p:pic>
        <p:nvPicPr>
          <p:cNvPr id="149" name="Shape 149"/>
          <p:cNvPicPr preferRelativeResize="0"/>
          <p:nvPr/>
        </p:nvPicPr>
        <p:blipFill rotWithShape="1">
          <a:blip r:embed="rId4">
            <a:alphaModFix/>
          </a:blip>
          <a:srcRect b="0" l="0" r="0" t="0"/>
          <a:stretch/>
        </p:blipFill>
        <p:spPr>
          <a:xfrm>
            <a:off x="395536" y="2348880"/>
            <a:ext cx="8136903" cy="1347438"/>
          </a:xfrm>
          <a:prstGeom prst="rect">
            <a:avLst/>
          </a:prstGeom>
          <a:noFill/>
          <a:ln>
            <a:noFill/>
          </a:ln>
        </p:spPr>
      </p:pic>
      <p:pic>
        <p:nvPicPr>
          <p:cNvPr id="150" name="Shape 150"/>
          <p:cNvPicPr preferRelativeResize="0"/>
          <p:nvPr/>
        </p:nvPicPr>
        <p:blipFill rotWithShape="1">
          <a:blip r:embed="rId5">
            <a:alphaModFix/>
          </a:blip>
          <a:srcRect b="0" l="0" r="0" t="0"/>
          <a:stretch/>
        </p:blipFill>
        <p:spPr>
          <a:xfrm>
            <a:off x="394107" y="3861048"/>
            <a:ext cx="8138332" cy="254228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5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1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Shape 155"/>
          <p:cNvSpPr/>
          <p:nvPr/>
        </p:nvSpPr>
        <p:spPr>
          <a:xfrm>
            <a:off x="4453217" y="3244333"/>
            <a:ext cx="237566"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 </a:t>
            </a:r>
          </a:p>
        </p:txBody>
      </p:sp>
      <p:sp>
        <p:nvSpPr>
          <p:cNvPr id="156" name="Shape 156"/>
          <p:cNvSpPr/>
          <p:nvPr/>
        </p:nvSpPr>
        <p:spPr>
          <a:xfrm>
            <a:off x="839633" y="951521"/>
            <a:ext cx="7227167" cy="646331"/>
          </a:xfrm>
          <a:prstGeom prst="rect">
            <a:avLst/>
          </a:prstGeom>
          <a:noFill/>
          <a:ln cap="flat" cmpd="sng" w="9525">
            <a:solidFill>
              <a:srgbClr val="006600"/>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1" lang="en-US" sz="3600">
                <a:solidFill>
                  <a:srgbClr val="FFFF00"/>
                </a:solidFill>
                <a:latin typeface="Calibri"/>
                <a:ea typeface="Calibri"/>
                <a:cs typeface="Calibri"/>
                <a:sym typeface="Calibri"/>
              </a:rPr>
              <a:t>PLANIFICACIÓN ESTRATÉGICA</a:t>
            </a:r>
          </a:p>
        </p:txBody>
      </p:sp>
      <p:pic>
        <p:nvPicPr>
          <p:cNvPr id="157" name="Shape 157"/>
          <p:cNvPicPr preferRelativeResize="0"/>
          <p:nvPr/>
        </p:nvPicPr>
        <p:blipFill rotWithShape="1">
          <a:blip r:embed="rId3">
            <a:alphaModFix/>
          </a:blip>
          <a:srcRect b="0" l="0" r="0" t="0"/>
          <a:stretch/>
        </p:blipFill>
        <p:spPr>
          <a:xfrm>
            <a:off x="395536" y="246987"/>
            <a:ext cx="2863189" cy="517715"/>
          </a:xfrm>
          <a:prstGeom prst="rect">
            <a:avLst/>
          </a:prstGeom>
          <a:noFill/>
          <a:ln>
            <a:noFill/>
          </a:ln>
        </p:spPr>
      </p:pic>
      <p:pic>
        <p:nvPicPr>
          <p:cNvPr id="158" name="Shape 158"/>
          <p:cNvPicPr preferRelativeResize="0"/>
          <p:nvPr/>
        </p:nvPicPr>
        <p:blipFill rotWithShape="1">
          <a:blip r:embed="rId4">
            <a:alphaModFix/>
          </a:blip>
          <a:srcRect b="0" l="0" r="0" t="0"/>
          <a:stretch/>
        </p:blipFill>
        <p:spPr>
          <a:xfrm>
            <a:off x="2867099" y="3244325"/>
            <a:ext cx="5748300" cy="3223200"/>
          </a:xfrm>
          <a:prstGeom prst="rect">
            <a:avLst/>
          </a:prstGeom>
          <a:noFill/>
          <a:ln>
            <a:noFill/>
          </a:ln>
        </p:spPr>
      </p:pic>
      <p:sp>
        <p:nvSpPr>
          <p:cNvPr id="159" name="Shape 159"/>
          <p:cNvSpPr/>
          <p:nvPr/>
        </p:nvSpPr>
        <p:spPr>
          <a:xfrm>
            <a:off x="342225" y="1820950"/>
            <a:ext cx="8136900" cy="1213800"/>
          </a:xfrm>
          <a:prstGeom prst="rect">
            <a:avLst/>
          </a:prstGeom>
          <a:solidFill>
            <a:srgbClr val="339933">
              <a:alpha val="29800"/>
            </a:srgbClr>
          </a:solidFill>
          <a:ln cap="flat" cmpd="dbl" w="9525">
            <a:solidFill>
              <a:schemeClr val="accent3"/>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lang="en-US" sz="2400">
                <a:solidFill>
                  <a:schemeClr val="lt1"/>
                </a:solidFill>
                <a:latin typeface="Calibri"/>
                <a:ea typeface="Calibri"/>
                <a:cs typeface="Calibri"/>
                <a:sym typeface="Calibri"/>
              </a:rPr>
              <a:t>El colegio realiza periódicamente su Planificación Estratégica. Ésta hace que se establezcan los principales Planes de Acción que afectan a los distintos aspectos del Centro.</a:t>
            </a:r>
          </a:p>
        </p:txBody>
      </p:sp>
      <p:sp>
        <p:nvSpPr>
          <p:cNvPr id="160" name="Shape 160"/>
          <p:cNvSpPr/>
          <p:nvPr/>
        </p:nvSpPr>
        <p:spPr>
          <a:xfrm>
            <a:off x="342225" y="3398900"/>
            <a:ext cx="2177100" cy="2992500"/>
          </a:xfrm>
          <a:prstGeom prst="rect">
            <a:avLst/>
          </a:prstGeom>
          <a:solidFill>
            <a:srgbClr val="339933">
              <a:alpha val="29800"/>
            </a:srgbClr>
          </a:solidFill>
          <a:ln cap="flat" cmpd="dbl" w="9525">
            <a:solidFill>
              <a:schemeClr val="accent3"/>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lang="en-US" sz="2400">
                <a:solidFill>
                  <a:schemeClr val="lt1"/>
                </a:solidFill>
                <a:latin typeface="Calibri"/>
                <a:ea typeface="Calibri"/>
                <a:cs typeface="Calibri"/>
                <a:sym typeface="Calibri"/>
              </a:rPr>
              <a:t>Sirva a modo de ejemplo algunos Planes de Acción relacionados con el Proyecto Educativo de HBS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000"/>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p:nvPr/>
        </p:nvSpPr>
        <p:spPr>
          <a:xfrm>
            <a:off x="4453217" y="3244333"/>
            <a:ext cx="237566" cy="369332"/>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lang="en-US" sz="1800">
                <a:solidFill>
                  <a:schemeClr val="dk1"/>
                </a:solidFill>
                <a:latin typeface="Calibri"/>
                <a:ea typeface="Calibri"/>
                <a:cs typeface="Calibri"/>
                <a:sym typeface="Calibri"/>
              </a:rPr>
              <a:t> </a:t>
            </a:r>
          </a:p>
        </p:txBody>
      </p:sp>
      <p:sp>
        <p:nvSpPr>
          <p:cNvPr id="166" name="Shape 166"/>
          <p:cNvSpPr txBox="1"/>
          <p:nvPr>
            <p:ph idx="1" type="body"/>
          </p:nvPr>
        </p:nvSpPr>
        <p:spPr>
          <a:xfrm>
            <a:off x="449550" y="4077500"/>
            <a:ext cx="8244900" cy="861000"/>
          </a:xfrm>
          <a:prstGeom prst="rect">
            <a:avLst/>
          </a:prstGeom>
          <a:noFill/>
          <a:ln cap="flat" cmpd="sng" w="9525">
            <a:solidFill>
              <a:srgbClr val="00CC00"/>
            </a:solidFill>
            <a:prstDash val="solid"/>
            <a:round/>
            <a:headEnd len="med" w="med" type="none"/>
            <a:tailEnd len="med" w="med" type="none"/>
          </a:ln>
        </p:spPr>
        <p:txBody>
          <a:bodyPr anchorCtr="0" anchor="t" bIns="45700" lIns="91425" rIns="91425" tIns="45700">
            <a:noAutofit/>
          </a:bodyPr>
          <a:lstStyle/>
          <a:p>
            <a:pPr indent="-342900" lvl="0" marL="342900" marR="0" rtl="0" algn="l">
              <a:spcBef>
                <a:spcPts val="0"/>
              </a:spcBef>
              <a:buClr>
                <a:srgbClr val="FABF8E"/>
              </a:buClr>
              <a:buSzPct val="100000"/>
              <a:buFont typeface="Noto Sans Symbols"/>
              <a:buChar char="❖"/>
            </a:pPr>
            <a:r>
              <a:rPr b="1" lang="en-US" sz="2400">
                <a:solidFill>
                  <a:srgbClr val="FABF8E"/>
                </a:solidFill>
              </a:rPr>
              <a:t>PLAN DE MEJORA PARA ENRIQUECER</a:t>
            </a:r>
            <a:r>
              <a:rPr b="1" i="0" lang="en-US" sz="2400" u="none" cap="none" strike="noStrike">
                <a:solidFill>
                  <a:srgbClr val="FABF8E"/>
                </a:solidFill>
                <a:latin typeface="Calibri"/>
                <a:ea typeface="Calibri"/>
                <a:cs typeface="Calibri"/>
                <a:sym typeface="Calibri"/>
              </a:rPr>
              <a:t> </a:t>
            </a:r>
            <a:r>
              <a:rPr b="1" lang="en-US" sz="2400">
                <a:solidFill>
                  <a:srgbClr val="FABF8E"/>
                </a:solidFill>
              </a:rPr>
              <a:t>LA BUENA ACTITUD EN EL COMEDOR </a:t>
            </a:r>
          </a:p>
        </p:txBody>
      </p:sp>
      <p:sp>
        <p:nvSpPr>
          <p:cNvPr id="167" name="Shape 167"/>
          <p:cNvSpPr/>
          <p:nvPr/>
        </p:nvSpPr>
        <p:spPr>
          <a:xfrm>
            <a:off x="839633" y="951521"/>
            <a:ext cx="7227167" cy="646331"/>
          </a:xfrm>
          <a:prstGeom prst="rect">
            <a:avLst/>
          </a:prstGeom>
          <a:noFill/>
          <a:ln cap="flat" cmpd="sng" w="9525">
            <a:solidFill>
              <a:srgbClr val="006600"/>
            </a:solidFill>
            <a:prstDash val="solid"/>
            <a:round/>
            <a:headEnd len="med" w="med" type="none"/>
            <a:tailEnd len="med" w="med" type="none"/>
          </a:ln>
        </p:spPr>
        <p:txBody>
          <a:bodyPr anchorCtr="0" anchor="t" bIns="45700" lIns="91425" rIns="91425" tIns="45700">
            <a:noAutofit/>
          </a:bodyPr>
          <a:lstStyle/>
          <a:p>
            <a:pPr indent="0" lvl="0" marL="0" marR="0" rtl="0" algn="ctr">
              <a:spcBef>
                <a:spcPts val="0"/>
              </a:spcBef>
              <a:buSzPct val="25000"/>
              <a:buNone/>
            </a:pPr>
            <a:r>
              <a:rPr b="1" lang="en-US" sz="3600">
                <a:solidFill>
                  <a:srgbClr val="FFFF00"/>
                </a:solidFill>
                <a:latin typeface="Calibri"/>
                <a:ea typeface="Calibri"/>
                <a:cs typeface="Calibri"/>
                <a:sym typeface="Calibri"/>
              </a:rPr>
              <a:t>PLAN DE CAMBIO Y MEJORA</a:t>
            </a:r>
          </a:p>
        </p:txBody>
      </p:sp>
      <p:pic>
        <p:nvPicPr>
          <p:cNvPr id="168" name="Shape 168"/>
          <p:cNvPicPr preferRelativeResize="0"/>
          <p:nvPr/>
        </p:nvPicPr>
        <p:blipFill rotWithShape="1">
          <a:blip r:embed="rId3">
            <a:alphaModFix/>
          </a:blip>
          <a:srcRect b="0" l="0" r="0" t="0"/>
          <a:stretch/>
        </p:blipFill>
        <p:spPr>
          <a:xfrm>
            <a:off x="395536" y="246987"/>
            <a:ext cx="2863189" cy="517715"/>
          </a:xfrm>
          <a:prstGeom prst="rect">
            <a:avLst/>
          </a:prstGeom>
          <a:noFill/>
          <a:ln>
            <a:noFill/>
          </a:ln>
        </p:spPr>
      </p:pic>
      <p:sp>
        <p:nvSpPr>
          <p:cNvPr id="169" name="Shape 169"/>
          <p:cNvSpPr/>
          <p:nvPr/>
        </p:nvSpPr>
        <p:spPr>
          <a:xfrm>
            <a:off x="503561" y="1820942"/>
            <a:ext cx="8136900" cy="1200300"/>
          </a:xfrm>
          <a:prstGeom prst="rect">
            <a:avLst/>
          </a:prstGeom>
          <a:solidFill>
            <a:srgbClr val="339933">
              <a:alpha val="29800"/>
            </a:srgbClr>
          </a:solidFill>
          <a:ln cap="flat" cmpd="dbl" w="9525">
            <a:solidFill>
              <a:schemeClr val="accent3"/>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SzPct val="25000"/>
              <a:buNone/>
            </a:pPr>
            <a:r>
              <a:rPr lang="en-US" sz="2400">
                <a:solidFill>
                  <a:schemeClr val="lt1"/>
                </a:solidFill>
                <a:latin typeface="Calibri"/>
                <a:ea typeface="Calibri"/>
                <a:cs typeface="Calibri"/>
                <a:sym typeface="Calibri"/>
              </a:rPr>
              <a:t>Analizando la situación del centro, y siguiendo con la línea marcada por los planes estratégicos, he considerado elaborar el siguiente PLAN DE MEJORA:</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resentacionColegio Humanitas_">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