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34" autoAdjust="0"/>
    <p:restoredTop sz="94624" autoAdjust="0"/>
  </p:normalViewPr>
  <p:slideViewPr>
    <p:cSldViewPr>
      <p:cViewPr varScale="1">
        <p:scale>
          <a:sx n="73" d="100"/>
          <a:sy n="73" d="100"/>
        </p:scale>
        <p:origin x="-19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24/07/2017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7851648" cy="3214710"/>
          </a:xfrm>
        </p:spPr>
        <p:txBody>
          <a:bodyPr>
            <a:normAutofit/>
          </a:bodyPr>
          <a:lstStyle/>
          <a:p>
            <a:pPr algn="ctr"/>
            <a:r>
              <a:rPr lang="es-ES" sz="6000" dirty="0" smtClean="0">
                <a:solidFill>
                  <a:srgbClr val="FFC000"/>
                </a:solidFill>
                <a:latin typeface="Bauhaus 93" pitchFamily="82" charset="0"/>
              </a:rPr>
              <a:t> </a:t>
            </a:r>
            <a:r>
              <a:rPr lang="es-ES" sz="6000" dirty="0" smtClean="0">
                <a:solidFill>
                  <a:srgbClr val="FFC000"/>
                </a:solidFill>
                <a:latin typeface="Bauhaus 93" pitchFamily="82" charset="0"/>
              </a:rPr>
              <a:t>ACTION PLAN: </a:t>
            </a:r>
            <a:br>
              <a:rPr lang="es-ES" sz="6000" dirty="0" smtClean="0">
                <a:solidFill>
                  <a:srgbClr val="FFC000"/>
                </a:solidFill>
                <a:latin typeface="Bauhaus 93" pitchFamily="82" charset="0"/>
              </a:rPr>
            </a:br>
            <a:r>
              <a:rPr lang="es-ES" sz="6000" dirty="0" smtClean="0">
                <a:solidFill>
                  <a:srgbClr val="FFC000"/>
                </a:solidFill>
                <a:latin typeface="Bauhaus 93" pitchFamily="82" charset="0"/>
              </a:rPr>
              <a:t>COORDINATION OF LANGUAGE ASSISTANTS</a:t>
            </a:r>
            <a:endParaRPr lang="es-ES" sz="6000" dirty="0">
              <a:solidFill>
                <a:srgbClr val="FFC000"/>
              </a:solidFill>
              <a:latin typeface="Bauhaus 93" pitchFamily="82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71538" y="4572008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lgerian" pitchFamily="82" charset="0"/>
              </a:rPr>
              <a:t>Concepción Nieto Molina</a:t>
            </a:r>
            <a:endParaRPr lang="es-ES" sz="3200" dirty="0">
              <a:latin typeface="Algerian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14348" y="5429264"/>
            <a:ext cx="78441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LEADER AND MANAGEMENT SKILLS FOR BILINGUAL  COORDINATORS,</a:t>
            </a:r>
          </a:p>
          <a:p>
            <a:r>
              <a:rPr lang="es-ES" dirty="0" smtClean="0"/>
              <a:t>IN-29,  JULY 2017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· </a:t>
            </a:r>
            <a:r>
              <a:rPr lang="en-GB" u="sng" dirty="0" smtClean="0"/>
              <a:t>ISSUES I COULD FACE</a:t>
            </a:r>
            <a:endParaRPr lang="es-ES" u="sng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3151989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BILINGUAL COORDINATOR</a:t>
            </a:r>
            <a:endParaRPr lang="es-ES" dirty="0" smtClean="0"/>
          </a:p>
          <a:p>
            <a:r>
              <a:rPr lang="en-GB" dirty="0" smtClean="0"/>
              <a:t>Friction between coordinator, teachers  and language assistants.</a:t>
            </a:r>
            <a:endParaRPr lang="es-ES" dirty="0" smtClean="0"/>
          </a:p>
          <a:p>
            <a:r>
              <a:rPr lang="en-GB" b="1" dirty="0" smtClean="0"/>
              <a:t>TEACHERS</a:t>
            </a:r>
            <a:endParaRPr lang="es-ES" dirty="0" smtClean="0"/>
          </a:p>
          <a:p>
            <a:r>
              <a:rPr lang="en-GB" dirty="0" smtClean="0"/>
              <a:t>They may refuse to work with LAs because they feel observed and unconfident in front of the assistant when speaking English.</a:t>
            </a:r>
            <a:endParaRPr lang="es-ES" dirty="0" smtClean="0"/>
          </a:p>
          <a:p>
            <a:r>
              <a:rPr lang="en-GB" dirty="0" smtClean="0"/>
              <a:t>They feel that the assistant doesn´t fulfil   his/her duties.</a:t>
            </a:r>
            <a:endParaRPr lang="es-E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 smtClean="0"/>
              <a:t>LANGUAGE ASSISTANTS</a:t>
            </a:r>
            <a:endParaRPr lang="es-ES" dirty="0" smtClean="0"/>
          </a:p>
          <a:p>
            <a:r>
              <a:rPr lang="en-GB" dirty="0" smtClean="0"/>
              <a:t>They may find misunderstanding problems due to different cultures, age and educational system.</a:t>
            </a:r>
            <a:endParaRPr lang="es-ES" dirty="0" smtClean="0"/>
          </a:p>
          <a:p>
            <a:r>
              <a:rPr lang="en-GB" dirty="0" smtClean="0"/>
              <a:t>They can cause potential problems due to lack of participation, lack of punctuality and absenteeism.</a:t>
            </a:r>
            <a:endParaRPr lang="es-ES" dirty="0" smtClean="0"/>
          </a:p>
          <a:p>
            <a:r>
              <a:rPr lang="en-GB" b="1" dirty="0" smtClean="0"/>
              <a:t>STUDENTS</a:t>
            </a:r>
            <a:endParaRPr lang="es-ES" dirty="0" smtClean="0"/>
          </a:p>
          <a:p>
            <a:r>
              <a:rPr lang="en-GB" dirty="0" smtClean="0"/>
              <a:t>Disruptive students who do not follow the rules causing discipline problems.</a:t>
            </a:r>
            <a:endParaRPr lang="es-ES" dirty="0" smtClean="0"/>
          </a:p>
          <a:p>
            <a:r>
              <a:rPr lang="en-GB" dirty="0" smtClean="0"/>
              <a:t>They may not take LAs performance seriously.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22530" name="Picture 2" descr="Resultado de imagen de question ma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929198"/>
            <a:ext cx="1438271" cy="1629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IDEAS, APPROACHES / STRATEGIES FROM THE WORKSHOP</a:t>
            </a:r>
            <a:endParaRPr lang="es-ES" dirty="0"/>
          </a:p>
        </p:txBody>
      </p:sp>
      <p:sp>
        <p:nvSpPr>
          <p:cNvPr id="13" name="1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6400816" cy="392241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-Working in Partnership: coordinating the LAS, by Rachel Kelly.</a:t>
            </a:r>
            <a:endParaRPr lang="es-ES" dirty="0" smtClean="0"/>
          </a:p>
          <a:p>
            <a:r>
              <a:rPr lang="en-GB" dirty="0" smtClean="0"/>
              <a:t>-Heron´s   Six Categories of Intervention.</a:t>
            </a:r>
            <a:endParaRPr lang="es-ES" dirty="0" smtClean="0"/>
          </a:p>
          <a:p>
            <a:r>
              <a:rPr lang="en-GB" dirty="0" smtClean="0"/>
              <a:t>-</a:t>
            </a:r>
            <a:r>
              <a:rPr lang="en-GB" dirty="0" err="1" smtClean="0"/>
              <a:t>Sirota´s</a:t>
            </a:r>
            <a:r>
              <a:rPr lang="en-GB" dirty="0" smtClean="0"/>
              <a:t> Three Factor Theory of Motivation.</a:t>
            </a:r>
            <a:endParaRPr lang="es-ES" dirty="0" smtClean="0"/>
          </a:p>
          <a:p>
            <a:r>
              <a:rPr lang="en-GB" dirty="0" smtClean="0"/>
              <a:t>-Empathetic Listening.</a:t>
            </a:r>
            <a:endParaRPr lang="es-ES" dirty="0" smtClean="0"/>
          </a:p>
          <a:p>
            <a:r>
              <a:rPr lang="en-GB" dirty="0" smtClean="0"/>
              <a:t>- Videos: Leader </a:t>
            </a:r>
            <a:r>
              <a:rPr lang="en-GB" dirty="0" err="1" smtClean="0"/>
              <a:t>vs</a:t>
            </a:r>
            <a:r>
              <a:rPr lang="en-GB" dirty="0" smtClean="0"/>
              <a:t> Boss / Shawn </a:t>
            </a:r>
            <a:r>
              <a:rPr lang="en-GB" dirty="0" err="1" smtClean="0"/>
              <a:t>Achor</a:t>
            </a:r>
            <a:r>
              <a:rPr lang="en-GB" dirty="0" smtClean="0"/>
              <a:t>: video about Creating Lasting positive Changes.</a:t>
            </a:r>
            <a:endParaRPr lang="es-ES" dirty="0" smtClean="0"/>
          </a:p>
          <a:p>
            <a:r>
              <a:rPr lang="en-GB" dirty="0" smtClean="0"/>
              <a:t>-Mission and vision statement.</a:t>
            </a:r>
            <a:endParaRPr lang="es-ES" dirty="0" smtClean="0"/>
          </a:p>
          <a:p>
            <a:r>
              <a:rPr lang="en-GB" dirty="0" smtClean="0"/>
              <a:t>-S.M.A.R.T  Plan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23559" name="Picture 7" descr="Imagen relacion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3500438"/>
            <a:ext cx="2711956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1142976" y="285728"/>
            <a:ext cx="7543824" cy="156136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HOW TO INVOLVE THE STAFF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3357586"/>
          </a:xfrm>
        </p:spPr>
        <p:txBody>
          <a:bodyPr/>
          <a:lstStyle/>
          <a:p>
            <a:r>
              <a:rPr lang="en-GB" dirty="0" smtClean="0"/>
              <a:t>-LAs can share spaces with teachers; staff room, cafeteria, multi-use room and workshops.</a:t>
            </a:r>
            <a:endParaRPr lang="es-ES" dirty="0" smtClean="0"/>
          </a:p>
          <a:p>
            <a:r>
              <a:rPr lang="en-GB" dirty="0" smtClean="0"/>
              <a:t>- Meetings can be established with teachers and LAs to obtain feedback </a:t>
            </a:r>
            <a:r>
              <a:rPr lang="en-GB" dirty="0" err="1" smtClean="0"/>
              <a:t>regurlarly</a:t>
            </a:r>
            <a:r>
              <a:rPr lang="en-GB" dirty="0" smtClean="0"/>
              <a:t>.</a:t>
            </a:r>
            <a:endParaRPr lang="es-ES" dirty="0" smtClean="0"/>
          </a:p>
          <a:p>
            <a:r>
              <a:rPr lang="en-GB" dirty="0" smtClean="0"/>
              <a:t>-Projects can be organized where teachers, LAs and students participate and work together.</a:t>
            </a:r>
            <a:endParaRPr lang="es-ES" dirty="0"/>
          </a:p>
        </p:txBody>
      </p:sp>
      <p:pic>
        <p:nvPicPr>
          <p:cNvPr id="24578" name="Picture 2" descr="Resultado de imagen de team wor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4000504"/>
            <a:ext cx="3929090" cy="2857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2786050" y="704088"/>
            <a:ext cx="2643206" cy="86752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TIMELINE</a:t>
            </a:r>
            <a:endParaRPr lang="es-ES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1"/>
          </p:nvPr>
        </p:nvSpPr>
        <p:spPr>
          <a:xfrm>
            <a:off x="500034" y="2000240"/>
            <a:ext cx="8186766" cy="4354685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BEGINNING OF THE SCHOOL YEAR/OCTOBER</a:t>
            </a:r>
            <a:endParaRPr lang="es-ES" dirty="0" smtClean="0"/>
          </a:p>
          <a:p>
            <a:r>
              <a:rPr lang="en-GB" dirty="0" smtClean="0"/>
              <a:t>-Presentations of the LAs  at school.</a:t>
            </a:r>
            <a:endParaRPr lang="es-ES" dirty="0" smtClean="0"/>
          </a:p>
          <a:p>
            <a:r>
              <a:rPr lang="en-GB" dirty="0" smtClean="0"/>
              <a:t>-The LAs are given the instructions and guide about the school. </a:t>
            </a:r>
            <a:endParaRPr lang="es-ES" dirty="0" smtClean="0"/>
          </a:p>
          <a:p>
            <a:r>
              <a:rPr lang="en-GB" dirty="0" smtClean="0"/>
              <a:t>-Introduction of the LAs to the teachers.</a:t>
            </a:r>
            <a:endParaRPr lang="es-ES" dirty="0" smtClean="0"/>
          </a:p>
          <a:p>
            <a:r>
              <a:rPr lang="en-GB" dirty="0" smtClean="0"/>
              <a:t>-Questionnaire that the LAs fill about their personal data and relevant information which will help the coordinator to assign LAs to the most suitable subjects.</a:t>
            </a:r>
            <a:endParaRPr lang="es-ES" dirty="0" smtClean="0"/>
          </a:p>
          <a:p>
            <a:r>
              <a:rPr lang="en-GB" dirty="0" smtClean="0"/>
              <a:t>-Induction week in which LAs can observe the procedure in the class and familiarize with it.</a:t>
            </a:r>
            <a:endParaRPr lang="es-ES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26630" name="Picture 6" descr="Resultado de imagen de diary book desig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672023"/>
            <a:ext cx="1785950" cy="12567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2786050" y="704088"/>
            <a:ext cx="2643206" cy="86752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TIMELINE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1928801"/>
            <a:ext cx="8401080" cy="4426123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 smtClean="0"/>
              <a:t>ALONG THE SCHOOL YEAR</a:t>
            </a:r>
            <a:endParaRPr lang="es-ES" dirty="0" smtClean="0"/>
          </a:p>
          <a:p>
            <a:r>
              <a:rPr lang="en-GB" dirty="0" smtClean="0"/>
              <a:t>LAs are given the guidelines by every teacher they are working with.</a:t>
            </a:r>
            <a:endParaRPr lang="es-ES" dirty="0" smtClean="0"/>
          </a:p>
          <a:p>
            <a:r>
              <a:rPr lang="en-GB" dirty="0" smtClean="0"/>
              <a:t>Regular meetings are organized with teachers and LAs to prepare  activities  for  students.</a:t>
            </a:r>
            <a:endParaRPr lang="es-ES" dirty="0" smtClean="0"/>
          </a:p>
          <a:p>
            <a:r>
              <a:rPr lang="en-GB" dirty="0" smtClean="0"/>
              <a:t>Feedback about those activities.</a:t>
            </a:r>
            <a:endParaRPr lang="es-ES" dirty="0" smtClean="0"/>
          </a:p>
          <a:p>
            <a:r>
              <a:rPr lang="en-GB" dirty="0" smtClean="0"/>
              <a:t>Regular interviews with the coordinator to detect any problems and find out the way to solve  them.</a:t>
            </a:r>
          </a:p>
          <a:p>
            <a:endParaRPr lang="es-ES" dirty="0" smtClean="0"/>
          </a:p>
          <a:p>
            <a:r>
              <a:rPr lang="en-GB" b="1" dirty="0" smtClean="0"/>
              <a:t>END OF THE SCHOOL YEAR</a:t>
            </a:r>
            <a:endParaRPr lang="es-ES" dirty="0" smtClean="0"/>
          </a:p>
          <a:p>
            <a:r>
              <a:rPr lang="en-GB" dirty="0" smtClean="0"/>
              <a:t>A questionnaire is filled to check if the objectives and expectations have been fulfilled.</a:t>
            </a:r>
            <a:endParaRPr lang="es-ES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25602" name="Picture 2" descr="Resultado de imagen de diary book desig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785794"/>
            <a:ext cx="2500330" cy="14831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17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6043626" cy="2850842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 smtClean="0"/>
              <a:t>INDICATORS</a:t>
            </a:r>
            <a:r>
              <a:rPr lang="en-GB" b="1" dirty="0" smtClean="0"/>
              <a:t>                   1      2      3        4                                                          </a:t>
            </a:r>
            <a:endParaRPr lang="es-ES" dirty="0" smtClean="0"/>
          </a:p>
          <a:p>
            <a:r>
              <a:rPr lang="en-US" b="1" dirty="0" smtClean="0"/>
              <a:t>Grade level indicators: </a:t>
            </a:r>
          </a:p>
          <a:p>
            <a:endParaRPr lang="es-E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1 insufficient </a:t>
            </a:r>
            <a:endParaRPr lang="es-E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2 partially attained</a:t>
            </a:r>
            <a:endParaRPr lang="es-E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3 highly attained </a:t>
            </a:r>
            <a:endParaRPr lang="es-E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4 outstanding 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19" name="18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INDICATORS FOR THE SUCCESS OF THE PLAN</a:t>
            </a:r>
            <a:endParaRPr lang="es-ES" dirty="0"/>
          </a:p>
        </p:txBody>
      </p:sp>
      <p:pic>
        <p:nvPicPr>
          <p:cNvPr id="27650" name="Picture 2" descr="Resultado de imagen de graphics statistics 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113" y="2928934"/>
            <a:ext cx="3859664" cy="3321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" name="18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INDICATORS FOR THE SUCCESS OF THE PLAN</a:t>
            </a:r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i="1" dirty="0" smtClean="0"/>
              <a:t>TEACHERS</a:t>
            </a:r>
            <a:endParaRPr lang="es-ES" dirty="0" smtClean="0"/>
          </a:p>
          <a:p>
            <a:r>
              <a:rPr lang="en-GB" dirty="0" smtClean="0"/>
              <a:t>Number of teachers who have worked with LAs.                                       1  2  3   4</a:t>
            </a:r>
            <a:endParaRPr lang="es-ES" dirty="0" smtClean="0"/>
          </a:p>
          <a:p>
            <a:r>
              <a:rPr lang="en-GB" dirty="0" smtClean="0"/>
              <a:t>Degree of satisfaction as to working with </a:t>
            </a:r>
            <a:r>
              <a:rPr lang="en-GB" dirty="0" smtClean="0"/>
              <a:t>LAs.                                            </a:t>
            </a:r>
            <a:r>
              <a:rPr lang="en-GB" dirty="0" smtClean="0"/>
              <a:t>1  2  3  4</a:t>
            </a:r>
            <a:endParaRPr lang="es-ES" dirty="0" smtClean="0"/>
          </a:p>
          <a:p>
            <a:r>
              <a:rPr lang="en-GB" dirty="0" smtClean="0"/>
              <a:t>Amount of activities performed with success.                                             1  2  3  4</a:t>
            </a:r>
            <a:endParaRPr lang="es-ES" dirty="0" smtClean="0"/>
          </a:p>
          <a:p>
            <a:r>
              <a:rPr lang="en-GB" b="1" i="1" dirty="0" smtClean="0"/>
              <a:t>LANGUAGE ASSISTANTS</a:t>
            </a:r>
            <a:endParaRPr lang="es-ES" dirty="0" smtClean="0"/>
          </a:p>
          <a:p>
            <a:r>
              <a:rPr lang="en-GB" dirty="0" smtClean="0"/>
              <a:t>Number of LAs  who have worked with teachers.                                       1  2  3  4</a:t>
            </a:r>
            <a:endParaRPr lang="es-ES" dirty="0" smtClean="0"/>
          </a:p>
          <a:p>
            <a:r>
              <a:rPr lang="en-GB" dirty="0" smtClean="0"/>
              <a:t>Degree of satisfaction as to working with teachers.                                    1  2  3  4</a:t>
            </a:r>
            <a:endParaRPr lang="es-ES" dirty="0" smtClean="0"/>
          </a:p>
          <a:p>
            <a:r>
              <a:rPr lang="en-GB" dirty="0" smtClean="0"/>
              <a:t>Contribution of cultural and linguistic information.                                     1  2  3  4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" name="18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·</a:t>
            </a:r>
            <a:r>
              <a:rPr lang="en-GB" b="1" u="sng" dirty="0" smtClean="0"/>
              <a:t>INDICATORS FOR THE SUCCESS OF THE PLAN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208032"/>
          </a:xfrm>
        </p:spPr>
        <p:txBody>
          <a:bodyPr/>
          <a:lstStyle/>
          <a:p>
            <a:r>
              <a:rPr lang="en-GB" b="1" i="1" dirty="0" smtClean="0"/>
              <a:t>STUDENTS</a:t>
            </a:r>
            <a:endParaRPr lang="es-ES" dirty="0" smtClean="0"/>
          </a:p>
          <a:p>
            <a:r>
              <a:rPr lang="en-GB" dirty="0" smtClean="0"/>
              <a:t>-Degree of satisfaction as to working with LAs.                                             1  2  3  4</a:t>
            </a:r>
            <a:endParaRPr lang="es-ES" dirty="0" smtClean="0"/>
          </a:p>
          <a:p>
            <a:r>
              <a:rPr lang="en-GB" dirty="0" smtClean="0"/>
              <a:t>-Degree of participation  when working with LAs.                                         1  2  3  4</a:t>
            </a:r>
            <a:endParaRPr lang="es-ES" dirty="0" smtClean="0"/>
          </a:p>
          <a:p>
            <a:r>
              <a:rPr lang="en-GB" dirty="0" smtClean="0"/>
              <a:t>-Amount of linguistic and cultural knowledge acquired                                1  2  3  4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28674" name="Picture 2" descr="Resultado de imagen de graphics statistics 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4572008"/>
            <a:ext cx="3786214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·</a:t>
            </a:r>
            <a:r>
              <a:rPr lang="en-US" b="1" u="sng" dirty="0" smtClean="0"/>
              <a:t>HOW I WILL CELEBRATE DE SUCCESS</a:t>
            </a:r>
            <a:endParaRPr lang="es-ES" dirty="0"/>
          </a:p>
        </p:txBody>
      </p:sp>
      <p:sp>
        <p:nvSpPr>
          <p:cNvPr id="13" name="1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779404"/>
          </a:xfrm>
        </p:spPr>
        <p:txBody>
          <a:bodyPr/>
          <a:lstStyle/>
          <a:p>
            <a:r>
              <a:rPr lang="en-US" dirty="0" smtClean="0"/>
              <a:t>-A formal meeting is organized to deal with the advantages of working with LAs and possible issues that may arise  and consequently the presentation of improvement measures for the following year.</a:t>
            </a:r>
            <a:endParaRPr lang="es-ES" dirty="0" smtClean="0"/>
          </a:p>
          <a:p>
            <a:r>
              <a:rPr lang="en-US" dirty="0" smtClean="0"/>
              <a:t>-An informal meeting/lunch where teachers and LAs share their experiences.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31748" name="Picture 4" descr="Imagen relaciona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524717"/>
            <a:ext cx="3714776" cy="2092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Resultado de imagen de bandera UK dibujo"/>
          <p:cNvPicPr>
            <a:picLocks noChangeAspect="1" noChangeArrowheads="1"/>
          </p:cNvPicPr>
          <p:nvPr/>
        </p:nvPicPr>
        <p:blipFill>
          <a:blip r:embed="rId2"/>
          <a:srcRect b="27907"/>
          <a:stretch>
            <a:fillRect/>
          </a:stretch>
        </p:blipFill>
        <p:spPr bwMode="auto">
          <a:xfrm>
            <a:off x="5715008" y="3000372"/>
            <a:ext cx="3071834" cy="2214578"/>
          </a:xfrm>
          <a:prstGeom prst="rect">
            <a:avLst/>
          </a:prstGeom>
          <a:noFill/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/>
              <a:t>STATEMENT OF THE ISSUE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5900750" cy="4279602"/>
          </a:xfrm>
        </p:spPr>
        <p:txBody>
          <a:bodyPr>
            <a:normAutofit/>
          </a:bodyPr>
          <a:lstStyle/>
          <a:p>
            <a:r>
              <a:rPr lang="en-US" dirty="0" smtClean="0"/>
              <a:t>Coordination of the Language Assistants from the beginning  to the end of the school year.  My aim is to </a:t>
            </a:r>
            <a:r>
              <a:rPr lang="en-US" dirty="0" err="1" smtClean="0"/>
              <a:t>develope</a:t>
            </a:r>
            <a:r>
              <a:rPr lang="en-US" dirty="0" smtClean="0"/>
              <a:t> </a:t>
            </a:r>
            <a:r>
              <a:rPr lang="en-US" dirty="0" smtClean="0"/>
              <a:t>a plan to guide and support the performance of the Language Assistants and enable their contribution to the students´ communicative competence in English and cultural understanding of  English-speaking countries.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571603" y="1071546"/>
            <a:ext cx="5290821" cy="785818"/>
          </a:xfrm>
        </p:spPr>
        <p:txBody>
          <a:bodyPr>
            <a:normAutofit fontScale="90000"/>
          </a:bodyPr>
          <a:lstStyle/>
          <a:p>
            <a:r>
              <a:rPr lang="en-US" sz="4900" b="1" u="sng" dirty="0" smtClean="0"/>
              <a:t>STAKEHOLDERS</a:t>
            </a:r>
            <a:r>
              <a:rPr lang="en-US" b="1" u="sng" dirty="0" smtClean="0"/>
              <a:t> AND THEIR POSITIONS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2071678"/>
            <a:ext cx="4972056" cy="4252922"/>
          </a:xfrm>
        </p:spPr>
        <p:txBody>
          <a:bodyPr/>
          <a:lstStyle/>
          <a:p>
            <a:r>
              <a:rPr lang="en-US" b="1" dirty="0" smtClean="0"/>
              <a:t>BILINGUAL COORDINATOR: </a:t>
            </a:r>
            <a:r>
              <a:rPr lang="en-US" dirty="0" smtClean="0"/>
              <a:t> This person will be in charge of organizing LAs timetables and liaise between teachers and the Las.</a:t>
            </a:r>
            <a:endParaRPr lang="es-ES" dirty="0" smtClean="0"/>
          </a:p>
          <a:p>
            <a:r>
              <a:rPr lang="en-US" b="1" dirty="0" smtClean="0"/>
              <a:t>TEACHERS: </a:t>
            </a:r>
            <a:r>
              <a:rPr lang="en-US" dirty="0" smtClean="0"/>
              <a:t>Subject teachers and English teachers will be working with LAs; reinforcing their  teaching with the contribution of LAs.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1026" name="Picture 2" descr="Resultado de imagen de students with teach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071678"/>
            <a:ext cx="3943350" cy="3638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571603" y="1071546"/>
            <a:ext cx="5290821" cy="785818"/>
          </a:xfrm>
        </p:spPr>
        <p:txBody>
          <a:bodyPr>
            <a:normAutofit fontScale="90000"/>
          </a:bodyPr>
          <a:lstStyle/>
          <a:p>
            <a:r>
              <a:rPr lang="en-US" sz="4900" b="1" u="sng" dirty="0" smtClean="0"/>
              <a:t>STAKEHOLDERS</a:t>
            </a:r>
            <a:r>
              <a:rPr lang="en-US" b="1" u="sng" dirty="0" smtClean="0"/>
              <a:t> AND THEIR POSITIONS</a:t>
            </a:r>
            <a:endParaRPr lang="es-ES" dirty="0"/>
          </a:p>
        </p:txBody>
      </p:sp>
      <p:sp>
        <p:nvSpPr>
          <p:cNvPr id="10" name="9 Marcador de contenido"/>
          <p:cNvSpPr>
            <a:spLocks noGrp="1"/>
          </p:cNvSpPr>
          <p:nvPr>
            <p:ph idx="1"/>
          </p:nvPr>
        </p:nvSpPr>
        <p:spPr>
          <a:xfrm>
            <a:off x="457200" y="1928802"/>
            <a:ext cx="4400552" cy="439579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LANGUAGE ASSISTANTS: </a:t>
            </a:r>
            <a:r>
              <a:rPr lang="en-US" dirty="0" smtClean="0"/>
              <a:t>They will work with teachers as a linguistic and cultural human resource and as a link between the culture they represent and the students´ learning.</a:t>
            </a:r>
            <a:endParaRPr lang="es-ES" dirty="0" smtClean="0"/>
          </a:p>
          <a:p>
            <a:r>
              <a:rPr lang="en-US" b="1" dirty="0" smtClean="0"/>
              <a:t>STUDENTS: </a:t>
            </a:r>
            <a:r>
              <a:rPr lang="en-US" dirty="0" smtClean="0"/>
              <a:t>They will enjoy the benefit of  being taught by the teachers in collaboration with the LAs.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17414" name="Picture 6" descr="Resultado de imagen de teacher teaching english to ki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071679"/>
            <a:ext cx="3500462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·</a:t>
            </a:r>
            <a:r>
              <a:rPr lang="en-US" b="1" u="sng" dirty="0" smtClean="0"/>
              <a:t> VISION OF THE RESULT I WOULD LIKE TO SEE</a:t>
            </a:r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422082"/>
          </a:xfrm>
        </p:spPr>
        <p:txBody>
          <a:bodyPr/>
          <a:lstStyle/>
          <a:p>
            <a:r>
              <a:rPr lang="en-US" dirty="0" smtClean="0"/>
              <a:t>I would like to see a positive and dynamic participation and interaction of teachers, LAs and students  that helps promote  bilingualism.</a:t>
            </a:r>
            <a:endParaRPr lang="es-ES" dirty="0"/>
          </a:p>
        </p:txBody>
      </p:sp>
      <p:pic>
        <p:nvPicPr>
          <p:cNvPr id="18434" name="Picture 2" descr="Resultado de imagen de bilingual educ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384351"/>
            <a:ext cx="5143536" cy="2893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642910" y="1142984"/>
            <a:ext cx="8001056" cy="200026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·</a:t>
            </a:r>
            <a:r>
              <a:rPr lang="en-US" b="1" u="sng" dirty="0" smtClean="0"/>
              <a:t> CURRENT STRENGTHS / RESOURCES / STRATEGIES TO DRAW UPON</a:t>
            </a:r>
            <a:endParaRPr lang="es-ES" dirty="0"/>
          </a:p>
        </p:txBody>
      </p:sp>
      <p:pic>
        <p:nvPicPr>
          <p:cNvPr id="19458" name="Picture 2" descr="Resultado de imagen de bilingual educ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571876"/>
            <a:ext cx="5370516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714348" y="500042"/>
            <a:ext cx="8043890" cy="148992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·</a:t>
            </a:r>
            <a:r>
              <a:rPr lang="en-US" b="1" u="sng" dirty="0" smtClean="0"/>
              <a:t> CURRENT STRENGTHS / RESOURCES / STRATEGIES TO DRAW UPON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2143115"/>
            <a:ext cx="4038600" cy="4211809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STRENGTHS</a:t>
            </a:r>
            <a:endParaRPr lang="es-ES" dirty="0" smtClean="0"/>
          </a:p>
          <a:p>
            <a:r>
              <a:rPr lang="en-US" dirty="0" smtClean="0"/>
              <a:t>The coordinator´s leadership and guidance.</a:t>
            </a:r>
            <a:endParaRPr lang="es-ES" dirty="0" smtClean="0"/>
          </a:p>
          <a:p>
            <a:r>
              <a:rPr lang="en-US" dirty="0" smtClean="0"/>
              <a:t>The experience and commitment of the teachers.</a:t>
            </a:r>
            <a:endParaRPr lang="es-ES" dirty="0" smtClean="0"/>
          </a:p>
          <a:p>
            <a:r>
              <a:rPr lang="en-US" dirty="0" smtClean="0"/>
              <a:t>The LAs as an example of linguistic and cultural resource.</a:t>
            </a:r>
          </a:p>
          <a:p>
            <a:endParaRPr lang="en-US" dirty="0" smtClean="0"/>
          </a:p>
          <a:p>
            <a:endParaRPr lang="es-ES" dirty="0" smtClean="0"/>
          </a:p>
          <a:p>
            <a:r>
              <a:rPr lang="en-US" b="1" dirty="0" smtClean="0"/>
              <a:t>RESOURCES</a:t>
            </a:r>
            <a:endParaRPr lang="es-ES" dirty="0" smtClean="0"/>
          </a:p>
          <a:p>
            <a:r>
              <a:rPr lang="en-US" dirty="0" smtClean="0"/>
              <a:t>Spanish Educational laws and Regulations </a:t>
            </a:r>
            <a:r>
              <a:rPr lang="en-US" dirty="0" smtClean="0"/>
              <a:t>.</a:t>
            </a:r>
          </a:p>
          <a:p>
            <a:r>
              <a:rPr lang="es-ES" dirty="0" smtClean="0"/>
              <a:t>Programa </a:t>
            </a:r>
            <a:r>
              <a:rPr lang="es-ES" dirty="0" smtClean="0"/>
              <a:t>Auxiliares de conversación 2016-2017: guía del centro.</a:t>
            </a:r>
          </a:p>
          <a:p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STRATEGIES</a:t>
            </a:r>
            <a:endParaRPr lang="es-ES" dirty="0" smtClean="0"/>
          </a:p>
          <a:p>
            <a:r>
              <a:rPr lang="en-US" dirty="0" smtClean="0"/>
              <a:t>The </a:t>
            </a:r>
            <a:r>
              <a:rPr lang="en-GB" dirty="0" smtClean="0"/>
              <a:t>teachers and the LAs working as a team in class.</a:t>
            </a:r>
            <a:endParaRPr lang="es-ES" dirty="0" smtClean="0"/>
          </a:p>
          <a:p>
            <a:r>
              <a:rPr lang="en-GB" dirty="0" smtClean="0"/>
              <a:t>The teacher and the language assistant communicate in English so that the students recognize that English is a communicative vehicle and  not only a subject to pass.</a:t>
            </a:r>
            <a:endParaRPr lang="es-ES" dirty="0" smtClean="0"/>
          </a:p>
          <a:p>
            <a:r>
              <a:rPr lang="en-GB" dirty="0" smtClean="0"/>
              <a:t> The teacher and language assistant plan weekly/monthly activities  to reinforce students´ oral communication: exercises  about class routines, revision of vocabulary and introduction of new vocabulary and feedback.</a:t>
            </a:r>
            <a:endParaRPr lang="es-ES" dirty="0" smtClean="0"/>
          </a:p>
          <a:p>
            <a:r>
              <a:rPr lang="en-GB" dirty="0" smtClean="0"/>
              <a:t> The participation of the assistants in workshops, projects and the preparation of external exams.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1785918" y="642918"/>
            <a:ext cx="5929354" cy="120417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· </a:t>
            </a:r>
            <a:r>
              <a:rPr lang="en-GB" b="1" u="sng" dirty="0" smtClean="0"/>
              <a:t>RESOURCES NEEDED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1651791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HUMAN RESOURCES</a:t>
            </a:r>
            <a:endParaRPr lang="es-ES" dirty="0" smtClean="0"/>
          </a:p>
          <a:p>
            <a:r>
              <a:rPr lang="en-GB" dirty="0" smtClean="0"/>
              <a:t>-Teachers.</a:t>
            </a:r>
            <a:endParaRPr lang="es-ES" dirty="0" smtClean="0"/>
          </a:p>
          <a:p>
            <a:r>
              <a:rPr lang="en-GB" dirty="0" smtClean="0"/>
              <a:t>-Language assistants.</a:t>
            </a:r>
            <a:endParaRPr lang="es-ES" dirty="0" smtClean="0"/>
          </a:p>
          <a:p>
            <a:r>
              <a:rPr lang="en-GB" dirty="0" smtClean="0"/>
              <a:t>-Students.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MATERIAL RESOURCES</a:t>
            </a:r>
            <a:endParaRPr lang="es-ES" dirty="0" smtClean="0"/>
          </a:p>
          <a:p>
            <a:r>
              <a:rPr lang="en-GB" dirty="0" smtClean="0"/>
              <a:t>-Classroom, multi-use classroom, digital resources (computer and digital board) and CD player.</a:t>
            </a:r>
            <a:endParaRPr lang="es-ES" dirty="0" smtClean="0"/>
          </a:p>
          <a:p>
            <a:r>
              <a:rPr lang="en-GB" dirty="0" smtClean="0"/>
              <a:t>-Textbooks and reading books.</a:t>
            </a:r>
            <a:endParaRPr lang="es-ES" dirty="0" smtClean="0"/>
          </a:p>
          <a:p>
            <a:r>
              <a:rPr lang="en-GB" dirty="0" smtClean="0"/>
              <a:t>- Films and documentaries.</a:t>
            </a:r>
            <a:endParaRPr lang="es-ES" dirty="0" smtClean="0"/>
          </a:p>
          <a:p>
            <a:r>
              <a:rPr lang="en-GB" dirty="0" smtClean="0"/>
              <a:t>- Authentic material provided by LAs: newspapers, magazines, comics, etc)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1026" name="Picture 2" descr="Resultado de imagen de comput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876"/>
            <a:ext cx="3633809" cy="2749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00826" y="6357958"/>
            <a:ext cx="2167966" cy="3077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s-ES" sz="1400" dirty="0" smtClean="0"/>
              <a:t>Concepción Nieto Molina</a:t>
            </a:r>
            <a:endParaRPr lang="es-ES" sz="1400" dirty="0"/>
          </a:p>
        </p:txBody>
      </p:sp>
      <p:sp>
        <p:nvSpPr>
          <p:cNvPr id="1032" name="AutoShape 8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Resultado de imagen de bandera usa dibuj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8 Título"/>
          <p:cNvSpPr>
            <a:spLocks noGrp="1"/>
          </p:cNvSpPr>
          <p:nvPr>
            <p:ph type="title" idx="4294967295"/>
          </p:nvPr>
        </p:nvSpPr>
        <p:spPr>
          <a:xfrm>
            <a:off x="1571604" y="704850"/>
            <a:ext cx="6143668" cy="1143000"/>
          </a:xfrm>
        </p:spPr>
        <p:txBody>
          <a:bodyPr/>
          <a:lstStyle/>
          <a:p>
            <a:r>
              <a:rPr lang="en-GB" dirty="0" smtClean="0"/>
              <a:t>· </a:t>
            </a:r>
            <a:r>
              <a:rPr lang="en-GB" u="sng" dirty="0" smtClean="0"/>
              <a:t>ISSUES I COULD FACE</a:t>
            </a:r>
            <a:endParaRPr lang="es-ES" u="sng" dirty="0"/>
          </a:p>
        </p:txBody>
      </p:sp>
      <p:pic>
        <p:nvPicPr>
          <p:cNvPr id="21510" name="Picture 6" descr="Resultado de imagen de a worried fa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500306"/>
            <a:ext cx="3571900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</TotalTime>
  <Words>1076</Words>
  <PresentationFormat>Presentación en pantalla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 ACTION PLAN:  COORDINATION OF LANGUAGE ASSISTANTS</vt:lpstr>
      <vt:lpstr>STATEMENT OF THE ISSUE</vt:lpstr>
      <vt:lpstr>STAKEHOLDERS AND THEIR POSITIONS</vt:lpstr>
      <vt:lpstr>STAKEHOLDERS AND THEIR POSITIONS</vt:lpstr>
      <vt:lpstr>· VISION OF THE RESULT I WOULD LIKE TO SEE</vt:lpstr>
      <vt:lpstr>· CURRENT STRENGTHS / RESOURCES / STRATEGIES TO DRAW UPON</vt:lpstr>
      <vt:lpstr>· CURRENT STRENGTHS / RESOURCES / STRATEGIES TO DRAW UPON</vt:lpstr>
      <vt:lpstr>· RESOURCES NEEDED </vt:lpstr>
      <vt:lpstr>· ISSUES I COULD FACE</vt:lpstr>
      <vt:lpstr>· ISSUES I COULD FACE</vt:lpstr>
      <vt:lpstr>IDEAS, APPROACHES / STRATEGIES FROM THE WORKSHOP</vt:lpstr>
      <vt:lpstr>·HOW TO INVOLVE THE STAFF </vt:lpstr>
      <vt:lpstr>·TIMELINE</vt:lpstr>
      <vt:lpstr>·TIMELINE</vt:lpstr>
      <vt:lpstr>·INDICATORS FOR THE SUCCESS OF THE PLAN</vt:lpstr>
      <vt:lpstr>·INDICATORS FOR THE SUCCESS OF THE PLAN</vt:lpstr>
      <vt:lpstr>·INDICATORS FOR THE SUCCESS OF THE PLAN</vt:lpstr>
      <vt:lpstr>·HOW I WILL CELEBRATE DE SUCCESS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ACTION PLAN:  COORDINATION OF LANGUAGE ASSISTANTS</dc:title>
  <dc:creator>CONCHI NIETO MOLINA</dc:creator>
  <cp:lastModifiedBy>CONCHI NIETO MOLINA</cp:lastModifiedBy>
  <cp:revision>40</cp:revision>
  <dcterms:created xsi:type="dcterms:W3CDTF">2017-07-23T19:31:53Z</dcterms:created>
  <dcterms:modified xsi:type="dcterms:W3CDTF">2017-07-24T16:50:23Z</dcterms:modified>
</cp:coreProperties>
</file>