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embeddedFontLst>
    <p:embeddedFont>
      <p:font typeface="Beth Ellen" charset="1" panose="00000000000000000000"/>
      <p:regular r:id="rId14"/>
    </p:embeddedFont>
    <p:embeddedFont>
      <p:font typeface="Glacial Indifference" charset="1" panose="00000000000000000000"/>
      <p:regular r:id="rId15"/>
    </p:embeddedFont>
    <p:embeddedFont>
      <p:font typeface="Glacial Indifference Bold" charset="1" panose="0000080000000000000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22.png" Type="http://schemas.openxmlformats.org/officeDocument/2006/relationships/image"/><Relationship Id="rId13" Target="../media/image23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4.jpeg" Type="http://schemas.openxmlformats.org/officeDocument/2006/relationships/image"/><Relationship Id="rId5" Target="../media/image15.pn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13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4.png" Type="http://schemas.openxmlformats.org/officeDocument/2006/relationships/image"/><Relationship Id="rId5" Target="../media/image7.png" Type="http://schemas.openxmlformats.org/officeDocument/2006/relationships/image"/><Relationship Id="rId6" Target="../media/image9.png" Type="http://schemas.openxmlformats.org/officeDocument/2006/relationships/image"/><Relationship Id="rId7" Target="../media/image8.pn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0.jpe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3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4.png" Type="http://schemas.openxmlformats.org/officeDocument/2006/relationships/image"/><Relationship Id="rId4" Target="../media/image4.png" Type="http://schemas.openxmlformats.org/officeDocument/2006/relationships/image"/><Relationship Id="rId5" Target="../media/image7.png" Type="http://schemas.openxmlformats.org/officeDocument/2006/relationships/image"/><Relationship Id="rId6" Target="../media/image9.png" Type="http://schemas.openxmlformats.org/officeDocument/2006/relationships/image"/><Relationship Id="rId7" Target="../media/image27.png" Type="http://schemas.openxmlformats.org/officeDocument/2006/relationships/image"/><Relationship Id="rId8" Target="../media/image3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4.png" Type="http://schemas.openxmlformats.org/officeDocument/2006/relationships/image"/><Relationship Id="rId4" Target="../media/image36.png" Type="http://schemas.openxmlformats.org/officeDocument/2006/relationships/image"/><Relationship Id="rId5" Target="../media/image6.png" Type="http://schemas.openxmlformats.org/officeDocument/2006/relationships/image"/><Relationship Id="rId6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26518" y="-607523"/>
            <a:ext cx="12160173" cy="10395951"/>
          </a:xfrm>
          <a:custGeom>
            <a:avLst/>
            <a:gdLst/>
            <a:ahLst/>
            <a:cxnLst/>
            <a:rect r="r" b="b" t="t" l="l"/>
            <a:pathLst>
              <a:path h="10395951" w="12160173">
                <a:moveTo>
                  <a:pt x="0" y="0"/>
                </a:moveTo>
                <a:lnTo>
                  <a:pt x="12160173" y="0"/>
                </a:lnTo>
                <a:lnTo>
                  <a:pt x="12160173" y="10395951"/>
                </a:lnTo>
                <a:lnTo>
                  <a:pt x="0" y="10395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1000"/>
            </a:blip>
            <a:stretch>
              <a:fillRect l="0" t="0" r="0" b="-1958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998106" y="-1402721"/>
            <a:ext cx="6078553" cy="4862842"/>
          </a:xfrm>
          <a:custGeom>
            <a:avLst/>
            <a:gdLst/>
            <a:ahLst/>
            <a:cxnLst/>
            <a:rect r="r" b="b" t="t" l="l"/>
            <a:pathLst>
              <a:path h="4862842" w="6078553">
                <a:moveTo>
                  <a:pt x="0" y="0"/>
                </a:moveTo>
                <a:lnTo>
                  <a:pt x="6078553" y="0"/>
                </a:lnTo>
                <a:lnTo>
                  <a:pt x="6078553" y="4862842"/>
                </a:lnTo>
                <a:lnTo>
                  <a:pt x="0" y="48628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620690">
            <a:off x="5881246" y="8595068"/>
            <a:ext cx="6602661" cy="3383864"/>
          </a:xfrm>
          <a:custGeom>
            <a:avLst/>
            <a:gdLst/>
            <a:ahLst/>
            <a:cxnLst/>
            <a:rect r="r" b="b" t="t" l="l"/>
            <a:pathLst>
              <a:path h="3383864" w="6602661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137424" y="-1608573"/>
            <a:ext cx="5945297" cy="4369793"/>
          </a:xfrm>
          <a:custGeom>
            <a:avLst/>
            <a:gdLst/>
            <a:ahLst/>
            <a:cxnLst/>
            <a:rect r="r" b="b" t="t" l="l"/>
            <a:pathLst>
              <a:path h="4369793" w="5945297">
                <a:moveTo>
                  <a:pt x="0" y="0"/>
                </a:moveTo>
                <a:lnTo>
                  <a:pt x="5945297" y="0"/>
                </a:lnTo>
                <a:lnTo>
                  <a:pt x="5945297" y="4369794"/>
                </a:lnTo>
                <a:lnTo>
                  <a:pt x="0" y="43697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933048">
            <a:off x="-4499408" y="4162613"/>
            <a:ext cx="9918960" cy="4063309"/>
          </a:xfrm>
          <a:custGeom>
            <a:avLst/>
            <a:gdLst/>
            <a:ahLst/>
            <a:cxnLst/>
            <a:rect r="r" b="b" t="t" l="l"/>
            <a:pathLst>
              <a:path h="4063309" w="9918960">
                <a:moveTo>
                  <a:pt x="0" y="0"/>
                </a:moveTo>
                <a:lnTo>
                  <a:pt x="9918960" y="0"/>
                </a:lnTo>
                <a:lnTo>
                  <a:pt x="9918960" y="4063309"/>
                </a:lnTo>
                <a:lnTo>
                  <a:pt x="0" y="4063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4982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704523">
            <a:off x="-2046616" y="7438153"/>
            <a:ext cx="7411184" cy="3381353"/>
          </a:xfrm>
          <a:custGeom>
            <a:avLst/>
            <a:gdLst/>
            <a:ahLst/>
            <a:cxnLst/>
            <a:rect r="r" b="b" t="t" l="l"/>
            <a:pathLst>
              <a:path h="3381353" w="7411184">
                <a:moveTo>
                  <a:pt x="0" y="0"/>
                </a:moveTo>
                <a:lnTo>
                  <a:pt x="7411183" y="0"/>
                </a:lnTo>
                <a:lnTo>
                  <a:pt x="7411183" y="3381352"/>
                </a:lnTo>
                <a:lnTo>
                  <a:pt x="0" y="3381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0627675">
            <a:off x="10135722" y="7803089"/>
            <a:ext cx="4036266" cy="3970677"/>
          </a:xfrm>
          <a:custGeom>
            <a:avLst/>
            <a:gdLst/>
            <a:ahLst/>
            <a:cxnLst/>
            <a:rect r="r" b="b" t="t" l="l"/>
            <a:pathLst>
              <a:path h="3970677" w="4036266">
                <a:moveTo>
                  <a:pt x="0" y="0"/>
                </a:moveTo>
                <a:lnTo>
                  <a:pt x="4036267" y="0"/>
                </a:lnTo>
                <a:lnTo>
                  <a:pt x="4036267" y="3970678"/>
                </a:lnTo>
                <a:lnTo>
                  <a:pt x="0" y="39706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5721187">
            <a:off x="13685700" y="4459126"/>
            <a:ext cx="8922331" cy="3245498"/>
          </a:xfrm>
          <a:custGeom>
            <a:avLst/>
            <a:gdLst/>
            <a:ahLst/>
            <a:cxnLst/>
            <a:rect r="r" b="b" t="t" l="l"/>
            <a:pathLst>
              <a:path h="3245498" w="8922331">
                <a:moveTo>
                  <a:pt x="0" y="0"/>
                </a:moveTo>
                <a:lnTo>
                  <a:pt x="8922331" y="0"/>
                </a:lnTo>
                <a:lnTo>
                  <a:pt x="8922331" y="3245498"/>
                </a:lnTo>
                <a:lnTo>
                  <a:pt x="0" y="3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34067" y="7564545"/>
            <a:ext cx="6262264" cy="3843464"/>
          </a:xfrm>
          <a:custGeom>
            <a:avLst/>
            <a:gdLst/>
            <a:ahLst/>
            <a:cxnLst/>
            <a:rect r="r" b="b" t="t" l="l"/>
            <a:pathLst>
              <a:path h="3843464" w="6262264">
                <a:moveTo>
                  <a:pt x="0" y="0"/>
                </a:moveTo>
                <a:lnTo>
                  <a:pt x="6262264" y="0"/>
                </a:lnTo>
                <a:lnTo>
                  <a:pt x="6262264" y="3843464"/>
                </a:lnTo>
                <a:lnTo>
                  <a:pt x="0" y="38434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54656" y="7853722"/>
            <a:ext cx="4152859" cy="3095255"/>
          </a:xfrm>
          <a:custGeom>
            <a:avLst/>
            <a:gdLst/>
            <a:ahLst/>
            <a:cxnLst/>
            <a:rect r="r" b="b" t="t" l="l"/>
            <a:pathLst>
              <a:path h="3095255" w="4152859">
                <a:moveTo>
                  <a:pt x="0" y="0"/>
                </a:moveTo>
                <a:lnTo>
                  <a:pt x="4152859" y="0"/>
                </a:lnTo>
                <a:lnTo>
                  <a:pt x="4152859" y="3095254"/>
                </a:lnTo>
                <a:lnTo>
                  <a:pt x="0" y="3095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0800000">
            <a:off x="4518787" y="-1210370"/>
            <a:ext cx="9327580" cy="4255708"/>
          </a:xfrm>
          <a:custGeom>
            <a:avLst/>
            <a:gdLst/>
            <a:ahLst/>
            <a:cxnLst/>
            <a:rect r="r" b="b" t="t" l="l"/>
            <a:pathLst>
              <a:path h="4255708" w="9327580">
                <a:moveTo>
                  <a:pt x="0" y="0"/>
                </a:moveTo>
                <a:lnTo>
                  <a:pt x="9327579" y="0"/>
                </a:lnTo>
                <a:lnTo>
                  <a:pt x="9327579" y="4255709"/>
                </a:lnTo>
                <a:lnTo>
                  <a:pt x="0" y="42557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433827">
            <a:off x="3196190" y="-1300580"/>
            <a:ext cx="3244777" cy="3005475"/>
          </a:xfrm>
          <a:custGeom>
            <a:avLst/>
            <a:gdLst/>
            <a:ahLst/>
            <a:cxnLst/>
            <a:rect r="r" b="b" t="t" l="l"/>
            <a:pathLst>
              <a:path h="3005475" w="3244777">
                <a:moveTo>
                  <a:pt x="0" y="0"/>
                </a:moveTo>
                <a:lnTo>
                  <a:pt x="3244777" y="0"/>
                </a:lnTo>
                <a:lnTo>
                  <a:pt x="3244777" y="3005475"/>
                </a:lnTo>
                <a:lnTo>
                  <a:pt x="0" y="3005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70278">
            <a:off x="11767182" y="-1325240"/>
            <a:ext cx="3216764" cy="3510793"/>
          </a:xfrm>
          <a:custGeom>
            <a:avLst/>
            <a:gdLst/>
            <a:ahLst/>
            <a:cxnLst/>
            <a:rect r="r" b="b" t="t" l="l"/>
            <a:pathLst>
              <a:path h="3510793" w="3216764">
                <a:moveTo>
                  <a:pt x="0" y="0"/>
                </a:moveTo>
                <a:lnTo>
                  <a:pt x="3216763" y="0"/>
                </a:lnTo>
                <a:lnTo>
                  <a:pt x="3216763" y="3510792"/>
                </a:lnTo>
                <a:lnTo>
                  <a:pt x="0" y="351079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809862">
            <a:off x="8502403" y="-957954"/>
            <a:ext cx="1360347" cy="2776219"/>
          </a:xfrm>
          <a:custGeom>
            <a:avLst/>
            <a:gdLst/>
            <a:ahLst/>
            <a:cxnLst/>
            <a:rect r="r" b="b" t="t" l="l"/>
            <a:pathLst>
              <a:path h="2776219" w="1360347">
                <a:moveTo>
                  <a:pt x="0" y="0"/>
                </a:moveTo>
                <a:lnTo>
                  <a:pt x="1360347" y="0"/>
                </a:lnTo>
                <a:lnTo>
                  <a:pt x="1360347" y="2776220"/>
                </a:lnTo>
                <a:lnTo>
                  <a:pt x="0" y="2776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41134" y="3633469"/>
            <a:ext cx="18005731" cy="151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Tertulias dialógicas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007412" y="6015200"/>
            <a:ext cx="7990694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spc="84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CEIP Isabel la Católica (2024-25)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45564" y="-566073"/>
            <a:ext cx="10694708" cy="10933887"/>
          </a:xfrm>
          <a:custGeom>
            <a:avLst/>
            <a:gdLst/>
            <a:ahLst/>
            <a:cxnLst/>
            <a:rect r="r" b="b" t="t" l="l"/>
            <a:pathLst>
              <a:path h="10933887" w="10694708">
                <a:moveTo>
                  <a:pt x="0" y="0"/>
                </a:moveTo>
                <a:lnTo>
                  <a:pt x="10694708" y="0"/>
                </a:lnTo>
                <a:lnTo>
                  <a:pt x="10694708" y="10933886"/>
                </a:lnTo>
                <a:lnTo>
                  <a:pt x="0" y="109338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7511868" y="-480895"/>
            <a:ext cx="10838149" cy="11248790"/>
          </a:xfrm>
          <a:custGeom>
            <a:avLst/>
            <a:gdLst/>
            <a:ahLst/>
            <a:cxnLst/>
            <a:rect r="r" b="b" t="t" l="l"/>
            <a:pathLst>
              <a:path h="11248790" w="10838149">
                <a:moveTo>
                  <a:pt x="0" y="0"/>
                </a:moveTo>
                <a:lnTo>
                  <a:pt x="10838148" y="0"/>
                </a:lnTo>
                <a:lnTo>
                  <a:pt x="10838148" y="11248790"/>
                </a:lnTo>
                <a:lnTo>
                  <a:pt x="0" y="112487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945" t="-19359" r="-43873" b="-539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2472111"/>
            <a:ext cx="5302707" cy="5342777"/>
          </a:xfrm>
          <a:custGeom>
            <a:avLst/>
            <a:gdLst/>
            <a:ahLst/>
            <a:cxnLst/>
            <a:rect r="r" b="b" t="t" l="l"/>
            <a:pathLst>
              <a:path h="5342777" w="5302707">
                <a:moveTo>
                  <a:pt x="0" y="0"/>
                </a:moveTo>
                <a:lnTo>
                  <a:pt x="5302707" y="0"/>
                </a:lnTo>
                <a:lnTo>
                  <a:pt x="5302707" y="5342778"/>
                </a:lnTo>
                <a:lnTo>
                  <a:pt x="0" y="5342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983151" y="1555750"/>
            <a:ext cx="9276149" cy="1820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Beth Ellen"/>
                <a:ea typeface="Beth Ellen"/>
                <a:cs typeface="Beth Ellen"/>
                <a:sym typeface="Beth Ellen"/>
              </a:rPr>
              <a:t>¿Qué es una tertulia dialógica?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144000" y="4139649"/>
            <a:ext cx="785405" cy="785405"/>
          </a:xfrm>
          <a:custGeom>
            <a:avLst/>
            <a:gdLst/>
            <a:ahLst/>
            <a:cxnLst/>
            <a:rect r="r" b="b" t="t" l="l"/>
            <a:pathLst>
              <a:path h="785405" w="785405">
                <a:moveTo>
                  <a:pt x="0" y="0"/>
                </a:moveTo>
                <a:lnTo>
                  <a:pt x="785405" y="0"/>
                </a:lnTo>
                <a:lnTo>
                  <a:pt x="785405" y="785405"/>
                </a:lnTo>
                <a:lnTo>
                  <a:pt x="0" y="7854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144000" y="5370461"/>
            <a:ext cx="785405" cy="785405"/>
          </a:xfrm>
          <a:custGeom>
            <a:avLst/>
            <a:gdLst/>
            <a:ahLst/>
            <a:cxnLst/>
            <a:rect r="r" b="b" t="t" l="l"/>
            <a:pathLst>
              <a:path h="785405" w="785405">
                <a:moveTo>
                  <a:pt x="0" y="0"/>
                </a:moveTo>
                <a:lnTo>
                  <a:pt x="785405" y="0"/>
                </a:lnTo>
                <a:lnTo>
                  <a:pt x="785405" y="785405"/>
                </a:lnTo>
                <a:lnTo>
                  <a:pt x="0" y="7854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44000" y="6826867"/>
            <a:ext cx="785405" cy="785405"/>
          </a:xfrm>
          <a:custGeom>
            <a:avLst/>
            <a:gdLst/>
            <a:ahLst/>
            <a:cxnLst/>
            <a:rect r="r" b="b" t="t" l="l"/>
            <a:pathLst>
              <a:path h="785405" w="785405">
                <a:moveTo>
                  <a:pt x="0" y="0"/>
                </a:moveTo>
                <a:lnTo>
                  <a:pt x="785405" y="0"/>
                </a:lnTo>
                <a:lnTo>
                  <a:pt x="785405" y="785405"/>
                </a:lnTo>
                <a:lnTo>
                  <a:pt x="0" y="7854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44000" y="8361794"/>
            <a:ext cx="808059" cy="808059"/>
          </a:xfrm>
          <a:custGeom>
            <a:avLst/>
            <a:gdLst/>
            <a:ahLst/>
            <a:cxnLst/>
            <a:rect r="r" b="b" t="t" l="l"/>
            <a:pathLst>
              <a:path h="808059" w="808059">
                <a:moveTo>
                  <a:pt x="0" y="0"/>
                </a:moveTo>
                <a:lnTo>
                  <a:pt x="808059" y="0"/>
                </a:lnTo>
                <a:lnTo>
                  <a:pt x="808059" y="808058"/>
                </a:lnTo>
                <a:lnTo>
                  <a:pt x="0" y="8080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388963" y="4290118"/>
            <a:ext cx="6870337" cy="398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1"/>
              </a:lnSpc>
            </a:pPr>
            <a:r>
              <a:rPr lang="en-US" sz="2088" spc="-4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una Actuación Educativa de Éxito.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388963" y="5338026"/>
            <a:ext cx="6870337" cy="81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1"/>
              </a:lnSpc>
            </a:pPr>
            <a:r>
              <a:rPr lang="en-US" sz="2088" spc="-4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una actuación educativa que mejora la comprensión lectora del alumnado.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388963" y="6767787"/>
            <a:ext cx="6870337" cy="81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1"/>
              </a:lnSpc>
            </a:pPr>
            <a:r>
              <a:rPr lang="en-US" sz="2088" spc="-4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una actuación que permite la interacción y el diálogo entre las personas que la realizan.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88963" y="8195227"/>
            <a:ext cx="6870337" cy="81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41"/>
              </a:lnSpc>
            </a:pPr>
            <a:r>
              <a:rPr lang="en-US" sz="2088" spc="-4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Es una actuación que mejora la convivencia entre las personas que la realizan.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79146" y="-1203708"/>
            <a:ext cx="12625727" cy="12908092"/>
          </a:xfrm>
          <a:custGeom>
            <a:avLst/>
            <a:gdLst/>
            <a:ahLst/>
            <a:cxnLst/>
            <a:rect r="r" b="b" t="t" l="l"/>
            <a:pathLst>
              <a:path h="12908092" w="12625727">
                <a:moveTo>
                  <a:pt x="0" y="0"/>
                </a:moveTo>
                <a:lnTo>
                  <a:pt x="12625727" y="0"/>
                </a:lnTo>
                <a:lnTo>
                  <a:pt x="12625727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18040">
            <a:off x="15373872" y="-6097987"/>
            <a:ext cx="4770522" cy="9788560"/>
          </a:xfrm>
          <a:custGeom>
            <a:avLst/>
            <a:gdLst/>
            <a:ahLst/>
            <a:cxnLst/>
            <a:rect r="r" b="b" t="t" l="l"/>
            <a:pathLst>
              <a:path h="9788560" w="4770522">
                <a:moveTo>
                  <a:pt x="0" y="0"/>
                </a:moveTo>
                <a:lnTo>
                  <a:pt x="4770522" y="0"/>
                </a:lnTo>
                <a:lnTo>
                  <a:pt x="4770522" y="9788559"/>
                </a:lnTo>
                <a:lnTo>
                  <a:pt x="0" y="9788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7" t="0" r="-257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484824">
            <a:off x="15359765" y="4367556"/>
            <a:ext cx="7636093" cy="6652946"/>
          </a:xfrm>
          <a:custGeom>
            <a:avLst/>
            <a:gdLst/>
            <a:ahLst/>
            <a:cxnLst/>
            <a:rect r="r" b="b" t="t" l="l"/>
            <a:pathLst>
              <a:path h="6652946" w="7636093">
                <a:moveTo>
                  <a:pt x="0" y="0"/>
                </a:moveTo>
                <a:lnTo>
                  <a:pt x="7636093" y="0"/>
                </a:lnTo>
                <a:lnTo>
                  <a:pt x="7636093" y="6652946"/>
                </a:lnTo>
                <a:lnTo>
                  <a:pt x="0" y="6652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632180">
            <a:off x="16623623" y="1689036"/>
            <a:ext cx="3780147" cy="5199536"/>
          </a:xfrm>
          <a:custGeom>
            <a:avLst/>
            <a:gdLst/>
            <a:ahLst/>
            <a:cxnLst/>
            <a:rect r="r" b="b" t="t" l="l"/>
            <a:pathLst>
              <a:path h="5199536" w="3780147">
                <a:moveTo>
                  <a:pt x="0" y="0"/>
                </a:moveTo>
                <a:lnTo>
                  <a:pt x="3780147" y="0"/>
                </a:lnTo>
                <a:lnTo>
                  <a:pt x="3780147" y="5199535"/>
                </a:lnTo>
                <a:lnTo>
                  <a:pt x="0" y="5199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901" t="0" r="-3901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5494974">
            <a:off x="13796815" y="8059782"/>
            <a:ext cx="6101966" cy="4454435"/>
          </a:xfrm>
          <a:custGeom>
            <a:avLst/>
            <a:gdLst/>
            <a:ahLst/>
            <a:cxnLst/>
            <a:rect r="r" b="b" t="t" l="l"/>
            <a:pathLst>
              <a:path h="4454435" w="6101966">
                <a:moveTo>
                  <a:pt x="6101966" y="0"/>
                </a:moveTo>
                <a:lnTo>
                  <a:pt x="0" y="0"/>
                </a:lnTo>
                <a:lnTo>
                  <a:pt x="0" y="4454436"/>
                </a:lnTo>
                <a:lnTo>
                  <a:pt x="6101966" y="4454436"/>
                </a:lnTo>
                <a:lnTo>
                  <a:pt x="6101966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78018" y="3626093"/>
            <a:ext cx="10634701" cy="7385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20"/>
              </a:lnSpc>
            </a:pPr>
            <a:r>
              <a:rPr lang="en-US" sz="4300">
                <a:solidFill>
                  <a:srgbClr val="2C2827"/>
                </a:solidFill>
                <a:latin typeface="Beth Ellen"/>
                <a:ea typeface="Beth Ellen"/>
                <a:cs typeface="Beth Ellen"/>
                <a:sym typeface="Beth Ellen"/>
              </a:rPr>
              <a:t>Tipos de tertulias llevadas a cabo.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078018" y="4850288"/>
            <a:ext cx="8903896" cy="1666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81" indent="-345440" lvl="1">
              <a:lnSpc>
                <a:spcPts val="8000"/>
              </a:lnSpc>
              <a:buFont typeface="Arial"/>
              <a:buChar char="•"/>
            </a:pPr>
            <a:r>
              <a:rPr lang="en-US" sz="3200">
                <a:solidFill>
                  <a:srgbClr val="2C282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Tertulia pedagógica</a:t>
            </a:r>
          </a:p>
          <a:p>
            <a:pPr algn="l" marL="690881" indent="-345440" lvl="1">
              <a:lnSpc>
                <a:spcPts val="4480"/>
              </a:lnSpc>
              <a:buFont typeface="Arial"/>
              <a:buChar char="•"/>
            </a:pPr>
            <a:r>
              <a:rPr lang="en-US" sz="3200">
                <a:solidFill>
                  <a:srgbClr val="2C282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Tertulia literaria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775675" y="-2350751"/>
            <a:ext cx="20774401" cy="9574511"/>
          </a:xfrm>
          <a:custGeom>
            <a:avLst/>
            <a:gdLst/>
            <a:ahLst/>
            <a:cxnLst/>
            <a:rect r="r" b="b" t="t" l="l"/>
            <a:pathLst>
              <a:path h="9574511" w="20774401">
                <a:moveTo>
                  <a:pt x="0" y="0"/>
                </a:moveTo>
                <a:lnTo>
                  <a:pt x="20774401" y="0"/>
                </a:lnTo>
                <a:lnTo>
                  <a:pt x="20774401" y="9574511"/>
                </a:lnTo>
                <a:lnTo>
                  <a:pt x="0" y="9574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-121828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179309">
            <a:off x="5517537" y="-1436879"/>
            <a:ext cx="6602661" cy="3383864"/>
          </a:xfrm>
          <a:custGeom>
            <a:avLst/>
            <a:gdLst/>
            <a:ahLst/>
            <a:cxnLst/>
            <a:rect r="r" b="b" t="t" l="l"/>
            <a:pathLst>
              <a:path h="3383864" w="6602661">
                <a:moveTo>
                  <a:pt x="0" y="0"/>
                </a:moveTo>
                <a:lnTo>
                  <a:pt x="6602662" y="0"/>
                </a:lnTo>
                <a:lnTo>
                  <a:pt x="6602662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0095476">
            <a:off x="12636877" y="-277453"/>
            <a:ext cx="7411184" cy="3381353"/>
          </a:xfrm>
          <a:custGeom>
            <a:avLst/>
            <a:gdLst/>
            <a:ahLst/>
            <a:cxnLst/>
            <a:rect r="r" b="b" t="t" l="l"/>
            <a:pathLst>
              <a:path h="3381353" w="7411184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9686266">
            <a:off x="-1253689" y="-1235387"/>
            <a:ext cx="8349258" cy="3037043"/>
          </a:xfrm>
          <a:custGeom>
            <a:avLst/>
            <a:gdLst/>
            <a:ahLst/>
            <a:cxnLst/>
            <a:rect r="r" b="b" t="t" l="l"/>
            <a:pathLst>
              <a:path h="3037043" w="8349258">
                <a:moveTo>
                  <a:pt x="0" y="0"/>
                </a:moveTo>
                <a:lnTo>
                  <a:pt x="8349258" y="0"/>
                </a:lnTo>
                <a:lnTo>
                  <a:pt x="8349258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72324">
            <a:off x="3829456" y="-1231714"/>
            <a:ext cx="4036266" cy="3970677"/>
          </a:xfrm>
          <a:custGeom>
            <a:avLst/>
            <a:gdLst/>
            <a:ahLst/>
            <a:cxnLst/>
            <a:rect r="r" b="b" t="t" l="l"/>
            <a:pathLst>
              <a:path h="3970677" w="4036266">
                <a:moveTo>
                  <a:pt x="0" y="0"/>
                </a:moveTo>
                <a:lnTo>
                  <a:pt x="4036266" y="0"/>
                </a:lnTo>
                <a:lnTo>
                  <a:pt x="4036266" y="3970677"/>
                </a:lnTo>
                <a:lnTo>
                  <a:pt x="0" y="39706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800000">
            <a:off x="10293929" y="-406924"/>
            <a:ext cx="4152859" cy="3095255"/>
          </a:xfrm>
          <a:custGeom>
            <a:avLst/>
            <a:gdLst/>
            <a:ahLst/>
            <a:cxnLst/>
            <a:rect r="r" b="b" t="t" l="l"/>
            <a:pathLst>
              <a:path h="3095255" w="4152859">
                <a:moveTo>
                  <a:pt x="0" y="0"/>
                </a:moveTo>
                <a:lnTo>
                  <a:pt x="4152859" y="0"/>
                </a:lnTo>
                <a:lnTo>
                  <a:pt x="4152859" y="3095255"/>
                </a:lnTo>
                <a:lnTo>
                  <a:pt x="0" y="30952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480785" y="2688331"/>
            <a:ext cx="9326430" cy="723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b="true" sz="4800" spc="96">
                <a:solidFill>
                  <a:srgbClr val="18141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¿Qué se pretende potenciar?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625990" y="4626159"/>
            <a:ext cx="1066690" cy="1066690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311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732513" y="6512794"/>
            <a:ext cx="12642293" cy="768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105"/>
              </a:lnSpc>
            </a:pPr>
            <a:r>
              <a:rPr lang="en-US" sz="1940" spc="-3">
                <a:solidFill>
                  <a:srgbClr val="72311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Con las aportaciones se generan un intercambio dialógico y unas interacciones que promueven  la construcción de nuevos conocimientos.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732513" y="4796878"/>
            <a:ext cx="9846475" cy="359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61"/>
              </a:lnSpc>
            </a:pPr>
            <a:r>
              <a:rPr lang="en-US" sz="1913" spc="-3">
                <a:solidFill>
                  <a:srgbClr val="72311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 todas las personas participantes expongan su interpretación sobre el texto leído.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32513" y="8594279"/>
            <a:ext cx="9549836" cy="3599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61"/>
              </a:lnSpc>
            </a:pPr>
            <a:r>
              <a:rPr lang="en-US" sz="1913" spc="-3">
                <a:solidFill>
                  <a:srgbClr val="72311D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Que  el alumnado mejore la comprensión lectora a través de la conexión con el texto.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55872" y="4863553"/>
            <a:ext cx="1006926" cy="5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b="true" sz="3438" spc="-120">
                <a:solidFill>
                  <a:srgbClr val="F6ECE4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655872" y="6406404"/>
            <a:ext cx="1066690" cy="1066690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311D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685754" y="6643798"/>
            <a:ext cx="1006926" cy="5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b="true" sz="3438" spc="-120">
                <a:solidFill>
                  <a:srgbClr val="F6ECE4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2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685754" y="8163973"/>
            <a:ext cx="1066690" cy="106669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2311D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60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715636" y="8401367"/>
            <a:ext cx="1006926" cy="5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6"/>
              </a:lnSpc>
            </a:pPr>
            <a:r>
              <a:rPr lang="en-US" b="true" sz="3438" spc="-120">
                <a:solidFill>
                  <a:srgbClr val="F6ECE4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0188004">
            <a:off x="58343" y="1080882"/>
            <a:ext cx="8392288" cy="8579975"/>
          </a:xfrm>
          <a:custGeom>
            <a:avLst/>
            <a:gdLst/>
            <a:ahLst/>
            <a:cxnLst/>
            <a:rect r="r" b="b" t="t" l="l"/>
            <a:pathLst>
              <a:path h="8579975" w="8392288">
                <a:moveTo>
                  <a:pt x="0" y="0"/>
                </a:moveTo>
                <a:lnTo>
                  <a:pt x="8392288" y="0"/>
                </a:lnTo>
                <a:lnTo>
                  <a:pt x="8392288" y="8579975"/>
                </a:lnTo>
                <a:lnTo>
                  <a:pt x="0" y="85799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072091"/>
            <a:ext cx="6251532" cy="4844937"/>
          </a:xfrm>
          <a:custGeom>
            <a:avLst/>
            <a:gdLst/>
            <a:ahLst/>
            <a:cxnLst/>
            <a:rect r="r" b="b" t="t" l="l"/>
            <a:pathLst>
              <a:path h="4844937" w="6251532">
                <a:moveTo>
                  <a:pt x="0" y="0"/>
                </a:moveTo>
                <a:lnTo>
                  <a:pt x="6251532" y="0"/>
                </a:lnTo>
                <a:lnTo>
                  <a:pt x="6251532" y="4844937"/>
                </a:lnTo>
                <a:lnTo>
                  <a:pt x="0" y="4844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850863" y="795337"/>
            <a:ext cx="7408437" cy="476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3200" spc="224">
                <a:solidFill>
                  <a:srgbClr val="000000"/>
                </a:solidFill>
                <a:latin typeface="Beth Ellen"/>
                <a:ea typeface="Beth Ellen"/>
                <a:cs typeface="Beth Ellen"/>
                <a:sym typeface="Beth Ellen"/>
              </a:rPr>
              <a:t>Tertulias literarias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792378" y="2237701"/>
            <a:ext cx="7930851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 familias: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 invita a las familias a que lean textos pedagógicos para posterior tertulia con ellas.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792378" y="3667799"/>
            <a:ext cx="7615295" cy="3348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 alumnado: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 escogen textos/libros de literatura clásica para leer y tertuliar con el alumnado. Esas obras clásicas aportan conocimiento, mejora del vocabulario, mayor comprensión de la situación histórica, mejor calidad de la literatura, y en definitiva marcan historia en las diferentes culturas, constituyéndose referentes culturales de primer orden para comprender y reflexionar sobre el mundo.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92378" y="7585710"/>
            <a:ext cx="7930851" cy="1672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 alumnado y familias: </a:t>
            </a: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 invita a las familias a tertuliar las obras literarias clásicas que se están trabajando en el aula con el alumnado. Estas sesiones se hacen de forma conjunta alumnado, profesorado y familias.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56189" y="7478678"/>
            <a:ext cx="19425232" cy="6923122"/>
          </a:xfrm>
          <a:custGeom>
            <a:avLst/>
            <a:gdLst/>
            <a:ahLst/>
            <a:cxnLst/>
            <a:rect r="r" b="b" t="t" l="l"/>
            <a:pathLst>
              <a:path h="6923122" w="19425232">
                <a:moveTo>
                  <a:pt x="0" y="0"/>
                </a:moveTo>
                <a:lnTo>
                  <a:pt x="19425233" y="0"/>
                </a:lnTo>
                <a:lnTo>
                  <a:pt x="19425233" y="6923122"/>
                </a:lnTo>
                <a:lnTo>
                  <a:pt x="0" y="69231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2379" r="0" b="-3350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408872" y="1019175"/>
            <a:ext cx="15470257" cy="78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5100" spc="433">
                <a:solidFill>
                  <a:srgbClr val="2C2827"/>
                </a:solidFill>
                <a:latin typeface="Beth Ellen"/>
                <a:ea typeface="Beth Ellen"/>
                <a:cs typeface="Beth Ellen"/>
                <a:sym typeface="Beth Ellen"/>
              </a:rPr>
              <a:t>Textos utilizados en las pedagógicas.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448852" y="3105149"/>
            <a:ext cx="11615152" cy="2038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2C282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Proyecto Includ-ed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2C282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Aprendizaje Dialógico y convivencia escolar. Guía para las escuelas.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4479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640214" y="6063857"/>
            <a:ext cx="4830116" cy="2829643"/>
          </a:xfrm>
          <a:custGeom>
            <a:avLst/>
            <a:gdLst/>
            <a:ahLst/>
            <a:cxnLst/>
            <a:rect r="r" b="b" t="t" l="l"/>
            <a:pathLst>
              <a:path h="2829643" w="4830116">
                <a:moveTo>
                  <a:pt x="0" y="0"/>
                </a:moveTo>
                <a:lnTo>
                  <a:pt x="4830116" y="0"/>
                </a:lnTo>
                <a:lnTo>
                  <a:pt x="4830116" y="2829643"/>
                </a:lnTo>
                <a:lnTo>
                  <a:pt x="0" y="2829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07870" y="6063857"/>
            <a:ext cx="4872261" cy="2718315"/>
          </a:xfrm>
          <a:custGeom>
            <a:avLst/>
            <a:gdLst/>
            <a:ahLst/>
            <a:cxnLst/>
            <a:rect r="r" b="b" t="t" l="l"/>
            <a:pathLst>
              <a:path h="2718315" w="4872261">
                <a:moveTo>
                  <a:pt x="0" y="0"/>
                </a:moveTo>
                <a:lnTo>
                  <a:pt x="4872260" y="0"/>
                </a:lnTo>
                <a:lnTo>
                  <a:pt x="4872260" y="2718315"/>
                </a:lnTo>
                <a:lnTo>
                  <a:pt x="0" y="27183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818380" y="6002735"/>
            <a:ext cx="5035968" cy="2773979"/>
          </a:xfrm>
          <a:custGeom>
            <a:avLst/>
            <a:gdLst/>
            <a:ahLst/>
            <a:cxnLst/>
            <a:rect r="r" b="b" t="t" l="l"/>
            <a:pathLst>
              <a:path h="2773979" w="5035968">
                <a:moveTo>
                  <a:pt x="0" y="0"/>
                </a:moveTo>
                <a:lnTo>
                  <a:pt x="5035969" y="0"/>
                </a:lnTo>
                <a:lnTo>
                  <a:pt x="5035969" y="2773979"/>
                </a:lnTo>
                <a:lnTo>
                  <a:pt x="0" y="27739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-53870" y="9440618"/>
            <a:ext cx="18395741" cy="18807147"/>
          </a:xfrm>
          <a:custGeom>
            <a:avLst/>
            <a:gdLst/>
            <a:ahLst/>
            <a:cxnLst/>
            <a:rect r="r" b="b" t="t" l="l"/>
            <a:pathLst>
              <a:path h="18807147" w="18395741">
                <a:moveTo>
                  <a:pt x="0" y="0"/>
                </a:moveTo>
                <a:lnTo>
                  <a:pt x="18395740" y="0"/>
                </a:lnTo>
                <a:lnTo>
                  <a:pt x="18395740" y="18807148"/>
                </a:lnTo>
                <a:lnTo>
                  <a:pt x="0" y="18807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620690">
            <a:off x="6180122" y="8591349"/>
            <a:ext cx="6602661" cy="3383864"/>
          </a:xfrm>
          <a:custGeom>
            <a:avLst/>
            <a:gdLst/>
            <a:ahLst/>
            <a:cxnLst/>
            <a:rect r="r" b="b" t="t" l="l"/>
            <a:pathLst>
              <a:path h="3383864" w="6602661">
                <a:moveTo>
                  <a:pt x="0" y="0"/>
                </a:moveTo>
                <a:lnTo>
                  <a:pt x="6602661" y="0"/>
                </a:lnTo>
                <a:lnTo>
                  <a:pt x="6602661" y="3383864"/>
                </a:lnTo>
                <a:lnTo>
                  <a:pt x="0" y="33838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704523">
            <a:off x="-1747741" y="7434434"/>
            <a:ext cx="7411184" cy="3381353"/>
          </a:xfrm>
          <a:custGeom>
            <a:avLst/>
            <a:gdLst/>
            <a:ahLst/>
            <a:cxnLst/>
            <a:rect r="r" b="b" t="t" l="l"/>
            <a:pathLst>
              <a:path h="3381353" w="7411184">
                <a:moveTo>
                  <a:pt x="0" y="0"/>
                </a:moveTo>
                <a:lnTo>
                  <a:pt x="7411184" y="0"/>
                </a:lnTo>
                <a:lnTo>
                  <a:pt x="7411184" y="3381353"/>
                </a:lnTo>
                <a:lnTo>
                  <a:pt x="0" y="33813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113733">
            <a:off x="11204752" y="8736678"/>
            <a:ext cx="8349258" cy="3037043"/>
          </a:xfrm>
          <a:custGeom>
            <a:avLst/>
            <a:gdLst/>
            <a:ahLst/>
            <a:cxnLst/>
            <a:rect r="r" b="b" t="t" l="l"/>
            <a:pathLst>
              <a:path h="3037043" w="8349258">
                <a:moveTo>
                  <a:pt x="0" y="0"/>
                </a:moveTo>
                <a:lnTo>
                  <a:pt x="8349257" y="0"/>
                </a:lnTo>
                <a:lnTo>
                  <a:pt x="8349257" y="3037043"/>
                </a:lnTo>
                <a:lnTo>
                  <a:pt x="0" y="3037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2754003" y="7758126"/>
            <a:ext cx="5173140" cy="3776392"/>
          </a:xfrm>
          <a:custGeom>
            <a:avLst/>
            <a:gdLst/>
            <a:ahLst/>
            <a:cxnLst/>
            <a:rect r="r" b="b" t="t" l="l"/>
            <a:pathLst>
              <a:path h="3776392" w="5173140">
                <a:moveTo>
                  <a:pt x="5173140" y="0"/>
                </a:moveTo>
                <a:lnTo>
                  <a:pt x="0" y="0"/>
                </a:lnTo>
                <a:lnTo>
                  <a:pt x="0" y="3776392"/>
                </a:lnTo>
                <a:lnTo>
                  <a:pt x="5173140" y="3776392"/>
                </a:lnTo>
                <a:lnTo>
                  <a:pt x="517314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057030">
            <a:off x="10722254" y="7767074"/>
            <a:ext cx="3399008" cy="4120009"/>
          </a:xfrm>
          <a:custGeom>
            <a:avLst/>
            <a:gdLst/>
            <a:ahLst/>
            <a:cxnLst/>
            <a:rect r="r" b="b" t="t" l="l"/>
            <a:pathLst>
              <a:path h="4120009" w="3399008">
                <a:moveTo>
                  <a:pt x="0" y="0"/>
                </a:moveTo>
                <a:lnTo>
                  <a:pt x="3399008" y="0"/>
                </a:lnTo>
                <a:lnTo>
                  <a:pt x="3399008" y="4120009"/>
                </a:lnTo>
                <a:lnTo>
                  <a:pt x="0" y="41200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08872" y="1488922"/>
            <a:ext cx="15470257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459">
                <a:solidFill>
                  <a:srgbClr val="2C2827"/>
                </a:solidFill>
                <a:latin typeface="Beth Ellen"/>
                <a:ea typeface="Beth Ellen"/>
                <a:cs typeface="Beth Ellen"/>
                <a:sym typeface="Beth Ellen"/>
              </a:rPr>
              <a:t>Textos utilizados en las literarias.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322255" y="3840189"/>
            <a:ext cx="2499490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2C282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Etapa de Infantil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172013" y="3840189"/>
            <a:ext cx="2499490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true">
                <a:solidFill>
                  <a:srgbClr val="2C282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Etapa de Primaria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7765" y="5470504"/>
            <a:ext cx="7828470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2C282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Cuentos clásicos y fábulas.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200158" y="5150719"/>
            <a:ext cx="9059142" cy="860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C282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2º Educación Primaria: La vuelta al mundo en 80 días. Ed. Anaya.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C282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3º Educación Primaria: La Odisea contada a los niños. Ed. EDEBÉ.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284164" y="-1086007"/>
            <a:ext cx="12625727" cy="12908092"/>
          </a:xfrm>
          <a:custGeom>
            <a:avLst/>
            <a:gdLst/>
            <a:ahLst/>
            <a:cxnLst/>
            <a:rect r="r" b="b" t="t" l="l"/>
            <a:pathLst>
              <a:path h="12908092" w="12625727">
                <a:moveTo>
                  <a:pt x="0" y="0"/>
                </a:moveTo>
                <a:lnTo>
                  <a:pt x="12625728" y="0"/>
                </a:lnTo>
                <a:lnTo>
                  <a:pt x="12625728" y="12908092"/>
                </a:lnTo>
                <a:lnTo>
                  <a:pt x="0" y="12908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6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319964" y="-2831885"/>
            <a:ext cx="7838713" cy="6604116"/>
          </a:xfrm>
          <a:custGeom>
            <a:avLst/>
            <a:gdLst/>
            <a:ahLst/>
            <a:cxnLst/>
            <a:rect r="r" b="b" t="t" l="l"/>
            <a:pathLst>
              <a:path h="6604116" w="7838713">
                <a:moveTo>
                  <a:pt x="0" y="0"/>
                </a:moveTo>
                <a:lnTo>
                  <a:pt x="7838713" y="0"/>
                </a:lnTo>
                <a:lnTo>
                  <a:pt x="7838713" y="6604116"/>
                </a:lnTo>
                <a:lnTo>
                  <a:pt x="0" y="6604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792246" y="2543591"/>
            <a:ext cx="9584491" cy="5882482"/>
          </a:xfrm>
          <a:custGeom>
            <a:avLst/>
            <a:gdLst/>
            <a:ahLst/>
            <a:cxnLst/>
            <a:rect r="r" b="b" t="t" l="l"/>
            <a:pathLst>
              <a:path h="5882482" w="9584491">
                <a:moveTo>
                  <a:pt x="0" y="0"/>
                </a:moveTo>
                <a:lnTo>
                  <a:pt x="9584492" y="0"/>
                </a:lnTo>
                <a:lnTo>
                  <a:pt x="9584492" y="5882482"/>
                </a:lnTo>
                <a:lnTo>
                  <a:pt x="0" y="58824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3485346" y="7574074"/>
            <a:ext cx="8457093" cy="4334260"/>
          </a:xfrm>
          <a:custGeom>
            <a:avLst/>
            <a:gdLst/>
            <a:ahLst/>
            <a:cxnLst/>
            <a:rect r="r" b="b" t="t" l="l"/>
            <a:pathLst>
              <a:path h="4334260" w="8457093">
                <a:moveTo>
                  <a:pt x="0" y="0"/>
                </a:moveTo>
                <a:lnTo>
                  <a:pt x="8457092" y="0"/>
                </a:lnTo>
                <a:lnTo>
                  <a:pt x="8457092" y="4334260"/>
                </a:lnTo>
                <a:lnTo>
                  <a:pt x="0" y="43342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DAGdsLFTO0k</dc:identifier>
  <dcterms:modified xsi:type="dcterms:W3CDTF">2011-08-01T06:04:30Z</dcterms:modified>
  <cp:revision>1</cp:revision>
  <dc:title>Colorful Handcrafted Literature Creative Education Presentation</dc:title>
</cp:coreProperties>
</file>