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3" r:id="rId3"/>
    <p:sldId id="257" r:id="rId4"/>
    <p:sldId id="258" r:id="rId5"/>
    <p:sldId id="260" r:id="rId6"/>
    <p:sldId id="259" r:id="rId7"/>
    <p:sldId id="261" r:id="rId8"/>
    <p:sldId id="269" r:id="rId9"/>
    <p:sldId id="262" r:id="rId10"/>
    <p:sldId id="264" r:id="rId11"/>
    <p:sldId id="263" r:id="rId12"/>
    <p:sldId id="266" r:id="rId13"/>
    <p:sldId id="267" r:id="rId14"/>
    <p:sldId id="268" r:id="rId15"/>
    <p:sldId id="270" r:id="rId16"/>
    <p:sldId id="271" r:id="rId17"/>
    <p:sldId id="272" r:id="rId18"/>
    <p:sldId id="265"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C3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7F5FF-F4F6-4798-8EEB-6C150752857E}" type="datetimeFigureOut">
              <a:rPr lang="es-ES" smtClean="0"/>
              <a:pPr/>
              <a:t>19/01/2016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42DC6-2780-4A27-962C-DFD725D8F5C7}" type="slidenum">
              <a:rPr lang="es-ES" smtClean="0"/>
              <a:pPr/>
              <a:t>‹Nº›</a:t>
            </a:fld>
            <a:endParaRPr lang="es-ES"/>
          </a:p>
        </p:txBody>
      </p:sp>
    </p:spTree>
    <p:extLst>
      <p:ext uri="{BB962C8B-B14F-4D97-AF65-F5344CB8AC3E}">
        <p14:creationId xmlns:p14="http://schemas.microsoft.com/office/powerpoint/2010/main" val="19203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542DC6-2780-4A27-962C-DFD725D8F5C7}"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5AB7ED6-92D4-472A-B7B4-45045A2295C4}" type="datetime1">
              <a:rPr lang="es-ES" smtClean="0"/>
              <a:pPr/>
              <a:t>19/01/2016</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transition spd="med">
    <p:fade/>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2D35B2F-6D00-436C-B604-9CB6698684BD}" type="datetime1">
              <a:rPr lang="es-ES" smtClean="0"/>
              <a:pPr/>
              <a:t>19/01/2016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fade/>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352EF3F-7EDA-47B8-B912-599AF7DC71A9}" type="datetime1">
              <a:rPr lang="es-ES" smtClean="0"/>
              <a:pPr/>
              <a:t>19/01/2016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fade/>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1C5FCCD-9DEC-4043-8EBD-3A86E3372119}" type="datetime1">
              <a:rPr lang="es-ES" smtClean="0"/>
              <a:pPr/>
              <a:t>19/01/2016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med">
    <p:fade/>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95E79F9-2B0B-4C19-9F57-1FAE0FEC5A2D}" type="datetime1">
              <a:rPr lang="es-ES" smtClean="0"/>
              <a:pPr/>
              <a:t>19/01/2016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med">
    <p:fade/>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599F993-A2BB-4119-9044-F885A4BA7AEF}" type="datetime1">
              <a:rPr lang="es-ES" smtClean="0"/>
              <a:pPr/>
              <a:t>19/01/2016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med">
    <p:fade/>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D028A2C-CBF8-4FFC-B1F9-86ADCAC12EA1}" type="datetime1">
              <a:rPr lang="es-ES" smtClean="0"/>
              <a:pPr/>
              <a:t>19/01/2016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fade/>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2E7B163C-D561-4C34-9187-99DC4A7BB80F}" type="datetime1">
              <a:rPr lang="es-ES" smtClean="0"/>
              <a:pPr/>
              <a:t>19/01/2016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med">
    <p:fade/>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95FA718-9B92-491C-A0B3-C4C74BEF0661}" type="datetime1">
              <a:rPr lang="es-ES" smtClean="0"/>
              <a:pPr/>
              <a:t>19/01/2016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fade/>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1C8326C7-89D9-4782-86A7-26FB916827BB}" type="datetime1">
              <a:rPr lang="es-ES" smtClean="0"/>
              <a:pPr/>
              <a:t>19/01/2016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fade/>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AFF7F9E-210F-480B-9095-A1D32AF65363}" type="datetime1">
              <a:rPr lang="es-ES" smtClean="0"/>
              <a:pPr/>
              <a:t>19/01/2016</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med">
    <p:fade/>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901D3EF-DD21-4A0A-9B40-E02B3FFE0215}" type="datetime1">
              <a:rPr lang="es-ES" smtClean="0"/>
              <a:pPr/>
              <a:t>19/01/2016</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sndAc>
      <p:stSnd>
        <p:snd r:embed="rId13" name="type.wav"/>
      </p:stSnd>
    </p:sndAc>
  </p:transition>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sz="7200" dirty="0" smtClean="0">
                <a:latin typeface="Lucida Handwriting" pitchFamily="66" charset="0"/>
              </a:rPr>
              <a:t>Semántica</a:t>
            </a:r>
            <a:r>
              <a:rPr lang="es-ES" dirty="0" smtClean="0">
                <a:latin typeface="Lucida Handwriting" pitchFamily="66" charset="0"/>
              </a:rPr>
              <a:t> </a:t>
            </a:r>
            <a:endParaRPr lang="es-ES" dirty="0">
              <a:latin typeface="Lucida Handwriting" pitchFamily="66" charset="0"/>
            </a:endParaRPr>
          </a:p>
        </p:txBody>
      </p:sp>
      <p:sp>
        <p:nvSpPr>
          <p:cNvPr id="3" name="2 Subtítulo"/>
          <p:cNvSpPr>
            <a:spLocks noGrp="1"/>
          </p:cNvSpPr>
          <p:nvPr>
            <p:ph type="subTitle" idx="1"/>
          </p:nvPr>
        </p:nvSpPr>
        <p:spPr>
          <a:xfrm>
            <a:off x="395536" y="3611607"/>
            <a:ext cx="8424936" cy="1199704"/>
          </a:xfrm>
        </p:spPr>
        <p:txBody>
          <a:bodyPr/>
          <a:lstStyle/>
          <a:p>
            <a:pPr algn="ctr"/>
            <a:r>
              <a:rPr lang="es-ES" sz="3600" b="1" dirty="0" smtClean="0">
                <a:latin typeface="Lucida Handwriting" pitchFamily="66" charset="0"/>
              </a:rPr>
              <a:t>Relaciones  de  significado</a:t>
            </a:r>
            <a:r>
              <a:rPr lang="es-ES" dirty="0" smtClean="0">
                <a:latin typeface="Lucida Handwriting" pitchFamily="66" charset="0"/>
              </a:rPr>
              <a:t>.</a:t>
            </a:r>
            <a:endParaRPr lang="es-ES" dirty="0">
              <a:latin typeface="Lucida Handwriting" pitchFamily="66"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schemeClr val="tx2">
                    <a:lumMod val="75000"/>
                  </a:schemeClr>
                </a:solidFill>
              </a:rPr>
              <a:pPr/>
              <a:t>1</a:t>
            </a:fld>
            <a:endParaRPr lang="es-ES" dirty="0">
              <a:solidFill>
                <a:schemeClr val="tx2">
                  <a:lumMod val="75000"/>
                </a:schemeClr>
              </a:solidFill>
            </a:endParaRPr>
          </a:p>
        </p:txBody>
      </p:sp>
      <p:sp>
        <p:nvSpPr>
          <p:cNvPr id="5" name="4 Marcador de pie de página"/>
          <p:cNvSpPr>
            <a:spLocks noGrp="1"/>
          </p:cNvSpPr>
          <p:nvPr>
            <p:ph type="ftr" sz="quarter" idx="11"/>
          </p:nvPr>
        </p:nvSpPr>
        <p:spPr>
          <a:xfrm>
            <a:off x="4380072" y="6525344"/>
            <a:ext cx="3072248" cy="247725"/>
          </a:xfrm>
        </p:spPr>
        <p:txBody>
          <a:bodyPr/>
          <a:lstStyle/>
          <a:p>
            <a:r>
              <a:rPr lang="es-ES" sz="1400" b="1" dirty="0" smtClean="0">
                <a:solidFill>
                  <a:schemeClr val="tx2">
                    <a:lumMod val="75000"/>
                  </a:schemeClr>
                </a:solidFill>
              </a:rPr>
              <a:t>Mª Dolores Vicente Sánchez  Semántica </a:t>
            </a:r>
            <a:endParaRPr lang="es-ES" sz="1400" b="1" dirty="0">
              <a:solidFill>
                <a:schemeClr val="tx2">
                  <a:lumMod val="75000"/>
                </a:schemeClr>
              </a:solidFill>
            </a:endParaRPr>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slide(from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iterate type="lt">
                                    <p:tmPct val="5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Left)">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260648"/>
            <a:ext cx="5976664" cy="461665"/>
          </a:xfrm>
          <a:prstGeom prst="rect">
            <a:avLst/>
          </a:prstGeom>
          <a:noFill/>
        </p:spPr>
        <p:txBody>
          <a:bodyPr wrap="square" rtlCol="0">
            <a:spAutoFit/>
          </a:bodyPr>
          <a:lstStyle/>
          <a:p>
            <a:r>
              <a:rPr lang="es-ES" sz="2400" b="1" dirty="0" smtClean="0">
                <a:latin typeface="Lucida Handwriting" pitchFamily="66" charset="0"/>
              </a:rPr>
              <a:t>RELACIONES SEMÁNTICAS.</a:t>
            </a:r>
            <a:endParaRPr lang="es-ES" sz="2400" b="1" dirty="0">
              <a:latin typeface="Lucida Handwriting" pitchFamily="66" charset="0"/>
            </a:endParaRPr>
          </a:p>
        </p:txBody>
      </p:sp>
      <p:sp>
        <p:nvSpPr>
          <p:cNvPr id="10" name="9 CuadroTexto"/>
          <p:cNvSpPr txBox="1"/>
          <p:nvPr/>
        </p:nvSpPr>
        <p:spPr>
          <a:xfrm>
            <a:off x="323528" y="764704"/>
            <a:ext cx="4032448" cy="5816441"/>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scene3d>
            <a:camera prst="orthographicFront"/>
            <a:lightRig rig="threePt" dir="t"/>
          </a:scene3d>
          <a:sp3d>
            <a:bevelT prst="convex"/>
          </a:sp3d>
        </p:spPr>
        <p:txBody>
          <a:bodyPr wrap="square" rtlCol="0">
            <a:spAutoFit/>
          </a:bodyPr>
          <a:lstStyle/>
          <a:p>
            <a:r>
              <a:rPr lang="es-ES" sz="2400" b="1" dirty="0" smtClean="0"/>
              <a:t>POLISEMIA: </a:t>
            </a:r>
            <a:r>
              <a:rPr lang="es-ES" dirty="0" smtClean="0"/>
              <a:t>relación semántica entre palabras con igual significante y distinto significado.</a:t>
            </a:r>
            <a:r>
              <a:rPr lang="es-ES" sz="2400" dirty="0" smtClean="0"/>
              <a:t> </a:t>
            </a:r>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a:p>
        </p:txBody>
      </p:sp>
      <p:sp>
        <p:nvSpPr>
          <p:cNvPr id="18" name="17 Rectángulo"/>
          <p:cNvSpPr/>
          <p:nvPr/>
        </p:nvSpPr>
        <p:spPr>
          <a:xfrm>
            <a:off x="1115616" y="2492896"/>
            <a:ext cx="2520280" cy="3744000"/>
          </a:xfrm>
          <a:prstGeom prst="rect">
            <a:avLst/>
          </a:prstGeom>
          <a:solidFill>
            <a:schemeClr val="bg1"/>
          </a:solidFill>
          <a:ln w="28575">
            <a:solidFill>
              <a:schemeClr val="tx1">
                <a:lumMod val="85000"/>
                <a:lumOff val="15000"/>
              </a:schemeClr>
            </a:solidFill>
          </a:ln>
          <a:scene3d>
            <a:camera prst="orthographicFront"/>
            <a:lightRig rig="threePt" dir="t"/>
          </a:scene3d>
          <a:sp3d>
            <a:bevelT w="152400" h="50800" prst="softRound"/>
          </a:sp3d>
        </p:spPr>
        <p:txBody>
          <a:bodyPr wrap="square">
            <a:spAutoFit/>
          </a:bodyPr>
          <a:lstStyle/>
          <a:p>
            <a:r>
              <a:rPr lang="es-ES" sz="1300" b="1" dirty="0" smtClean="0"/>
              <a:t>BANCO.</a:t>
            </a:r>
          </a:p>
          <a:p>
            <a:endParaRPr lang="es-ES" sz="1300" dirty="0" smtClean="0"/>
          </a:p>
          <a:p>
            <a:r>
              <a:rPr lang="es-ES" sz="1300" dirty="0" smtClean="0"/>
              <a:t>(Del </a:t>
            </a:r>
            <a:r>
              <a:rPr lang="es-ES" sz="1300" dirty="0" err="1" smtClean="0"/>
              <a:t>fr.</a:t>
            </a:r>
            <a:r>
              <a:rPr lang="es-ES" sz="1300" dirty="0" smtClean="0"/>
              <a:t> </a:t>
            </a:r>
            <a:r>
              <a:rPr lang="es-ES" sz="1300" dirty="0" err="1" smtClean="0"/>
              <a:t>ant</a:t>
            </a:r>
            <a:r>
              <a:rPr lang="es-ES" sz="1300" dirty="0" smtClean="0"/>
              <a:t>. </a:t>
            </a:r>
            <a:r>
              <a:rPr lang="es-ES" sz="1300" i="1" dirty="0" err="1" smtClean="0"/>
              <a:t>bank</a:t>
            </a:r>
            <a:r>
              <a:rPr lang="es-ES" sz="1300" i="1" dirty="0" smtClean="0"/>
              <a:t>,</a:t>
            </a:r>
            <a:r>
              <a:rPr lang="es-ES" sz="1300" dirty="0" smtClean="0"/>
              <a:t> y este del </a:t>
            </a:r>
            <a:r>
              <a:rPr lang="es-ES" sz="1300" dirty="0" err="1" smtClean="0"/>
              <a:t>germ</a:t>
            </a:r>
            <a:r>
              <a:rPr lang="es-ES" sz="1300" dirty="0" smtClean="0"/>
              <a:t>. </a:t>
            </a:r>
            <a:r>
              <a:rPr lang="es-ES" sz="1300" i="1" dirty="0" smtClean="0"/>
              <a:t>*</a:t>
            </a:r>
            <a:r>
              <a:rPr lang="es-ES" sz="1300" i="1" dirty="0" err="1" smtClean="0"/>
              <a:t>banki</a:t>
            </a:r>
            <a:r>
              <a:rPr lang="es-ES" sz="1300" dirty="0" smtClean="0"/>
              <a:t>).</a:t>
            </a:r>
          </a:p>
          <a:p>
            <a:r>
              <a:rPr lang="es-ES" sz="1300" b="1" dirty="0" smtClean="0">
                <a:solidFill>
                  <a:srgbClr val="FF0000"/>
                </a:solidFill>
              </a:rPr>
              <a:t>1. </a:t>
            </a:r>
            <a:r>
              <a:rPr lang="es-ES" sz="1300" dirty="0" smtClean="0"/>
              <a:t>m. Asiento, con respaldo o sin él, en  el que pueden sentarse varias personas.</a:t>
            </a:r>
            <a:endParaRPr lang="es-ES" sz="1300" b="1" dirty="0" smtClean="0"/>
          </a:p>
          <a:p>
            <a:r>
              <a:rPr lang="es-ES" sz="1300" b="1" dirty="0" smtClean="0">
                <a:solidFill>
                  <a:srgbClr val="FF0000"/>
                </a:solidFill>
              </a:rPr>
              <a:t>2</a:t>
            </a:r>
            <a:r>
              <a:rPr lang="es-ES" sz="1300" b="1" dirty="0" smtClean="0"/>
              <a:t>. </a:t>
            </a:r>
            <a:r>
              <a:rPr lang="es-ES" sz="1300" dirty="0" smtClean="0"/>
              <a:t>m. En los mares, ríos y lagos navegables, bajo que se prolonga en una gran extensión.</a:t>
            </a:r>
          </a:p>
          <a:p>
            <a:r>
              <a:rPr lang="es-ES" sz="1300" b="1" dirty="0" smtClean="0">
                <a:solidFill>
                  <a:srgbClr val="FF0000"/>
                </a:solidFill>
              </a:rPr>
              <a:t>3. </a:t>
            </a:r>
            <a:r>
              <a:rPr lang="es-ES" sz="1300" dirty="0" smtClean="0"/>
              <a:t>m. Conjunto de peces que van juntos en gran número.</a:t>
            </a:r>
          </a:p>
          <a:p>
            <a:r>
              <a:rPr lang="es-ES" sz="1300" b="1" dirty="0" smtClean="0">
                <a:solidFill>
                  <a:srgbClr val="FF0000"/>
                </a:solidFill>
              </a:rPr>
              <a:t>4</a:t>
            </a:r>
            <a:r>
              <a:rPr lang="es-ES" sz="1300" b="1" dirty="0" smtClean="0"/>
              <a:t>. </a:t>
            </a:r>
            <a:r>
              <a:rPr lang="es-ES" sz="1300" dirty="0" smtClean="0"/>
              <a:t>m. Establecimiento público de crédito, constituido en sociedad por acciones.</a:t>
            </a:r>
          </a:p>
          <a:p>
            <a:r>
              <a:rPr lang="es-ES" sz="1300" b="1" dirty="0" smtClean="0">
                <a:solidFill>
                  <a:srgbClr val="FF0000"/>
                </a:solidFill>
              </a:rPr>
              <a:t>…</a:t>
            </a:r>
          </a:p>
          <a:p>
            <a:endParaRPr lang="es-ES" dirty="0"/>
          </a:p>
        </p:txBody>
      </p:sp>
      <p:sp>
        <p:nvSpPr>
          <p:cNvPr id="19" name="18 CuadroTexto"/>
          <p:cNvSpPr txBox="1"/>
          <p:nvPr/>
        </p:nvSpPr>
        <p:spPr>
          <a:xfrm>
            <a:off x="3707904" y="2708920"/>
            <a:ext cx="360040" cy="33239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chemeClr val="tx1"/>
            </a:solidFill>
          </a:ln>
        </p:spPr>
        <p:txBody>
          <a:bodyPr wrap="square" rtlCol="0">
            <a:spAutoFit/>
          </a:bodyPr>
          <a:lstStyle/>
          <a:p>
            <a:r>
              <a:rPr lang="es-ES" sz="2400" b="1" dirty="0" smtClean="0"/>
              <a:t>A</a:t>
            </a:r>
          </a:p>
          <a:p>
            <a:r>
              <a:rPr lang="es-ES" sz="2400" b="1" dirty="0" smtClean="0"/>
              <a:t>R</a:t>
            </a:r>
          </a:p>
          <a:p>
            <a:r>
              <a:rPr lang="es-ES" sz="2400" b="1" dirty="0" smtClean="0"/>
              <a:t>T</a:t>
            </a:r>
          </a:p>
          <a:p>
            <a:r>
              <a:rPr lang="es-ES" sz="2400" b="1" dirty="0" smtClean="0"/>
              <a:t>I</a:t>
            </a:r>
          </a:p>
          <a:p>
            <a:r>
              <a:rPr lang="es-ES" sz="2400" b="1" dirty="0" smtClean="0"/>
              <a:t>C</a:t>
            </a:r>
          </a:p>
          <a:p>
            <a:r>
              <a:rPr lang="es-ES" sz="2400" b="1" dirty="0" smtClean="0"/>
              <a:t>U</a:t>
            </a:r>
          </a:p>
          <a:p>
            <a:r>
              <a:rPr lang="es-ES" sz="2400" b="1" dirty="0" smtClean="0"/>
              <a:t>L</a:t>
            </a:r>
          </a:p>
          <a:p>
            <a:r>
              <a:rPr lang="es-ES" sz="2400" b="1" dirty="0" smtClean="0"/>
              <a:t>O</a:t>
            </a:r>
          </a:p>
          <a:p>
            <a:endParaRPr lang="es-ES" dirty="0"/>
          </a:p>
        </p:txBody>
      </p:sp>
      <p:sp>
        <p:nvSpPr>
          <p:cNvPr id="20" name="19 CuadroTexto"/>
          <p:cNvSpPr txBox="1"/>
          <p:nvPr/>
        </p:nvSpPr>
        <p:spPr>
          <a:xfrm>
            <a:off x="251520" y="2492896"/>
            <a:ext cx="864096" cy="261610"/>
          </a:xfrm>
          <a:prstGeom prst="rect">
            <a:avLst/>
          </a:prstGeom>
          <a:noFill/>
        </p:spPr>
        <p:txBody>
          <a:bodyPr wrap="square" rtlCol="0">
            <a:spAutoFit/>
          </a:bodyPr>
          <a:lstStyle/>
          <a:p>
            <a:r>
              <a:rPr lang="es-ES" sz="1100" b="1" dirty="0" smtClean="0"/>
              <a:t>ENTRADA</a:t>
            </a:r>
            <a:endParaRPr lang="es-ES" sz="1100" b="1" dirty="0"/>
          </a:p>
        </p:txBody>
      </p:sp>
      <p:sp>
        <p:nvSpPr>
          <p:cNvPr id="21" name="20 CuadroTexto"/>
          <p:cNvSpPr txBox="1"/>
          <p:nvPr/>
        </p:nvSpPr>
        <p:spPr>
          <a:xfrm>
            <a:off x="0" y="4293096"/>
            <a:ext cx="1080120" cy="253916"/>
          </a:xfrm>
          <a:prstGeom prst="rect">
            <a:avLst/>
          </a:prstGeom>
          <a:noFill/>
        </p:spPr>
        <p:txBody>
          <a:bodyPr wrap="square" rtlCol="0">
            <a:spAutoFit/>
          </a:bodyPr>
          <a:lstStyle/>
          <a:p>
            <a:r>
              <a:rPr lang="es-ES" sz="1050" b="1" dirty="0" smtClean="0"/>
              <a:t>ACEPCIONES</a:t>
            </a:r>
            <a:endParaRPr lang="es-ES" sz="1050" b="1" dirty="0"/>
          </a:p>
        </p:txBody>
      </p:sp>
      <p:cxnSp>
        <p:nvCxnSpPr>
          <p:cNvPr id="23" name="22 Conector recto"/>
          <p:cNvCxnSpPr/>
          <p:nvPr/>
        </p:nvCxnSpPr>
        <p:spPr>
          <a:xfrm flipH="1">
            <a:off x="1043608" y="3284984"/>
            <a:ext cx="72008" cy="21602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1403648" y="2780928"/>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4788024" y="764704"/>
            <a:ext cx="4032448" cy="5760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scene3d>
            <a:camera prst="orthographicFront"/>
            <a:lightRig rig="threePt" dir="t"/>
          </a:scene3d>
          <a:sp3d>
            <a:bevelT prst="convex"/>
          </a:sp3d>
        </p:spPr>
        <p:txBody>
          <a:bodyPr wrap="square" rtlCol="0">
            <a:spAutoFit/>
          </a:bodyPr>
          <a:lstStyle/>
          <a:p>
            <a:r>
              <a:rPr lang="es-ES" sz="2400" b="1" dirty="0" smtClean="0"/>
              <a:t>HOMONIMIA:</a:t>
            </a:r>
            <a:r>
              <a:rPr lang="es-ES" dirty="0" smtClean="0"/>
              <a:t> relación entre palabras con igual significante.</a:t>
            </a:r>
          </a:p>
          <a:p>
            <a:r>
              <a:rPr lang="es-ES" dirty="0" smtClean="0"/>
              <a:t>Suelen pertenecer a categorías gramaticales distintas.</a:t>
            </a:r>
          </a:p>
          <a:p>
            <a:r>
              <a:rPr lang="es-ES" dirty="0" smtClean="0"/>
              <a:t>En los diccionarios, aparecen en entradas distintas. </a:t>
            </a:r>
          </a:p>
          <a:p>
            <a:endParaRPr lang="es-ES" dirty="0" smtClean="0"/>
          </a:p>
          <a:p>
            <a:pPr>
              <a:buFont typeface="Wingdings" pitchFamily="2" charset="2"/>
              <a:buChar char="Ø"/>
            </a:pPr>
            <a:r>
              <a:rPr lang="es-ES" b="1" dirty="0" smtClean="0"/>
              <a:t>HOMÓGRAFOS: </a:t>
            </a:r>
            <a:r>
              <a:rPr lang="es-ES" dirty="0" smtClean="0"/>
              <a:t>se pronuncian y escriben igual: </a:t>
            </a:r>
            <a:r>
              <a:rPr lang="es-ES" i="1" dirty="0" smtClean="0"/>
              <a:t>haya </a:t>
            </a:r>
            <a:r>
              <a:rPr lang="es-ES" dirty="0" smtClean="0"/>
              <a:t>(árbol), </a:t>
            </a:r>
            <a:r>
              <a:rPr lang="es-ES" i="1" dirty="0" smtClean="0"/>
              <a:t>haya </a:t>
            </a:r>
            <a:r>
              <a:rPr lang="es-ES" dirty="0" smtClean="0"/>
              <a:t>(verbo haber)</a:t>
            </a:r>
          </a:p>
          <a:p>
            <a:endParaRPr lang="es-ES" dirty="0" smtClean="0"/>
          </a:p>
          <a:p>
            <a:pPr>
              <a:buFont typeface="Wingdings" pitchFamily="2" charset="2"/>
              <a:buChar char="Ø"/>
            </a:pPr>
            <a:r>
              <a:rPr lang="es-ES" b="1" dirty="0" smtClean="0"/>
              <a:t>HOMÓFONOS: </a:t>
            </a:r>
            <a:r>
              <a:rPr lang="es-ES" dirty="0" smtClean="0"/>
              <a:t>Se pronuncian igual y se escriben diferentes</a:t>
            </a:r>
            <a:r>
              <a:rPr lang="es-ES" sz="1400" dirty="0" smtClean="0"/>
              <a:t>: </a:t>
            </a:r>
            <a:r>
              <a:rPr lang="es-ES" i="1" dirty="0" smtClean="0"/>
              <a:t>aya (</a:t>
            </a:r>
            <a:r>
              <a:rPr lang="es-ES" dirty="0" smtClean="0"/>
              <a:t>niñera), </a:t>
            </a:r>
            <a:r>
              <a:rPr lang="es-ES" i="1" dirty="0" smtClean="0"/>
              <a:t>haya (</a:t>
            </a:r>
            <a:r>
              <a:rPr lang="es-ES" dirty="0" smtClean="0"/>
              <a:t>verbo haber)/</a:t>
            </a:r>
            <a:r>
              <a:rPr lang="es-ES" i="1" dirty="0" smtClean="0"/>
              <a:t>halla </a:t>
            </a:r>
            <a:r>
              <a:rPr lang="es-ES" dirty="0" smtClean="0"/>
              <a:t>(verbo hallar)// </a:t>
            </a:r>
            <a:r>
              <a:rPr lang="es-ES" i="1" dirty="0" smtClean="0"/>
              <a:t>onda/honda</a:t>
            </a:r>
            <a:endParaRPr lang="es-ES" b="1" i="1"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sp>
        <p:nvSpPr>
          <p:cNvPr id="12" name="11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strVal val="#ppt_w*0.70"/>
                                          </p:val>
                                        </p:tav>
                                        <p:tav tm="100000">
                                          <p:val>
                                            <p:strVal val="#ppt_w"/>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0.70"/>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lide(fromBottom)">
                                      <p:cBhvr>
                                        <p:cTn id="33" dur="500"/>
                                        <p:tgtEl>
                                          <p:spTgt spid="1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strVal val="#ppt_w*0.70"/>
                                          </p:val>
                                        </p:tav>
                                        <p:tav tm="100000">
                                          <p:val>
                                            <p:strVal val="#ppt_w"/>
                                          </p:val>
                                        </p:tav>
                                      </p:tavLst>
                                    </p:anim>
                                    <p:anim calcmode="lin" valueType="num">
                                      <p:cBhvr>
                                        <p:cTn id="37" dur="1000" fill="hold"/>
                                        <p:tgtEl>
                                          <p:spTgt spid="20"/>
                                        </p:tgtEl>
                                        <p:attrNameLst>
                                          <p:attrName>ppt_h</p:attrName>
                                        </p:attrNameLst>
                                      </p:cBhvr>
                                      <p:tavLst>
                                        <p:tav tm="0">
                                          <p:val>
                                            <p:strVal val="#ppt_h"/>
                                          </p:val>
                                        </p:tav>
                                        <p:tav tm="100000">
                                          <p:val>
                                            <p:strVal val="#ppt_h"/>
                                          </p:val>
                                        </p:tav>
                                      </p:tavLst>
                                    </p:anim>
                                    <p:animEffect transition="in" filter="fade">
                                      <p:cBhvr>
                                        <p:cTn id="38" dur="1000"/>
                                        <p:tgtEl>
                                          <p:spTgt spid="20"/>
                                        </p:tgtEl>
                                      </p:cBhvr>
                                    </p:animEffect>
                                  </p:childTnLst>
                                </p:cTn>
                              </p:par>
                            </p:childTnLst>
                          </p:cTn>
                        </p:par>
                        <p:par>
                          <p:cTn id="39" fill="hold">
                            <p:stCondLst>
                              <p:cond delay="3000"/>
                            </p:stCondLst>
                            <p:childTnLst>
                              <p:par>
                                <p:cTn id="40" presetID="12" presetClass="entr" presetSubtype="4"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lide(fromBottom)">
                                      <p:cBhvr>
                                        <p:cTn id="42" dur="500"/>
                                        <p:tgtEl>
                                          <p:spTgt spid="23"/>
                                        </p:tgtEl>
                                      </p:cBhvr>
                                    </p:animEffect>
                                  </p:childTnLst>
                                </p:cTn>
                              </p:par>
                            </p:childTnLst>
                          </p:cTn>
                        </p:par>
                        <p:par>
                          <p:cTn id="43" fill="hold">
                            <p:stCondLst>
                              <p:cond delay="3500"/>
                            </p:stCondLst>
                            <p:childTnLst>
                              <p:par>
                                <p:cTn id="44" presetID="55"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0.70"/>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iterate type="wd">
                                    <p:tmPct val="30000"/>
                                  </p:iterate>
                                  <p:childTnLst>
                                    <p:set>
                                      <p:cBhvr>
                                        <p:cTn id="52" dur="1" fill="hold">
                                          <p:stCondLst>
                                            <p:cond delay="0"/>
                                          </p:stCondLst>
                                        </p:cTn>
                                        <p:tgtEl>
                                          <p:spTgt spid="29"/>
                                        </p:tgtEl>
                                        <p:attrNameLst>
                                          <p:attrName>style.visibility</p:attrName>
                                        </p:attrNameLst>
                                      </p:cBhvr>
                                      <p:to>
                                        <p:strVal val="visible"/>
                                      </p:to>
                                    </p:set>
                                    <p:anim calcmode="lin" valueType="num">
                                      <p:cBhvr>
                                        <p:cTn id="53" dur="2000" fill="hold"/>
                                        <p:tgtEl>
                                          <p:spTgt spid="29"/>
                                        </p:tgtEl>
                                        <p:attrNameLst>
                                          <p:attrName>ppt_w</p:attrName>
                                        </p:attrNameLst>
                                      </p:cBhvr>
                                      <p:tavLst>
                                        <p:tav tm="0">
                                          <p:val>
                                            <p:strVal val="#ppt_w*0.70"/>
                                          </p:val>
                                        </p:tav>
                                        <p:tav tm="100000">
                                          <p:val>
                                            <p:strVal val="#ppt_w"/>
                                          </p:val>
                                        </p:tav>
                                      </p:tavLst>
                                    </p:anim>
                                    <p:anim calcmode="lin" valueType="num">
                                      <p:cBhvr>
                                        <p:cTn id="54" dur="2000" fill="hold"/>
                                        <p:tgtEl>
                                          <p:spTgt spid="29"/>
                                        </p:tgtEl>
                                        <p:attrNameLst>
                                          <p:attrName>ppt_h</p:attrName>
                                        </p:attrNameLst>
                                      </p:cBhvr>
                                      <p:tavLst>
                                        <p:tav tm="0">
                                          <p:val>
                                            <p:strVal val="#ppt_h"/>
                                          </p:val>
                                        </p:tav>
                                        <p:tav tm="100000">
                                          <p:val>
                                            <p:strVal val="#ppt_h"/>
                                          </p:val>
                                        </p:tav>
                                      </p:tavLst>
                                    </p:anim>
                                    <p:animEffect transition="in" filter="fade">
                                      <p:cBhvr>
                                        <p:cTn id="5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8" grpId="0" animBg="1"/>
      <p:bldP spid="19" grpId="0" animBg="1"/>
      <p:bldP spid="20" grpId="0"/>
      <p:bldP spid="21"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179512" y="188640"/>
            <a:ext cx="5437112" cy="6552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convex"/>
          </a:sp3d>
        </p:spPr>
        <p:txBody>
          <a:bodyPr wrap="square" rtlCol="0">
            <a:spAutoFit/>
          </a:bodyPr>
          <a:lstStyle/>
          <a:p>
            <a:r>
              <a:rPr lang="es-ES" sz="2400" b="1" dirty="0" smtClean="0"/>
              <a:t>SINONIMIA: </a:t>
            </a:r>
            <a:r>
              <a:rPr lang="es-ES" sz="2000" dirty="0" smtClean="0"/>
              <a:t>relación semántica entre palabras con distinto significante e idéntico o semejante significado. La elección del término puede guardar relación con el nivel de lengua.</a:t>
            </a:r>
          </a:p>
          <a:p>
            <a:pPr lvl="1">
              <a:buFont typeface="Wingdings" pitchFamily="2" charset="2"/>
              <a:buChar char="Ø"/>
            </a:pPr>
            <a:r>
              <a:rPr lang="es-ES" sz="2000" b="1" dirty="0" smtClean="0"/>
              <a:t>Conceptual</a:t>
            </a:r>
            <a:r>
              <a:rPr lang="es-ES" sz="2000" dirty="0" smtClean="0"/>
              <a:t>: asno, burro, pollino, onagro (intercambiables)</a:t>
            </a:r>
          </a:p>
          <a:p>
            <a:pPr lvl="1">
              <a:buFont typeface="Wingdings" pitchFamily="2" charset="2"/>
              <a:buChar char="Ø"/>
            </a:pPr>
            <a:r>
              <a:rPr lang="es-ES" sz="2000" b="1" dirty="0" smtClean="0"/>
              <a:t>Referencial: </a:t>
            </a:r>
            <a:r>
              <a:rPr lang="es-ES" sz="2000" dirty="0" smtClean="0"/>
              <a:t>aluden al mismo referente sólo en ese contexto. </a:t>
            </a:r>
            <a:r>
              <a:rPr lang="es-ES" dirty="0" smtClean="0"/>
              <a:t>Metáforas, metonimias, perífrasis.</a:t>
            </a:r>
          </a:p>
          <a:p>
            <a:pPr lvl="1">
              <a:buFont typeface="Wingdings" pitchFamily="2" charset="2"/>
              <a:buChar char="Ø"/>
            </a:pPr>
            <a:r>
              <a:rPr lang="es-ES" sz="2000" b="1" dirty="0" smtClean="0"/>
              <a:t>Contextual</a:t>
            </a:r>
            <a:r>
              <a:rPr lang="es-ES" sz="2000" dirty="0" smtClean="0"/>
              <a:t>: son sinónimos en unos contextos y no en otros:</a:t>
            </a:r>
            <a:r>
              <a:rPr lang="es-ES" sz="2000" b="1" dirty="0" smtClean="0"/>
              <a:t> maestro/profesor</a:t>
            </a:r>
            <a:r>
              <a:rPr lang="es-ES" sz="2000" dirty="0" smtClean="0"/>
              <a:t>: </a:t>
            </a:r>
            <a:r>
              <a:rPr lang="es-ES" sz="2000" i="1" dirty="0" smtClean="0"/>
              <a:t>Juan es un maestro en el ajedrez/*Juan es un </a:t>
            </a:r>
            <a:r>
              <a:rPr lang="es-ES" sz="2000" dirty="0" smtClean="0"/>
              <a:t>profesor en el ajedrez.</a:t>
            </a:r>
          </a:p>
          <a:p>
            <a:pPr lvl="1">
              <a:buFont typeface="Wingdings" pitchFamily="2" charset="2"/>
              <a:buChar char="Ø"/>
            </a:pPr>
            <a:r>
              <a:rPr lang="es-ES" sz="2000" b="1" dirty="0" smtClean="0"/>
              <a:t>Connotativa: </a:t>
            </a:r>
            <a:r>
              <a:rPr lang="es-ES" sz="2000" dirty="0" smtClean="0"/>
              <a:t>se convierten en sinónimos por las connotaciones: </a:t>
            </a:r>
            <a:r>
              <a:rPr lang="es-ES" sz="2000" i="1" dirty="0" smtClean="0"/>
              <a:t>¡¡Es un bestia, fenómeno, monstruo!</a:t>
            </a:r>
          </a:p>
          <a:p>
            <a:pPr lvl="1">
              <a:buFont typeface="Wingdings" pitchFamily="2" charset="2"/>
              <a:buChar char="Ø"/>
            </a:pPr>
            <a:endParaRPr lang="es-ES" sz="1600" i="1" dirty="0" smtClean="0"/>
          </a:p>
          <a:p>
            <a:pPr lvl="1">
              <a:buFont typeface="Wingdings" pitchFamily="2" charset="2"/>
              <a:buChar char="Ø"/>
            </a:pPr>
            <a:endParaRPr lang="es-ES" sz="1600" i="1" dirty="0" smtClean="0"/>
          </a:p>
          <a:p>
            <a:pPr lvl="1">
              <a:buFont typeface="Wingdings" pitchFamily="2" charset="2"/>
              <a:buChar char="Ø"/>
            </a:pPr>
            <a:endParaRPr lang="es-ES" sz="1600" i="1" dirty="0" smtClean="0"/>
          </a:p>
          <a:p>
            <a:pPr lvl="1">
              <a:buFont typeface="Wingdings" pitchFamily="2" charset="2"/>
              <a:buChar char="Ø"/>
            </a:pPr>
            <a:endParaRPr lang="es-ES" sz="1600" i="1" dirty="0" smtClean="0"/>
          </a:p>
          <a:p>
            <a:pPr lvl="1">
              <a:buFont typeface="Wingdings" pitchFamily="2" charset="2"/>
              <a:buChar char="Ø"/>
            </a:pPr>
            <a:endParaRPr lang="es-ES" sz="1600" i="1" dirty="0" smtClean="0"/>
          </a:p>
          <a:p>
            <a:pPr lvl="1">
              <a:buFont typeface="Wingdings" pitchFamily="2" charset="2"/>
              <a:buChar char="Ø"/>
            </a:pPr>
            <a:endParaRPr lang="es-ES" sz="1600" i="1" dirty="0" smtClean="0"/>
          </a:p>
          <a:p>
            <a:pPr lvl="1">
              <a:buFont typeface="Wingdings" pitchFamily="2" charset="2"/>
              <a:buChar char="Ø"/>
            </a:pPr>
            <a:endParaRPr lang="es-ES" sz="1600" i="1" dirty="0"/>
          </a:p>
        </p:txBody>
      </p:sp>
      <p:sp>
        <p:nvSpPr>
          <p:cNvPr id="4" name="3 CuadroTexto"/>
          <p:cNvSpPr txBox="1"/>
          <p:nvPr/>
        </p:nvSpPr>
        <p:spPr>
          <a:xfrm>
            <a:off x="6444208" y="404664"/>
            <a:ext cx="1390301" cy="584775"/>
          </a:xfrm>
          <a:prstGeom prst="rect">
            <a:avLst/>
          </a:prstGeom>
          <a:noFill/>
        </p:spPr>
        <p:txBody>
          <a:bodyPr wrap="square" rtlCol="0">
            <a:spAutoFit/>
          </a:bodyPr>
          <a:lstStyle/>
          <a:p>
            <a:r>
              <a:rPr lang="es-ES" sz="3200" b="1" dirty="0" smtClean="0">
                <a:solidFill>
                  <a:srgbClr val="00B050"/>
                </a:solidFill>
              </a:rPr>
              <a:t>Morir</a:t>
            </a:r>
            <a:r>
              <a:rPr lang="es-ES" dirty="0" smtClean="0"/>
              <a:t> </a:t>
            </a:r>
            <a:endParaRPr lang="es-ES" dirty="0"/>
          </a:p>
        </p:txBody>
      </p:sp>
      <p:sp>
        <p:nvSpPr>
          <p:cNvPr id="5" name="4 CuadroTexto"/>
          <p:cNvSpPr txBox="1"/>
          <p:nvPr/>
        </p:nvSpPr>
        <p:spPr>
          <a:xfrm rot="20790505">
            <a:off x="5679925" y="1159329"/>
            <a:ext cx="1367348" cy="461665"/>
          </a:xfrm>
          <a:prstGeom prst="rect">
            <a:avLst/>
          </a:prstGeom>
          <a:noFill/>
        </p:spPr>
        <p:txBody>
          <a:bodyPr wrap="square" rtlCol="0">
            <a:spAutoFit/>
          </a:bodyPr>
          <a:lstStyle/>
          <a:p>
            <a:r>
              <a:rPr lang="es-ES" sz="2400" b="1" dirty="0" smtClean="0">
                <a:solidFill>
                  <a:srgbClr val="C00000"/>
                </a:solidFill>
              </a:rPr>
              <a:t>Fenecer</a:t>
            </a:r>
            <a:r>
              <a:rPr lang="es-ES" dirty="0" smtClean="0"/>
              <a:t> </a:t>
            </a:r>
            <a:endParaRPr lang="es-ES" dirty="0"/>
          </a:p>
        </p:txBody>
      </p:sp>
      <p:sp>
        <p:nvSpPr>
          <p:cNvPr id="6" name="5 CuadroTexto"/>
          <p:cNvSpPr txBox="1"/>
          <p:nvPr/>
        </p:nvSpPr>
        <p:spPr>
          <a:xfrm rot="20939402">
            <a:off x="5820372" y="2128985"/>
            <a:ext cx="1517860" cy="461665"/>
          </a:xfrm>
          <a:prstGeom prst="rect">
            <a:avLst/>
          </a:prstGeom>
          <a:noFill/>
        </p:spPr>
        <p:txBody>
          <a:bodyPr wrap="square" rtlCol="0">
            <a:spAutoFit/>
          </a:bodyPr>
          <a:lstStyle/>
          <a:p>
            <a:r>
              <a:rPr lang="es-ES" sz="2400" b="1" dirty="0" smtClean="0">
                <a:solidFill>
                  <a:srgbClr val="FF0000"/>
                </a:solidFill>
              </a:rPr>
              <a:t>Fallecer</a:t>
            </a:r>
            <a:r>
              <a:rPr lang="es-ES" dirty="0" smtClean="0"/>
              <a:t> </a:t>
            </a:r>
            <a:endParaRPr lang="es-ES" dirty="0"/>
          </a:p>
        </p:txBody>
      </p:sp>
      <p:sp>
        <p:nvSpPr>
          <p:cNvPr id="7" name="6 CuadroTexto"/>
          <p:cNvSpPr txBox="1"/>
          <p:nvPr/>
        </p:nvSpPr>
        <p:spPr>
          <a:xfrm>
            <a:off x="6732240" y="2780928"/>
            <a:ext cx="1386179" cy="461665"/>
          </a:xfrm>
          <a:prstGeom prst="rect">
            <a:avLst/>
          </a:prstGeom>
          <a:noFill/>
        </p:spPr>
        <p:txBody>
          <a:bodyPr wrap="square" rtlCol="0">
            <a:spAutoFit/>
          </a:bodyPr>
          <a:lstStyle/>
          <a:p>
            <a:r>
              <a:rPr lang="es-ES" sz="2400" b="1" dirty="0" smtClean="0">
                <a:solidFill>
                  <a:schemeClr val="accent4">
                    <a:lumMod val="75000"/>
                  </a:schemeClr>
                </a:solidFill>
              </a:rPr>
              <a:t>Expirar</a:t>
            </a:r>
            <a:r>
              <a:rPr lang="es-ES" dirty="0" smtClean="0"/>
              <a:t> </a:t>
            </a:r>
            <a:endParaRPr lang="es-ES" dirty="0"/>
          </a:p>
        </p:txBody>
      </p:sp>
      <p:sp>
        <p:nvSpPr>
          <p:cNvPr id="8" name="7 CuadroTexto"/>
          <p:cNvSpPr txBox="1"/>
          <p:nvPr/>
        </p:nvSpPr>
        <p:spPr>
          <a:xfrm rot="1107338">
            <a:off x="7472200" y="2143219"/>
            <a:ext cx="1689687" cy="461665"/>
          </a:xfrm>
          <a:prstGeom prst="rect">
            <a:avLst/>
          </a:prstGeom>
          <a:noFill/>
        </p:spPr>
        <p:txBody>
          <a:bodyPr wrap="square" rtlCol="0">
            <a:spAutoFit/>
          </a:bodyPr>
          <a:lstStyle/>
          <a:p>
            <a:r>
              <a:rPr lang="es-ES" sz="2400" b="1" dirty="0" smtClean="0">
                <a:solidFill>
                  <a:schemeClr val="accent6">
                    <a:lumMod val="75000"/>
                  </a:schemeClr>
                </a:solidFill>
              </a:rPr>
              <a:t>Espichar</a:t>
            </a:r>
            <a:r>
              <a:rPr lang="es-ES" dirty="0" smtClean="0"/>
              <a:t> </a:t>
            </a:r>
            <a:endParaRPr lang="es-ES" dirty="0"/>
          </a:p>
        </p:txBody>
      </p:sp>
      <p:sp>
        <p:nvSpPr>
          <p:cNvPr id="9" name="8 CuadroTexto"/>
          <p:cNvSpPr txBox="1"/>
          <p:nvPr/>
        </p:nvSpPr>
        <p:spPr>
          <a:xfrm rot="777488">
            <a:off x="7481593" y="1226123"/>
            <a:ext cx="1224136" cy="461665"/>
          </a:xfrm>
          <a:prstGeom prst="rect">
            <a:avLst/>
          </a:prstGeom>
          <a:noFill/>
        </p:spPr>
        <p:txBody>
          <a:bodyPr wrap="square" rtlCol="0">
            <a:spAutoFit/>
          </a:bodyPr>
          <a:lstStyle/>
          <a:p>
            <a:r>
              <a:rPr lang="es-ES" sz="2400" b="1" dirty="0" smtClean="0">
                <a:solidFill>
                  <a:schemeClr val="bg2">
                    <a:lumMod val="25000"/>
                  </a:schemeClr>
                </a:solidFill>
              </a:rPr>
              <a:t>Palmar</a:t>
            </a:r>
            <a:r>
              <a:rPr lang="es-ES" dirty="0" smtClean="0"/>
              <a:t> </a:t>
            </a:r>
            <a:endParaRPr lang="es-ES" dirty="0"/>
          </a:p>
        </p:txBody>
      </p:sp>
      <p:sp>
        <p:nvSpPr>
          <p:cNvPr id="11" name="10 CuadroTexto"/>
          <p:cNvSpPr txBox="1"/>
          <p:nvPr/>
        </p:nvSpPr>
        <p:spPr>
          <a:xfrm>
            <a:off x="5796136" y="4005064"/>
            <a:ext cx="3024336" cy="1940957"/>
          </a:xfrm>
          <a:prstGeom prst="roundRect">
            <a:avLst/>
          </a:prstGeom>
          <a:solidFill>
            <a:srgbClr val="FFC000"/>
          </a:solidFill>
          <a:scene3d>
            <a:camera prst="orthographicFront"/>
            <a:lightRig rig="threePt" dir="t"/>
          </a:scene3d>
          <a:sp3d>
            <a:bevelT w="114300" prst="hardEdge"/>
          </a:sp3d>
        </p:spPr>
        <p:txBody>
          <a:bodyPr wrap="square" rtlCol="0">
            <a:spAutoFit/>
          </a:bodyPr>
          <a:lstStyle/>
          <a:p>
            <a:r>
              <a:rPr lang="es-ES" b="1" i="1" dirty="0" smtClean="0">
                <a:solidFill>
                  <a:srgbClr val="FF0000"/>
                </a:solidFill>
              </a:rPr>
              <a:t>Rafa Nadal </a:t>
            </a:r>
            <a:r>
              <a:rPr lang="es-ES" i="1" dirty="0" smtClean="0"/>
              <a:t>se impuso en el </a:t>
            </a:r>
            <a:r>
              <a:rPr lang="es-ES" i="1" dirty="0" err="1" smtClean="0"/>
              <a:t>Roland</a:t>
            </a:r>
            <a:r>
              <a:rPr lang="es-ES" i="1" dirty="0" smtClean="0"/>
              <a:t> Garros, </a:t>
            </a:r>
            <a:r>
              <a:rPr lang="es-ES" b="1" i="1" dirty="0" smtClean="0">
                <a:solidFill>
                  <a:srgbClr val="FF0000"/>
                </a:solidFill>
              </a:rPr>
              <a:t>el tenista mallorquín </a:t>
            </a:r>
            <a:r>
              <a:rPr lang="es-ES" i="1" dirty="0" smtClean="0"/>
              <a:t>está en su mejor momento, nada se le resiste a la </a:t>
            </a:r>
            <a:r>
              <a:rPr lang="es-ES" b="1" i="1" dirty="0" smtClean="0">
                <a:solidFill>
                  <a:srgbClr val="FF0000"/>
                </a:solidFill>
              </a:rPr>
              <a:t>raqueta nacional</a:t>
            </a:r>
            <a:r>
              <a:rPr lang="es-ES" b="1" dirty="0" smtClean="0">
                <a:solidFill>
                  <a:srgbClr val="FF0000"/>
                </a:solidFill>
              </a:rPr>
              <a:t>.</a:t>
            </a:r>
            <a:endParaRPr lang="es-ES" b="1" dirty="0">
              <a:solidFill>
                <a:srgbClr val="FF0000"/>
              </a:solidFill>
            </a:endParaRPr>
          </a:p>
        </p:txBody>
      </p:sp>
      <p:sp>
        <p:nvSpPr>
          <p:cNvPr id="12" name="11 CuadroTexto"/>
          <p:cNvSpPr txBox="1"/>
          <p:nvPr/>
        </p:nvSpPr>
        <p:spPr>
          <a:xfrm>
            <a:off x="5868144" y="3284984"/>
            <a:ext cx="3024336" cy="369332"/>
          </a:xfrm>
          <a:prstGeom prst="rect">
            <a:avLst/>
          </a:prstGeom>
          <a:noFill/>
        </p:spPr>
        <p:txBody>
          <a:bodyPr wrap="square" rtlCol="0">
            <a:spAutoFit/>
          </a:bodyPr>
          <a:lstStyle/>
          <a:p>
            <a:r>
              <a:rPr lang="es-ES" b="1" dirty="0" smtClean="0"/>
              <a:t>Sinónimos conceptuales</a:t>
            </a:r>
            <a:endParaRPr lang="es-ES" b="1" dirty="0"/>
          </a:p>
        </p:txBody>
      </p:sp>
      <p:sp>
        <p:nvSpPr>
          <p:cNvPr id="13" name="12 CuadroTexto"/>
          <p:cNvSpPr txBox="1"/>
          <p:nvPr/>
        </p:nvSpPr>
        <p:spPr>
          <a:xfrm>
            <a:off x="5724128" y="6165304"/>
            <a:ext cx="3096344" cy="369332"/>
          </a:xfrm>
          <a:prstGeom prst="rect">
            <a:avLst/>
          </a:prstGeom>
          <a:noFill/>
        </p:spPr>
        <p:txBody>
          <a:bodyPr wrap="square" rtlCol="0">
            <a:spAutoFit/>
          </a:bodyPr>
          <a:lstStyle/>
          <a:p>
            <a:r>
              <a:rPr lang="es-ES" b="1" dirty="0" smtClean="0"/>
              <a:t>Sinónimos contextuales</a:t>
            </a:r>
            <a:endParaRPr lang="es-ES" b="1" dirty="0"/>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
        <p:nvSpPr>
          <p:cNvPr id="15" name="14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slide(fromRight)">
                                      <p:cBhvr>
                                        <p:cTn id="56" dur="20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strVal val="#ppt_w*0.70"/>
                                          </p:val>
                                        </p:tav>
                                        <p:tav tm="100000">
                                          <p:val>
                                            <p:strVal val="#ppt_w"/>
                                          </p:val>
                                        </p:tav>
                                      </p:tavLst>
                                    </p:anim>
                                    <p:anim calcmode="lin" valueType="num">
                                      <p:cBhvr>
                                        <p:cTn id="62" dur="1000" fill="hold"/>
                                        <p:tgtEl>
                                          <p:spTgt spid="11"/>
                                        </p:tgtEl>
                                        <p:attrNameLst>
                                          <p:attrName>ppt_h</p:attrName>
                                        </p:attrNameLst>
                                      </p:cBhvr>
                                      <p:tavLst>
                                        <p:tav tm="0">
                                          <p:val>
                                            <p:strVal val="#ppt_h"/>
                                          </p:val>
                                        </p:tav>
                                        <p:tav tm="100000">
                                          <p:val>
                                            <p:strVal val="#ppt_h"/>
                                          </p:val>
                                        </p:tav>
                                      </p:tavLst>
                                    </p:anim>
                                    <p:animEffect transition="in" filter="fade">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slide(fromRight)">
                                      <p:cBhvr>
                                        <p:cTn id="68"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79512" y="620688"/>
            <a:ext cx="5760640" cy="446079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prst="convex"/>
          </a:sp3d>
        </p:spPr>
        <p:txBody>
          <a:bodyPr wrap="square">
            <a:spAutoFit/>
          </a:bodyPr>
          <a:lstStyle/>
          <a:p>
            <a:r>
              <a:rPr lang="es-ES" b="1" i="1" dirty="0" smtClean="0">
                <a:solidFill>
                  <a:srgbClr val="FF0000"/>
                </a:solidFill>
                <a:latin typeface="Lucida Handwriting" pitchFamily="66" charset="0"/>
              </a:rPr>
              <a:t>El sol </a:t>
            </a:r>
            <a:r>
              <a:rPr lang="es-ES" i="1" dirty="0" smtClean="0">
                <a:latin typeface="Lucida Handwriting" pitchFamily="66" charset="0"/>
              </a:rPr>
              <a:t>es un </a:t>
            </a:r>
            <a:r>
              <a:rPr lang="es-ES" b="1" i="1" dirty="0" smtClean="0">
                <a:solidFill>
                  <a:srgbClr val="FF0000"/>
                </a:solidFill>
                <a:latin typeface="Lucida Handwriting" pitchFamily="66" charset="0"/>
              </a:rPr>
              <a:t>globo de fuego,</a:t>
            </a:r>
            <a:r>
              <a:rPr lang="es-ES" i="1" dirty="0" smtClean="0">
                <a:latin typeface="Lucida Handwriting" pitchFamily="66" charset="0"/>
              </a:rPr>
              <a:t/>
            </a:r>
            <a:br>
              <a:rPr lang="es-ES" i="1" dirty="0" smtClean="0">
                <a:latin typeface="Lucida Handwriting" pitchFamily="66" charset="0"/>
              </a:rPr>
            </a:br>
            <a:r>
              <a:rPr lang="es-ES" b="1" i="1" dirty="0" smtClean="0">
                <a:solidFill>
                  <a:srgbClr val="FF0000"/>
                </a:solidFill>
                <a:latin typeface="Lucida Handwriting" pitchFamily="66" charset="0"/>
              </a:rPr>
              <a:t>la luna </a:t>
            </a:r>
            <a:r>
              <a:rPr lang="es-ES" i="1" dirty="0" smtClean="0">
                <a:latin typeface="Lucida Handwriting" pitchFamily="66" charset="0"/>
              </a:rPr>
              <a:t>es un </a:t>
            </a:r>
            <a:r>
              <a:rPr lang="es-ES" b="1" i="1" dirty="0" smtClean="0">
                <a:solidFill>
                  <a:srgbClr val="FF0000"/>
                </a:solidFill>
                <a:latin typeface="Lucida Handwriting" pitchFamily="66" charset="0"/>
              </a:rPr>
              <a:t>disco morado.</a:t>
            </a:r>
            <a:r>
              <a:rPr lang="es-ES" i="1" dirty="0" smtClean="0">
                <a:latin typeface="Lucida Handwriting" pitchFamily="66" charset="0"/>
              </a:rPr>
              <a:t/>
            </a:r>
            <a:br>
              <a:rPr lang="es-ES" i="1" dirty="0" smtClean="0">
                <a:latin typeface="Lucida Handwriting" pitchFamily="66" charset="0"/>
              </a:rPr>
            </a:br>
            <a:r>
              <a:rPr lang="es-ES" i="1" dirty="0" smtClean="0">
                <a:latin typeface="Lucida Handwriting" pitchFamily="66" charset="0"/>
              </a:rPr>
              <a:t/>
            </a:r>
            <a:br>
              <a:rPr lang="es-ES" i="1" dirty="0" smtClean="0">
                <a:latin typeface="Lucida Handwriting" pitchFamily="66" charset="0"/>
              </a:rPr>
            </a:br>
            <a:r>
              <a:rPr lang="es-ES" i="1" dirty="0" smtClean="0">
                <a:latin typeface="Lucida Handwriting" pitchFamily="66" charset="0"/>
              </a:rPr>
              <a:t>Una blanca paloma se posa</a:t>
            </a:r>
            <a:br>
              <a:rPr lang="es-ES" i="1" dirty="0" smtClean="0">
                <a:latin typeface="Lucida Handwriting" pitchFamily="66" charset="0"/>
              </a:rPr>
            </a:br>
            <a:r>
              <a:rPr lang="es-ES" i="1" dirty="0" smtClean="0">
                <a:latin typeface="Lucida Handwriting" pitchFamily="66" charset="0"/>
              </a:rPr>
              <a:t>en el alto ciprés centenario.</a:t>
            </a:r>
            <a:br>
              <a:rPr lang="es-ES" i="1" dirty="0" smtClean="0">
                <a:latin typeface="Lucida Handwriting" pitchFamily="66" charset="0"/>
              </a:rPr>
            </a:br>
            <a:r>
              <a:rPr lang="es-ES" i="1" dirty="0" smtClean="0">
                <a:latin typeface="Lucida Handwriting" pitchFamily="66" charset="0"/>
              </a:rPr>
              <a:t/>
            </a:r>
            <a:br>
              <a:rPr lang="es-ES" i="1" dirty="0" smtClean="0">
                <a:latin typeface="Lucida Handwriting" pitchFamily="66" charset="0"/>
              </a:rPr>
            </a:br>
            <a:r>
              <a:rPr lang="es-ES" i="1" dirty="0" smtClean="0">
                <a:latin typeface="Lucida Handwriting" pitchFamily="66" charset="0"/>
              </a:rPr>
              <a:t>Los cuadros de mirtos parecen</a:t>
            </a:r>
            <a:br>
              <a:rPr lang="es-ES" i="1" dirty="0" smtClean="0">
                <a:latin typeface="Lucida Handwriting" pitchFamily="66" charset="0"/>
              </a:rPr>
            </a:br>
            <a:r>
              <a:rPr lang="es-ES" i="1" dirty="0" smtClean="0">
                <a:latin typeface="Lucida Handwriting" pitchFamily="66" charset="0"/>
              </a:rPr>
              <a:t>de marchito velludo empolvado.</a:t>
            </a:r>
            <a:br>
              <a:rPr lang="es-ES" i="1" dirty="0" smtClean="0">
                <a:latin typeface="Lucida Handwriting" pitchFamily="66" charset="0"/>
              </a:rPr>
            </a:br>
            <a:r>
              <a:rPr lang="es-ES" i="1" dirty="0" smtClean="0">
                <a:latin typeface="Lucida Handwriting" pitchFamily="66" charset="0"/>
              </a:rPr>
              <a:t/>
            </a:r>
            <a:br>
              <a:rPr lang="es-ES" i="1" dirty="0" smtClean="0">
                <a:latin typeface="Lucida Handwriting" pitchFamily="66" charset="0"/>
              </a:rPr>
            </a:br>
            <a:r>
              <a:rPr lang="es-ES" i="1" dirty="0" smtClean="0">
                <a:latin typeface="Lucida Handwriting" pitchFamily="66" charset="0"/>
              </a:rPr>
              <a:t>¡El jardín y la tarde tranquila!...</a:t>
            </a:r>
            <a:br>
              <a:rPr lang="es-ES" i="1" dirty="0" smtClean="0">
                <a:latin typeface="Lucida Handwriting" pitchFamily="66" charset="0"/>
              </a:rPr>
            </a:br>
            <a:r>
              <a:rPr lang="es-ES" i="1" dirty="0" smtClean="0">
                <a:latin typeface="Lucida Handwriting" pitchFamily="66" charset="0"/>
              </a:rPr>
              <a:t>Suena el agua en la fuente de mármol.</a:t>
            </a:r>
          </a:p>
          <a:p>
            <a:endParaRPr lang="es-ES" sz="2000" i="1" dirty="0" smtClean="0">
              <a:latin typeface="Lucida Handwriting" pitchFamily="66" charset="0"/>
            </a:endParaRPr>
          </a:p>
          <a:p>
            <a:r>
              <a:rPr lang="es-ES" sz="2000" i="1" dirty="0" smtClean="0">
                <a:latin typeface="Lucida Handwriting" pitchFamily="66" charset="0"/>
              </a:rPr>
              <a:t>                          Antonio  Machado</a:t>
            </a:r>
            <a:endParaRPr lang="es-ES" sz="2000" i="1" dirty="0">
              <a:latin typeface="Lucida Handwriting" pitchFamily="66" charset="0"/>
            </a:endParaRPr>
          </a:p>
        </p:txBody>
      </p:sp>
      <p:sp>
        <p:nvSpPr>
          <p:cNvPr id="7" name="6 CuadroTexto"/>
          <p:cNvSpPr txBox="1"/>
          <p:nvPr/>
        </p:nvSpPr>
        <p:spPr>
          <a:xfrm>
            <a:off x="1187624" y="5445224"/>
            <a:ext cx="5328592" cy="461665"/>
          </a:xfrm>
          <a:prstGeom prst="rect">
            <a:avLst/>
          </a:prstGeom>
          <a:noFill/>
        </p:spPr>
        <p:txBody>
          <a:bodyPr wrap="square" rtlCol="0">
            <a:spAutoFit/>
          </a:bodyPr>
          <a:lstStyle/>
          <a:p>
            <a:r>
              <a:rPr lang="es-ES" sz="2400" b="1" dirty="0" smtClean="0"/>
              <a:t>Sinonimia referencial</a:t>
            </a:r>
            <a:endParaRPr lang="es-ES" sz="2400" b="1" dirty="0"/>
          </a:p>
        </p:txBody>
      </p:sp>
      <p:pic>
        <p:nvPicPr>
          <p:cNvPr id="2056" name="Picture 8" descr="http://2.bp.blogspot.com/_q_uStLq8N00/TAHhwMsC2gI/AAAAAAAAGFM/L8Nn4KhhGGg/s400/Manet+the+bench.jpg"/>
          <p:cNvPicPr>
            <a:picLocks noChangeAspect="1" noChangeArrowheads="1"/>
          </p:cNvPicPr>
          <p:nvPr/>
        </p:nvPicPr>
        <p:blipFill>
          <a:blip r:embed="rId4" cstate="print"/>
          <a:srcRect/>
          <a:stretch>
            <a:fillRect/>
          </a:stretch>
        </p:blipFill>
        <p:spPr bwMode="auto">
          <a:xfrm>
            <a:off x="5940152" y="548680"/>
            <a:ext cx="2945904" cy="5688632"/>
          </a:xfrm>
          <a:prstGeom prst="roundRect">
            <a:avLst/>
          </a:prstGeom>
          <a:noFill/>
          <a:scene3d>
            <a:camera prst="orthographicFront"/>
            <a:lightRig rig="threePt" dir="t"/>
          </a:scene3d>
          <a:sp3d>
            <a:bevelT w="101600" prst="riblet"/>
          </a:sp3d>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
        <p:nvSpPr>
          <p:cNvPr id="6" name="5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20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Righ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32656"/>
            <a:ext cx="4608512" cy="6264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prst="convex"/>
          </a:sp3d>
        </p:spPr>
        <p:txBody>
          <a:bodyPr wrap="square" rtlCol="0">
            <a:spAutoFit/>
          </a:bodyPr>
          <a:lstStyle/>
          <a:p>
            <a:r>
              <a:rPr lang="es-ES" sz="2400" b="1" dirty="0" smtClean="0"/>
              <a:t>ANTÓNIMOS: </a:t>
            </a:r>
            <a:r>
              <a:rPr lang="es-ES" sz="2000" dirty="0" smtClean="0"/>
              <a:t>relación semántica entre palabras con significados opuestos.</a:t>
            </a:r>
          </a:p>
          <a:p>
            <a:endParaRPr lang="es-ES" sz="2400" dirty="0" smtClean="0"/>
          </a:p>
          <a:p>
            <a:pPr lvl="1">
              <a:buFont typeface="Wingdings" pitchFamily="2" charset="2"/>
              <a:buChar char="Ø"/>
            </a:pPr>
            <a:r>
              <a:rPr lang="es-ES" sz="2400" b="1" dirty="0" smtClean="0"/>
              <a:t>Antónimos puros:</a:t>
            </a:r>
            <a:r>
              <a:rPr lang="es-ES" sz="2400" dirty="0" smtClean="0"/>
              <a:t> admiten gradación.</a:t>
            </a:r>
          </a:p>
          <a:p>
            <a:pPr lvl="1"/>
            <a:endParaRPr lang="es-ES" sz="2400" dirty="0" smtClean="0"/>
          </a:p>
          <a:p>
            <a:pPr lvl="1">
              <a:buFont typeface="Wingdings" pitchFamily="2" charset="2"/>
              <a:buChar char="Ø"/>
            </a:pPr>
            <a:r>
              <a:rPr lang="es-ES" sz="2400" b="1" dirty="0" smtClean="0"/>
              <a:t>Antónimos complementarios: </a:t>
            </a:r>
            <a:r>
              <a:rPr lang="es-ES" sz="2400" dirty="0" smtClean="0"/>
              <a:t>no es posible la gradación. Se oponen absolutamente.</a:t>
            </a:r>
          </a:p>
          <a:p>
            <a:pPr lvl="1"/>
            <a:endParaRPr lang="es-ES" sz="2400" dirty="0" smtClean="0"/>
          </a:p>
          <a:p>
            <a:pPr lvl="1">
              <a:buFont typeface="Wingdings" pitchFamily="2" charset="2"/>
              <a:buChar char="Ø"/>
            </a:pPr>
            <a:r>
              <a:rPr lang="es-ES" sz="2400" b="1" dirty="0" smtClean="0"/>
              <a:t>Antónimos recíprocos: </a:t>
            </a:r>
            <a:r>
              <a:rPr lang="es-ES" sz="2400" dirty="0" smtClean="0"/>
              <a:t>se implican mutuamente.</a:t>
            </a:r>
          </a:p>
          <a:p>
            <a:pPr lvl="1"/>
            <a:endParaRPr lang="es-ES" sz="2400" dirty="0"/>
          </a:p>
        </p:txBody>
      </p:sp>
      <p:sp>
        <p:nvSpPr>
          <p:cNvPr id="3" name="2 CuadroTexto"/>
          <p:cNvSpPr txBox="1"/>
          <p:nvPr/>
        </p:nvSpPr>
        <p:spPr>
          <a:xfrm>
            <a:off x="4860032" y="1052736"/>
            <a:ext cx="1800200" cy="461665"/>
          </a:xfrm>
          <a:prstGeom prst="rect">
            <a:avLst/>
          </a:prstGeom>
          <a:noFill/>
        </p:spPr>
        <p:txBody>
          <a:bodyPr wrap="square" rtlCol="0">
            <a:spAutoFit/>
          </a:bodyPr>
          <a:lstStyle/>
          <a:p>
            <a:r>
              <a:rPr lang="es-ES" sz="2400" b="1" dirty="0" smtClean="0">
                <a:solidFill>
                  <a:srgbClr val="FF0000"/>
                </a:solidFill>
              </a:rPr>
              <a:t>Grande</a:t>
            </a:r>
            <a:r>
              <a:rPr lang="es-ES" dirty="0" smtClean="0"/>
              <a:t> </a:t>
            </a:r>
            <a:endParaRPr lang="es-ES" dirty="0"/>
          </a:p>
        </p:txBody>
      </p:sp>
      <p:sp>
        <p:nvSpPr>
          <p:cNvPr id="4" name="3 CuadroTexto"/>
          <p:cNvSpPr txBox="1"/>
          <p:nvPr/>
        </p:nvSpPr>
        <p:spPr>
          <a:xfrm>
            <a:off x="7487816" y="1052736"/>
            <a:ext cx="1656184" cy="461665"/>
          </a:xfrm>
          <a:prstGeom prst="rect">
            <a:avLst/>
          </a:prstGeom>
          <a:noFill/>
        </p:spPr>
        <p:txBody>
          <a:bodyPr wrap="square" rtlCol="0">
            <a:spAutoFit/>
          </a:bodyPr>
          <a:lstStyle/>
          <a:p>
            <a:r>
              <a:rPr lang="es-ES" sz="2400" b="1" dirty="0" smtClean="0">
                <a:solidFill>
                  <a:srgbClr val="FF0000"/>
                </a:solidFill>
              </a:rPr>
              <a:t>Pequeño</a:t>
            </a:r>
            <a:r>
              <a:rPr lang="es-ES" dirty="0" smtClean="0"/>
              <a:t> </a:t>
            </a:r>
            <a:endParaRPr lang="es-ES" dirty="0"/>
          </a:p>
        </p:txBody>
      </p:sp>
      <p:sp>
        <p:nvSpPr>
          <p:cNvPr id="5" name="4 CuadroTexto"/>
          <p:cNvSpPr txBox="1"/>
          <p:nvPr/>
        </p:nvSpPr>
        <p:spPr>
          <a:xfrm>
            <a:off x="6228184" y="1196752"/>
            <a:ext cx="1224136" cy="369332"/>
          </a:xfrm>
          <a:prstGeom prst="rect">
            <a:avLst/>
          </a:prstGeom>
          <a:noFill/>
        </p:spPr>
        <p:txBody>
          <a:bodyPr wrap="square" rtlCol="0">
            <a:spAutoFit/>
          </a:bodyPr>
          <a:lstStyle/>
          <a:p>
            <a:r>
              <a:rPr lang="es-ES" b="1" dirty="0" smtClean="0">
                <a:solidFill>
                  <a:srgbClr val="FF0066"/>
                </a:solidFill>
              </a:rPr>
              <a:t>Mediano</a:t>
            </a:r>
            <a:r>
              <a:rPr lang="es-ES" dirty="0" smtClean="0"/>
              <a:t> </a:t>
            </a:r>
            <a:endParaRPr lang="es-ES" dirty="0"/>
          </a:p>
        </p:txBody>
      </p:sp>
      <p:sp>
        <p:nvSpPr>
          <p:cNvPr id="6" name="5 CuadroTexto"/>
          <p:cNvSpPr txBox="1"/>
          <p:nvPr/>
        </p:nvSpPr>
        <p:spPr>
          <a:xfrm>
            <a:off x="4860032" y="2204864"/>
            <a:ext cx="1224136" cy="461665"/>
          </a:xfrm>
          <a:prstGeom prst="rect">
            <a:avLst/>
          </a:prstGeom>
          <a:noFill/>
        </p:spPr>
        <p:txBody>
          <a:bodyPr wrap="square" rtlCol="0">
            <a:spAutoFit/>
          </a:bodyPr>
          <a:lstStyle/>
          <a:p>
            <a:r>
              <a:rPr lang="es-ES" sz="2400" b="1" dirty="0" smtClean="0">
                <a:solidFill>
                  <a:srgbClr val="FF0000"/>
                </a:solidFill>
              </a:rPr>
              <a:t>Frío</a:t>
            </a:r>
            <a:r>
              <a:rPr lang="es-ES" dirty="0" smtClean="0"/>
              <a:t> </a:t>
            </a:r>
            <a:endParaRPr lang="es-ES" dirty="0"/>
          </a:p>
        </p:txBody>
      </p:sp>
      <p:sp>
        <p:nvSpPr>
          <p:cNvPr id="7" name="6 CuadroTexto"/>
          <p:cNvSpPr txBox="1"/>
          <p:nvPr/>
        </p:nvSpPr>
        <p:spPr>
          <a:xfrm>
            <a:off x="7308304" y="2204864"/>
            <a:ext cx="1835696" cy="461665"/>
          </a:xfrm>
          <a:prstGeom prst="rect">
            <a:avLst/>
          </a:prstGeom>
          <a:noFill/>
        </p:spPr>
        <p:txBody>
          <a:bodyPr wrap="square" rtlCol="0">
            <a:spAutoFit/>
          </a:bodyPr>
          <a:lstStyle/>
          <a:p>
            <a:r>
              <a:rPr lang="es-ES" sz="2400" b="1" dirty="0" smtClean="0">
                <a:solidFill>
                  <a:srgbClr val="FF0000"/>
                </a:solidFill>
              </a:rPr>
              <a:t>Caliente</a:t>
            </a:r>
            <a:r>
              <a:rPr lang="es-ES" dirty="0" smtClean="0"/>
              <a:t> </a:t>
            </a:r>
            <a:endParaRPr lang="es-ES" dirty="0"/>
          </a:p>
        </p:txBody>
      </p:sp>
      <p:sp>
        <p:nvSpPr>
          <p:cNvPr id="8" name="7 CuadroTexto"/>
          <p:cNvSpPr txBox="1"/>
          <p:nvPr/>
        </p:nvSpPr>
        <p:spPr>
          <a:xfrm>
            <a:off x="6228184" y="764704"/>
            <a:ext cx="1224136" cy="369332"/>
          </a:xfrm>
          <a:prstGeom prst="rect">
            <a:avLst/>
          </a:prstGeom>
          <a:noFill/>
        </p:spPr>
        <p:txBody>
          <a:bodyPr wrap="square" rtlCol="0">
            <a:spAutoFit/>
          </a:bodyPr>
          <a:lstStyle/>
          <a:p>
            <a:r>
              <a:rPr lang="es-ES" b="1" dirty="0" smtClean="0">
                <a:solidFill>
                  <a:srgbClr val="149C34"/>
                </a:solidFill>
              </a:rPr>
              <a:t>Enorme</a:t>
            </a:r>
            <a:r>
              <a:rPr lang="es-ES" dirty="0" smtClean="0"/>
              <a:t> </a:t>
            </a:r>
            <a:endParaRPr lang="es-ES" dirty="0"/>
          </a:p>
        </p:txBody>
      </p:sp>
      <p:sp>
        <p:nvSpPr>
          <p:cNvPr id="9" name="8 CuadroTexto"/>
          <p:cNvSpPr txBox="1"/>
          <p:nvPr/>
        </p:nvSpPr>
        <p:spPr>
          <a:xfrm>
            <a:off x="6300192" y="1628800"/>
            <a:ext cx="1152128" cy="369332"/>
          </a:xfrm>
          <a:prstGeom prst="rect">
            <a:avLst/>
          </a:prstGeom>
          <a:noFill/>
        </p:spPr>
        <p:txBody>
          <a:bodyPr wrap="square" rtlCol="0">
            <a:spAutoFit/>
          </a:bodyPr>
          <a:lstStyle/>
          <a:p>
            <a:r>
              <a:rPr lang="es-ES" b="1" dirty="0" smtClean="0">
                <a:solidFill>
                  <a:srgbClr val="0070C0"/>
                </a:solidFill>
              </a:rPr>
              <a:t>Mínimo</a:t>
            </a:r>
            <a:r>
              <a:rPr lang="es-ES" dirty="0" smtClean="0"/>
              <a:t> </a:t>
            </a:r>
            <a:endParaRPr lang="es-ES" dirty="0"/>
          </a:p>
        </p:txBody>
      </p:sp>
      <p:sp>
        <p:nvSpPr>
          <p:cNvPr id="10" name="9 CuadroTexto"/>
          <p:cNvSpPr txBox="1"/>
          <p:nvPr/>
        </p:nvSpPr>
        <p:spPr>
          <a:xfrm>
            <a:off x="6012160" y="2204864"/>
            <a:ext cx="1008112" cy="369332"/>
          </a:xfrm>
          <a:prstGeom prst="rect">
            <a:avLst/>
          </a:prstGeom>
          <a:noFill/>
        </p:spPr>
        <p:txBody>
          <a:bodyPr wrap="square" rtlCol="0">
            <a:spAutoFit/>
          </a:bodyPr>
          <a:lstStyle/>
          <a:p>
            <a:r>
              <a:rPr lang="es-ES" b="1" dirty="0" smtClean="0">
                <a:solidFill>
                  <a:srgbClr val="C00000"/>
                </a:solidFill>
              </a:rPr>
              <a:t>Gélido </a:t>
            </a:r>
            <a:endParaRPr lang="es-ES" b="1" dirty="0">
              <a:solidFill>
                <a:srgbClr val="C00000"/>
              </a:solidFill>
            </a:endParaRPr>
          </a:p>
        </p:txBody>
      </p:sp>
      <p:sp>
        <p:nvSpPr>
          <p:cNvPr id="11" name="10 CuadroTexto"/>
          <p:cNvSpPr txBox="1"/>
          <p:nvPr/>
        </p:nvSpPr>
        <p:spPr>
          <a:xfrm>
            <a:off x="5940152" y="2564904"/>
            <a:ext cx="1368152" cy="369332"/>
          </a:xfrm>
          <a:prstGeom prst="rect">
            <a:avLst/>
          </a:prstGeom>
          <a:noFill/>
        </p:spPr>
        <p:txBody>
          <a:bodyPr wrap="square" rtlCol="0">
            <a:spAutoFit/>
          </a:bodyPr>
          <a:lstStyle/>
          <a:p>
            <a:r>
              <a:rPr lang="es-ES" b="1" dirty="0" smtClean="0">
                <a:solidFill>
                  <a:srgbClr val="0070C0"/>
                </a:solidFill>
              </a:rPr>
              <a:t>Templado</a:t>
            </a:r>
            <a:r>
              <a:rPr lang="es-ES" dirty="0" smtClean="0"/>
              <a:t> </a:t>
            </a:r>
            <a:endParaRPr lang="es-ES" dirty="0"/>
          </a:p>
        </p:txBody>
      </p:sp>
      <p:sp>
        <p:nvSpPr>
          <p:cNvPr id="12" name="11 CuadroTexto"/>
          <p:cNvSpPr txBox="1"/>
          <p:nvPr/>
        </p:nvSpPr>
        <p:spPr>
          <a:xfrm>
            <a:off x="5076056" y="3717032"/>
            <a:ext cx="3312368" cy="461665"/>
          </a:xfrm>
          <a:prstGeom prst="rect">
            <a:avLst/>
          </a:prstGeom>
          <a:noFill/>
        </p:spPr>
        <p:txBody>
          <a:bodyPr wrap="square" rtlCol="0">
            <a:spAutoFit/>
          </a:bodyPr>
          <a:lstStyle/>
          <a:p>
            <a:r>
              <a:rPr lang="es-ES" sz="2400" b="1" dirty="0" smtClean="0">
                <a:solidFill>
                  <a:srgbClr val="FF0000"/>
                </a:solidFill>
              </a:rPr>
              <a:t>Presente / ausente</a:t>
            </a:r>
            <a:endParaRPr lang="es-ES" sz="2400" b="1" dirty="0">
              <a:solidFill>
                <a:srgbClr val="FF0000"/>
              </a:solidFill>
            </a:endParaRPr>
          </a:p>
        </p:txBody>
      </p:sp>
      <p:sp>
        <p:nvSpPr>
          <p:cNvPr id="13" name="12 CuadroTexto"/>
          <p:cNvSpPr txBox="1"/>
          <p:nvPr/>
        </p:nvSpPr>
        <p:spPr>
          <a:xfrm>
            <a:off x="6012160" y="2996952"/>
            <a:ext cx="1296144" cy="369332"/>
          </a:xfrm>
          <a:prstGeom prst="rect">
            <a:avLst/>
          </a:prstGeom>
          <a:noFill/>
        </p:spPr>
        <p:txBody>
          <a:bodyPr wrap="square" rtlCol="0">
            <a:spAutoFit/>
          </a:bodyPr>
          <a:lstStyle/>
          <a:p>
            <a:r>
              <a:rPr lang="es-ES" b="1" dirty="0" smtClean="0">
                <a:solidFill>
                  <a:srgbClr val="00B050"/>
                </a:solidFill>
              </a:rPr>
              <a:t>Tibio</a:t>
            </a:r>
            <a:r>
              <a:rPr lang="es-ES" dirty="0" smtClean="0"/>
              <a:t> </a:t>
            </a:r>
            <a:endParaRPr lang="es-ES" dirty="0"/>
          </a:p>
        </p:txBody>
      </p:sp>
      <p:sp>
        <p:nvSpPr>
          <p:cNvPr id="14" name="13 CuadroTexto"/>
          <p:cNvSpPr txBox="1"/>
          <p:nvPr/>
        </p:nvSpPr>
        <p:spPr>
          <a:xfrm>
            <a:off x="5148064" y="4293096"/>
            <a:ext cx="2736304" cy="461665"/>
          </a:xfrm>
          <a:prstGeom prst="rect">
            <a:avLst/>
          </a:prstGeom>
          <a:noFill/>
        </p:spPr>
        <p:txBody>
          <a:bodyPr wrap="square" rtlCol="0">
            <a:spAutoFit/>
          </a:bodyPr>
          <a:lstStyle/>
          <a:p>
            <a:r>
              <a:rPr lang="es-ES" sz="2400" b="1" dirty="0" smtClean="0">
                <a:solidFill>
                  <a:srgbClr val="FF0000"/>
                </a:solidFill>
              </a:rPr>
              <a:t>Vivo/ muerto</a:t>
            </a:r>
            <a:endParaRPr lang="es-ES" sz="2400" b="1" dirty="0">
              <a:solidFill>
                <a:srgbClr val="FF0000"/>
              </a:solidFill>
            </a:endParaRPr>
          </a:p>
        </p:txBody>
      </p:sp>
      <p:sp>
        <p:nvSpPr>
          <p:cNvPr id="15" name="14 CuadroTexto"/>
          <p:cNvSpPr txBox="1"/>
          <p:nvPr/>
        </p:nvSpPr>
        <p:spPr>
          <a:xfrm>
            <a:off x="5004048" y="5229200"/>
            <a:ext cx="2808312" cy="461665"/>
          </a:xfrm>
          <a:prstGeom prst="rect">
            <a:avLst/>
          </a:prstGeom>
          <a:noFill/>
        </p:spPr>
        <p:txBody>
          <a:bodyPr wrap="square" rtlCol="0">
            <a:spAutoFit/>
          </a:bodyPr>
          <a:lstStyle/>
          <a:p>
            <a:r>
              <a:rPr lang="es-ES" sz="2400" b="1" dirty="0" smtClean="0">
                <a:solidFill>
                  <a:srgbClr val="00B050"/>
                </a:solidFill>
              </a:rPr>
              <a:t>Comprar/ vender</a:t>
            </a:r>
            <a:endParaRPr lang="es-ES" sz="2400" b="1" dirty="0">
              <a:solidFill>
                <a:srgbClr val="00B050"/>
              </a:solidFill>
            </a:endParaRPr>
          </a:p>
        </p:txBody>
      </p:sp>
      <p:sp>
        <p:nvSpPr>
          <p:cNvPr id="16" name="15 CuadroTexto"/>
          <p:cNvSpPr txBox="1"/>
          <p:nvPr/>
        </p:nvSpPr>
        <p:spPr>
          <a:xfrm>
            <a:off x="5076056" y="5877272"/>
            <a:ext cx="3528392" cy="461665"/>
          </a:xfrm>
          <a:prstGeom prst="rect">
            <a:avLst/>
          </a:prstGeom>
          <a:noFill/>
        </p:spPr>
        <p:txBody>
          <a:bodyPr wrap="square" rtlCol="0">
            <a:spAutoFit/>
          </a:bodyPr>
          <a:lstStyle/>
          <a:p>
            <a:r>
              <a:rPr lang="es-ES" sz="2400" b="1" dirty="0" smtClean="0">
                <a:solidFill>
                  <a:srgbClr val="00B050"/>
                </a:solidFill>
              </a:rPr>
              <a:t>Abuelo / nieto</a:t>
            </a:r>
            <a:endParaRPr lang="es-ES" sz="2400" b="1" dirty="0">
              <a:solidFill>
                <a:srgbClr val="00B050"/>
              </a:solidFill>
            </a:endParaRPr>
          </a:p>
        </p:txBody>
      </p:sp>
      <p:sp>
        <p:nvSpPr>
          <p:cNvPr id="17" name="16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
        <p:nvSpPr>
          <p:cNvPr id="18" name="17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Left)">
                                      <p:cBhvr>
                                        <p:cTn id="14" dur="2000"/>
                                        <p:tgtEl>
                                          <p:spTgt spid="3"/>
                                        </p:tgtEl>
                                      </p:cBhvr>
                                    </p:animEffect>
                                  </p:childTnLst>
                                </p:cTn>
                              </p:par>
                            </p:childTnLst>
                          </p:cTn>
                        </p:par>
                        <p:par>
                          <p:cTn id="15" fill="hold">
                            <p:stCondLst>
                              <p:cond delay="2000"/>
                            </p:stCondLst>
                            <p:childTnLst>
                              <p:par>
                                <p:cTn id="16" presetID="1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Righ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Top)">
                                      <p:cBhvr>
                                        <p:cTn id="23" dur="2000"/>
                                        <p:tgtEl>
                                          <p:spTgt spid="8"/>
                                        </p:tgtEl>
                                      </p:cBhvr>
                                    </p:animEffect>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000" fill="hold"/>
                                        <p:tgtEl>
                                          <p:spTgt spid="5"/>
                                        </p:tgtEl>
                                        <p:attrNameLst>
                                          <p:attrName>ppt_x</p:attrName>
                                        </p:attrNameLst>
                                      </p:cBhvr>
                                      <p:tavLst>
                                        <p:tav tm="0">
                                          <p:val>
                                            <p:strVal val="0-#ppt_w/2"/>
                                          </p:val>
                                        </p:tav>
                                        <p:tav tm="100000">
                                          <p:val>
                                            <p:strVal val="#ppt_x"/>
                                          </p:val>
                                        </p:tav>
                                      </p:tavLst>
                                    </p:anim>
                                    <p:anim calcmode="lin" valueType="num">
                                      <p:cBhvr additive="base">
                                        <p:cTn id="28" dur="20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1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lide(fromLeft)">
                                      <p:cBhvr>
                                        <p:cTn id="37" dur="2000"/>
                                        <p:tgtEl>
                                          <p:spTgt spid="6"/>
                                        </p:tgtEl>
                                      </p:cBhvr>
                                    </p:animEffect>
                                  </p:childTnLst>
                                </p:cTn>
                              </p:par>
                            </p:childTnLst>
                          </p:cTn>
                        </p:par>
                        <p:par>
                          <p:cTn id="38" fill="hold">
                            <p:stCondLst>
                              <p:cond delay="2000"/>
                            </p:stCondLst>
                            <p:childTnLst>
                              <p:par>
                                <p:cTn id="39" presetID="1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lide(fromRight)">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lide(fromTop)">
                                      <p:cBhvr>
                                        <p:cTn id="46" dur="2000"/>
                                        <p:tgtEl>
                                          <p:spTgt spid="10"/>
                                        </p:tgtEl>
                                      </p:cBhvr>
                                    </p:animEffect>
                                  </p:childTnLst>
                                </p:cTn>
                              </p:par>
                            </p:childTnLst>
                          </p:cTn>
                        </p:par>
                        <p:par>
                          <p:cTn id="47" fill="hold">
                            <p:stCondLst>
                              <p:cond delay="2000"/>
                            </p:stCondLst>
                            <p:childTnLst>
                              <p:par>
                                <p:cTn id="48" presetID="2" presetClass="entr" presetSubtype="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2000" fill="hold"/>
                                        <p:tgtEl>
                                          <p:spTgt spid="11"/>
                                        </p:tgtEl>
                                        <p:attrNameLst>
                                          <p:attrName>ppt_x</p:attrName>
                                        </p:attrNameLst>
                                      </p:cBhvr>
                                      <p:tavLst>
                                        <p:tav tm="0">
                                          <p:val>
                                            <p:strVal val="1+#ppt_w/2"/>
                                          </p:val>
                                        </p:tav>
                                        <p:tav tm="100000">
                                          <p:val>
                                            <p:strVal val="#ppt_x"/>
                                          </p:val>
                                        </p:tav>
                                      </p:tavLst>
                                    </p:anim>
                                    <p:anim calcmode="lin" valueType="num">
                                      <p:cBhvr additive="base">
                                        <p:cTn id="51" dur="20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lide(fromBottom)">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lide(fromLeft)">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lide(fromRight)">
                                      <p:cBhvr>
                                        <p:cTn id="65" dur="2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slide(fromLeft)">
                                      <p:cBhvr>
                                        <p:cTn id="70" dur="2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slide(fromRight)">
                                      <p:cBhvr>
                                        <p:cTn id="75"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0"/>
            <a:ext cx="5688632" cy="584775"/>
          </a:xfrm>
          <a:prstGeom prst="rect">
            <a:avLst/>
          </a:prstGeom>
          <a:noFill/>
        </p:spPr>
        <p:txBody>
          <a:bodyPr wrap="square" rtlCol="0">
            <a:spAutoFit/>
          </a:bodyPr>
          <a:lstStyle/>
          <a:p>
            <a:r>
              <a:rPr lang="es-ES" sz="3200" dirty="0" smtClean="0">
                <a:latin typeface="Lucida Handwriting" pitchFamily="66" charset="0"/>
              </a:rPr>
              <a:t>El cambio semántico 1</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Rectángulo redondeado"/>
          <p:cNvSpPr/>
          <p:nvPr/>
        </p:nvSpPr>
        <p:spPr>
          <a:xfrm>
            <a:off x="611560" y="620688"/>
            <a:ext cx="7992888" cy="715089"/>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smtClean="0">
                <a:latin typeface="Lucida Console" pitchFamily="49" charset="0"/>
              </a:rPr>
              <a:t>Modificación  de la relación existente entre el significante y el significado de una palabra.</a:t>
            </a:r>
            <a:endParaRPr lang="es-ES" b="1" dirty="0">
              <a:latin typeface="Lucida Console" pitchFamily="49" charset="0"/>
            </a:endParaRPr>
          </a:p>
        </p:txBody>
      </p:sp>
      <p:sp>
        <p:nvSpPr>
          <p:cNvPr id="7" name="6 CuadroTexto"/>
          <p:cNvSpPr txBox="1"/>
          <p:nvPr/>
        </p:nvSpPr>
        <p:spPr>
          <a:xfrm>
            <a:off x="467544" y="1412776"/>
            <a:ext cx="6912768" cy="12926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scene3d>
            <a:camera prst="orthographicFront"/>
            <a:lightRig rig="threePt" dir="t"/>
          </a:scene3d>
          <a:sp3d>
            <a:bevelT prst="relaxedInset"/>
          </a:sp3d>
        </p:spPr>
        <p:txBody>
          <a:bodyPr wrap="square" rtlCol="0">
            <a:spAutoFit/>
          </a:bodyPr>
          <a:lstStyle/>
          <a:p>
            <a:pPr>
              <a:buFont typeface="Wingdings" pitchFamily="2" charset="2"/>
              <a:buChar char="q"/>
            </a:pPr>
            <a:r>
              <a:rPr lang="es-ES" sz="2400" b="1" dirty="0" smtClean="0">
                <a:solidFill>
                  <a:srgbClr val="C00000"/>
                </a:solidFill>
              </a:rPr>
              <a:t>Causas históricas: </a:t>
            </a:r>
          </a:p>
          <a:p>
            <a:r>
              <a:rPr lang="es-ES" dirty="0" smtClean="0"/>
              <a:t>Las  palabras se adaptan a las transformaciones de la realidad y a los nuevos objetos o conceptos. </a:t>
            </a:r>
            <a:r>
              <a:rPr lang="es-ES" b="1" i="1" dirty="0" smtClean="0">
                <a:solidFill>
                  <a:srgbClr val="FF0000"/>
                </a:solidFill>
              </a:rPr>
              <a:t>Pluma</a:t>
            </a:r>
            <a:r>
              <a:rPr lang="es-ES" i="1" dirty="0" smtClean="0"/>
              <a:t> (de ave)/ </a:t>
            </a:r>
            <a:r>
              <a:rPr lang="es-ES" b="1" i="1" dirty="0" smtClean="0">
                <a:solidFill>
                  <a:srgbClr val="FF0000"/>
                </a:solidFill>
              </a:rPr>
              <a:t>pluma de escribir </a:t>
            </a:r>
            <a:r>
              <a:rPr lang="es-ES" i="1" dirty="0" smtClean="0"/>
              <a:t>// </a:t>
            </a:r>
            <a:r>
              <a:rPr lang="es-ES" b="1" i="1" dirty="0" smtClean="0">
                <a:solidFill>
                  <a:srgbClr val="FF0000"/>
                </a:solidFill>
              </a:rPr>
              <a:t>ARCAÍSMOS  y NEOLOGISMOS</a:t>
            </a:r>
            <a:endParaRPr lang="es-ES" b="1" dirty="0">
              <a:solidFill>
                <a:srgbClr val="FF0000"/>
              </a:solidFill>
            </a:endParaRPr>
          </a:p>
        </p:txBody>
      </p:sp>
      <p:sp>
        <p:nvSpPr>
          <p:cNvPr id="8" name="7 CuadroTexto"/>
          <p:cNvSpPr txBox="1"/>
          <p:nvPr/>
        </p:nvSpPr>
        <p:spPr>
          <a:xfrm>
            <a:off x="467544" y="2780928"/>
            <a:ext cx="4752528" cy="12926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scene3d>
            <a:camera prst="orthographicFront"/>
            <a:lightRig rig="threePt" dir="t"/>
          </a:scene3d>
          <a:sp3d>
            <a:bevelT prst="relaxedInset"/>
          </a:sp3d>
        </p:spPr>
        <p:txBody>
          <a:bodyPr wrap="square" rtlCol="0">
            <a:spAutoFit/>
          </a:bodyPr>
          <a:lstStyle/>
          <a:p>
            <a:pPr>
              <a:buFont typeface="Wingdings" pitchFamily="2" charset="2"/>
              <a:buChar char="q"/>
            </a:pPr>
            <a:r>
              <a:rPr lang="es-ES" sz="2400" b="1" dirty="0" smtClean="0">
                <a:solidFill>
                  <a:srgbClr val="C00000"/>
                </a:solidFill>
              </a:rPr>
              <a:t>Causas psicológicas: </a:t>
            </a:r>
            <a:r>
              <a:rPr lang="es-ES" b="1" dirty="0" smtClean="0"/>
              <a:t>a</a:t>
            </a:r>
            <a:r>
              <a:rPr lang="es-ES" dirty="0" smtClean="0"/>
              <a:t>tribuimos a personas cualidades o defectos de animales: </a:t>
            </a:r>
            <a:r>
              <a:rPr lang="es-ES" b="1" i="1" dirty="0" smtClean="0">
                <a:solidFill>
                  <a:srgbClr val="FF0000"/>
                </a:solidFill>
              </a:rPr>
              <a:t>es una rata, un buitre, un lince, un león.</a:t>
            </a:r>
            <a:endParaRPr lang="es-ES" sz="2400" b="1" dirty="0">
              <a:solidFill>
                <a:srgbClr val="FF0000"/>
              </a:solidFill>
            </a:endParaRPr>
          </a:p>
        </p:txBody>
      </p:sp>
      <p:sp>
        <p:nvSpPr>
          <p:cNvPr id="9" name="8 CuadroTexto"/>
          <p:cNvSpPr txBox="1"/>
          <p:nvPr/>
        </p:nvSpPr>
        <p:spPr>
          <a:xfrm>
            <a:off x="323528" y="4293096"/>
            <a:ext cx="8568952"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prst="relaxedInset"/>
          </a:sp3d>
        </p:spPr>
        <p:txBody>
          <a:bodyPr wrap="square" rtlCol="0">
            <a:spAutoFit/>
          </a:bodyPr>
          <a:lstStyle/>
          <a:p>
            <a:pPr>
              <a:buFont typeface="Wingdings" pitchFamily="2" charset="2"/>
              <a:buChar char="q"/>
            </a:pPr>
            <a:r>
              <a:rPr lang="es-ES" sz="2400" b="1" dirty="0" smtClean="0">
                <a:solidFill>
                  <a:srgbClr val="C00000"/>
                </a:solidFill>
              </a:rPr>
              <a:t>Causas sociales</a:t>
            </a:r>
            <a:r>
              <a:rPr lang="es-ES" dirty="0" smtClean="0"/>
              <a:t> </a:t>
            </a:r>
          </a:p>
          <a:p>
            <a:pPr lvl="1">
              <a:buFont typeface="Wingdings" pitchFamily="2" charset="2"/>
              <a:buChar char="q"/>
            </a:pPr>
            <a:r>
              <a:rPr lang="es-ES" dirty="0" smtClean="0"/>
              <a:t>Tecnicismos que pasan al lenguaje común: </a:t>
            </a:r>
            <a:r>
              <a:rPr lang="es-ES" b="1" i="1" dirty="0" smtClean="0">
                <a:solidFill>
                  <a:srgbClr val="FF0000"/>
                </a:solidFill>
              </a:rPr>
              <a:t>plural </a:t>
            </a:r>
            <a:r>
              <a:rPr lang="es-ES" dirty="0" smtClean="0"/>
              <a:t>(gramática), “variados</a:t>
            </a:r>
            <a:r>
              <a:rPr lang="es-ES" i="1" dirty="0" smtClean="0"/>
              <a:t>”–</a:t>
            </a:r>
            <a:r>
              <a:rPr lang="es-ES" b="1" i="1" dirty="0" smtClean="0">
                <a:solidFill>
                  <a:srgbClr val="FF0000"/>
                </a:solidFill>
              </a:rPr>
              <a:t>pluralismo</a:t>
            </a:r>
          </a:p>
          <a:p>
            <a:pPr lvl="1">
              <a:buFont typeface="Wingdings" pitchFamily="2" charset="2"/>
              <a:buChar char="q"/>
            </a:pPr>
            <a:r>
              <a:rPr lang="es-ES" dirty="0" smtClean="0"/>
              <a:t>Prejuicios de clase o grupo social: </a:t>
            </a:r>
            <a:r>
              <a:rPr lang="es-ES" b="1" i="1" dirty="0" smtClean="0">
                <a:solidFill>
                  <a:srgbClr val="FF0000"/>
                </a:solidFill>
              </a:rPr>
              <a:t>ser un gitano, un judío, un villano</a:t>
            </a:r>
            <a:r>
              <a:rPr lang="es-ES" i="1" dirty="0" smtClean="0"/>
              <a:t>.</a:t>
            </a:r>
          </a:p>
          <a:p>
            <a:pPr lvl="1">
              <a:buFont typeface="Wingdings" pitchFamily="2" charset="2"/>
              <a:buChar char="q"/>
            </a:pPr>
            <a:r>
              <a:rPr lang="es-ES" dirty="0" smtClean="0"/>
              <a:t>Tabúes sustituidos por eufemismos o disfemismos:</a:t>
            </a:r>
            <a:r>
              <a:rPr lang="es-ES" i="1" dirty="0" smtClean="0"/>
              <a:t> </a:t>
            </a:r>
            <a:r>
              <a:rPr lang="es-ES" b="1" i="1" dirty="0" smtClean="0">
                <a:solidFill>
                  <a:srgbClr val="FF0000"/>
                </a:solidFill>
              </a:rPr>
              <a:t>dar a luz </a:t>
            </a:r>
            <a:r>
              <a:rPr lang="es-ES" dirty="0" smtClean="0"/>
              <a:t>(parir),</a:t>
            </a:r>
            <a:r>
              <a:rPr lang="es-ES" i="1" dirty="0" smtClean="0"/>
              <a:t> </a:t>
            </a:r>
            <a:r>
              <a:rPr lang="es-ES" b="1" i="1" dirty="0" smtClean="0">
                <a:solidFill>
                  <a:srgbClr val="FF0000"/>
                </a:solidFill>
              </a:rPr>
              <a:t>larga/cruel enfermedad </a:t>
            </a:r>
            <a:r>
              <a:rPr lang="es-ES" i="1" dirty="0" smtClean="0"/>
              <a:t>(</a:t>
            </a:r>
            <a:r>
              <a:rPr lang="es-ES" dirty="0" smtClean="0"/>
              <a:t>cáncer), </a:t>
            </a:r>
            <a:r>
              <a:rPr lang="es-ES" b="1" i="1" dirty="0" smtClean="0">
                <a:solidFill>
                  <a:srgbClr val="FF0000"/>
                </a:solidFill>
              </a:rPr>
              <a:t>conflicto laboral </a:t>
            </a:r>
            <a:r>
              <a:rPr lang="es-ES" dirty="0" smtClean="0"/>
              <a:t>(huelga), </a:t>
            </a:r>
            <a:r>
              <a:rPr lang="es-ES" b="1" i="1" dirty="0" smtClean="0">
                <a:solidFill>
                  <a:srgbClr val="FF0000"/>
                </a:solidFill>
              </a:rPr>
              <a:t>reajuste económico</a:t>
            </a:r>
            <a:r>
              <a:rPr lang="es-ES" i="1" dirty="0" smtClean="0"/>
              <a:t> </a:t>
            </a:r>
            <a:r>
              <a:rPr lang="es-ES" dirty="0" smtClean="0"/>
              <a:t>(recortes)…</a:t>
            </a:r>
            <a:r>
              <a:rPr lang="es-ES" b="1" i="1" dirty="0" smtClean="0">
                <a:solidFill>
                  <a:srgbClr val="FF0000"/>
                </a:solidFill>
              </a:rPr>
              <a:t>Casarse de penalti, estar mal de la azotea, estirar la pata</a:t>
            </a:r>
            <a:endParaRPr lang="es-ES" b="1" i="1" dirty="0">
              <a:solidFill>
                <a:srgbClr val="FF0000"/>
              </a:solidFill>
            </a:endParaRPr>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0.7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strVal val="#ppt_w*0.70"/>
                                          </p:val>
                                        </p:tav>
                                        <p:tav tm="100000">
                                          <p:val>
                                            <p:strVal val="#ppt_w"/>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animEffect transition="in" filter="fade">
                                      <p:cBhvr>
                                        <p:cTn id="23" dur="2000"/>
                                        <p:tgtEl>
                                          <p:spTgt spid="7"/>
                                        </p:tgtEl>
                                      </p:cBhvr>
                                    </p:animEffect>
                                  </p:childTnLst>
                                </p:cTn>
                              </p:par>
                            </p:childTnLst>
                          </p:cTn>
                        </p:par>
                        <p:par>
                          <p:cTn id="24" fill="hold">
                            <p:stCondLst>
                              <p:cond delay="2000"/>
                            </p:stCondLst>
                            <p:childTnLst>
                              <p:par>
                                <p:cTn id="25" presetID="3"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strVal val="#ppt_w*0.70"/>
                                          </p:val>
                                        </p:tav>
                                        <p:tav tm="100000">
                                          <p:val>
                                            <p:strVal val="#ppt_w"/>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a:p>
        </p:txBody>
      </p:sp>
      <p:sp>
        <p:nvSpPr>
          <p:cNvPr id="3" name="2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4" name="3 CuadroTexto"/>
          <p:cNvSpPr txBox="1"/>
          <p:nvPr/>
        </p:nvSpPr>
        <p:spPr>
          <a:xfrm>
            <a:off x="251520" y="764704"/>
            <a:ext cx="5328592" cy="269009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scene3d>
            <a:camera prst="orthographicFront"/>
            <a:lightRig rig="threePt" dir="t"/>
          </a:scene3d>
          <a:sp3d>
            <a:bevelT prst="relaxedInset"/>
          </a:sp3d>
        </p:spPr>
        <p:txBody>
          <a:bodyPr wrap="square" rtlCol="0">
            <a:spAutoFit/>
          </a:bodyPr>
          <a:lstStyle/>
          <a:p>
            <a:r>
              <a:rPr lang="es-ES" sz="2400" b="1" dirty="0" smtClean="0"/>
              <a:t>Metáfora: </a:t>
            </a:r>
            <a:r>
              <a:rPr lang="es-ES" sz="2000" dirty="0" smtClean="0"/>
              <a:t>cambio semántico por semejanza</a:t>
            </a:r>
            <a:r>
              <a:rPr lang="es-ES" dirty="0" smtClean="0"/>
              <a:t>. Permite aplicar el nombre de un objeto a otro con el que se observa un parecido: </a:t>
            </a:r>
            <a:r>
              <a:rPr lang="es-ES" b="1" i="1" dirty="0" smtClean="0">
                <a:solidFill>
                  <a:srgbClr val="FF0000"/>
                </a:solidFill>
              </a:rPr>
              <a:t>pata: </a:t>
            </a:r>
            <a:r>
              <a:rPr lang="es-ES" i="1" dirty="0" smtClean="0"/>
              <a:t>(</a:t>
            </a:r>
            <a:r>
              <a:rPr lang="es-ES" dirty="0" smtClean="0"/>
              <a:t>de banco, mesa, silla) por semejanza con las patas de los animales. </a:t>
            </a:r>
            <a:r>
              <a:rPr lang="es-ES" b="1" i="1" dirty="0" smtClean="0">
                <a:solidFill>
                  <a:srgbClr val="FF0000"/>
                </a:solidFill>
              </a:rPr>
              <a:t>Red de ferrocarriles</a:t>
            </a:r>
            <a:r>
              <a:rPr lang="es-ES" i="1" dirty="0" smtClean="0"/>
              <a:t>, </a:t>
            </a:r>
            <a:r>
              <a:rPr lang="es-ES" b="1" i="1" dirty="0" smtClean="0">
                <a:solidFill>
                  <a:srgbClr val="FF0000"/>
                </a:solidFill>
              </a:rPr>
              <a:t>de teléfonos</a:t>
            </a:r>
            <a:r>
              <a:rPr lang="es-ES" b="1" dirty="0" smtClean="0">
                <a:solidFill>
                  <a:srgbClr val="FF0000"/>
                </a:solidFill>
              </a:rPr>
              <a:t> </a:t>
            </a:r>
            <a:r>
              <a:rPr lang="es-ES" dirty="0" smtClean="0"/>
              <a:t>(por su semejanza en los mapas con una red), </a:t>
            </a:r>
            <a:r>
              <a:rPr lang="es-ES" b="1" i="1" dirty="0" smtClean="0">
                <a:solidFill>
                  <a:srgbClr val="FF0000"/>
                </a:solidFill>
              </a:rPr>
              <a:t>araña</a:t>
            </a:r>
            <a:r>
              <a:rPr lang="es-ES" b="1" dirty="0" smtClean="0">
                <a:solidFill>
                  <a:srgbClr val="FF0000"/>
                </a:solidFill>
              </a:rPr>
              <a:t> </a:t>
            </a:r>
            <a:r>
              <a:rPr lang="es-ES" dirty="0" smtClean="0"/>
              <a:t>(lámpara), </a:t>
            </a:r>
            <a:r>
              <a:rPr lang="es-ES" b="1" i="1" dirty="0" smtClean="0">
                <a:solidFill>
                  <a:srgbClr val="FF0000"/>
                </a:solidFill>
              </a:rPr>
              <a:t>lecho y boca </a:t>
            </a:r>
            <a:r>
              <a:rPr lang="es-ES" dirty="0" smtClean="0"/>
              <a:t>de un río…</a:t>
            </a:r>
            <a:endParaRPr lang="es-ES" dirty="0"/>
          </a:p>
        </p:txBody>
      </p:sp>
      <p:sp>
        <p:nvSpPr>
          <p:cNvPr id="5" name="4 CuadroTexto"/>
          <p:cNvSpPr txBox="1"/>
          <p:nvPr/>
        </p:nvSpPr>
        <p:spPr>
          <a:xfrm>
            <a:off x="611560" y="188640"/>
            <a:ext cx="5688632" cy="584775"/>
          </a:xfrm>
          <a:prstGeom prst="rect">
            <a:avLst/>
          </a:prstGeom>
          <a:noFill/>
        </p:spPr>
        <p:txBody>
          <a:bodyPr wrap="square" rtlCol="0">
            <a:spAutoFit/>
          </a:bodyPr>
          <a:lstStyle/>
          <a:p>
            <a:r>
              <a:rPr lang="es-ES" sz="3200" dirty="0" smtClean="0">
                <a:latin typeface="Lucida Handwriting" pitchFamily="66" charset="0"/>
              </a:rPr>
              <a:t>El cambio semántico 2.</a:t>
            </a:r>
          </a:p>
        </p:txBody>
      </p:sp>
      <p:sp>
        <p:nvSpPr>
          <p:cNvPr id="6" name="5 CuadroTexto"/>
          <p:cNvSpPr txBox="1"/>
          <p:nvPr/>
        </p:nvSpPr>
        <p:spPr>
          <a:xfrm>
            <a:off x="251520" y="3789040"/>
            <a:ext cx="5256584" cy="22133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r>
              <a:rPr lang="es-ES" sz="2400" b="1" dirty="0" smtClean="0"/>
              <a:t>Metonimia: </a:t>
            </a:r>
            <a:r>
              <a:rPr lang="es-ES" sz="2000" dirty="0" smtClean="0"/>
              <a:t>cambio semántico por contigüidad: entre el lugar y el objeto que se produce: </a:t>
            </a:r>
            <a:r>
              <a:rPr lang="es-ES" sz="2000" b="1" i="1" dirty="0" smtClean="0">
                <a:solidFill>
                  <a:srgbClr val="FF0000"/>
                </a:solidFill>
              </a:rPr>
              <a:t>un coñac, un jerez, </a:t>
            </a:r>
            <a:r>
              <a:rPr lang="es-ES" sz="2000" b="1" dirty="0" smtClean="0">
                <a:solidFill>
                  <a:srgbClr val="FF0000"/>
                </a:solidFill>
              </a:rPr>
              <a:t> </a:t>
            </a:r>
            <a:r>
              <a:rPr lang="es-ES" sz="2000" b="1" i="1" dirty="0" smtClean="0">
                <a:solidFill>
                  <a:srgbClr val="FF0000"/>
                </a:solidFill>
              </a:rPr>
              <a:t>champan  </a:t>
            </a:r>
            <a:r>
              <a:rPr lang="es-ES" sz="2000" dirty="0" smtClean="0"/>
              <a:t>o entre el todo y la parte: </a:t>
            </a:r>
            <a:r>
              <a:rPr lang="es-ES" sz="2000" b="1" i="1" dirty="0" smtClean="0">
                <a:solidFill>
                  <a:srgbClr val="FF0000"/>
                </a:solidFill>
              </a:rPr>
              <a:t>beber una copa</a:t>
            </a:r>
            <a:r>
              <a:rPr lang="es-ES" sz="2000" dirty="0" smtClean="0"/>
              <a:t>, </a:t>
            </a:r>
            <a:r>
              <a:rPr lang="es-ES" sz="2000" b="1" i="1" dirty="0" smtClean="0">
                <a:solidFill>
                  <a:srgbClr val="FF0000"/>
                </a:solidFill>
              </a:rPr>
              <a:t>cabezas de ganado, había cien mil almas…</a:t>
            </a:r>
            <a:endParaRPr lang="es-ES" sz="2000" b="1" i="1" dirty="0">
              <a:solidFill>
                <a:srgbClr val="FF0000"/>
              </a:solidFill>
            </a:endParaRPr>
          </a:p>
        </p:txBody>
      </p:sp>
      <p:sp>
        <p:nvSpPr>
          <p:cNvPr id="7" name="6 CuadroTexto"/>
          <p:cNvSpPr txBox="1"/>
          <p:nvPr/>
        </p:nvSpPr>
        <p:spPr>
          <a:xfrm>
            <a:off x="5724128" y="1052736"/>
            <a:ext cx="3240360" cy="282630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scene3d>
            <a:camera prst="orthographicFront"/>
            <a:lightRig rig="threePt" dir="t"/>
          </a:scene3d>
          <a:sp3d>
            <a:bevelT w="139700" prst="cross"/>
          </a:sp3d>
        </p:spPr>
        <p:txBody>
          <a:bodyPr wrap="square" rtlCol="0">
            <a:spAutoFit/>
          </a:bodyPr>
          <a:lstStyle/>
          <a:p>
            <a:r>
              <a:rPr lang="es-ES" sz="1600" dirty="0" smtClean="0"/>
              <a:t>La sinestesia es un tipo de metáfora que consiste en combinar sensaciones de órganos sensoriales distintos o sentimientos con sensaciones: </a:t>
            </a:r>
            <a:r>
              <a:rPr lang="es-ES" sz="1600" b="1" i="1" dirty="0" smtClean="0">
                <a:solidFill>
                  <a:srgbClr val="FF0000"/>
                </a:solidFill>
              </a:rPr>
              <a:t>dulce hogar, color chillón, palabras suaves</a:t>
            </a:r>
            <a:r>
              <a:rPr lang="es-ES" sz="1600" dirty="0" smtClean="0"/>
              <a:t>. ..</a:t>
            </a:r>
            <a:r>
              <a:rPr lang="es-ES" sz="1600" b="1" i="1" dirty="0" smtClean="0">
                <a:solidFill>
                  <a:srgbClr val="FF0000"/>
                </a:solidFill>
              </a:rPr>
              <a:t>pena negra</a:t>
            </a:r>
            <a:r>
              <a:rPr lang="es-ES" sz="1600" i="1" dirty="0" smtClean="0">
                <a:solidFill>
                  <a:srgbClr val="FF0000"/>
                </a:solidFill>
              </a:rPr>
              <a:t>…</a:t>
            </a:r>
            <a:r>
              <a:rPr lang="es-ES" sz="1600" dirty="0" smtClean="0"/>
              <a:t>Produce distintos cambios semánticos.</a:t>
            </a:r>
            <a:endParaRPr lang="es-ES" sz="1600" dirty="0"/>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strVal val="#ppt_w*0.70"/>
                                          </p:val>
                                        </p:tav>
                                        <p:tav tm="100000">
                                          <p:val>
                                            <p:strVal val="#ppt_w"/>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animEffect transition="in" filter="fade">
                                      <p:cBhvr>
                                        <p:cTn id="16" dur="2000"/>
                                        <p:tgtEl>
                                          <p:spTgt spid="4"/>
                                        </p:tgtEl>
                                      </p:cBhvr>
                                    </p:animEffect>
                                  </p:childTnLst>
                                </p:cTn>
                              </p:par>
                            </p:childTnLst>
                          </p:cTn>
                        </p:par>
                        <p:par>
                          <p:cTn id="17" fill="hold">
                            <p:stCondLst>
                              <p:cond delay="2000"/>
                            </p:stCondLst>
                            <p:childTnLst>
                              <p:par>
                                <p:cTn id="18" presetID="5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strVal val="#ppt_w*0.70"/>
                                          </p:val>
                                        </p:tav>
                                        <p:tav tm="100000">
                                          <p:val>
                                            <p:strVal val="#ppt_w"/>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4" name="3 CuadroTexto"/>
          <p:cNvSpPr txBox="1"/>
          <p:nvPr/>
        </p:nvSpPr>
        <p:spPr>
          <a:xfrm>
            <a:off x="179512" y="332656"/>
            <a:ext cx="8640960" cy="461665"/>
          </a:xfrm>
          <a:prstGeom prst="rect">
            <a:avLst/>
          </a:prstGeom>
          <a:noFill/>
        </p:spPr>
        <p:txBody>
          <a:bodyPr wrap="square" rtlCol="0">
            <a:spAutoFit/>
          </a:bodyPr>
          <a:lstStyle/>
          <a:p>
            <a:r>
              <a:rPr lang="es-ES" sz="2400" b="1" dirty="0" smtClean="0">
                <a:latin typeface="Lucida Handwriting" pitchFamily="66" charset="0"/>
              </a:rPr>
              <a:t>La cohesión textual en el nivel léxico-semántico</a:t>
            </a:r>
            <a:endParaRPr lang="es-ES" sz="2400" b="1" dirty="0">
              <a:latin typeface="Lucida Handwriting" pitchFamily="66" charset="0"/>
            </a:endParaRPr>
          </a:p>
        </p:txBody>
      </p:sp>
      <p:sp>
        <p:nvSpPr>
          <p:cNvPr id="5" name="4 CuadroTexto"/>
          <p:cNvSpPr txBox="1"/>
          <p:nvPr/>
        </p:nvSpPr>
        <p:spPr>
          <a:xfrm>
            <a:off x="539552" y="1124744"/>
            <a:ext cx="8280920" cy="531209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scene3d>
            <a:camera prst="orthographicFront"/>
            <a:lightRig rig="threePt" dir="t"/>
          </a:scene3d>
          <a:sp3d>
            <a:bevelT prst="relaxedInset"/>
          </a:sp3d>
        </p:spPr>
        <p:txBody>
          <a:bodyPr wrap="square" rtlCol="0">
            <a:spAutoFit/>
          </a:bodyPr>
          <a:lstStyle/>
          <a:p>
            <a:pPr>
              <a:buFont typeface="Wingdings" pitchFamily="2" charset="2"/>
              <a:buChar char="q"/>
            </a:pPr>
            <a:r>
              <a:rPr lang="es-ES" sz="2400" b="1" dirty="0" smtClean="0">
                <a:solidFill>
                  <a:srgbClr val="FF0000"/>
                </a:solidFill>
              </a:rPr>
              <a:t>Recurrencia léxica: </a:t>
            </a:r>
            <a:r>
              <a:rPr lang="es-ES" dirty="0" smtClean="0"/>
              <a:t>repetición del mismo lexema o utilización  de familias léxicas.</a:t>
            </a:r>
          </a:p>
          <a:p>
            <a:endParaRPr lang="es-ES" dirty="0" smtClean="0"/>
          </a:p>
          <a:p>
            <a:pPr>
              <a:buFont typeface="Wingdings" pitchFamily="2" charset="2"/>
              <a:buChar char="q"/>
            </a:pPr>
            <a:r>
              <a:rPr lang="es-ES" sz="2400" b="1" dirty="0" smtClean="0">
                <a:solidFill>
                  <a:srgbClr val="FF0000"/>
                </a:solidFill>
              </a:rPr>
              <a:t>Recurrencia semántica: </a:t>
            </a:r>
            <a:r>
              <a:rPr lang="es-ES" dirty="0" smtClean="0"/>
              <a:t>(repetición del mismo significado mediante el uso de sinónimos, antónimos o hiperónimos e hipónimos)</a:t>
            </a:r>
          </a:p>
          <a:p>
            <a:pPr>
              <a:buFont typeface="Wingdings" pitchFamily="2" charset="2"/>
              <a:buChar char="q"/>
            </a:pPr>
            <a:endParaRPr lang="es-ES" sz="2400" b="1" dirty="0" smtClean="0">
              <a:solidFill>
                <a:srgbClr val="FF0000"/>
              </a:solidFill>
            </a:endParaRPr>
          </a:p>
          <a:p>
            <a:pPr>
              <a:buFont typeface="Wingdings" pitchFamily="2" charset="2"/>
              <a:buChar char="q"/>
            </a:pPr>
            <a:r>
              <a:rPr lang="es-ES" sz="2400" b="1" dirty="0" smtClean="0">
                <a:solidFill>
                  <a:srgbClr val="FF0000"/>
                </a:solidFill>
              </a:rPr>
              <a:t>Uso de palabras-comodín </a:t>
            </a:r>
            <a:r>
              <a:rPr lang="es-ES" dirty="0" smtClean="0"/>
              <a:t>( palabras</a:t>
            </a:r>
            <a:r>
              <a:rPr lang="es-ES" sz="2400" b="1" dirty="0" smtClean="0">
                <a:solidFill>
                  <a:srgbClr val="FF0000"/>
                </a:solidFill>
              </a:rPr>
              <a:t> </a:t>
            </a:r>
            <a:r>
              <a:rPr lang="es-ES" dirty="0" smtClean="0"/>
              <a:t>de significado muy general que sustituyen a otras más concretas): cosa, cuestión, asunto…hacer, pasar, suceder</a:t>
            </a:r>
          </a:p>
          <a:p>
            <a:pPr>
              <a:buFont typeface="Wingdings" pitchFamily="2" charset="2"/>
              <a:buChar char="q"/>
            </a:pPr>
            <a:endParaRPr lang="es-ES" sz="2400" b="1" dirty="0" smtClean="0">
              <a:solidFill>
                <a:srgbClr val="FF0000"/>
              </a:solidFill>
            </a:endParaRPr>
          </a:p>
          <a:p>
            <a:pPr>
              <a:buFont typeface="Wingdings" pitchFamily="2" charset="2"/>
              <a:buChar char="q"/>
            </a:pPr>
            <a:r>
              <a:rPr lang="es-ES" sz="2400" b="1" dirty="0" smtClean="0">
                <a:solidFill>
                  <a:srgbClr val="FF0000"/>
                </a:solidFill>
              </a:rPr>
              <a:t>Utilización de campos semánticos: </a:t>
            </a:r>
            <a:r>
              <a:rPr lang="es-ES" dirty="0" smtClean="0"/>
              <a:t>palabras del mismo campo que se relacionan  directa o indirectamente con el tema central.</a:t>
            </a:r>
          </a:p>
          <a:p>
            <a:endParaRPr lang="es-ES" dirty="0"/>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ppt_w*0.70"/>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a:p>
        </p:txBody>
      </p:sp>
      <p:sp>
        <p:nvSpPr>
          <p:cNvPr id="3" name="2 Marcador de número de diapositiva"/>
          <p:cNvSpPr>
            <a:spLocks noGrp="1"/>
          </p:cNvSpPr>
          <p:nvPr>
            <p:ph type="sldNum" sz="quarter" idx="12"/>
          </p:nvPr>
        </p:nvSpPr>
        <p:spPr/>
        <p:txBody>
          <a:bodyPr/>
          <a:lstStyle/>
          <a:p>
            <a:fld id="{132FADFE-3B8F-471C-ABF0-DBC7717ECBBC}" type="slidenum">
              <a:rPr lang="es-ES" smtClean="0"/>
              <a:pPr/>
              <a:t>17</a:t>
            </a:fld>
            <a:endParaRPr lang="es-ES" dirty="0"/>
          </a:p>
        </p:txBody>
      </p:sp>
      <p:sp>
        <p:nvSpPr>
          <p:cNvPr id="4" name="3 Rectángulo"/>
          <p:cNvSpPr/>
          <p:nvPr/>
        </p:nvSpPr>
        <p:spPr>
          <a:xfrm>
            <a:off x="323528" y="260648"/>
            <a:ext cx="7056784" cy="6186309"/>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scene3d>
            <a:camera prst="orthographicFront"/>
            <a:lightRig rig="threePt" dir="t"/>
          </a:scene3d>
          <a:sp3d>
            <a:bevelT w="152400" h="50800" prst="softRound"/>
          </a:sp3d>
        </p:spPr>
        <p:txBody>
          <a:bodyPr wrap="square">
            <a:spAutoFit/>
          </a:bodyPr>
          <a:lstStyle/>
          <a:p>
            <a:r>
              <a:rPr lang="es-ES" dirty="0" smtClean="0"/>
              <a:t>ALMUDENA GRANDES 04/07/2011 </a:t>
            </a:r>
            <a:r>
              <a:rPr lang="es-ES" i="1" dirty="0" smtClean="0"/>
              <a:t>El País</a:t>
            </a:r>
            <a:r>
              <a:rPr lang="es-ES" dirty="0" smtClean="0"/>
              <a:t/>
            </a:r>
            <a:br>
              <a:rPr lang="es-ES" dirty="0" smtClean="0"/>
            </a:br>
            <a:r>
              <a:rPr lang="es-ES" sz="1400" dirty="0" smtClean="0"/>
              <a:t/>
            </a:r>
            <a:br>
              <a:rPr lang="es-ES" sz="1400" dirty="0" smtClean="0"/>
            </a:br>
            <a:r>
              <a:rPr lang="es-ES" sz="1400" dirty="0" smtClean="0"/>
              <a:t>   Ya nos hemos aprendido</a:t>
            </a:r>
            <a:r>
              <a:rPr lang="es-ES" sz="1600" b="1" i="1" dirty="0" smtClean="0">
                <a:solidFill>
                  <a:srgbClr val="FF0000"/>
                </a:solidFill>
              </a:rPr>
              <a:t> reforma</a:t>
            </a:r>
            <a:r>
              <a:rPr lang="es-ES" sz="1400" dirty="0" smtClean="0"/>
              <a:t>, y otros </a:t>
            </a:r>
            <a:r>
              <a:rPr lang="es-ES" sz="1400" b="1" dirty="0" smtClean="0">
                <a:solidFill>
                  <a:srgbClr val="00B0F0"/>
                </a:solidFill>
              </a:rPr>
              <a:t>términos</a:t>
            </a:r>
            <a:r>
              <a:rPr lang="es-ES" sz="1400" dirty="0" smtClean="0"/>
              <a:t> derivados que forman su campo semántico</a:t>
            </a:r>
            <a:r>
              <a:rPr lang="es-ES" sz="1400" b="1" dirty="0" smtClean="0">
                <a:solidFill>
                  <a:srgbClr val="FF0000"/>
                </a:solidFill>
              </a:rPr>
              <a:t>: </a:t>
            </a:r>
            <a:r>
              <a:rPr lang="es-ES" sz="1400" b="1" i="1" dirty="0" smtClean="0">
                <a:solidFill>
                  <a:srgbClr val="FF0000"/>
                </a:solidFill>
              </a:rPr>
              <a:t>ajuste, austeridad, ahorro, moderación, control, flexibilidad</a:t>
            </a:r>
            <a:r>
              <a:rPr lang="es-ES" sz="1400" i="1" dirty="0" smtClean="0"/>
              <a:t>, </a:t>
            </a:r>
            <a:r>
              <a:rPr lang="es-ES" sz="1400" b="1" i="1" dirty="0" smtClean="0">
                <a:solidFill>
                  <a:srgbClr val="FF0000"/>
                </a:solidFill>
              </a:rPr>
              <a:t>credibilidad</a:t>
            </a:r>
            <a:r>
              <a:rPr lang="es-ES" sz="1400" b="1" dirty="0" smtClean="0">
                <a:solidFill>
                  <a:srgbClr val="FF0000"/>
                </a:solidFill>
              </a:rPr>
              <a:t>. </a:t>
            </a:r>
            <a:r>
              <a:rPr lang="es-ES" sz="1400" dirty="0" smtClean="0"/>
              <a:t>Todas estas palabras están vinculadas estrechamente entre sí por criterios ajenos a los que cimentan la tradición </a:t>
            </a:r>
            <a:r>
              <a:rPr lang="es-ES" sz="1400" b="1" dirty="0" smtClean="0">
                <a:solidFill>
                  <a:schemeClr val="accent4">
                    <a:lumMod val="75000"/>
                  </a:schemeClr>
                </a:solidFill>
              </a:rPr>
              <a:t>lingüística</a:t>
            </a:r>
            <a:r>
              <a:rPr lang="es-ES" sz="1400" dirty="0" smtClean="0"/>
              <a:t>. No tienen el </a:t>
            </a:r>
            <a:r>
              <a:rPr lang="es-ES" sz="1400" b="1" dirty="0" smtClean="0">
                <a:solidFill>
                  <a:srgbClr val="00B0F0"/>
                </a:solidFill>
              </a:rPr>
              <a:t>mismo origen</a:t>
            </a:r>
            <a:r>
              <a:rPr lang="es-ES" sz="1400" dirty="0" smtClean="0"/>
              <a:t>, no provienen de </a:t>
            </a:r>
            <a:r>
              <a:rPr lang="es-ES" sz="1400" b="1" dirty="0" smtClean="0">
                <a:solidFill>
                  <a:srgbClr val="00B0F0"/>
                </a:solidFill>
              </a:rPr>
              <a:t>un tronco común</a:t>
            </a:r>
            <a:r>
              <a:rPr lang="es-ES" sz="1400" dirty="0" smtClean="0"/>
              <a:t>, no son sinónimas, homófonas, ni homónimas. Sin embargo, en los últimos tiempos, todas comparten una función que desborda la definición clásica del eufemismo. Hasta ahora, su naturaleza consistía en expresar con claridad y precisión un concepto. Ahora sirven para todo lo contrario, es decir, para enmascarar la verdadera condición del concepto al que aluden.</a:t>
            </a:r>
            <a:br>
              <a:rPr lang="es-ES" sz="1400" dirty="0" smtClean="0"/>
            </a:br>
            <a:r>
              <a:rPr lang="es-ES" sz="1400" dirty="0" smtClean="0"/>
              <a:t>   </a:t>
            </a:r>
            <a:r>
              <a:rPr lang="es-ES" sz="1400" b="1" dirty="0" smtClean="0">
                <a:solidFill>
                  <a:srgbClr val="00B0F0"/>
                </a:solidFill>
              </a:rPr>
              <a:t>El lenguaje </a:t>
            </a:r>
            <a:r>
              <a:rPr lang="es-ES" sz="1400" dirty="0" smtClean="0"/>
              <a:t>es la herramienta más poderosa con la que cuentan los seres humanos</a:t>
            </a:r>
            <a:r>
              <a:rPr lang="es-ES" sz="1400" b="1" dirty="0" smtClean="0">
                <a:solidFill>
                  <a:schemeClr val="bg2">
                    <a:lumMod val="75000"/>
                  </a:schemeClr>
                </a:solidFill>
              </a:rPr>
              <a:t>. </a:t>
            </a:r>
            <a:r>
              <a:rPr lang="es-ES" sz="1400" b="1" dirty="0" smtClean="0">
                <a:solidFill>
                  <a:schemeClr val="accent5">
                    <a:lumMod val="75000"/>
                  </a:schemeClr>
                </a:solidFill>
              </a:rPr>
              <a:t>Dúctiles, elásticas, maleables</a:t>
            </a:r>
            <a:r>
              <a:rPr lang="es-ES" sz="1400" dirty="0" smtClean="0"/>
              <a:t>, tan universales como a la vez sujetas a un perpetuo proceso </a:t>
            </a:r>
            <a:r>
              <a:rPr lang="es-ES" sz="1400" b="1" dirty="0" smtClean="0">
                <a:solidFill>
                  <a:schemeClr val="accent4">
                    <a:lumMod val="75000"/>
                  </a:schemeClr>
                </a:solidFill>
              </a:rPr>
              <a:t>de creación y recreación</a:t>
            </a:r>
            <a:r>
              <a:rPr lang="es-ES" sz="1400" dirty="0" smtClean="0"/>
              <a:t>, </a:t>
            </a:r>
            <a:r>
              <a:rPr lang="es-ES" sz="1400" b="1" dirty="0" smtClean="0">
                <a:solidFill>
                  <a:srgbClr val="00B0F0"/>
                </a:solidFill>
              </a:rPr>
              <a:t>las palabras</a:t>
            </a:r>
            <a:r>
              <a:rPr lang="es-ES" sz="1400" dirty="0" smtClean="0"/>
              <a:t>, que en teoría designan </a:t>
            </a:r>
            <a:r>
              <a:rPr lang="es-ES" sz="1400" b="1" dirty="0" smtClean="0">
                <a:solidFill>
                  <a:schemeClr val="accent4">
                    <a:lumMod val="75000"/>
                  </a:schemeClr>
                </a:solidFill>
              </a:rPr>
              <a:t>una idea, </a:t>
            </a:r>
            <a:r>
              <a:rPr lang="es-ES" sz="1400" dirty="0" smtClean="0"/>
              <a:t>tienen el poder de modificar </a:t>
            </a:r>
            <a:r>
              <a:rPr lang="es-ES" sz="1400" b="1" dirty="0" smtClean="0">
                <a:solidFill>
                  <a:schemeClr val="accent4">
                    <a:lumMod val="75000"/>
                  </a:schemeClr>
                </a:solidFill>
              </a:rPr>
              <a:t>la idea </a:t>
            </a:r>
            <a:r>
              <a:rPr lang="es-ES" sz="1400" dirty="0" smtClean="0"/>
              <a:t>de la que provienen. Así, no solo sirven para expresar la verdad. También pueden emplearse para </a:t>
            </a:r>
            <a:r>
              <a:rPr lang="es-ES" sz="1400" b="1" dirty="0" smtClean="0">
                <a:solidFill>
                  <a:schemeClr val="accent2">
                    <a:lumMod val="75000"/>
                  </a:schemeClr>
                </a:solidFill>
              </a:rPr>
              <a:t>convertir verdades </a:t>
            </a:r>
            <a:r>
              <a:rPr lang="es-ES" sz="1400" dirty="0" smtClean="0"/>
              <a:t>en </a:t>
            </a:r>
            <a:r>
              <a:rPr lang="es-ES" sz="1400" b="1" dirty="0" smtClean="0">
                <a:solidFill>
                  <a:schemeClr val="accent2">
                    <a:lumMod val="75000"/>
                  </a:schemeClr>
                </a:solidFill>
              </a:rPr>
              <a:t>mentiras encubiertas</a:t>
            </a:r>
            <a:r>
              <a:rPr lang="es-ES" sz="1400" dirty="0" smtClean="0"/>
              <a:t>.</a:t>
            </a:r>
            <a:br>
              <a:rPr lang="es-ES" sz="1400" dirty="0" smtClean="0"/>
            </a:br>
            <a:r>
              <a:rPr lang="es-ES" sz="1400" dirty="0" smtClean="0"/>
              <a:t>   Lo que hoy se llama </a:t>
            </a:r>
            <a:r>
              <a:rPr lang="es-ES" sz="1400" i="1" dirty="0" smtClean="0"/>
              <a:t>reformas</a:t>
            </a:r>
            <a:r>
              <a:rPr lang="es-ES" sz="1400" dirty="0" smtClean="0"/>
              <a:t>, antes se llamaba </a:t>
            </a:r>
            <a:r>
              <a:rPr lang="es-ES" sz="1400" i="1" dirty="0" smtClean="0"/>
              <a:t>neoliberalismo</a:t>
            </a:r>
            <a:r>
              <a:rPr lang="es-ES" sz="1400" dirty="0" smtClean="0"/>
              <a:t>. Lo que hoy se llama </a:t>
            </a:r>
            <a:r>
              <a:rPr lang="es-ES" sz="1400" b="1" i="1" dirty="0" smtClean="0">
                <a:solidFill>
                  <a:srgbClr val="149C34"/>
                </a:solidFill>
              </a:rPr>
              <a:t>flexibilidad del mercado laboral</a:t>
            </a:r>
            <a:r>
              <a:rPr lang="es-ES" sz="1400" dirty="0" smtClean="0"/>
              <a:t>, hace muy poco se llamaba </a:t>
            </a:r>
            <a:r>
              <a:rPr lang="es-ES" sz="1400" b="1" i="1" dirty="0" smtClean="0">
                <a:solidFill>
                  <a:srgbClr val="149C34"/>
                </a:solidFill>
              </a:rPr>
              <a:t>despido libre</a:t>
            </a:r>
            <a:r>
              <a:rPr lang="es-ES" sz="1400" dirty="0" smtClean="0"/>
              <a:t>. Así, </a:t>
            </a:r>
            <a:r>
              <a:rPr lang="es-ES" sz="1400" b="1" i="1" dirty="0" smtClean="0">
                <a:solidFill>
                  <a:srgbClr val="149C34"/>
                </a:solidFill>
              </a:rPr>
              <a:t>ajustes</a:t>
            </a:r>
            <a:r>
              <a:rPr lang="es-ES" sz="1400" dirty="0" smtClean="0"/>
              <a:t> ha sustituido a </a:t>
            </a:r>
            <a:r>
              <a:rPr lang="es-ES" sz="1400" b="1" i="1" dirty="0" smtClean="0">
                <a:solidFill>
                  <a:srgbClr val="149C34"/>
                </a:solidFill>
              </a:rPr>
              <a:t>privatizaciones</a:t>
            </a:r>
            <a:r>
              <a:rPr lang="es-ES" sz="1400" b="1" dirty="0" smtClean="0">
                <a:solidFill>
                  <a:srgbClr val="149C34"/>
                </a:solidFill>
              </a:rPr>
              <a:t>,</a:t>
            </a:r>
            <a:r>
              <a:rPr lang="es-ES" sz="1400" dirty="0" smtClean="0"/>
              <a:t> </a:t>
            </a:r>
            <a:r>
              <a:rPr lang="es-ES" sz="1400" b="1" i="1" dirty="0" smtClean="0">
                <a:solidFill>
                  <a:srgbClr val="149C34"/>
                </a:solidFill>
              </a:rPr>
              <a:t>austeridad</a:t>
            </a:r>
            <a:r>
              <a:rPr lang="es-ES" sz="1400" b="1" dirty="0" smtClean="0">
                <a:solidFill>
                  <a:srgbClr val="149C34"/>
                </a:solidFill>
              </a:rPr>
              <a:t> </a:t>
            </a:r>
            <a:r>
              <a:rPr lang="es-ES" sz="1400" dirty="0" smtClean="0"/>
              <a:t>ha reemplazado a </a:t>
            </a:r>
            <a:r>
              <a:rPr lang="es-ES" sz="1400" b="1" i="1" dirty="0" smtClean="0">
                <a:solidFill>
                  <a:srgbClr val="149C34"/>
                </a:solidFill>
              </a:rPr>
              <a:t>abandono de los servicios públicos</a:t>
            </a:r>
            <a:r>
              <a:rPr lang="es-ES" sz="1400" dirty="0" smtClean="0"/>
              <a:t>, y </a:t>
            </a:r>
            <a:r>
              <a:rPr lang="es-ES" sz="1400" i="1" dirty="0" smtClean="0"/>
              <a:t>credibilidad</a:t>
            </a:r>
            <a:r>
              <a:rPr lang="es-ES" sz="1400" dirty="0" smtClean="0"/>
              <a:t> a </a:t>
            </a:r>
            <a:r>
              <a:rPr lang="es-ES" sz="1400" i="1" dirty="0" smtClean="0"/>
              <a:t>docilidad ante las exigencias de los mercados financieros</a:t>
            </a:r>
            <a:r>
              <a:rPr lang="es-ES" sz="1400" dirty="0" smtClean="0"/>
              <a:t>. La lista es cada día un poco más larga, el panorama, un poco más negro. Pero aunque la sociedad esté inerme como nunca frente </a:t>
            </a:r>
            <a:r>
              <a:rPr lang="es-ES" sz="1400" b="1" dirty="0" smtClean="0">
                <a:solidFill>
                  <a:srgbClr val="0070C0"/>
                </a:solidFill>
              </a:rPr>
              <a:t>a una hidra inmortal, de incontables cabezas</a:t>
            </a:r>
            <a:r>
              <a:rPr lang="es-ES" sz="1400" dirty="0" smtClean="0"/>
              <a:t>, deberíamos reivindicar, antes que nada, la dignidad del</a:t>
            </a:r>
            <a:r>
              <a:rPr lang="es-ES" sz="1400" b="1" dirty="0" smtClean="0">
                <a:solidFill>
                  <a:srgbClr val="0070C0"/>
                </a:solidFill>
              </a:rPr>
              <a:t> </a:t>
            </a:r>
            <a:r>
              <a:rPr lang="es-ES" sz="1400" b="1" dirty="0" smtClean="0">
                <a:solidFill>
                  <a:srgbClr val="00B0F0"/>
                </a:solidFill>
              </a:rPr>
              <a:t>lenguaje</a:t>
            </a:r>
            <a:r>
              <a:rPr lang="es-ES" sz="1400" dirty="0" smtClean="0">
                <a:solidFill>
                  <a:srgbClr val="00B0F0"/>
                </a:solidFill>
              </a:rPr>
              <a:t>, </a:t>
            </a:r>
            <a:r>
              <a:rPr lang="es-ES" sz="1400" dirty="0" smtClean="0"/>
              <a:t>la verdadera función de las </a:t>
            </a:r>
            <a:r>
              <a:rPr lang="es-ES" sz="1400" b="1" dirty="0" smtClean="0">
                <a:solidFill>
                  <a:srgbClr val="00B0F0"/>
                </a:solidFill>
              </a:rPr>
              <a:t>palabras</a:t>
            </a:r>
            <a:r>
              <a:rPr lang="es-ES" sz="1400" dirty="0" smtClean="0">
                <a:solidFill>
                  <a:srgbClr val="00B0F0"/>
                </a:solidFill>
              </a:rPr>
              <a:t>. </a:t>
            </a:r>
            <a:r>
              <a:rPr lang="es-ES" sz="1400" dirty="0" smtClean="0"/>
              <a:t>Llamemos a las cosas por su nombre. Al margen de ese empeño, ninguna rebeldía será posible</a:t>
            </a:r>
            <a:endParaRPr lang="es-ES" sz="1400" dirty="0"/>
          </a:p>
        </p:txBody>
      </p:sp>
      <p:sp>
        <p:nvSpPr>
          <p:cNvPr id="5" name="4 CuadroTexto"/>
          <p:cNvSpPr txBox="1"/>
          <p:nvPr/>
        </p:nvSpPr>
        <p:spPr>
          <a:xfrm>
            <a:off x="7452320" y="476672"/>
            <a:ext cx="1512168" cy="1169551"/>
          </a:xfrm>
          <a:prstGeom prst="rect">
            <a:avLst/>
          </a:prstGeom>
          <a:noFill/>
        </p:spPr>
        <p:txBody>
          <a:bodyPr wrap="square" rtlCol="0">
            <a:spAutoFit/>
          </a:bodyPr>
          <a:lstStyle/>
          <a:p>
            <a:r>
              <a:rPr lang="es-ES" sz="1400" b="1" dirty="0" smtClean="0">
                <a:solidFill>
                  <a:srgbClr val="FF0000"/>
                </a:solidFill>
              </a:rPr>
              <a:t>Campo semántico de eufemismos</a:t>
            </a:r>
          </a:p>
          <a:p>
            <a:r>
              <a:rPr lang="es-ES" sz="1400" b="1" dirty="0" smtClean="0">
                <a:solidFill>
                  <a:srgbClr val="00B0F0"/>
                </a:solidFill>
              </a:rPr>
              <a:t>Hiperónimo-</a:t>
            </a:r>
            <a:r>
              <a:rPr lang="es-ES" sz="1400" b="1" dirty="0" err="1" smtClean="0">
                <a:solidFill>
                  <a:srgbClr val="00B0F0"/>
                </a:solidFill>
              </a:rPr>
              <a:t>hipónimo</a:t>
            </a:r>
            <a:endParaRPr lang="es-ES" sz="1400" b="1" dirty="0">
              <a:solidFill>
                <a:srgbClr val="00B0F0"/>
              </a:solidFill>
            </a:endParaRPr>
          </a:p>
        </p:txBody>
      </p:sp>
      <p:sp>
        <p:nvSpPr>
          <p:cNvPr id="6" name="5 CuadroTexto"/>
          <p:cNvSpPr txBox="1"/>
          <p:nvPr/>
        </p:nvSpPr>
        <p:spPr>
          <a:xfrm>
            <a:off x="7452320" y="2132856"/>
            <a:ext cx="1368152" cy="523220"/>
          </a:xfrm>
          <a:prstGeom prst="rect">
            <a:avLst/>
          </a:prstGeom>
          <a:noFill/>
        </p:spPr>
        <p:txBody>
          <a:bodyPr wrap="square" rtlCol="0">
            <a:spAutoFit/>
          </a:bodyPr>
          <a:lstStyle/>
          <a:p>
            <a:r>
              <a:rPr lang="es-ES" sz="1400" b="1" dirty="0" smtClean="0">
                <a:solidFill>
                  <a:srgbClr val="00B0F0"/>
                </a:solidFill>
              </a:rPr>
              <a:t>Sinónimos contextuales</a:t>
            </a:r>
            <a:endParaRPr lang="es-ES" sz="1400" b="1" dirty="0">
              <a:solidFill>
                <a:srgbClr val="00B0F0"/>
              </a:solidFill>
            </a:endParaRPr>
          </a:p>
        </p:txBody>
      </p:sp>
      <p:sp>
        <p:nvSpPr>
          <p:cNvPr id="7" name="6 CuadroTexto"/>
          <p:cNvSpPr txBox="1"/>
          <p:nvPr/>
        </p:nvSpPr>
        <p:spPr>
          <a:xfrm>
            <a:off x="7452320" y="3140968"/>
            <a:ext cx="1691680" cy="523220"/>
          </a:xfrm>
          <a:prstGeom prst="rect">
            <a:avLst/>
          </a:prstGeom>
          <a:noFill/>
        </p:spPr>
        <p:txBody>
          <a:bodyPr wrap="square" rtlCol="0">
            <a:spAutoFit/>
          </a:bodyPr>
          <a:lstStyle/>
          <a:p>
            <a:r>
              <a:rPr lang="es-ES" sz="1400" b="1" dirty="0" smtClean="0">
                <a:solidFill>
                  <a:schemeClr val="accent5">
                    <a:lumMod val="75000"/>
                  </a:schemeClr>
                </a:solidFill>
              </a:rPr>
              <a:t>Sinónimos conceptuales</a:t>
            </a:r>
            <a:endParaRPr lang="es-ES" sz="1400" b="1" dirty="0">
              <a:solidFill>
                <a:schemeClr val="accent5">
                  <a:lumMod val="75000"/>
                </a:schemeClr>
              </a:solidFill>
            </a:endParaRPr>
          </a:p>
        </p:txBody>
      </p:sp>
      <p:sp>
        <p:nvSpPr>
          <p:cNvPr id="8" name="7 CuadroTexto"/>
          <p:cNvSpPr txBox="1"/>
          <p:nvPr/>
        </p:nvSpPr>
        <p:spPr>
          <a:xfrm>
            <a:off x="7524328" y="3933056"/>
            <a:ext cx="1440160" cy="738664"/>
          </a:xfrm>
          <a:prstGeom prst="rect">
            <a:avLst/>
          </a:prstGeom>
          <a:noFill/>
        </p:spPr>
        <p:txBody>
          <a:bodyPr wrap="square" rtlCol="0">
            <a:spAutoFit/>
          </a:bodyPr>
          <a:lstStyle/>
          <a:p>
            <a:r>
              <a:rPr lang="es-ES" sz="1400" b="1" dirty="0" smtClean="0">
                <a:solidFill>
                  <a:schemeClr val="accent4">
                    <a:lumMod val="75000"/>
                  </a:schemeClr>
                </a:solidFill>
              </a:rPr>
              <a:t>Recurrencias  léxicas+ familia léxica.</a:t>
            </a:r>
            <a:endParaRPr lang="es-ES" sz="1400" b="1" dirty="0">
              <a:solidFill>
                <a:schemeClr val="accent4">
                  <a:lumMod val="75000"/>
                </a:schemeClr>
              </a:solidFill>
            </a:endParaRPr>
          </a:p>
        </p:txBody>
      </p:sp>
      <p:sp>
        <p:nvSpPr>
          <p:cNvPr id="9" name="8 CuadroTexto"/>
          <p:cNvSpPr txBox="1"/>
          <p:nvPr/>
        </p:nvSpPr>
        <p:spPr>
          <a:xfrm>
            <a:off x="7524328" y="4725144"/>
            <a:ext cx="1619672" cy="307777"/>
          </a:xfrm>
          <a:prstGeom prst="rect">
            <a:avLst/>
          </a:prstGeom>
          <a:noFill/>
        </p:spPr>
        <p:txBody>
          <a:bodyPr wrap="square" rtlCol="0">
            <a:spAutoFit/>
          </a:bodyPr>
          <a:lstStyle/>
          <a:p>
            <a:r>
              <a:rPr lang="es-ES" sz="1400" b="1" dirty="0" smtClean="0">
                <a:solidFill>
                  <a:srgbClr val="149C34"/>
                </a:solidFill>
              </a:rPr>
              <a:t>Eufemismos</a:t>
            </a:r>
            <a:r>
              <a:rPr lang="es-ES" sz="1400" dirty="0" smtClean="0"/>
              <a:t> </a:t>
            </a:r>
            <a:endParaRPr lang="es-ES" sz="1400" dirty="0"/>
          </a:p>
        </p:txBody>
      </p:sp>
      <p:sp>
        <p:nvSpPr>
          <p:cNvPr id="10" name="9 CuadroTexto"/>
          <p:cNvSpPr txBox="1"/>
          <p:nvPr/>
        </p:nvSpPr>
        <p:spPr>
          <a:xfrm>
            <a:off x="7596336" y="5517232"/>
            <a:ext cx="1296144" cy="307777"/>
          </a:xfrm>
          <a:prstGeom prst="rect">
            <a:avLst/>
          </a:prstGeom>
          <a:noFill/>
        </p:spPr>
        <p:txBody>
          <a:bodyPr wrap="square" rtlCol="0">
            <a:spAutoFit/>
          </a:bodyPr>
          <a:lstStyle/>
          <a:p>
            <a:r>
              <a:rPr lang="es-ES" sz="1400" b="1" dirty="0" smtClean="0">
                <a:solidFill>
                  <a:srgbClr val="0070C0"/>
                </a:solidFill>
              </a:rPr>
              <a:t>Metáfora</a:t>
            </a:r>
            <a:r>
              <a:rPr lang="es-ES" sz="1400" dirty="0" smtClean="0"/>
              <a:t> </a:t>
            </a:r>
            <a:endParaRPr lang="es-ES" sz="1400" dirty="0"/>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Right)">
                                      <p:cBhvr>
                                        <p:cTn id="13" dur="2000"/>
                                        <p:tgtEl>
                                          <p:spTgt spid="5"/>
                                        </p:tgtEl>
                                      </p:cBhvr>
                                    </p:animEffect>
                                  </p:childTnLst>
                                </p:cTn>
                              </p:par>
                            </p:childTnLst>
                          </p:cTn>
                        </p:par>
                        <p:par>
                          <p:cTn id="14" fill="hold">
                            <p:stCondLst>
                              <p:cond delay="4000"/>
                            </p:stCondLst>
                            <p:childTnLst>
                              <p:par>
                                <p:cTn id="15" presetID="1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Right)">
                                      <p:cBhvr>
                                        <p:cTn id="17" dur="2000"/>
                                        <p:tgtEl>
                                          <p:spTgt spid="6"/>
                                        </p:tgtEl>
                                      </p:cBhvr>
                                    </p:animEffect>
                                  </p:childTnLst>
                                </p:cTn>
                              </p:par>
                            </p:childTnLst>
                          </p:cTn>
                        </p:par>
                        <p:par>
                          <p:cTn id="18" fill="hold">
                            <p:stCondLst>
                              <p:cond delay="6000"/>
                            </p:stCondLst>
                            <p:childTnLst>
                              <p:par>
                                <p:cTn id="19" presetID="1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Right)">
                                      <p:cBhvr>
                                        <p:cTn id="21" dur="2000"/>
                                        <p:tgtEl>
                                          <p:spTgt spid="7"/>
                                        </p:tgtEl>
                                      </p:cBhvr>
                                    </p:animEffect>
                                  </p:childTnLst>
                                </p:cTn>
                              </p:par>
                            </p:childTnLst>
                          </p:cTn>
                        </p:par>
                        <p:par>
                          <p:cTn id="22" fill="hold">
                            <p:stCondLst>
                              <p:cond delay="8000"/>
                            </p:stCondLst>
                            <p:childTnLst>
                              <p:par>
                                <p:cTn id="23" presetID="1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Right)">
                                      <p:cBhvr>
                                        <p:cTn id="25" dur="2000"/>
                                        <p:tgtEl>
                                          <p:spTgt spid="8"/>
                                        </p:tgtEl>
                                      </p:cBhvr>
                                    </p:animEffect>
                                  </p:childTnLst>
                                </p:cTn>
                              </p:par>
                            </p:childTnLst>
                          </p:cTn>
                        </p:par>
                        <p:par>
                          <p:cTn id="26" fill="hold">
                            <p:stCondLst>
                              <p:cond delay="10000"/>
                            </p:stCondLst>
                            <p:childTnLst>
                              <p:par>
                                <p:cTn id="27" presetID="1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Right)">
                                      <p:cBhvr>
                                        <p:cTn id="29" dur="2000"/>
                                        <p:tgtEl>
                                          <p:spTgt spid="9"/>
                                        </p:tgtEl>
                                      </p:cBhvr>
                                    </p:animEffect>
                                  </p:childTnLst>
                                </p:cTn>
                              </p:par>
                            </p:childTnLst>
                          </p:cTn>
                        </p:par>
                        <p:par>
                          <p:cTn id="30" fill="hold">
                            <p:stCondLst>
                              <p:cond delay="12000"/>
                            </p:stCondLst>
                            <p:childTnLst>
                              <p:par>
                                <p:cTn id="31" presetID="12" presetClass="entr" presetSubtype="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Right)">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_3kLIYCIPThE/S1yqLxOj8uI/AAAAAAAAAOk/hvRuzPEaU0U/s320/arbol-lunar-laspina.jpg"/>
          <p:cNvPicPr>
            <a:picLocks noChangeAspect="1" noChangeArrowheads="1"/>
          </p:cNvPicPr>
          <p:nvPr/>
        </p:nvPicPr>
        <p:blipFill>
          <a:blip r:embed="rId4" cstate="print"/>
          <a:srcRect b="7506"/>
          <a:stretch>
            <a:fillRect/>
          </a:stretch>
        </p:blipFill>
        <p:spPr bwMode="auto">
          <a:xfrm>
            <a:off x="179512" y="260648"/>
            <a:ext cx="8640960" cy="5832648"/>
          </a:xfrm>
          <a:prstGeom prst="rect">
            <a:avLst/>
          </a:prstGeom>
          <a:noFill/>
        </p:spPr>
      </p:pic>
      <p:sp>
        <p:nvSpPr>
          <p:cNvPr id="3" name="2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5" name="4 CuadroTexto"/>
          <p:cNvSpPr txBox="1"/>
          <p:nvPr/>
        </p:nvSpPr>
        <p:spPr>
          <a:xfrm>
            <a:off x="1547664" y="6165304"/>
            <a:ext cx="6840760" cy="40862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scene3d>
            <a:camera prst="orthographicFront"/>
            <a:lightRig rig="threePt" dir="t"/>
          </a:scene3d>
          <a:sp3d>
            <a:bevelT prst="relaxedInset"/>
          </a:sp3d>
        </p:spPr>
        <p:txBody>
          <a:bodyPr wrap="square" rtlCol="0">
            <a:spAutoFit/>
          </a:bodyPr>
          <a:lstStyle/>
          <a:p>
            <a:r>
              <a:rPr lang="es-ES" dirty="0" smtClean="0"/>
              <a:t>El árbol de los sueños/ el misterio de las palabras.</a:t>
            </a:r>
            <a:endParaRPr lang="es-ES" dirty="0"/>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Right)">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3963194662"/>
              </p:ext>
            </p:extLst>
          </p:nvPr>
        </p:nvGraphicFramePr>
        <p:xfrm>
          <a:off x="30163" y="0"/>
          <a:ext cx="9113837" cy="6858000"/>
        </p:xfrm>
        <a:graphic>
          <a:graphicData uri="http://schemas.openxmlformats.org/presentationml/2006/ole">
            <mc:AlternateContent xmlns:mc="http://schemas.openxmlformats.org/markup-compatibility/2006">
              <mc:Choice xmlns:v="urn:schemas-microsoft-com:vml" Requires="v">
                <p:oleObj spid="_x0000_s1026" name="Acrobat Document" r:id="rId4" imgW="8019943" imgH="5676703" progId="AcroExch.Document.7">
                  <p:embed/>
                </p:oleObj>
              </mc:Choice>
              <mc:Fallback>
                <p:oleObj name="Acrobat Document" r:id="rId4" imgW="8019943" imgH="5676703" progId="AcroExch.Document.7">
                  <p:embed/>
                  <p:pic>
                    <p:nvPicPr>
                      <p:cNvPr id="0" name=""/>
                      <p:cNvPicPr/>
                      <p:nvPr/>
                    </p:nvPicPr>
                    <p:blipFill>
                      <a:blip r:embed="rId5"/>
                      <a:stretch>
                        <a:fillRect/>
                      </a:stretch>
                    </p:blipFill>
                    <p:spPr>
                      <a:xfrm>
                        <a:off x="30163" y="0"/>
                        <a:ext cx="9113837" cy="6858000"/>
                      </a:xfrm>
                      <a:prstGeom prst="rect">
                        <a:avLst/>
                      </a:prstGeom>
                    </p:spPr>
                  </p:pic>
                </p:oleObj>
              </mc:Fallback>
            </mc:AlternateContent>
          </a:graphicData>
        </a:graphic>
      </p:graphicFrame>
    </p:spTree>
    <p:extLst>
      <p:ext uri="{BB962C8B-B14F-4D97-AF65-F5344CB8AC3E}">
        <p14:creationId xmlns:p14="http://schemas.microsoft.com/office/powerpoint/2010/main" val="3570894457"/>
      </p:ext>
    </p:extLst>
  </p:cSld>
  <p:clrMapOvr>
    <a:masterClrMapping/>
  </p:clrMapOvr>
  <p:transition spd="med">
    <p:fade/>
    <p:sndAc>
      <p:stSnd>
        <p:snd r:embed="rId3" name="typ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395536" y="404664"/>
            <a:ext cx="8280920" cy="830997"/>
          </a:xfrm>
          <a:prstGeom prst="rect">
            <a:avLst/>
          </a:prstGeom>
          <a:noFill/>
        </p:spPr>
        <p:txBody>
          <a:bodyPr wrap="square" rtlCol="0">
            <a:spAutoFit/>
          </a:bodyPr>
          <a:lstStyle/>
          <a:p>
            <a:r>
              <a:rPr lang="es-ES" sz="2400" b="1" dirty="0" smtClean="0"/>
              <a:t>SEMÁNTICA</a:t>
            </a:r>
            <a:r>
              <a:rPr lang="es-ES" sz="2400" dirty="0" smtClean="0"/>
              <a:t>: ciencia que estudia el significado de los </a:t>
            </a:r>
            <a:r>
              <a:rPr lang="es-ES" sz="2400" b="1" dirty="0" smtClean="0"/>
              <a:t>signos lingüísticos</a:t>
            </a:r>
            <a:r>
              <a:rPr lang="es-ES" sz="2400" dirty="0" smtClean="0"/>
              <a:t>: palabras, enunciados, textos.</a:t>
            </a:r>
            <a:endParaRPr lang="es-ES" sz="2400" dirty="0"/>
          </a:p>
        </p:txBody>
      </p:sp>
      <p:sp>
        <p:nvSpPr>
          <p:cNvPr id="6" name="5 CuadroTexto"/>
          <p:cNvSpPr txBox="1"/>
          <p:nvPr/>
        </p:nvSpPr>
        <p:spPr>
          <a:xfrm>
            <a:off x="899592" y="1628800"/>
            <a:ext cx="3168352" cy="461665"/>
          </a:xfrm>
          <a:prstGeom prst="rect">
            <a:avLst/>
          </a:prstGeom>
          <a:noFill/>
        </p:spPr>
        <p:txBody>
          <a:bodyPr wrap="square" rtlCol="0">
            <a:spAutoFit/>
          </a:bodyPr>
          <a:lstStyle/>
          <a:p>
            <a:r>
              <a:rPr lang="es-ES" sz="2400" b="1" dirty="0" smtClean="0"/>
              <a:t>SIGNO LINGÜÍSTICO</a:t>
            </a:r>
            <a:endParaRPr lang="es-ES" sz="2400" b="1" dirty="0"/>
          </a:p>
        </p:txBody>
      </p:sp>
      <p:sp>
        <p:nvSpPr>
          <p:cNvPr id="9" name="8 Elipse"/>
          <p:cNvSpPr/>
          <p:nvPr/>
        </p:nvSpPr>
        <p:spPr>
          <a:xfrm>
            <a:off x="395536" y="2060848"/>
            <a:ext cx="3960440" cy="410445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611560" y="2492896"/>
            <a:ext cx="3600400" cy="1938992"/>
          </a:xfrm>
          <a:prstGeom prst="rect">
            <a:avLst/>
          </a:prstGeom>
          <a:noFill/>
        </p:spPr>
        <p:txBody>
          <a:bodyPr wrap="square" rtlCol="0">
            <a:spAutoFit/>
          </a:bodyPr>
          <a:lstStyle/>
          <a:p>
            <a:pPr algn="ctr"/>
            <a:r>
              <a:rPr lang="es-ES" sz="2400" b="1" dirty="0" smtClean="0">
                <a:solidFill>
                  <a:srgbClr val="FF0000"/>
                </a:solidFill>
              </a:rPr>
              <a:t>SIGNIFICADO</a:t>
            </a:r>
          </a:p>
          <a:p>
            <a:pPr algn="ctr"/>
            <a:endParaRPr lang="es-ES" sz="2400" b="1" dirty="0" smtClean="0"/>
          </a:p>
          <a:p>
            <a:pPr algn="ctr"/>
            <a:r>
              <a:rPr lang="es-ES" sz="2400" b="1" dirty="0" smtClean="0"/>
              <a:t>Vehículo flotante que se usa para el transporte marítimo.</a:t>
            </a:r>
            <a:endParaRPr lang="es-ES" sz="2400" b="1" dirty="0"/>
          </a:p>
        </p:txBody>
      </p:sp>
      <p:sp>
        <p:nvSpPr>
          <p:cNvPr id="11" name="10 CuadroTexto"/>
          <p:cNvSpPr txBox="1"/>
          <p:nvPr/>
        </p:nvSpPr>
        <p:spPr>
          <a:xfrm>
            <a:off x="1187624" y="4725144"/>
            <a:ext cx="2376264" cy="1200329"/>
          </a:xfrm>
          <a:prstGeom prst="rect">
            <a:avLst/>
          </a:prstGeom>
          <a:noFill/>
        </p:spPr>
        <p:txBody>
          <a:bodyPr wrap="square" rtlCol="0">
            <a:spAutoFit/>
          </a:bodyPr>
          <a:lstStyle/>
          <a:p>
            <a:pPr algn="ctr"/>
            <a:r>
              <a:rPr lang="es-ES" sz="2400" b="1" dirty="0" smtClean="0">
                <a:solidFill>
                  <a:srgbClr val="FF0000"/>
                </a:solidFill>
              </a:rPr>
              <a:t>SIGNIFICANT</a:t>
            </a:r>
            <a:r>
              <a:rPr lang="es-ES" sz="2400" dirty="0" smtClean="0">
                <a:solidFill>
                  <a:srgbClr val="FF0000"/>
                </a:solidFill>
              </a:rPr>
              <a:t>E</a:t>
            </a:r>
          </a:p>
          <a:p>
            <a:pPr algn="ctr"/>
            <a:endParaRPr lang="es-ES" sz="2400" dirty="0" smtClean="0"/>
          </a:p>
          <a:p>
            <a:pPr algn="ctr"/>
            <a:r>
              <a:rPr lang="es-ES" sz="2400" b="1" dirty="0" smtClean="0"/>
              <a:t>B-A-R-C-O</a:t>
            </a:r>
            <a:endParaRPr lang="es-ES" sz="2400" b="1" dirty="0"/>
          </a:p>
        </p:txBody>
      </p:sp>
      <p:sp>
        <p:nvSpPr>
          <p:cNvPr id="24" name="23 CuadroTexto"/>
          <p:cNvSpPr txBox="1"/>
          <p:nvPr/>
        </p:nvSpPr>
        <p:spPr>
          <a:xfrm>
            <a:off x="5292080" y="5949280"/>
            <a:ext cx="3384376" cy="461665"/>
          </a:xfrm>
          <a:prstGeom prst="rect">
            <a:avLst/>
          </a:prstGeom>
          <a:noFill/>
        </p:spPr>
        <p:txBody>
          <a:bodyPr wrap="square" rtlCol="0">
            <a:spAutoFit/>
          </a:bodyPr>
          <a:lstStyle/>
          <a:p>
            <a:pPr algn="ctr"/>
            <a:r>
              <a:rPr lang="es-ES" sz="2400" b="1" dirty="0" smtClean="0">
                <a:solidFill>
                  <a:srgbClr val="FF0000"/>
                </a:solidFill>
              </a:rPr>
              <a:t>REFERENTE</a:t>
            </a:r>
            <a:endParaRPr lang="es-ES" sz="2400" b="1" dirty="0">
              <a:solidFill>
                <a:srgbClr val="FF0000"/>
              </a:solidFill>
            </a:endParaRPr>
          </a:p>
        </p:txBody>
      </p:sp>
      <p:cxnSp>
        <p:nvCxnSpPr>
          <p:cNvPr id="26" name="25 Conector recto de flecha"/>
          <p:cNvCxnSpPr/>
          <p:nvPr/>
        </p:nvCxnSpPr>
        <p:spPr>
          <a:xfrm>
            <a:off x="3923928" y="2708920"/>
            <a:ext cx="1368152" cy="756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4139952" y="4221088"/>
            <a:ext cx="1224136"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H="1" flipV="1">
            <a:off x="3923928" y="2924944"/>
            <a:ext cx="504056"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539552" y="4365104"/>
            <a:ext cx="37444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descr="https://encrypted-tbn2.google.com/images?q=tbn:ANd9GcSZxdyC7cyxa1DfPB1WD3hjtqO0raZhtr7KcbLgw9P9IPK2DDZP"/>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5364088" y="1484784"/>
            <a:ext cx="3312368" cy="4392488"/>
          </a:xfrm>
          <a:prstGeom prst="rect">
            <a:avLst/>
          </a:prstGeom>
          <a:noFill/>
          <a:ln>
            <a:noFill/>
          </a:ln>
        </p:spPr>
      </p:pic>
      <p:sp>
        <p:nvSpPr>
          <p:cNvPr id="48" name="47 CuadroTexto"/>
          <p:cNvSpPr txBox="1"/>
          <p:nvPr/>
        </p:nvSpPr>
        <p:spPr>
          <a:xfrm rot="1585543">
            <a:off x="3927109" y="2810087"/>
            <a:ext cx="1512168" cy="369332"/>
          </a:xfrm>
          <a:prstGeom prst="rect">
            <a:avLst/>
          </a:prstGeom>
          <a:noFill/>
        </p:spPr>
        <p:txBody>
          <a:bodyPr wrap="square" rtlCol="0">
            <a:spAutoFit/>
          </a:bodyPr>
          <a:lstStyle/>
          <a:p>
            <a:r>
              <a:rPr lang="es-ES" b="1" dirty="0" smtClean="0"/>
              <a:t>CONCEPTO</a:t>
            </a:r>
            <a:endParaRPr lang="es-ES" b="1" dirty="0"/>
          </a:p>
        </p:txBody>
      </p:sp>
      <p:sp>
        <p:nvSpPr>
          <p:cNvPr id="49" name="48 CuadroTexto"/>
          <p:cNvSpPr txBox="1"/>
          <p:nvPr/>
        </p:nvSpPr>
        <p:spPr>
          <a:xfrm rot="19462123">
            <a:off x="4027232" y="4647959"/>
            <a:ext cx="1584176" cy="369332"/>
          </a:xfrm>
          <a:prstGeom prst="rect">
            <a:avLst/>
          </a:prstGeom>
          <a:noFill/>
        </p:spPr>
        <p:txBody>
          <a:bodyPr wrap="square" rtlCol="0">
            <a:spAutoFit/>
          </a:bodyPr>
          <a:lstStyle/>
          <a:p>
            <a:pPr algn="ctr"/>
            <a:r>
              <a:rPr lang="es-ES" b="1" dirty="0" smtClean="0"/>
              <a:t>FORMA</a:t>
            </a:r>
            <a:endParaRPr lang="es-ES" b="1" dirty="0"/>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
        <p:nvSpPr>
          <p:cNvPr id="16" name="15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3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000"/>
                                        <p:tgtEl>
                                          <p:spTgt spid="3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0.70"/>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strVal val="#ppt_w*0.70"/>
                                          </p:val>
                                        </p:tav>
                                        <p:tav tm="100000">
                                          <p:val>
                                            <p:strVal val="#ppt_w"/>
                                          </p:val>
                                        </p:tav>
                                      </p:tavLst>
                                    </p:anim>
                                    <p:anim calcmode="lin" valueType="num">
                                      <p:cBhvr>
                                        <p:cTn id="40" dur="1000" fill="hold"/>
                                        <p:tgtEl>
                                          <p:spTgt spid="28"/>
                                        </p:tgtEl>
                                        <p:attrNameLst>
                                          <p:attrName>ppt_h</p:attrName>
                                        </p:attrNameLst>
                                      </p:cBhvr>
                                      <p:tavLst>
                                        <p:tav tm="0">
                                          <p:val>
                                            <p:strVal val="#ppt_h"/>
                                          </p:val>
                                        </p:tav>
                                        <p:tav tm="100000">
                                          <p:val>
                                            <p:strVal val="#ppt_h"/>
                                          </p:val>
                                        </p:tav>
                                      </p:tavLst>
                                    </p:anim>
                                    <p:animEffect transition="in" filter="fade">
                                      <p:cBhvr>
                                        <p:cTn id="41" dur="1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000" fill="hold"/>
                                        <p:tgtEl>
                                          <p:spTgt spid="26"/>
                                        </p:tgtEl>
                                        <p:attrNameLst>
                                          <p:attrName>ppt_w</p:attrName>
                                        </p:attrNameLst>
                                      </p:cBhvr>
                                      <p:tavLst>
                                        <p:tav tm="0">
                                          <p:val>
                                            <p:strVal val="#ppt_w*0.70"/>
                                          </p:val>
                                        </p:tav>
                                        <p:tav tm="100000">
                                          <p:val>
                                            <p:strVal val="#ppt_w"/>
                                          </p:val>
                                        </p:tav>
                                      </p:tavLst>
                                    </p:anim>
                                    <p:anim calcmode="lin" valueType="num">
                                      <p:cBhvr>
                                        <p:cTn id="47" dur="1000" fill="hold"/>
                                        <p:tgtEl>
                                          <p:spTgt spid="26"/>
                                        </p:tgtEl>
                                        <p:attrNameLst>
                                          <p:attrName>ppt_h</p:attrName>
                                        </p:attrNameLst>
                                      </p:cBhvr>
                                      <p:tavLst>
                                        <p:tav tm="0">
                                          <p:val>
                                            <p:strVal val="#ppt_h"/>
                                          </p:val>
                                        </p:tav>
                                        <p:tav tm="100000">
                                          <p:val>
                                            <p:strVal val="#ppt_h"/>
                                          </p:val>
                                        </p:tav>
                                      </p:tavLst>
                                    </p:anim>
                                    <p:animEffect transition="in" filter="fade">
                                      <p:cBhvr>
                                        <p:cTn id="48" dur="10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2000" fill="hold"/>
                                        <p:tgtEl>
                                          <p:spTgt spid="24"/>
                                        </p:tgtEl>
                                        <p:attrNameLst>
                                          <p:attrName>ppt_w</p:attrName>
                                        </p:attrNameLst>
                                      </p:cBhvr>
                                      <p:tavLst>
                                        <p:tav tm="0">
                                          <p:val>
                                            <p:strVal val="#ppt_w*0.70"/>
                                          </p:val>
                                        </p:tav>
                                        <p:tav tm="100000">
                                          <p:val>
                                            <p:strVal val="#ppt_w"/>
                                          </p:val>
                                        </p:tav>
                                      </p:tavLst>
                                    </p:anim>
                                    <p:anim calcmode="lin" valueType="num">
                                      <p:cBhvr>
                                        <p:cTn id="54" dur="2000" fill="hold"/>
                                        <p:tgtEl>
                                          <p:spTgt spid="24"/>
                                        </p:tgtEl>
                                        <p:attrNameLst>
                                          <p:attrName>ppt_h</p:attrName>
                                        </p:attrNameLst>
                                      </p:cBhvr>
                                      <p:tavLst>
                                        <p:tav tm="0">
                                          <p:val>
                                            <p:strVal val="#ppt_h"/>
                                          </p:val>
                                        </p:tav>
                                        <p:tav tm="100000">
                                          <p:val>
                                            <p:strVal val="#ppt_h"/>
                                          </p:val>
                                        </p:tav>
                                      </p:tavLst>
                                    </p:anim>
                                    <p:animEffect transition="in" filter="fade">
                                      <p:cBhvr>
                                        <p:cTn id="55" dur="20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52"/>
                                        </p:tgtEl>
                                        <p:attrNameLst>
                                          <p:attrName>style.visibility</p:attrName>
                                        </p:attrNameLst>
                                      </p:cBhvr>
                                      <p:to>
                                        <p:strVal val="visible"/>
                                      </p:to>
                                    </p:set>
                                    <p:animEffect transition="in" filter="fade">
                                      <p:cBhvr>
                                        <p:cTn id="60" dur="3000"/>
                                        <p:tgtEl>
                                          <p:spTgt spid="20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2000"/>
                                        <p:tgtEl>
                                          <p:spTgt spid="4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0" grpId="0"/>
      <p:bldP spid="11" grpId="0"/>
      <p:bldP spid="24"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323528" y="332656"/>
            <a:ext cx="7200800" cy="461665"/>
          </a:xfrm>
          <a:prstGeom prst="rect">
            <a:avLst/>
          </a:prstGeom>
          <a:noFill/>
        </p:spPr>
        <p:txBody>
          <a:bodyPr wrap="square" rtlCol="0">
            <a:spAutoFit/>
          </a:bodyPr>
          <a:lstStyle/>
          <a:p>
            <a:pPr algn="ctr"/>
            <a:r>
              <a:rPr lang="es-ES" sz="2400" b="1" dirty="0" smtClean="0">
                <a:latin typeface="Lucida Handwriting" pitchFamily="66" charset="0"/>
              </a:rPr>
              <a:t>1. Significado de las palabras aisladas</a:t>
            </a:r>
            <a:endParaRPr lang="es-ES" sz="2400" b="1" dirty="0">
              <a:latin typeface="Lucida Handwriting" pitchFamily="66" charset="0"/>
            </a:endParaRPr>
          </a:p>
        </p:txBody>
      </p:sp>
      <p:sp>
        <p:nvSpPr>
          <p:cNvPr id="3" name="2 CuadroTexto"/>
          <p:cNvSpPr txBox="1"/>
          <p:nvPr/>
        </p:nvSpPr>
        <p:spPr>
          <a:xfrm>
            <a:off x="323528" y="1052736"/>
            <a:ext cx="3888432" cy="2628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scene3d>
            <a:camera prst="orthographicFront"/>
            <a:lightRig rig="threePt" dir="t"/>
          </a:scene3d>
          <a:sp3d>
            <a:bevelT w="139700" prst="cross"/>
          </a:sp3d>
        </p:spPr>
        <p:txBody>
          <a:bodyPr wrap="square" rtlCol="0">
            <a:spAutoFit/>
          </a:bodyPr>
          <a:lstStyle/>
          <a:p>
            <a:r>
              <a:rPr lang="es-ES" sz="2800" b="1" dirty="0" smtClean="0"/>
              <a:t>DENOTATIVO</a:t>
            </a:r>
          </a:p>
          <a:p>
            <a:r>
              <a:rPr lang="es-ES" b="1" dirty="0" smtClean="0"/>
              <a:t>Significado objetivo, el del diccionario. Es el significado universal, común para todos los hablantes de una misma lengua. El significado aislado, fuera  de   cualquier contexto.</a:t>
            </a:r>
          </a:p>
          <a:p>
            <a:endParaRPr lang="es-ES" b="1" dirty="0" smtClean="0"/>
          </a:p>
          <a:p>
            <a:endParaRPr lang="es-ES" sz="2000" b="1" dirty="0"/>
          </a:p>
        </p:txBody>
      </p:sp>
      <p:sp>
        <p:nvSpPr>
          <p:cNvPr id="4" name="3 CuadroTexto"/>
          <p:cNvSpPr txBox="1"/>
          <p:nvPr/>
        </p:nvSpPr>
        <p:spPr>
          <a:xfrm>
            <a:off x="4788024" y="1124744"/>
            <a:ext cx="3960440" cy="2628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scene3d>
            <a:camera prst="orthographicFront"/>
            <a:lightRig rig="threePt" dir="t"/>
          </a:scene3d>
          <a:sp3d>
            <a:bevelT prst="relaxedInset"/>
          </a:sp3d>
        </p:spPr>
        <p:txBody>
          <a:bodyPr wrap="square" rtlCol="0">
            <a:spAutoFit/>
          </a:bodyPr>
          <a:lstStyle/>
          <a:p>
            <a:r>
              <a:rPr lang="es-ES" sz="2800" b="1" dirty="0" smtClean="0"/>
              <a:t>CONNOTATIVO</a:t>
            </a:r>
          </a:p>
          <a:p>
            <a:r>
              <a:rPr lang="es-ES" b="1" dirty="0" smtClean="0"/>
              <a:t>Significados subjetivos,  que asociamos a las palabras. Expresan sentimientos y emociones. Pueden ser comunes a todos los </a:t>
            </a:r>
            <a:r>
              <a:rPr lang="es-ES" sz="1700" b="1" dirty="0" smtClean="0"/>
              <a:t>hablantes, o distintos según la cultura o el hablante.</a:t>
            </a:r>
          </a:p>
        </p:txBody>
      </p:sp>
      <p:sp>
        <p:nvSpPr>
          <p:cNvPr id="5" name="4 CuadroTexto"/>
          <p:cNvSpPr txBox="1"/>
          <p:nvPr/>
        </p:nvSpPr>
        <p:spPr>
          <a:xfrm>
            <a:off x="179512" y="5517232"/>
            <a:ext cx="2736304" cy="105560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scene3d>
            <a:camera prst="orthographicFront"/>
            <a:lightRig rig="threePt" dir="t"/>
          </a:scene3d>
          <a:sp3d>
            <a:bevelT prst="relaxedInset"/>
          </a:sp3d>
        </p:spPr>
        <p:txBody>
          <a:bodyPr wrap="square" rtlCol="0">
            <a:spAutoFit/>
          </a:bodyPr>
          <a:lstStyle/>
          <a:p>
            <a:pPr algn="ctr"/>
            <a:r>
              <a:rPr lang="es-ES" sz="2800" dirty="0" smtClean="0"/>
              <a:t>Verano</a:t>
            </a:r>
          </a:p>
          <a:p>
            <a:pPr algn="ctr"/>
            <a:r>
              <a:rPr lang="es-ES" sz="2000" dirty="0" smtClean="0"/>
              <a:t>Estación del año.</a:t>
            </a:r>
            <a:r>
              <a:rPr lang="es-ES" sz="2800" dirty="0" smtClean="0"/>
              <a:t> </a:t>
            </a:r>
            <a:endParaRPr lang="es-ES" sz="2800" dirty="0"/>
          </a:p>
        </p:txBody>
      </p:sp>
      <p:sp>
        <p:nvSpPr>
          <p:cNvPr id="6" name="5 CuadroTexto"/>
          <p:cNvSpPr txBox="1"/>
          <p:nvPr/>
        </p:nvSpPr>
        <p:spPr>
          <a:xfrm>
            <a:off x="179512" y="4077072"/>
            <a:ext cx="4608512" cy="115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scene3d>
            <a:camera prst="orthographicFront"/>
            <a:lightRig rig="threePt" dir="t"/>
          </a:scene3d>
          <a:sp3d>
            <a:bevelT prst="relaxedInset"/>
          </a:sp3d>
        </p:spPr>
        <p:txBody>
          <a:bodyPr wrap="square" rtlCol="0">
            <a:spAutoFit/>
          </a:bodyPr>
          <a:lstStyle/>
          <a:p>
            <a:pPr algn="ctr"/>
            <a:r>
              <a:rPr lang="es-ES" sz="2800" dirty="0" smtClean="0"/>
              <a:t>Barco </a:t>
            </a:r>
          </a:p>
          <a:p>
            <a:r>
              <a:rPr lang="es-ES" dirty="0" smtClean="0"/>
              <a:t>Vehículo para el transporte marítimo.</a:t>
            </a:r>
            <a:r>
              <a:rPr lang="es-ES" sz="2800" dirty="0" smtClean="0"/>
              <a:t> </a:t>
            </a:r>
          </a:p>
          <a:p>
            <a:endParaRPr lang="es-ES" sz="2000" dirty="0" smtClean="0"/>
          </a:p>
          <a:p>
            <a:endParaRPr lang="es-ES" sz="2000" dirty="0" smtClean="0"/>
          </a:p>
          <a:p>
            <a:r>
              <a:rPr lang="es-ES" dirty="0" smtClean="0"/>
              <a:t> </a:t>
            </a:r>
            <a:endParaRPr lang="es-ES" dirty="0"/>
          </a:p>
        </p:txBody>
      </p:sp>
      <p:sp>
        <p:nvSpPr>
          <p:cNvPr id="7" name="6 CuadroTexto"/>
          <p:cNvSpPr txBox="1"/>
          <p:nvPr/>
        </p:nvSpPr>
        <p:spPr>
          <a:xfrm>
            <a:off x="5004048" y="4581128"/>
            <a:ext cx="3852936" cy="510778"/>
          </a:xfrm>
          <a:prstGeom prst="roundRect">
            <a:avLst/>
          </a:prstGeom>
          <a:solidFill>
            <a:schemeClr val="accent3">
              <a:lumMod val="60000"/>
              <a:lumOff val="40000"/>
            </a:schemeClr>
          </a:solidFill>
          <a:scene3d>
            <a:camera prst="orthographicFront"/>
            <a:lightRig rig="threePt" dir="t"/>
          </a:scene3d>
          <a:sp3d>
            <a:bevelT prst="convex"/>
          </a:sp3d>
        </p:spPr>
        <p:txBody>
          <a:bodyPr wrap="square" rtlCol="0">
            <a:spAutoFit/>
          </a:bodyPr>
          <a:lstStyle/>
          <a:p>
            <a:r>
              <a:rPr lang="es-ES" sz="2400" i="1" dirty="0" smtClean="0"/>
              <a:t>Viaje, libertad, aventura  </a:t>
            </a:r>
            <a:endParaRPr lang="es-ES" sz="2400" i="1" dirty="0"/>
          </a:p>
        </p:txBody>
      </p:sp>
      <p:sp>
        <p:nvSpPr>
          <p:cNvPr id="8" name="7 CuadroTexto"/>
          <p:cNvSpPr txBox="1"/>
          <p:nvPr/>
        </p:nvSpPr>
        <p:spPr>
          <a:xfrm>
            <a:off x="3815408" y="5805264"/>
            <a:ext cx="5328592" cy="510778"/>
          </a:xfrm>
          <a:prstGeom prst="roundRect">
            <a:avLst/>
          </a:prstGeom>
          <a:solidFill>
            <a:schemeClr val="accent3">
              <a:lumMod val="60000"/>
              <a:lumOff val="40000"/>
            </a:schemeClr>
          </a:solidFill>
          <a:scene3d>
            <a:camera prst="orthographicFront"/>
            <a:lightRig rig="threePt" dir="t"/>
          </a:scene3d>
          <a:sp3d>
            <a:bevelT w="114300" prst="hardEdge"/>
          </a:sp3d>
        </p:spPr>
        <p:txBody>
          <a:bodyPr wrap="square" rtlCol="0">
            <a:spAutoFit/>
          </a:bodyPr>
          <a:lstStyle/>
          <a:p>
            <a:r>
              <a:rPr lang="es-ES" sz="2400" dirty="0" smtClean="0"/>
              <a:t> </a:t>
            </a:r>
            <a:r>
              <a:rPr lang="es-ES" sz="2300" i="1" dirty="0" smtClean="0"/>
              <a:t>Calor/ frío, vacaciones, felicidad…</a:t>
            </a:r>
            <a:endParaRPr lang="es-ES" sz="2300" i="1" dirty="0"/>
          </a:p>
        </p:txBody>
      </p:sp>
      <p:cxnSp>
        <p:nvCxnSpPr>
          <p:cNvPr id="10" name="9 Conector recto de flecha"/>
          <p:cNvCxnSpPr/>
          <p:nvPr/>
        </p:nvCxnSpPr>
        <p:spPr>
          <a:xfrm>
            <a:off x="4283968" y="4797152"/>
            <a:ext cx="7920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915816" y="6021288"/>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13" name="12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slide(from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par>
                          <p:cTn id="15" fill="hold">
                            <p:stCondLst>
                              <p:cond delay="8200"/>
                            </p:stCondLst>
                            <p:childTnLst>
                              <p:par>
                                <p:cTn id="16" presetID="55" presetClass="entr" presetSubtype="0" fill="hold" grpId="0" nodeType="after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par>
                          <p:cTn id="21" fill="hold">
                            <p:stCondLst>
                              <p:cond delay="9900"/>
                            </p:stCondLst>
                            <p:childTnLst>
                              <p:par>
                                <p:cTn id="22" presetID="55" presetClass="entr" presetSubtype="0" fill="hold" grpId="0" nodeType="afterEffect">
                                  <p:stCondLst>
                                    <p:cond delay="0"/>
                                  </p:stCondLst>
                                  <p:iterate type="wd">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iterate type="wd">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par>
                          <p:cTn id="39" fill="hold">
                            <p:stCondLst>
                              <p:cond delay="2000"/>
                            </p:stCondLst>
                            <p:childTnLst>
                              <p:par>
                                <p:cTn id="40" presetID="1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lide(fromRight)">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slide(fromRight)">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5292080" y="476672"/>
            <a:ext cx="3528392" cy="5828883"/>
          </a:xfrm>
          <a:prstGeom prst="roundRect">
            <a:avLst/>
          </a:prstGeom>
          <a:solidFill>
            <a:schemeClr val="accent1"/>
          </a:solidFill>
          <a:scene3d>
            <a:camera prst="orthographicFront"/>
            <a:lightRig rig="threePt" dir="t"/>
          </a:scene3d>
          <a:sp3d>
            <a:bevelT w="139700" prst="cross"/>
          </a:sp3d>
        </p:spPr>
        <p:txBody>
          <a:bodyPr wrap="square" rtlCol="0">
            <a:spAutoFit/>
          </a:bodyPr>
          <a:lstStyle/>
          <a:p>
            <a:r>
              <a:rPr lang="es-ES" sz="3200" dirty="0" smtClean="0"/>
              <a:t>En la literatura, el periodismo de opinión… en la vida cotidiana, los significados connotativos son esenciales para la comprensión del mensaje. </a:t>
            </a:r>
            <a:endParaRPr lang="es-ES" sz="3200" dirty="0"/>
          </a:p>
        </p:txBody>
      </p:sp>
      <p:pic>
        <p:nvPicPr>
          <p:cNvPr id="4099" name="Picture 3" descr="http://leemos.wikispaces.com/file/view/huellas.jpg/195287972/huellas.jpg"/>
          <p:cNvPicPr>
            <a:picLocks noChangeAspect="1" noChangeArrowheads="1"/>
          </p:cNvPicPr>
          <p:nvPr/>
        </p:nvPicPr>
        <p:blipFill>
          <a:blip r:embed="rId4" cstate="print"/>
          <a:srcRect/>
          <a:stretch>
            <a:fillRect/>
          </a:stretch>
        </p:blipFill>
        <p:spPr bwMode="auto">
          <a:xfrm>
            <a:off x="395536" y="260648"/>
            <a:ext cx="4824536" cy="6336704"/>
          </a:xfrm>
          <a:prstGeom prst="roundRect">
            <a:avLst/>
          </a:prstGeom>
          <a:noFill/>
          <a:scene3d>
            <a:camera prst="orthographicFront"/>
            <a:lightRig rig="threePt" dir="t"/>
          </a:scene3d>
          <a:sp3d>
            <a:bevelT w="101600" prst="riblet"/>
          </a:sp3d>
        </p:spPr>
      </p:pic>
      <p:sp>
        <p:nvSpPr>
          <p:cNvPr id="5" name="4 Rectángulo"/>
          <p:cNvSpPr/>
          <p:nvPr/>
        </p:nvSpPr>
        <p:spPr>
          <a:xfrm>
            <a:off x="683568" y="404664"/>
            <a:ext cx="4572000" cy="4985980"/>
          </a:xfrm>
          <a:prstGeom prst="rect">
            <a:avLst/>
          </a:prstGeom>
        </p:spPr>
        <p:txBody>
          <a:bodyPr wrap="square">
            <a:spAutoFit/>
          </a:bodyPr>
          <a:lstStyle/>
          <a:p>
            <a:r>
              <a:rPr lang="es-ES" dirty="0" smtClean="0"/>
              <a:t/>
            </a:r>
            <a:br>
              <a:rPr lang="es-ES" dirty="0" smtClean="0"/>
            </a:br>
            <a:r>
              <a:rPr lang="es-ES" sz="2000" b="1" dirty="0" smtClean="0">
                <a:latin typeface="Lucida Handwriting" pitchFamily="66" charset="0"/>
              </a:rPr>
              <a:t>Caminante, son tus huellas </a:t>
            </a:r>
            <a:br>
              <a:rPr lang="es-ES" sz="2000" b="1" dirty="0" smtClean="0">
                <a:latin typeface="Lucida Handwriting" pitchFamily="66" charset="0"/>
              </a:rPr>
            </a:br>
            <a:r>
              <a:rPr lang="es-ES" sz="2000" b="1" dirty="0" smtClean="0">
                <a:latin typeface="Lucida Handwriting" pitchFamily="66" charset="0"/>
              </a:rPr>
              <a:t>el camino y nada más; </a:t>
            </a:r>
            <a:br>
              <a:rPr lang="es-ES" sz="2000" b="1" dirty="0" smtClean="0">
                <a:latin typeface="Lucida Handwriting" pitchFamily="66" charset="0"/>
              </a:rPr>
            </a:br>
            <a:r>
              <a:rPr lang="es-ES" sz="2000" b="1" dirty="0" smtClean="0">
                <a:latin typeface="Lucida Handwriting" pitchFamily="66" charset="0"/>
              </a:rPr>
              <a:t>Caminante, no hay camino, </a:t>
            </a:r>
            <a:br>
              <a:rPr lang="es-ES" sz="2000" b="1" dirty="0" smtClean="0">
                <a:latin typeface="Lucida Handwriting" pitchFamily="66" charset="0"/>
              </a:rPr>
            </a:br>
            <a:r>
              <a:rPr lang="es-ES" sz="2000" b="1" dirty="0" smtClean="0">
                <a:latin typeface="Lucida Handwriting" pitchFamily="66" charset="0"/>
              </a:rPr>
              <a:t>se hace camino al andar.</a:t>
            </a:r>
          </a:p>
          <a:p>
            <a:r>
              <a:rPr lang="es-ES" sz="2000" b="1" dirty="0" smtClean="0">
                <a:latin typeface="Lucida Handwriting" pitchFamily="66" charset="0"/>
              </a:rPr>
              <a:t/>
            </a:r>
            <a:br>
              <a:rPr lang="es-ES" sz="2000" b="1" dirty="0" smtClean="0">
                <a:latin typeface="Lucida Handwriting" pitchFamily="66" charset="0"/>
              </a:rPr>
            </a:br>
            <a:endParaRPr lang="es-ES" sz="2000" b="1" dirty="0" smtClean="0">
              <a:latin typeface="Lucida Handwriting" pitchFamily="66" charset="0"/>
            </a:endParaRPr>
          </a:p>
          <a:p>
            <a:r>
              <a:rPr lang="es-ES" sz="2000" b="1" dirty="0" smtClean="0">
                <a:latin typeface="Lucida Handwriting" pitchFamily="66" charset="0"/>
              </a:rPr>
              <a:t>Al andar se hace el camino, </a:t>
            </a:r>
            <a:br>
              <a:rPr lang="es-ES" sz="2000" b="1" dirty="0" smtClean="0">
                <a:latin typeface="Lucida Handwriting" pitchFamily="66" charset="0"/>
              </a:rPr>
            </a:br>
            <a:r>
              <a:rPr lang="es-ES" sz="2000" b="1" dirty="0" smtClean="0">
                <a:latin typeface="Lucida Handwriting" pitchFamily="66" charset="0"/>
              </a:rPr>
              <a:t>y al volver la vista atrás </a:t>
            </a:r>
            <a:br>
              <a:rPr lang="es-ES" sz="2000" b="1" dirty="0" smtClean="0">
                <a:latin typeface="Lucida Handwriting" pitchFamily="66" charset="0"/>
              </a:rPr>
            </a:br>
            <a:r>
              <a:rPr lang="es-ES" sz="2000" b="1" dirty="0" smtClean="0">
                <a:latin typeface="Lucida Handwriting" pitchFamily="66" charset="0"/>
              </a:rPr>
              <a:t>se ve la senda que nunca </a:t>
            </a:r>
            <a:br>
              <a:rPr lang="es-ES" sz="2000" b="1" dirty="0" smtClean="0">
                <a:latin typeface="Lucida Handwriting" pitchFamily="66" charset="0"/>
              </a:rPr>
            </a:br>
            <a:r>
              <a:rPr lang="es-ES" sz="2000" b="1" dirty="0" smtClean="0">
                <a:latin typeface="Lucida Handwriting" pitchFamily="66" charset="0"/>
              </a:rPr>
              <a:t>se ha de volver a pisar.</a:t>
            </a:r>
          </a:p>
          <a:p>
            <a:endParaRPr lang="es-ES" sz="2000" b="1" dirty="0" smtClean="0">
              <a:latin typeface="Lucida Handwriting" pitchFamily="66" charset="0"/>
            </a:endParaRPr>
          </a:p>
          <a:p>
            <a:endParaRPr lang="es-ES" sz="2000" b="1" dirty="0" smtClean="0">
              <a:latin typeface="Lucida Handwriting" pitchFamily="66" charset="0"/>
            </a:endParaRPr>
          </a:p>
          <a:p>
            <a:endParaRPr lang="es-ES" sz="2000" b="1" dirty="0" smtClean="0">
              <a:latin typeface="Lucida Handwriting" pitchFamily="66" charset="0"/>
            </a:endParaRPr>
          </a:p>
          <a:p>
            <a:r>
              <a:rPr lang="es-ES" sz="2000" b="1" dirty="0" smtClean="0">
                <a:latin typeface="Lucida Handwriting" pitchFamily="66" charset="0"/>
              </a:rPr>
              <a:t>Caminante no hay camino,</a:t>
            </a:r>
            <a:br>
              <a:rPr lang="es-ES" sz="2000" b="1" dirty="0" smtClean="0">
                <a:latin typeface="Lucida Handwriting" pitchFamily="66" charset="0"/>
              </a:rPr>
            </a:br>
            <a:r>
              <a:rPr lang="es-ES" sz="2000" b="1" dirty="0" smtClean="0">
                <a:latin typeface="Lucida Handwriting" pitchFamily="66" charset="0"/>
              </a:rPr>
              <a:t>sino estelas en la mar.</a:t>
            </a:r>
            <a:endParaRPr lang="es-ES" sz="2000" b="1" dirty="0">
              <a:latin typeface="Lucida Handwriting" pitchFamily="66"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
        <p:nvSpPr>
          <p:cNvPr id="7" name="6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http://3.bp.blogspot.com/_Fgagm8pYnWk/TGhfoGQAy1I/AAAAAAAAAGQ/Ok8mKw4YHsQ/s1600/antipub3%5B1%5D.jpg"/>
          <p:cNvPicPr>
            <a:picLocks noChangeAspect="1" noChangeArrowheads="1"/>
          </p:cNvPicPr>
          <p:nvPr/>
        </p:nvPicPr>
        <p:blipFill>
          <a:blip r:embed="rId4" cstate="print"/>
          <a:srcRect/>
          <a:stretch>
            <a:fillRect/>
          </a:stretch>
        </p:blipFill>
        <p:spPr bwMode="auto">
          <a:xfrm>
            <a:off x="4572000" y="260648"/>
            <a:ext cx="4320480" cy="6192688"/>
          </a:xfrm>
          <a:prstGeom prst="roundRect">
            <a:avLst/>
          </a:prstGeom>
          <a:noFill/>
          <a:scene3d>
            <a:camera prst="orthographicFront"/>
            <a:lightRig rig="threePt" dir="t"/>
          </a:scene3d>
          <a:sp3d>
            <a:bevelT prst="convex"/>
          </a:sp3d>
        </p:spPr>
      </p:pic>
      <p:sp>
        <p:nvSpPr>
          <p:cNvPr id="5" name="4 CuadroTexto"/>
          <p:cNvSpPr txBox="1"/>
          <p:nvPr/>
        </p:nvSpPr>
        <p:spPr>
          <a:xfrm>
            <a:off x="251520" y="620688"/>
            <a:ext cx="4104456" cy="2962513"/>
          </a:xfrm>
          <a:prstGeom prst="roundRect">
            <a:avLst/>
          </a:prstGeom>
          <a:solidFill>
            <a:schemeClr val="accent1"/>
          </a:solidFill>
          <a:scene3d>
            <a:camera prst="orthographicFront"/>
            <a:lightRig rig="threePt" dir="t"/>
          </a:scene3d>
          <a:sp3d>
            <a:bevelT prst="relaxedInset"/>
          </a:sp3d>
        </p:spPr>
        <p:txBody>
          <a:bodyPr wrap="square" rtlCol="0">
            <a:spAutoFit/>
          </a:bodyPr>
          <a:lstStyle/>
          <a:p>
            <a:r>
              <a:rPr lang="es-ES" sz="2800" dirty="0" smtClean="0"/>
              <a:t>La publicidad junto al valor denotativo de las imágenes utiliza los valores connotativos: </a:t>
            </a:r>
            <a:r>
              <a:rPr lang="es-ES" sz="2800" i="1" dirty="0" smtClean="0"/>
              <a:t>fumar=muerte. </a:t>
            </a:r>
          </a:p>
        </p:txBody>
      </p:sp>
      <p:sp>
        <p:nvSpPr>
          <p:cNvPr id="6" name="5 Rectángulo redondeado"/>
          <p:cNvSpPr/>
          <p:nvPr/>
        </p:nvSpPr>
        <p:spPr>
          <a:xfrm>
            <a:off x="323528" y="4005064"/>
            <a:ext cx="3960440" cy="2145268"/>
          </a:xfrm>
          <a:prstGeom prst="roundRect">
            <a:avLst/>
          </a:prstGeom>
          <a:solidFill>
            <a:schemeClr val="accent1"/>
          </a:solidFill>
          <a:scene3d>
            <a:camera prst="orthographicFront"/>
            <a:lightRig rig="threePt" dir="t"/>
          </a:scene3d>
          <a:sp3d>
            <a:bevelT prst="relaxedInset"/>
          </a:sp3d>
        </p:spPr>
        <p:txBody>
          <a:bodyPr wrap="square">
            <a:spAutoFit/>
          </a:bodyPr>
          <a:lstStyle/>
          <a:p>
            <a:r>
              <a:rPr lang="es-ES" sz="2400" dirty="0" smtClean="0"/>
              <a:t>La imagen (denotativa) de los dos cigarros se compara con el atentado a las Torres Gemelas </a:t>
            </a:r>
            <a:endParaRPr lang="es-ES" sz="2400" i="1"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sp>
        <p:nvSpPr>
          <p:cNvPr id="8" name="7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5000"/>
                            </p:stCondLst>
                            <p:childTnLst>
                              <p:par>
                                <p:cTn id="11" presetID="10" presetClass="entr" presetSubtype="0"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20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323528" y="260648"/>
            <a:ext cx="8820472" cy="461665"/>
          </a:xfrm>
          <a:prstGeom prst="rect">
            <a:avLst/>
          </a:prstGeom>
          <a:noFill/>
        </p:spPr>
        <p:txBody>
          <a:bodyPr wrap="square" rtlCol="0">
            <a:spAutoFit/>
          </a:bodyPr>
          <a:lstStyle/>
          <a:p>
            <a:r>
              <a:rPr lang="es-ES" sz="2000" b="1" dirty="0" smtClean="0">
                <a:latin typeface="Lucida Handwriting" pitchFamily="66" charset="0"/>
              </a:rPr>
              <a:t>Relaciones</a:t>
            </a:r>
            <a:r>
              <a:rPr lang="es-ES" sz="2400" b="1" dirty="0" smtClean="0">
                <a:latin typeface="Lucida Handwriting" pitchFamily="66" charset="0"/>
              </a:rPr>
              <a:t> de significado entre grupos de palabras</a:t>
            </a:r>
            <a:endParaRPr lang="es-ES" sz="2400" b="1" dirty="0">
              <a:latin typeface="Lucida Handwriting" pitchFamily="66" charset="0"/>
            </a:endParaRPr>
          </a:p>
        </p:txBody>
      </p:sp>
      <p:sp>
        <p:nvSpPr>
          <p:cNvPr id="3" name="2 CuadroTexto"/>
          <p:cNvSpPr txBox="1"/>
          <p:nvPr/>
        </p:nvSpPr>
        <p:spPr>
          <a:xfrm>
            <a:off x="179512" y="836712"/>
            <a:ext cx="3960440" cy="2417683"/>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scene3d>
            <a:camera prst="orthographicFront"/>
            <a:lightRig rig="threePt" dir="t"/>
          </a:scene3d>
          <a:sp3d>
            <a:bevelT prst="relaxedInset"/>
          </a:sp3d>
        </p:spPr>
        <p:txBody>
          <a:bodyPr wrap="square" rtlCol="0">
            <a:spAutoFit/>
          </a:bodyPr>
          <a:lstStyle/>
          <a:p>
            <a:r>
              <a:rPr lang="es-ES" sz="2800" dirty="0" smtClean="0"/>
              <a:t>Campo semántico</a:t>
            </a:r>
          </a:p>
          <a:p>
            <a:r>
              <a:rPr lang="es-ES" dirty="0" smtClean="0"/>
              <a:t>Conjunto de palabras de la misma categoría gramatical que poseen al menos un rasgo de significado en común (SEMA)</a:t>
            </a:r>
          </a:p>
          <a:p>
            <a:endParaRPr lang="es-ES" dirty="0" smtClean="0"/>
          </a:p>
          <a:p>
            <a:endParaRPr lang="es-ES" dirty="0"/>
          </a:p>
        </p:txBody>
      </p:sp>
      <p:sp>
        <p:nvSpPr>
          <p:cNvPr id="4" name="3 CuadroTexto"/>
          <p:cNvSpPr txBox="1"/>
          <p:nvPr/>
        </p:nvSpPr>
        <p:spPr>
          <a:xfrm>
            <a:off x="4427984" y="836712"/>
            <a:ext cx="4536504" cy="2417683"/>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scene3d>
            <a:camera prst="orthographicFront"/>
            <a:lightRig rig="threePt" dir="t"/>
          </a:scene3d>
          <a:sp3d>
            <a:bevelT prst="relaxedInset"/>
          </a:sp3d>
        </p:spPr>
        <p:txBody>
          <a:bodyPr wrap="square" rtlCol="0">
            <a:spAutoFit/>
          </a:bodyPr>
          <a:lstStyle/>
          <a:p>
            <a:r>
              <a:rPr lang="es-ES" sz="2800" dirty="0" smtClean="0"/>
              <a:t>Campo  asociativo</a:t>
            </a:r>
          </a:p>
          <a:p>
            <a:r>
              <a:rPr lang="es-ES" dirty="0" smtClean="0"/>
              <a:t>Conjunto  de palabras que recogen todas los actos, connotaciones, emociones… que provoca un signo . Es una asociación abierta formada por palabras de distinta categoría gramatical</a:t>
            </a:r>
            <a:r>
              <a:rPr lang="es-ES" b="1" dirty="0" smtClean="0"/>
              <a:t>.</a:t>
            </a:r>
            <a:endParaRPr lang="es-ES" dirty="0"/>
          </a:p>
        </p:txBody>
      </p:sp>
      <p:pic>
        <p:nvPicPr>
          <p:cNvPr id="25604" name="Picture 4" descr="El campo léxic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57625" y="3501008"/>
            <a:ext cx="5286375" cy="1771651"/>
          </a:xfrm>
          <a:prstGeom prst="rect">
            <a:avLst/>
          </a:prstGeom>
          <a:noFill/>
        </p:spPr>
      </p:pic>
      <p:sp>
        <p:nvSpPr>
          <p:cNvPr id="8" name="7 CuadroTexto"/>
          <p:cNvSpPr txBox="1"/>
          <p:nvPr/>
        </p:nvSpPr>
        <p:spPr>
          <a:xfrm>
            <a:off x="467544" y="3429000"/>
            <a:ext cx="2952328"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scene3d>
            <a:camera prst="orthographicFront"/>
            <a:lightRig rig="threePt" dir="t"/>
          </a:scene3d>
          <a:sp3d>
            <a:bevelT prst="relaxedInset"/>
          </a:sp3d>
        </p:spPr>
        <p:txBody>
          <a:bodyPr wrap="square" rtlCol="0">
            <a:spAutoFit/>
          </a:bodyPr>
          <a:lstStyle/>
          <a:p>
            <a:r>
              <a:rPr lang="es-ES" dirty="0" smtClean="0"/>
              <a:t>Instrumentos musicales</a:t>
            </a:r>
            <a:endParaRPr lang="es-ES" dirty="0"/>
          </a:p>
        </p:txBody>
      </p:sp>
      <p:sp>
        <p:nvSpPr>
          <p:cNvPr id="9" name="8 CuadroTexto"/>
          <p:cNvSpPr txBox="1"/>
          <p:nvPr/>
        </p:nvSpPr>
        <p:spPr>
          <a:xfrm>
            <a:off x="5076056" y="5661248"/>
            <a:ext cx="1872208" cy="400110"/>
          </a:xfrm>
          <a:prstGeom prst="rect">
            <a:avLst/>
          </a:prstGeom>
          <a:solidFill>
            <a:schemeClr val="accent3">
              <a:lumMod val="20000"/>
              <a:lumOff val="80000"/>
            </a:schemeClr>
          </a:solidFill>
          <a:ln w="9525">
            <a:solidFill>
              <a:schemeClr val="tx1"/>
            </a:solidFill>
          </a:ln>
        </p:spPr>
        <p:txBody>
          <a:bodyPr wrap="square" rtlCol="0">
            <a:spAutoFit/>
          </a:bodyPr>
          <a:lstStyle/>
          <a:p>
            <a:r>
              <a:rPr lang="es-ES" sz="2000" dirty="0" smtClean="0">
                <a:latin typeface="Book Antiqua" pitchFamily="18" charset="0"/>
              </a:rPr>
              <a:t>Connotaciones</a:t>
            </a:r>
            <a:endParaRPr lang="es-ES" dirty="0"/>
          </a:p>
        </p:txBody>
      </p:sp>
      <p:cxnSp>
        <p:nvCxnSpPr>
          <p:cNvPr id="11" name="10 Conector recto"/>
          <p:cNvCxnSpPr>
            <a:endCxn id="9" idx="1"/>
          </p:cNvCxnSpPr>
          <p:nvPr/>
        </p:nvCxnSpPr>
        <p:spPr>
          <a:xfrm flipV="1">
            <a:off x="4427984" y="5861303"/>
            <a:ext cx="648072" cy="1597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13 Conector recto"/>
          <p:cNvCxnSpPr/>
          <p:nvPr/>
        </p:nvCxnSpPr>
        <p:spPr>
          <a:xfrm>
            <a:off x="4427984" y="5013176"/>
            <a:ext cx="0" cy="864096"/>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23" name="22 Triángulo isósceles"/>
          <p:cNvSpPr/>
          <p:nvPr/>
        </p:nvSpPr>
        <p:spPr>
          <a:xfrm rot="5400000" flipH="1">
            <a:off x="7020272" y="5805264"/>
            <a:ext cx="216024" cy="21602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7236296" y="5733256"/>
            <a:ext cx="1907704" cy="369332"/>
          </a:xfrm>
          <a:prstGeom prst="rect">
            <a:avLst/>
          </a:prstGeom>
          <a:noFill/>
        </p:spPr>
        <p:txBody>
          <a:bodyPr wrap="square" rtlCol="0">
            <a:spAutoFit/>
          </a:bodyPr>
          <a:lstStyle/>
          <a:p>
            <a:r>
              <a:rPr lang="es-ES" b="1" i="1" dirty="0" smtClean="0">
                <a:latin typeface="Book Antiqua" pitchFamily="18" charset="0"/>
              </a:rPr>
              <a:t>Paz, alegría…</a:t>
            </a:r>
            <a:endParaRPr lang="es-ES" b="1" i="1" dirty="0">
              <a:latin typeface="Book Antiqua" pitchFamily="18" charset="0"/>
            </a:endParaRPr>
          </a:p>
        </p:txBody>
      </p:sp>
      <p:pic>
        <p:nvPicPr>
          <p:cNvPr id="25608" name="Picture 8" descr="http://www.fonoideas.com.ar/wp-content/uploads/2008/08/instrumento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1520" y="3861048"/>
            <a:ext cx="3619500" cy="2667000"/>
          </a:xfrm>
          <a:prstGeom prst="rect">
            <a:avLst/>
          </a:prstGeom>
          <a:noFill/>
        </p:spPr>
      </p:pic>
      <p:sp>
        <p:nvSpPr>
          <p:cNvPr id="13" name="12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
        <p:nvSpPr>
          <p:cNvPr id="15" name="14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strVal val="#ppt_w*0.70"/>
                                          </p:val>
                                        </p:tav>
                                        <p:tav tm="100000">
                                          <p:val>
                                            <p:strVal val="#ppt_w"/>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608"/>
                                        </p:tgtEl>
                                        <p:attrNameLst>
                                          <p:attrName>style.visibility</p:attrName>
                                        </p:attrNameLst>
                                      </p:cBhvr>
                                      <p:to>
                                        <p:strVal val="visible"/>
                                      </p:to>
                                    </p:set>
                                    <p:animEffect transition="in" filter="fade">
                                      <p:cBhvr>
                                        <p:cTn id="27" dur="2000"/>
                                        <p:tgtEl>
                                          <p:spTgt spid="25608"/>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000" fill="hold"/>
                                        <p:tgtEl>
                                          <p:spTgt spid="4"/>
                                        </p:tgtEl>
                                        <p:attrNameLst>
                                          <p:attrName>ppt_w</p:attrName>
                                        </p:attrNameLst>
                                      </p:cBhvr>
                                      <p:tavLst>
                                        <p:tav tm="0">
                                          <p:val>
                                            <p:strVal val="#ppt_w*0.70"/>
                                          </p:val>
                                        </p:tav>
                                        <p:tav tm="100000">
                                          <p:val>
                                            <p:strVal val="#ppt_w"/>
                                          </p:val>
                                        </p:tav>
                                      </p:tavLst>
                                    </p:anim>
                                    <p:anim calcmode="lin" valueType="num">
                                      <p:cBhvr>
                                        <p:cTn id="33" dur="2000" fill="hold"/>
                                        <p:tgtEl>
                                          <p:spTgt spid="4"/>
                                        </p:tgtEl>
                                        <p:attrNameLst>
                                          <p:attrName>ppt_h</p:attrName>
                                        </p:attrNameLst>
                                      </p:cBhvr>
                                      <p:tavLst>
                                        <p:tav tm="0">
                                          <p:val>
                                            <p:strVal val="#ppt_h"/>
                                          </p:val>
                                        </p:tav>
                                        <p:tav tm="100000">
                                          <p:val>
                                            <p:strVal val="#ppt_h"/>
                                          </p:val>
                                        </p:tav>
                                      </p:tavLst>
                                    </p:anim>
                                    <p:animEffect transition="in" filter="fade">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25604"/>
                                        </p:tgtEl>
                                        <p:attrNameLst>
                                          <p:attrName>style.visibility</p:attrName>
                                        </p:attrNameLst>
                                      </p:cBhvr>
                                      <p:to>
                                        <p:strVal val="visible"/>
                                      </p:to>
                                    </p:set>
                                    <p:anim calcmode="lin" valueType="num">
                                      <p:cBhvr>
                                        <p:cTn id="39" dur="2000" fill="hold"/>
                                        <p:tgtEl>
                                          <p:spTgt spid="25604"/>
                                        </p:tgtEl>
                                        <p:attrNameLst>
                                          <p:attrName>ppt_w</p:attrName>
                                        </p:attrNameLst>
                                      </p:cBhvr>
                                      <p:tavLst>
                                        <p:tav tm="0">
                                          <p:val>
                                            <p:strVal val="#ppt_w*0.70"/>
                                          </p:val>
                                        </p:tav>
                                        <p:tav tm="100000">
                                          <p:val>
                                            <p:strVal val="#ppt_w"/>
                                          </p:val>
                                        </p:tav>
                                      </p:tavLst>
                                    </p:anim>
                                    <p:anim calcmode="lin" valueType="num">
                                      <p:cBhvr>
                                        <p:cTn id="40" dur="2000" fill="hold"/>
                                        <p:tgtEl>
                                          <p:spTgt spid="25604"/>
                                        </p:tgtEl>
                                        <p:attrNameLst>
                                          <p:attrName>ppt_h</p:attrName>
                                        </p:attrNameLst>
                                      </p:cBhvr>
                                      <p:tavLst>
                                        <p:tav tm="0">
                                          <p:val>
                                            <p:strVal val="#ppt_h"/>
                                          </p:val>
                                        </p:tav>
                                        <p:tav tm="100000">
                                          <p:val>
                                            <p:strVal val="#ppt_h"/>
                                          </p:val>
                                        </p:tav>
                                      </p:tavLst>
                                    </p:anim>
                                    <p:animEffect transition="in" filter="fade">
                                      <p:cBhvr>
                                        <p:cTn id="41" dur="2000"/>
                                        <p:tgtEl>
                                          <p:spTgt spid="25604"/>
                                        </p:tgtEl>
                                      </p:cBhvr>
                                    </p:animEffect>
                                  </p:childTnLst>
                                </p:cTn>
                              </p:par>
                              <p:par>
                                <p:cTn id="42" presetID="55"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par>
                                <p:cTn id="47" presetID="55"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strVal val="#ppt_w*0.70"/>
                                          </p:val>
                                        </p:tav>
                                        <p:tav tm="100000">
                                          <p:val>
                                            <p:strVal val="#ppt_w"/>
                                          </p:val>
                                        </p:tav>
                                      </p:tavLst>
                                    </p:anim>
                                    <p:anim calcmode="lin" valueType="num">
                                      <p:cBhvr>
                                        <p:cTn id="55" dur="1000" fill="hold"/>
                                        <p:tgtEl>
                                          <p:spTgt spid="9"/>
                                        </p:tgtEl>
                                        <p:attrNameLst>
                                          <p:attrName>ppt_h</p:attrName>
                                        </p:attrNameLst>
                                      </p:cBhvr>
                                      <p:tavLst>
                                        <p:tav tm="0">
                                          <p:val>
                                            <p:strVal val="#ppt_h"/>
                                          </p:val>
                                        </p:tav>
                                        <p:tav tm="100000">
                                          <p:val>
                                            <p:strVal val="#ppt_h"/>
                                          </p:val>
                                        </p:tav>
                                      </p:tavLst>
                                    </p:anim>
                                    <p:animEffect transition="in" filter="fade">
                                      <p:cBhvr>
                                        <p:cTn id="56" dur="1000"/>
                                        <p:tgtEl>
                                          <p:spTgt spid="9"/>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strVal val="#ppt_w*0.70"/>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Effect transition="in" filter="fade">
                                      <p:cBhvr>
                                        <p:cTn id="61" dur="1000"/>
                                        <p:tgtEl>
                                          <p:spTgt spid="23"/>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1000" fill="hold"/>
                                        <p:tgtEl>
                                          <p:spTgt spid="33"/>
                                        </p:tgtEl>
                                        <p:attrNameLst>
                                          <p:attrName>ppt_w</p:attrName>
                                        </p:attrNameLst>
                                      </p:cBhvr>
                                      <p:tavLst>
                                        <p:tav tm="0">
                                          <p:val>
                                            <p:strVal val="#ppt_w*0.70"/>
                                          </p:val>
                                        </p:tav>
                                        <p:tav tm="100000">
                                          <p:val>
                                            <p:strVal val="#ppt_w"/>
                                          </p:val>
                                        </p:tav>
                                      </p:tavLst>
                                    </p:anim>
                                    <p:anim calcmode="lin" valueType="num">
                                      <p:cBhvr>
                                        <p:cTn id="65" dur="1000" fill="hold"/>
                                        <p:tgtEl>
                                          <p:spTgt spid="33"/>
                                        </p:tgtEl>
                                        <p:attrNameLst>
                                          <p:attrName>ppt_h</p:attrName>
                                        </p:attrNameLst>
                                      </p:cBhvr>
                                      <p:tavLst>
                                        <p:tav tm="0">
                                          <p:val>
                                            <p:strVal val="#ppt_h"/>
                                          </p:val>
                                        </p:tav>
                                        <p:tav tm="100000">
                                          <p:val>
                                            <p:strVal val="#ppt_h"/>
                                          </p:val>
                                        </p:tav>
                                      </p:tavLst>
                                    </p:anim>
                                    <p:animEffect transition="in" filter="fade">
                                      <p:cBhvr>
                                        <p:cTn id="6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P spid="23"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79512" y="764704"/>
            <a:ext cx="3600400" cy="496204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39700" prst="cross"/>
          </a:sp3d>
        </p:spPr>
        <p:txBody>
          <a:bodyPr wrap="square" rtlCol="0">
            <a:spAutoFit/>
          </a:bodyPr>
          <a:lstStyle/>
          <a:p>
            <a:r>
              <a:rPr lang="es-ES" sz="2800" b="1" dirty="0" smtClean="0"/>
              <a:t>Familia o campo léxico</a:t>
            </a:r>
          </a:p>
          <a:p>
            <a:pPr lvl="1">
              <a:buFont typeface="Wingdings" pitchFamily="2" charset="2"/>
              <a:buChar char="Ø"/>
            </a:pPr>
            <a:r>
              <a:rPr lang="es-ES" sz="2000" dirty="0" smtClean="0"/>
              <a:t>Conjunto de palabras que comparten el mismo lexema, por lo tanto tienen cierta relación de significado.</a:t>
            </a:r>
          </a:p>
          <a:p>
            <a:pPr lvl="1">
              <a:buFont typeface="Wingdings" pitchFamily="2" charset="2"/>
              <a:buChar char="Ø"/>
            </a:pPr>
            <a:r>
              <a:rPr lang="es-ES" sz="2000" dirty="0" smtClean="0"/>
              <a:t>Para formar una familia léxica se añaden al lexema morfemas derivativos: prefijos o sufijos.</a:t>
            </a:r>
            <a:endParaRPr lang="es-ES" sz="2000" dirty="0"/>
          </a:p>
        </p:txBody>
      </p:sp>
      <p:sp>
        <p:nvSpPr>
          <p:cNvPr id="3" name="2 CuadroTexto"/>
          <p:cNvSpPr txBox="1"/>
          <p:nvPr/>
        </p:nvSpPr>
        <p:spPr>
          <a:xfrm>
            <a:off x="323528" y="260648"/>
            <a:ext cx="8820472" cy="461665"/>
          </a:xfrm>
          <a:prstGeom prst="rect">
            <a:avLst/>
          </a:prstGeom>
          <a:noFill/>
        </p:spPr>
        <p:txBody>
          <a:bodyPr wrap="square" rtlCol="0">
            <a:spAutoFit/>
          </a:bodyPr>
          <a:lstStyle/>
          <a:p>
            <a:r>
              <a:rPr lang="es-ES" sz="2000" b="1" dirty="0" smtClean="0">
                <a:latin typeface="Lucida Handwriting" pitchFamily="66" charset="0"/>
              </a:rPr>
              <a:t>Relaciones</a:t>
            </a:r>
            <a:r>
              <a:rPr lang="es-ES" sz="2400" b="1" dirty="0" smtClean="0">
                <a:latin typeface="Lucida Handwriting" pitchFamily="66" charset="0"/>
              </a:rPr>
              <a:t> de significado entre grupos de palabras</a:t>
            </a:r>
            <a:endParaRPr lang="es-ES" sz="2400" b="1" dirty="0">
              <a:latin typeface="Lucida Handwriting" pitchFamily="66"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
        <p:nvSpPr>
          <p:cNvPr id="5" name="4 Marcador de pie de página"/>
          <p:cNvSpPr>
            <a:spLocks noGrp="1"/>
          </p:cNvSpPr>
          <p:nvPr>
            <p:ph type="ftr" sz="quarter" idx="11"/>
          </p:nvPr>
        </p:nvSpPr>
        <p:spPr/>
        <p:txBody>
          <a:bodyPr/>
          <a:lstStyle/>
          <a:p>
            <a:endParaRPr lang="es-ES" dirty="0"/>
          </a:p>
        </p:txBody>
      </p:sp>
      <p:graphicFrame>
        <p:nvGraphicFramePr>
          <p:cNvPr id="6" name="5 Tabla"/>
          <p:cNvGraphicFramePr>
            <a:graphicFrameLocks noGrp="1"/>
          </p:cNvGraphicFramePr>
          <p:nvPr/>
        </p:nvGraphicFramePr>
        <p:xfrm>
          <a:off x="3923928" y="1340768"/>
          <a:ext cx="4896543" cy="3427600"/>
        </p:xfrm>
        <a:graphic>
          <a:graphicData uri="http://schemas.openxmlformats.org/drawingml/2006/table">
            <a:tbl>
              <a:tblPr firstRow="1" bandRow="1" bandCol="1">
                <a:solidFill>
                  <a:srgbClr val="7030A0"/>
                </a:solidFill>
                <a:tableStyleId>{7DF18680-E054-41AD-8BC1-D1AEF772440D}</a:tableStyleId>
              </a:tblPr>
              <a:tblGrid>
                <a:gridCol w="1188673"/>
                <a:gridCol w="1308835"/>
                <a:gridCol w="1287897"/>
                <a:gridCol w="1111138"/>
              </a:tblGrid>
              <a:tr h="370840">
                <a:tc>
                  <a:txBody>
                    <a:bodyPr/>
                    <a:lstStyle/>
                    <a:p>
                      <a:r>
                        <a:rPr lang="es-ES" sz="1800" i="1" dirty="0" smtClean="0">
                          <a:solidFill>
                            <a:srgbClr val="C00000"/>
                          </a:solidFill>
                          <a:latin typeface="Bookman Old Style" pitchFamily="18" charset="0"/>
                        </a:rPr>
                        <a:t>Tierra </a:t>
                      </a:r>
                      <a:endParaRPr lang="es-ES" sz="1800" i="1" dirty="0">
                        <a:solidFill>
                          <a:srgbClr val="C0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800" i="1" dirty="0" smtClean="0">
                          <a:solidFill>
                            <a:srgbClr val="C00000"/>
                          </a:solidFill>
                          <a:latin typeface="Bookman Old Style" pitchFamily="18" charset="0"/>
                        </a:rPr>
                        <a:t>Niño</a:t>
                      </a:r>
                      <a:endParaRPr lang="es-ES" sz="1800" i="1" dirty="0">
                        <a:solidFill>
                          <a:srgbClr val="C0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800" i="1" dirty="0" smtClean="0">
                          <a:solidFill>
                            <a:srgbClr val="C00000"/>
                          </a:solidFill>
                          <a:latin typeface="Bookman Old Style" pitchFamily="18" charset="0"/>
                        </a:rPr>
                        <a:t>Pan </a:t>
                      </a:r>
                      <a:endParaRPr lang="es-ES" sz="1800" i="1" dirty="0">
                        <a:solidFill>
                          <a:srgbClr val="C0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800" i="1" dirty="0" smtClean="0">
                          <a:solidFill>
                            <a:srgbClr val="C00000"/>
                          </a:solidFill>
                          <a:latin typeface="Bookman Old Style" pitchFamily="18" charset="0"/>
                        </a:rPr>
                        <a:t>Piedra </a:t>
                      </a:r>
                      <a:endParaRPr lang="es-ES" sz="1800" i="1" dirty="0">
                        <a:solidFill>
                          <a:srgbClr val="C0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70840">
                <a:tc>
                  <a:txBody>
                    <a:bodyPr/>
                    <a:lstStyle/>
                    <a:p>
                      <a:r>
                        <a:rPr lang="es-ES" sz="1400" dirty="0" smtClean="0"/>
                        <a:t>Terrícola</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Niñería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Panadero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Pétreo</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70840">
                <a:tc>
                  <a:txBody>
                    <a:bodyPr/>
                    <a:lstStyle/>
                    <a:p>
                      <a:r>
                        <a:rPr lang="es-ES" sz="1400" dirty="0" smtClean="0"/>
                        <a:t>Enterrar</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Aniñado</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Empanada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pedregoso</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70840">
                <a:tc>
                  <a:txBody>
                    <a:bodyPr/>
                    <a:lstStyle/>
                    <a:p>
                      <a:r>
                        <a:rPr lang="es-ES" sz="1400" dirty="0" smtClean="0"/>
                        <a:t>Terreno</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Niñez</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Panificadora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Petrificar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88848">
                <a:tc>
                  <a:txBody>
                    <a:bodyPr/>
                    <a:lstStyle/>
                    <a:p>
                      <a:r>
                        <a:rPr lang="es-ES" sz="1400" dirty="0" smtClean="0"/>
                        <a:t>terrestre</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Aniñar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Empanar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Pedregal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88848">
                <a:tc>
                  <a:txBody>
                    <a:bodyPr/>
                    <a:lstStyle/>
                    <a:p>
                      <a:r>
                        <a:rPr lang="es-ES" sz="1400" dirty="0" smtClean="0"/>
                        <a:t>Terreno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Niñito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Panificador</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Pedrisco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88848">
                <a:tc>
                  <a:txBody>
                    <a:bodyPr/>
                    <a:lstStyle/>
                    <a:p>
                      <a:r>
                        <a:rPr lang="es-ES" sz="1400" dirty="0" smtClean="0"/>
                        <a:t>Terrenal</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Niñera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Panera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Apedrear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88848">
                <a:tc>
                  <a:txBody>
                    <a:bodyPr/>
                    <a:lstStyle/>
                    <a:p>
                      <a:r>
                        <a:rPr lang="es-ES" sz="1400" dirty="0" smtClean="0"/>
                        <a:t>Enterrador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Niñear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Panecillo</a:t>
                      </a:r>
                      <a:r>
                        <a:rPr lang="es-ES" sz="1400" baseline="0" dirty="0" smtClean="0"/>
                        <a:t>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Pedrusco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r h="388848">
                <a:tc>
                  <a:txBody>
                    <a:bodyPr/>
                    <a:lstStyle/>
                    <a:p>
                      <a:r>
                        <a:rPr lang="es-ES" sz="1400" dirty="0" smtClean="0"/>
                        <a:t>Terremoto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endParaRPr lang="es-E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Empanadilla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c>
                  <a:txBody>
                    <a:bodyPr/>
                    <a:lstStyle/>
                    <a:p>
                      <a:r>
                        <a:rPr lang="es-ES" sz="1400" dirty="0" smtClean="0"/>
                        <a:t>Petrología </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gradFill>
                      <a:gsLst>
                        <a:gs pos="0">
                          <a:srgbClr val="5E9EFF"/>
                        </a:gs>
                        <a:gs pos="39999">
                          <a:srgbClr val="85C2FF"/>
                        </a:gs>
                        <a:gs pos="70000">
                          <a:srgbClr val="C4D6EB"/>
                        </a:gs>
                        <a:gs pos="100000">
                          <a:srgbClr val="FFEBFA"/>
                        </a:gs>
                      </a:gsLst>
                      <a:lin ang="5400000" scaled="0"/>
                    </a:gradFill>
                  </a:tcPr>
                </a:tc>
              </a:tr>
            </a:tbl>
          </a:graphicData>
        </a:graphic>
      </p:graphicFrame>
      <p:sp>
        <p:nvSpPr>
          <p:cNvPr id="7" name="6 CuadroTexto"/>
          <p:cNvSpPr txBox="1"/>
          <p:nvPr/>
        </p:nvSpPr>
        <p:spPr>
          <a:xfrm>
            <a:off x="3851920" y="5157192"/>
            <a:ext cx="4680520" cy="715089"/>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scene3d>
            <a:camera prst="orthographicFront"/>
            <a:lightRig rig="threePt" dir="t"/>
          </a:scene3d>
          <a:sp3d>
            <a:bevelT w="101600" prst="riblet"/>
          </a:sp3d>
        </p:spPr>
        <p:txBody>
          <a:bodyPr wrap="square" rtlCol="0">
            <a:spAutoFit/>
          </a:bodyPr>
          <a:lstStyle/>
          <a:p>
            <a:r>
              <a:rPr lang="es-ES" b="1" dirty="0" smtClean="0"/>
              <a:t>Los lexemas pueden tener variantes por razones ortográficas, etimológicas</a:t>
            </a:r>
            <a:endParaRPr lang="es-ES" b="1" dirty="0"/>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0.7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Right)">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0" y="0"/>
            <a:ext cx="8820472" cy="1169551"/>
          </a:xfrm>
          <a:prstGeom prst="rect">
            <a:avLst/>
          </a:prstGeom>
          <a:noFill/>
        </p:spPr>
        <p:txBody>
          <a:bodyPr wrap="square" rtlCol="0">
            <a:spAutoFit/>
          </a:bodyPr>
          <a:lstStyle/>
          <a:p>
            <a:pPr algn="ctr"/>
            <a:r>
              <a:rPr lang="es-ES" sz="3200" b="1" dirty="0" smtClean="0">
                <a:latin typeface="Lucida Handwriting" pitchFamily="66" charset="0"/>
              </a:rPr>
              <a:t>Campo jerárquico</a:t>
            </a:r>
            <a:endParaRPr lang="es-ES" sz="3200" b="1" dirty="0" smtClean="0">
              <a:latin typeface="Lucida Handwriting" pitchFamily="66" charset="0"/>
            </a:endParaRPr>
          </a:p>
          <a:p>
            <a:pPr algn="ctr"/>
            <a:r>
              <a:rPr lang="es-ES" sz="2000" b="1" dirty="0" smtClean="0">
                <a:latin typeface="Lucida Handwriting" pitchFamily="66" charset="0"/>
              </a:rPr>
              <a:t>  Hiperónimos, hipónimos, cohipónimos</a:t>
            </a:r>
          </a:p>
          <a:p>
            <a:endParaRPr lang="es-ES" dirty="0"/>
          </a:p>
        </p:txBody>
      </p:sp>
      <p:pic>
        <p:nvPicPr>
          <p:cNvPr id="27652" name="Picture 4" descr="https://encrypted-tbn2.google.com/images?q=tbn:ANd9GcTuTkQWNopiNgi8DBtaO-RaV2kPO6ND4Zo5aSZ7tZnLtohhUYwA"/>
          <p:cNvPicPr>
            <a:picLocks noChangeAspect="1" noChangeArrowheads="1"/>
          </p:cNvPicPr>
          <p:nvPr/>
        </p:nvPicPr>
        <p:blipFill>
          <a:blip r:embed="rId4" cstate="print">
            <a:clrChange>
              <a:clrFrom>
                <a:srgbClr val="B5989C"/>
              </a:clrFrom>
              <a:clrTo>
                <a:srgbClr val="B5989C">
                  <a:alpha val="0"/>
                </a:srgbClr>
              </a:clrTo>
            </a:clrChange>
          </a:blip>
          <a:srcRect/>
          <a:stretch>
            <a:fillRect/>
          </a:stretch>
        </p:blipFill>
        <p:spPr bwMode="auto">
          <a:xfrm>
            <a:off x="2699792" y="836712"/>
            <a:ext cx="3672409" cy="1586855"/>
          </a:xfrm>
          <a:prstGeom prst="rect">
            <a:avLst/>
          </a:prstGeom>
          <a:noFill/>
        </p:spPr>
      </p:pic>
      <p:pic>
        <p:nvPicPr>
          <p:cNvPr id="27654" name="Picture 6" descr="https://encrypted-tbn0.google.com/images?q=tbn:ANd9GcS9yMU446DLI80vZK4jg6zkzVG49rUXgHa_CFi7h7PiIdbJo74K"/>
          <p:cNvPicPr>
            <a:picLocks noChangeAspect="1" noChangeArrowheads="1"/>
          </p:cNvPicPr>
          <p:nvPr/>
        </p:nvPicPr>
        <p:blipFill>
          <a:blip r:embed="rId5" cstate="print"/>
          <a:srcRect/>
          <a:stretch>
            <a:fillRect/>
          </a:stretch>
        </p:blipFill>
        <p:spPr bwMode="auto">
          <a:xfrm>
            <a:off x="4644008" y="3068960"/>
            <a:ext cx="1872208" cy="1440160"/>
          </a:xfrm>
          <a:prstGeom prst="roundRect">
            <a:avLst/>
          </a:prstGeom>
          <a:noFill/>
        </p:spPr>
      </p:pic>
      <p:sp>
        <p:nvSpPr>
          <p:cNvPr id="27656" name="AutoShape 8" descr="data:image/jpeg;base64,/9j/4AAQSkZJRgABAQAAAQABAAD/2wCEAAkGBhQSDxQUDxMWFBUVFBUUFhUUFRUSFBQUFRAVFBUVFBIXHCYeFxojGRQSHy8gIycpLCwsFR4xNTAqNSYrLCkBCQoKDgwOGg8PGiwkHyQsLC0tLCwpKSwsLCksLCwwKSksKSwpLSksKSksLCwpLCwsLC0sKSw0LCwpLCwsKSksKf/AABEIAOEA4AMBIgACEQEDEQH/xAAbAAEAAgMBAQAAAAAAAAAAAAAABAUCAwYBB//EAD8QAAIBAgMECAMHAgQHAQAAAAABAgMRBCExBUFRYQYSEyJxgZGhBzLBM0JSYrHR8BQjJENT8URjcoKisuEV/8QAGgEBAAMBAQEAAAAAAAAAAAAAAAECAwQFBv/EAC0RAAICAQMDAgUDBQAAAAAAAAABAgMRBBIhMUFRBXETImGR8KGx4RQyUsHx/9oADAMBAAIRAxEAPwD7iAAAAAAAAAAAAAAAAAAAAAAAAAAAAAAAAAAAAAAAAAAAAAAAAAAAAAAAAAAa61VRi5SySTb8EgOpnc9OAwvSyq8Z2km1RfdVPhG+U+ct53kJppNZp5pktYOi/Tyoxu7/AJgzABBzgAAAAAAHh6AAAAAAAAAAAAAAAAAa6teMfmaS4tpfqIV4vSSfg0wTh9TYDw9BAAAAKrpPO2CrW/05L1yLUpOlz/wc1xsvclG1CzbH3Rw2yv7kIu1nZJ+KyZ23R3FtLs5afd/Y5LZVDqrzOiw+5rdoWfJ7GtxPKOoPTRha/Xjffv8AE3lDwmsPAPLnk52V2U+Oxcp3Ue7H3YLQg5MmYvbFOn80s+CzfsU+M6Z2T7OlJ8HJ9VeJolhFwIGKpalsHo00Vd+SV0a6WVquKlSxCgoyV6bimrNap3eeR2KPm+CpOFSNRZdWSfufSIshmevhCM04LCx+qPQAQeeAAAAAAAAAAAAcf8ScC50KUs+rCreS8VZN+Zz+z8L+G6fJtH0nGYWNSnKE1dSTT8zgaOGlRqSpz1i7eK3P0LJ8YPa0eozT8Puv2ZaYLH1oLKbaX3Zrre+pd4Pbd/tI25rNFRRzJUKa1X8YMLYwl1RfQxMWrqSt4maqJ6NFKqEZLNZPcaKmzOrnBu3joQcvwY+TorlJ0s+wS4zXse4bGzjk31lz/c09IK6nCFuLfnayHctVW42opcPh7QXiW2GgR4wtBeBLw5J12S3E3B1bS5PUtGylTsWUqt4rmVOG2PKI+Jm5PktCPKmb5amubBePHBErRsirxMLuyLDE1fYj0aWdyx1Q4WTTLD2i8jsKXyrwX6HORo3aXFr9TpEiGcuplnBkDy4uQch6AAAAAAAAAAADwpukOyO0XaQXfis/zR4eK3F0eNAvXNwluRxWHrNfz3LGjW9DZtvZln14KxW0a3/3kWPTyrFuRcU5W8yTTkVkK2ViTQrkGEomyrTs+T0K/amkV4lpN3jb0KzGUnJxcmoxje7YRNT55NUn3FYkUZ6+BQx2l32o5wcrJvLfa6LyEf0JOiyDj1M61a0blhhqt4plNtCdoEzZlX+0vMhownD5Mk2UiLiK1kZTnkQsTVu7EJFYR5NerJKjZGNCFkJyLGjfgyjiXFpxS8X+xjU2hWek7eCR4o3M5ZIEYXg0S2niI/fT8YowXTOcPtaaa/I7P0ZjiJcSowGA/rKzhG/ZQ+0mtH+SL4v2JwdEKq5JymuF1O52RtaGJpKrSv1W2u8nF3Ts8mTTXQoqEVGCtGKSSWiS0NhQ8ebi5Pb0AABUAAAAAAAAA116PWVmcptPCOnI68h7QwSqRa3knRRbsfPQ5alWJKrECtTcJNPd/Lm2D1v/ALcyT03FPktqGJuaMY+us/l4ceZGorvW/lj3G1b2gna7td6LmQ2lyzFQxLgibMwLq1727kPRy3I6KODby/mp7sxRjTtC3VW/i98nzJKle3m/2ucFmtiniKMbrpSl7FbtPZ0pLurQ00YOEIxaa3e5cxenhc14qEbXkr5/xovDVqSzJYKq142sqpVjSpZkjGYNxV4Zr3j4ldNN3zslq/ojsi1JZR0QSaN88VuWh5TxcXK3WVyhx2JtlG+RA2JgXXxSlUb7Ol3rXfel91F8HbHTJwcm8JHdRNFesvJGFbEfz6ECdGdefZUsvxS3RXPmVOSMO76GNPDTxk3Tpd2mn35/RcWdns7Z0KFNU6UbRXq3vbe9jZ2z40aahBZL3e9vmSiGzj1Godnyx4ivzLPEegEHIAAAAAADy5rr1owi5Tdkldt7jksdt6ddtU7wp+kp+PBcicG9VMrenTydFidt0oO3W6z4Rz9yM+kS3Qfm7FDToqxt7PzJwda09aLyG3U/u+5vhtaD1ujm5RvxNU5SWjIwR/TRfQv9r4KNSPXg1da56r9ynpUWv57EOeL6qvK9tXbfYqn0tlVypx7NaZrvFkjrp0tm3C5ReyrqMvL6mvtmm5tKUWrNatZ8CnptvN5+LuT6NNarLwdjK6t2QccmzrUS4wO14xk1L5GlZ2s1fjxy3lxTkmu5JNXXkjlZO0ZZJuS1fDktxopSqRUY3tezS3tbsj5u6E6ZbZr2/wCmEtNGzmLwdpa3zNJZ3u9URMRj08k7K2T4vTIoY1bpxk31rrO98t6SJsXfqpP5dFuvzZzvU7Vtj+fn0MP6dR6kqeKtTavnJenN87FLia11ZaIlYyruVrctCurzPptHX8OlJm9UO5XYtXLHZtHs6Vt8ndkShDrTS3avwLKrUSX6Lh4nWdVjeFE20aEqklGGr9EuLOq2ds6NGHVjrrJ75Pizh4bWnSk3Tla+uWpNo/EFw+3p3XGOT9GQ8nFfpr7FiCyvB2x6UWz+meFq5KoovhPusvEyp5U651vE017noABQAAAHjPSDtnCzqUKkKM+znKLUZ69V/wAy8wWik2k3g5HpHt3t6zpQf9um7O335rXyX6mqhJI56hGWHn2WIi6U1+L5J84T0ZdUaj3fuaNH0k6Y1xUYdPPn6ljCfMz638RC7YyVQg5thJ65rnV5GpVedjFzfJglRM5VitxeBjPvJWlxtYlupxR5GskwbwzH+0rqEnF2ZOpVbGjF4du8oK64byPDGp7yeps4b1lF7CorGjEYJyk5wb3XzeVrZvgt2RBpY7mT9l4rv9a9ktd9+Vt5xaypWVPPbkw2Sry0WFLArtOuknGW+9k1bO3BfsK2JjCElG9m/TxZpr1XdPVPvOK3Nu78zTtOXaJdV77vddni00xdqX159sdjKMXJrcaKuKIUq0py6sE3J6JZ/wCx5KjGMl2rbv8Adjk357jo9n1lGFqcY01a+Su34yZ9LldjabVSylk14DYjiu+0m9bZyf7FpSwNKOkE+cs37lf/APqJ8DL+tfH0BwT+JJ8lqlFfdivJGivCEvmjB+MUyvWIvrc9/qFy9SMFFW0zVX2DhpO7pwTTvkrepe0NtRVlNWSyutPTcU7rrkaarvuJLSi7eJtvB2UJpq6d096MjjNnbXdCaUm+zbzX4eaOxhK6utCGcF1LqfPQyABBiAAARNobLp14OFeEZxe6Sv6Pcchi/h1KDbwVaUF/pzblHwUjugSm0dNOqtp4g+PHVfY+TY3EVsPU7Ou49ZJPirPTNHtPa99y8md50m6MwxdPO0akfln9HyPmOO6P1KMnGScWt3Hw4oummfQ6S2nUx54l3LhY9b0/W5lGumc03Ujrc2Qx0uBbadb0nhnSdojCVRcfQqKeKk9fcl4avJvqwXWk+CuyuDJ0uJYUZy1UGlxk7e2ps2jgIOCk4xTlkpK6vbVrjb6kn+g/p6Xb41v8tJPvTe5Ph5HNYrak6s3Oo83korKMIrSMVwRXbnoZVp2yzB8Lv5+iNssLFPJv1uX+y6CUU3NPwyRzsJ5EvCYxw00eqOedblxLobXRlKOEzqZ0opbrFPjsUr/22R5VVJd2TT4EWeJcdVcrVpIQeUc1VeHz1JOGouUrvNlrjZdnQfF5FPg+kdCD/uy6j8P2Nu09tRqKLp3cHpJpqMnwTeR14YnXZKxZi8EOFTg7EilinvkaI9V6r0MnhlxaJNpYfUmKrdfuzyUfD1IXYNaO5kmMGWxdiUpNbzKOLkiNcxfmMEbUzfWxN1mdR0J2q6lKVKbvKk8ucH8vpmjiqk3vJvQ3GdTaMFoqkJx81aS+oa4KajTqdMvos/b+D6cDxHpmfNAAAAAAA04jCQqK04qS5q5uAJTa6FRPoth3rTXqyLV6DYWX3GvCTR0IJyzaOpuj0m/uc/S6DYRP7Nv/AKpNlthNn06StShGC5K3uSis6RY3ssLVmtVFpeLyX6jlk/EtukoSk3n6nznpXtZ4jFSd+5BuEFuy1fm/YpJVMzbGO8xVLO7Nuh9tXCNcFCPRG1VckkSFPIiU9TKtPIrgq4ZZm6zUsiTCtf5ivTMXWs/MxuTSTRFlZMr4Sn8zV+TPp2x6VKvgqSlCLhKCXVsrLc7LcfJ6uKvE+ndAJ32dQfFS/wDZkRm2uTyfVU1TGWeU/wDRX4/4eq98NUcfyz70V4PVFXV6HYuOijLwnb2Z9HBpuZ5UPUb4rDw/dHzCWwcUtaEvKzNcth4p/wDDz9j6nYDcbL1Sf+K/U+WR6M4xvu0ZR5uUUS6PQrHSfenSgvzXm/Y+kAncyH6rb2jH7Z/c4vA/D+V/8RX6y/DTj1P/AC1Oj2bsCjQ+yppPfJ5yfmyxBVts47dVbbxJ8eOi/Q8R6AQcwAAAAAAAAAAAAOY+IM2sHlvqQX6v6HTlD01wbqYKp1dYWmv+13ftcldTp0jUb4N+UfMEjGqbabyuYNXZsfap8mvRGMs7GdRZm2jQvIFnJJZMezsU1fE99+J12zdiSxNTs4Pq5NuVrqOWTtvzsc1tzovicI329NuF7dpHvQfn93zMrOVg5XqYbtjfJHnibLyPt/RbA9jgqFN6qnG/i1d/qfLOgnRKeLqxqTTVCElJt/5jTuoR4q+rPtCRnFYPE9U1KklVHtyz0AFjxAAAAAAAAAAAAAAAAAAAAAAAAAYzgmmnmmrNcUzIAHyvpL0blhJtxTdBu8Za9S/3ZfRlTGSs36H2arRUouMkmmrNNXTXNHNP4eYbtHLv9V/5alaKfLfbkXUvJ9Bp/VI7MXZyu67/AMnz2nFLNm2tXUIJ2dno7WTa1s959Lw3Q7Cwd1STa3yvL9TnPirh0qFBxVkqklZZLOPDyKWWbYtoy1Xq6UW64/cs/h3KMsK5pWk5tN72kk0vRnUzppqzV09U80cT8K618PUjwmn6wX7HcFK5bops8NWSsW+T5ZhSoxjFRilFLJJKyXgkZWPQXJAAAAAAAAAAAAAAAAAAAAAAAAAAAAAAAsAADkPifSvgL/hqwfrdfU685z4g0uts2v8AlUZek4lLOYszsWYP2Oe+FNfOtDlCXo5L6n0Q+WfC2vbFSjxpy9pRZ9TM9O/kKad/IAAbm4AAAAAAAAAAAAAAAAAAAAAAAAAAAAAAAAAKjpXQ6+BxEf8AkzfpG/0Lc1YrDqcJQekouL8JKz/UhrKIaysHx/4cV7Y+l+ZSXrTb+iPspyOyPhtQw9aFWnUquUHdJuNnk1nZczrjKmDhHDMaYOEcMAA2NwAAAAAAAAAAAAAAAAAAAAAAAAAAAAAAAAAAAAAAAAAAAAAAAAAAAAAAAAD/2Q=="/>
          <p:cNvSpPr>
            <a:spLocks noChangeAspect="1" noChangeArrowheads="1"/>
          </p:cNvSpPr>
          <p:nvPr/>
        </p:nvSpPr>
        <p:spPr bwMode="auto">
          <a:xfrm>
            <a:off x="155575"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8" name="AutoShape 10" descr="data:image/jpeg;base64,/9j/4AAQSkZJRgABAQAAAQABAAD/2wCEAAkGBhQSDxQUDxMWFBUVFBUUFhUUFRUSFBQUFRAVFBUVFBIXHCYeFxojGRQSHy8gIycpLCwsFR4xNTAqNSYrLCkBCQoKDgwOGg8PGiwkHyQsLC0tLCwpKSwsLCksLCwwKSksKSwpLSksKSksLCwpLCwsLC0sKSw0LCwpLCwsKSksKf/AABEIAOEA4AMBIgACEQEDEQH/xAAbAAEAAgMBAQAAAAAAAAAAAAAABAUCAwYBB//EAD8QAAIBAgMECAMHAgQHAQAAAAABAgMRBCExBUFRYQYSEyJxgZGhBzLBM0JSYrHR8BQjJENT8URjcoKisuEV/8QAGgEBAAMBAQEAAAAAAAAAAAAAAAECAwQFBv/EAC0RAAICAQMDAgUDBQAAAAAAAAABAgMRBBIhMUFRBXETImGR8KGx4RQyUsHx/9oADAMBAAIRAxEAPwD7iAAAAAAAAAAAAAAAAAAAAAAAAAAAAAAAAAAAAAAAAAAAAAAAAAAAAAAAAAAa61VRi5SySTb8EgOpnc9OAwvSyq8Z2km1RfdVPhG+U+ct53kJppNZp5pktYOi/Tyoxu7/AJgzABBzgAAAAAAHh6AAAAAAAAAAAAAAAAAa6teMfmaS4tpfqIV4vSSfg0wTh9TYDw9BAAAAKrpPO2CrW/05L1yLUpOlz/wc1xsvclG1CzbH3Rw2yv7kIu1nZJ+KyZ23R3FtLs5afd/Y5LZVDqrzOiw+5rdoWfJ7GtxPKOoPTRha/Xjffv8AE3lDwmsPAPLnk52V2U+Oxcp3Ue7H3YLQg5MmYvbFOn80s+CzfsU+M6Z2T7OlJ8HJ9VeJolhFwIGKpalsHo00Vd+SV0a6WVquKlSxCgoyV6bimrNap3eeR2KPm+CpOFSNRZdWSfufSIshmevhCM04LCx+qPQAQeeAAAAAAAAAAAAcf8ScC50KUs+rCreS8VZN+Zz+z8L+G6fJtH0nGYWNSnKE1dSTT8zgaOGlRqSpz1i7eK3P0LJ8YPa0eozT8Puv2ZaYLH1oLKbaX3Zrre+pd4Pbd/tI25rNFRRzJUKa1X8YMLYwl1RfQxMWrqSt4maqJ6NFKqEZLNZPcaKmzOrnBu3joQcvwY+TorlJ0s+wS4zXse4bGzjk31lz/c09IK6nCFuLfnayHctVW42opcPh7QXiW2GgR4wtBeBLw5J12S3E3B1bS5PUtGylTsWUqt4rmVOG2PKI+Jm5PktCPKmb5amubBePHBErRsirxMLuyLDE1fYj0aWdyx1Q4WTTLD2i8jsKXyrwX6HORo3aXFr9TpEiGcuplnBkDy4uQch6AAAAAAAAAAADwpukOyO0XaQXfis/zR4eK3F0eNAvXNwluRxWHrNfz3LGjW9DZtvZln14KxW0a3/3kWPTyrFuRcU5W8yTTkVkK2ViTQrkGEomyrTs+T0K/amkV4lpN3jb0KzGUnJxcmoxje7YRNT55NUn3FYkUZ6+BQx2l32o5wcrJvLfa6LyEf0JOiyDj1M61a0blhhqt4plNtCdoEzZlX+0vMhownD5Mk2UiLiK1kZTnkQsTVu7EJFYR5NerJKjZGNCFkJyLGjfgyjiXFpxS8X+xjU2hWek7eCR4o3M5ZIEYXg0S2niI/fT8YowXTOcPtaaa/I7P0ZjiJcSowGA/rKzhG/ZQ+0mtH+SL4v2JwdEKq5JymuF1O52RtaGJpKrSv1W2u8nF3Ts8mTTXQoqEVGCtGKSSWiS0NhQ8ebi5Pb0AABUAAAAAAAAA116PWVmcptPCOnI68h7QwSqRa3knRRbsfPQ5alWJKrECtTcJNPd/Lm2D1v/ALcyT03FPktqGJuaMY+us/l4ceZGorvW/lj3G1b2gna7td6LmQ2lyzFQxLgibMwLq1727kPRy3I6KODby/mp7sxRjTtC3VW/i98nzJKle3m/2ucFmtiniKMbrpSl7FbtPZ0pLurQ00YOEIxaa3e5cxenhc14qEbXkr5/xovDVqSzJYKq142sqpVjSpZkjGYNxV4Zr3j4ldNN3zslq/ojsi1JZR0QSaN88VuWh5TxcXK3WVyhx2JtlG+RA2JgXXxSlUb7Ol3rXfel91F8HbHTJwcm8JHdRNFesvJGFbEfz6ECdGdefZUsvxS3RXPmVOSMO76GNPDTxk3Tpd2mn35/RcWdns7Z0KFNU6UbRXq3vbe9jZ2z40aahBZL3e9vmSiGzj1Godnyx4ivzLPEegEHIAAAAAADy5rr1owi5Tdkldt7jksdt6ddtU7wp+kp+PBcicG9VMrenTydFidt0oO3W6z4Rz9yM+kS3Qfm7FDToqxt7PzJwda09aLyG3U/u+5vhtaD1ujm5RvxNU5SWjIwR/TRfQv9r4KNSPXg1da56r9ynpUWv57EOeL6qvK9tXbfYqn0tlVypx7NaZrvFkjrp0tm3C5ReyrqMvL6mvtmm5tKUWrNatZ8CnptvN5+LuT6NNarLwdjK6t2QccmzrUS4wO14xk1L5GlZ2s1fjxy3lxTkmu5JNXXkjlZO0ZZJuS1fDktxopSqRUY3tezS3tbsj5u6E6ZbZr2/wCmEtNGzmLwdpa3zNJZ3u9URMRj08k7K2T4vTIoY1bpxk31rrO98t6SJsXfqpP5dFuvzZzvU7Vtj+fn0MP6dR6kqeKtTavnJenN87FLia11ZaIlYyruVrctCurzPptHX8OlJm9UO5XYtXLHZtHs6Vt8ndkShDrTS3avwLKrUSX6Lh4nWdVjeFE20aEqklGGr9EuLOq2ds6NGHVjrrJ75Pizh4bWnSk3Tla+uWpNo/EFw+3p3XGOT9GQ8nFfpr7FiCyvB2x6UWz+meFq5KoovhPusvEyp5U651vE017noABQAAAHjPSDtnCzqUKkKM+znKLUZ69V/wAy8wWik2k3g5HpHt3t6zpQf9um7O335rXyX6mqhJI56hGWHn2WIi6U1+L5J84T0ZdUaj3fuaNH0k6Y1xUYdPPn6ljCfMz638RC7YyVQg5thJ65rnV5GpVedjFzfJglRM5VitxeBjPvJWlxtYlupxR5GskwbwzH+0rqEnF2ZOpVbGjF4du8oK64byPDGp7yeps4b1lF7CorGjEYJyk5wb3XzeVrZvgt2RBpY7mT9l4rv9a9ktd9+Vt5xaypWVPPbkw2Sry0WFLArtOuknGW+9k1bO3BfsK2JjCElG9m/TxZpr1XdPVPvOK3Nu78zTtOXaJdV77vddni00xdqX159sdjKMXJrcaKuKIUq0py6sE3J6JZ/wCx5KjGMl2rbv8Adjk357jo9n1lGFqcY01a+Su34yZ9LldjabVSylk14DYjiu+0m9bZyf7FpSwNKOkE+cs37lf/APqJ8DL+tfH0BwT+JJ8lqlFfdivJGivCEvmjB+MUyvWIvrc9/qFy9SMFFW0zVX2DhpO7pwTTvkrepe0NtRVlNWSyutPTcU7rrkaarvuJLSi7eJtvB2UJpq6d096MjjNnbXdCaUm+zbzX4eaOxhK6utCGcF1LqfPQyABBiAAARNobLp14OFeEZxe6Sv6Pcchi/h1KDbwVaUF/pzblHwUjugSm0dNOqtp4g+PHVfY+TY3EVsPU7Ou49ZJPirPTNHtPa99y8md50m6MwxdPO0akfln9HyPmOO6P1KMnGScWt3Hw4oummfQ6S2nUx54l3LhY9b0/W5lGumc03Ujrc2Qx0uBbadb0nhnSdojCVRcfQqKeKk9fcl4avJvqwXWk+CuyuDJ0uJYUZy1UGlxk7e2ps2jgIOCk4xTlkpK6vbVrjb6kn+g/p6Xb41v8tJPvTe5Ph5HNYrak6s3Oo83korKMIrSMVwRXbnoZVp2yzB8Lv5+iNssLFPJv1uX+y6CUU3NPwyRzsJ5EvCYxw00eqOedblxLobXRlKOEzqZ0opbrFPjsUr/22R5VVJd2TT4EWeJcdVcrVpIQeUc1VeHz1JOGouUrvNlrjZdnQfF5FPg+kdCD/uy6j8P2Nu09tRqKLp3cHpJpqMnwTeR14YnXZKxZi8EOFTg7EilinvkaI9V6r0MnhlxaJNpYfUmKrdfuzyUfD1IXYNaO5kmMGWxdiUpNbzKOLkiNcxfmMEbUzfWxN1mdR0J2q6lKVKbvKk8ucH8vpmjiqk3vJvQ3GdTaMFoqkJx81aS+oa4KajTqdMvos/b+D6cDxHpmfNAAAAAAA04jCQqK04qS5q5uAJTa6FRPoth3rTXqyLV6DYWX3GvCTR0IJyzaOpuj0m/uc/S6DYRP7Nv/AKpNlthNn06StShGC5K3uSis6RY3ssLVmtVFpeLyX6jlk/EtukoSk3n6nznpXtZ4jFSd+5BuEFuy1fm/YpJVMzbGO8xVLO7Nuh9tXCNcFCPRG1VckkSFPIiU9TKtPIrgq4ZZm6zUsiTCtf5ivTMXWs/MxuTSTRFlZMr4Sn8zV+TPp2x6VKvgqSlCLhKCXVsrLc7LcfJ6uKvE+ndAJ32dQfFS/wDZkRm2uTyfVU1TGWeU/wDRX4/4eq98NUcfyz70V4PVFXV6HYuOijLwnb2Z9HBpuZ5UPUb4rDw/dHzCWwcUtaEvKzNcth4p/wDDz9j6nYDcbL1Sf+K/U+WR6M4xvu0ZR5uUUS6PQrHSfenSgvzXm/Y+kAncyH6rb2jH7Z/c4vA/D+V/8RX6y/DTj1P/AC1Oj2bsCjQ+yppPfJ5yfmyxBVts47dVbbxJ8eOi/Q8R6AQcwAAAAAAAAAAAAOY+IM2sHlvqQX6v6HTlD01wbqYKp1dYWmv+13ftcldTp0jUb4N+UfMEjGqbabyuYNXZsfap8mvRGMs7GdRZm2jQvIFnJJZMezsU1fE99+J12zdiSxNTs4Pq5NuVrqOWTtvzsc1tzovicI329NuF7dpHvQfn93zMrOVg5XqYbtjfJHnibLyPt/RbA9jgqFN6qnG/i1d/qfLOgnRKeLqxqTTVCElJt/5jTuoR4q+rPtCRnFYPE9U1KklVHtyz0AFjxAAAAAAAAAAAAAAAAAAAAAAAAAYzgmmnmmrNcUzIAHyvpL0blhJtxTdBu8Za9S/3ZfRlTGSs36H2arRUouMkmmrNNXTXNHNP4eYbtHLv9V/5alaKfLfbkXUvJ9Bp/VI7MXZyu67/AMnz2nFLNm2tXUIJ2dno7WTa1s959Lw3Q7Cwd1STa3yvL9TnPirh0qFBxVkqklZZLOPDyKWWbYtoy1Xq6UW64/cs/h3KMsK5pWk5tN72kk0vRnUzppqzV09U80cT8K618PUjwmn6wX7HcFK5bops8NWSsW+T5ZhSoxjFRilFLJJKyXgkZWPQXJAAAAAAAAAAAAAAAAAAAAAAAAAAAAAAAsAADkPifSvgL/hqwfrdfU685z4g0uts2v8AlUZek4lLOYszsWYP2Oe+FNfOtDlCXo5L6n0Q+WfC2vbFSjxpy9pRZ9TM9O/kKad/IAAbm4AAAAAAAAAAAAAAAAAAAAAAAAAAAAAAAAAKjpXQ6+BxEf8AkzfpG/0Lc1YrDqcJQekouL8JKz/UhrKIaysHx/4cV7Y+l+ZSXrTb+iPspyOyPhtQw9aFWnUquUHdJuNnk1nZczrjKmDhHDMaYOEcMAA2NwAAAAAAAAAAAAAAAAAAAAAAAAAAAAAAAAAAAAAAAAAAAAAAAAAAAAAAAAD/2Q=="/>
          <p:cNvSpPr>
            <a:spLocks noChangeAspect="1" noChangeArrowheads="1"/>
          </p:cNvSpPr>
          <p:nvPr/>
        </p:nvSpPr>
        <p:spPr bwMode="auto">
          <a:xfrm>
            <a:off x="155575"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60" name="Picture 12" descr="https://encrypted-tbn0.google.com/images?q=tbn:ANd9GcSo_xt4pE8mlRJZpz9e94wXWlO2a2sp22NGeWnYbRtRPGN6Xut4aQ"/>
          <p:cNvPicPr>
            <a:picLocks noChangeAspect="1" noChangeArrowheads="1"/>
          </p:cNvPicPr>
          <p:nvPr/>
        </p:nvPicPr>
        <p:blipFill>
          <a:blip r:embed="rId6" cstate="print"/>
          <a:srcRect/>
          <a:stretch>
            <a:fillRect/>
          </a:stretch>
        </p:blipFill>
        <p:spPr bwMode="auto">
          <a:xfrm>
            <a:off x="6804248" y="3140968"/>
            <a:ext cx="1800200" cy="1440160"/>
          </a:xfrm>
          <a:prstGeom prst="roundRect">
            <a:avLst/>
          </a:prstGeom>
          <a:noFill/>
        </p:spPr>
      </p:pic>
      <p:pic>
        <p:nvPicPr>
          <p:cNvPr id="27662" name="Picture 14" descr="https://encrypted-tbn3.google.com/images?q=tbn:ANd9GcTs268chHb2Fpqg_SPtDInBUzFf8xsQxxv8VQAzIpfb-gpcD5T2Lw"/>
          <p:cNvPicPr>
            <a:picLocks noChangeAspect="1" noChangeArrowheads="1"/>
          </p:cNvPicPr>
          <p:nvPr/>
        </p:nvPicPr>
        <p:blipFill>
          <a:blip r:embed="rId7" cstate="print"/>
          <a:srcRect/>
          <a:stretch>
            <a:fillRect/>
          </a:stretch>
        </p:blipFill>
        <p:spPr bwMode="auto">
          <a:xfrm>
            <a:off x="251520" y="2996952"/>
            <a:ext cx="1872208" cy="1440160"/>
          </a:xfrm>
          <a:prstGeom prst="roundRect">
            <a:avLst/>
          </a:prstGeom>
          <a:noFill/>
        </p:spPr>
      </p:pic>
      <p:pic>
        <p:nvPicPr>
          <p:cNvPr id="27664" name="Picture 16" descr="https://encrypted-tbn2.google.com/images?q=tbn:ANd9GcSamQGZ8KEvShjK5Ggz3-qU0JOyBY1Oj0GWUNxDVHuV6O049ciU2A"/>
          <p:cNvPicPr>
            <a:picLocks noChangeAspect="1" noChangeArrowheads="1"/>
          </p:cNvPicPr>
          <p:nvPr/>
        </p:nvPicPr>
        <p:blipFill>
          <a:blip r:embed="rId8" cstate="print"/>
          <a:srcRect/>
          <a:stretch>
            <a:fillRect/>
          </a:stretch>
        </p:blipFill>
        <p:spPr bwMode="auto">
          <a:xfrm>
            <a:off x="2411760" y="2996952"/>
            <a:ext cx="1800200" cy="1512168"/>
          </a:xfrm>
          <a:prstGeom prst="roundRect">
            <a:avLst/>
          </a:prstGeom>
          <a:noFill/>
        </p:spPr>
      </p:pic>
      <p:cxnSp>
        <p:nvCxnSpPr>
          <p:cNvPr id="43" name="42 Conector recto de flecha"/>
          <p:cNvCxnSpPr/>
          <p:nvPr/>
        </p:nvCxnSpPr>
        <p:spPr>
          <a:xfrm flipH="1">
            <a:off x="1403648" y="2276872"/>
            <a:ext cx="3024336"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endCxn id="27664" idx="0"/>
          </p:cNvCxnSpPr>
          <p:nvPr/>
        </p:nvCxnSpPr>
        <p:spPr>
          <a:xfrm flipH="1">
            <a:off x="3311860" y="2780928"/>
            <a:ext cx="540060"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a:off x="4499992" y="2276872"/>
            <a:ext cx="3096344"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4355976" y="2204864"/>
            <a:ext cx="1548172" cy="7920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666" name="Picture 18" descr="http://www.infojardin.com/galeria/data/528/medium/andalusia_010_Medium_Small_.jpg"/>
          <p:cNvPicPr>
            <a:picLocks noChangeAspect="1" noChangeArrowheads="1"/>
          </p:cNvPicPr>
          <p:nvPr/>
        </p:nvPicPr>
        <p:blipFill>
          <a:blip r:embed="rId9" cstate="print"/>
          <a:srcRect/>
          <a:stretch>
            <a:fillRect/>
          </a:stretch>
        </p:blipFill>
        <p:spPr bwMode="auto">
          <a:xfrm>
            <a:off x="4788024" y="5805264"/>
            <a:ext cx="864096" cy="792088"/>
          </a:xfrm>
          <a:prstGeom prst="roundRect">
            <a:avLst/>
          </a:prstGeom>
          <a:noFill/>
        </p:spPr>
      </p:pic>
      <p:pic>
        <p:nvPicPr>
          <p:cNvPr id="27668" name="Picture 20" descr="http://www.infojardin.com/fotos/albums/userpics/4%7E41.jpg"/>
          <p:cNvPicPr>
            <a:picLocks noChangeAspect="1" noChangeArrowheads="1"/>
          </p:cNvPicPr>
          <p:nvPr/>
        </p:nvPicPr>
        <p:blipFill>
          <a:blip r:embed="rId10" cstate="print"/>
          <a:srcRect/>
          <a:stretch>
            <a:fillRect/>
          </a:stretch>
        </p:blipFill>
        <p:spPr bwMode="auto">
          <a:xfrm>
            <a:off x="1763688" y="5733256"/>
            <a:ext cx="864096" cy="792088"/>
          </a:xfrm>
          <a:prstGeom prst="roundRect">
            <a:avLst/>
          </a:prstGeom>
          <a:noFill/>
        </p:spPr>
      </p:pic>
      <p:pic>
        <p:nvPicPr>
          <p:cNvPr id="27670" name="Picture 22" descr="Click here to see a large version"/>
          <p:cNvPicPr>
            <a:picLocks noChangeAspect="1" noChangeArrowheads="1"/>
          </p:cNvPicPr>
          <p:nvPr/>
        </p:nvPicPr>
        <p:blipFill>
          <a:blip r:embed="rId11" cstate="print"/>
          <a:srcRect/>
          <a:stretch>
            <a:fillRect/>
          </a:stretch>
        </p:blipFill>
        <p:spPr bwMode="auto">
          <a:xfrm>
            <a:off x="2843808" y="5805264"/>
            <a:ext cx="792088" cy="792088"/>
          </a:xfrm>
          <a:prstGeom prst="roundRect">
            <a:avLst/>
          </a:prstGeom>
          <a:noFill/>
        </p:spPr>
      </p:pic>
      <p:pic>
        <p:nvPicPr>
          <p:cNvPr id="27672" name="Picture 24" descr="http://lyrictitania.files.wordpress.com/2008/07/rosa-azul.jpg"/>
          <p:cNvPicPr>
            <a:picLocks noChangeAspect="1" noChangeArrowheads="1"/>
          </p:cNvPicPr>
          <p:nvPr/>
        </p:nvPicPr>
        <p:blipFill>
          <a:blip r:embed="rId12" cstate="print"/>
          <a:srcRect/>
          <a:stretch>
            <a:fillRect/>
          </a:stretch>
        </p:blipFill>
        <p:spPr bwMode="auto">
          <a:xfrm>
            <a:off x="3707904" y="5805264"/>
            <a:ext cx="792088" cy="792087"/>
          </a:xfrm>
          <a:prstGeom prst="roundRect">
            <a:avLst/>
          </a:prstGeom>
          <a:noFill/>
        </p:spPr>
      </p:pic>
      <p:cxnSp>
        <p:nvCxnSpPr>
          <p:cNvPr id="66" name="65 Conector recto de flecha"/>
          <p:cNvCxnSpPr/>
          <p:nvPr/>
        </p:nvCxnSpPr>
        <p:spPr>
          <a:xfrm>
            <a:off x="3419872" y="4581128"/>
            <a:ext cx="1584176"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p:nvPr/>
        </p:nvCxnSpPr>
        <p:spPr>
          <a:xfrm flipH="1">
            <a:off x="2339752" y="4581128"/>
            <a:ext cx="792088"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a:stCxn id="27664" idx="2"/>
            <a:endCxn id="27670" idx="0"/>
          </p:cNvCxnSpPr>
          <p:nvPr/>
        </p:nvCxnSpPr>
        <p:spPr>
          <a:xfrm flipH="1">
            <a:off x="3239852" y="4509120"/>
            <a:ext cx="7200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a:stCxn id="27664" idx="2"/>
            <a:endCxn id="27672" idx="0"/>
          </p:cNvCxnSpPr>
          <p:nvPr/>
        </p:nvCxnSpPr>
        <p:spPr>
          <a:xfrm>
            <a:off x="3311860" y="4509120"/>
            <a:ext cx="79208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76 CuadroTexto"/>
          <p:cNvSpPr txBox="1"/>
          <p:nvPr/>
        </p:nvSpPr>
        <p:spPr>
          <a:xfrm>
            <a:off x="395536" y="1340768"/>
            <a:ext cx="2304256" cy="892552"/>
          </a:xfrm>
          <a:prstGeom prst="rect">
            <a:avLst/>
          </a:prstGeom>
          <a:noFill/>
        </p:spPr>
        <p:txBody>
          <a:bodyPr wrap="square" rtlCol="0">
            <a:spAutoFit/>
          </a:bodyPr>
          <a:lstStyle/>
          <a:p>
            <a:r>
              <a:rPr lang="es-ES" sz="2400" b="1" dirty="0" smtClean="0"/>
              <a:t>HIPERÓNIMO</a:t>
            </a:r>
            <a:r>
              <a:rPr lang="es-ES" sz="1400" b="1" dirty="0" smtClean="0"/>
              <a:t> </a:t>
            </a:r>
            <a:r>
              <a:rPr lang="es-ES" sz="1400" dirty="0" smtClean="0"/>
              <a:t>SU SIGNIFICADO INCLUYE EL DE OTROS</a:t>
            </a:r>
            <a:endParaRPr lang="es-ES" sz="2400" dirty="0"/>
          </a:p>
        </p:txBody>
      </p:sp>
      <p:sp>
        <p:nvSpPr>
          <p:cNvPr id="78" name="77 CuadroTexto"/>
          <p:cNvSpPr txBox="1"/>
          <p:nvPr/>
        </p:nvSpPr>
        <p:spPr>
          <a:xfrm>
            <a:off x="179512" y="4653136"/>
            <a:ext cx="3240360" cy="892552"/>
          </a:xfrm>
          <a:prstGeom prst="rect">
            <a:avLst/>
          </a:prstGeom>
          <a:noFill/>
        </p:spPr>
        <p:txBody>
          <a:bodyPr wrap="square" rtlCol="0">
            <a:spAutoFit/>
          </a:bodyPr>
          <a:lstStyle/>
          <a:p>
            <a:r>
              <a:rPr lang="es-ES" sz="2400" b="1" dirty="0" smtClean="0"/>
              <a:t>HIPÓNIMOS</a:t>
            </a:r>
            <a:r>
              <a:rPr lang="es-ES" sz="1600" b="1" dirty="0" smtClean="0"/>
              <a:t> </a:t>
            </a:r>
            <a:r>
              <a:rPr lang="es-ES" sz="1400" dirty="0" smtClean="0"/>
              <a:t>SUS SIGNIFICADOS SE INCLUYEN EN EL DE OTRO </a:t>
            </a:r>
            <a:endParaRPr lang="es-ES" sz="1400" dirty="0"/>
          </a:p>
        </p:txBody>
      </p:sp>
      <p:cxnSp>
        <p:nvCxnSpPr>
          <p:cNvPr id="80" name="79 Conector recto de flecha"/>
          <p:cNvCxnSpPr/>
          <p:nvPr/>
        </p:nvCxnSpPr>
        <p:spPr>
          <a:xfrm flipH="1">
            <a:off x="6084168" y="6309320"/>
            <a:ext cx="2736304"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1619672" y="2564904"/>
            <a:ext cx="5544616" cy="369332"/>
          </a:xfrm>
          <a:prstGeom prst="rect">
            <a:avLst/>
          </a:prstGeom>
          <a:noFill/>
        </p:spPr>
        <p:txBody>
          <a:bodyPr wrap="square" rtlCol="0">
            <a:spAutoFit/>
          </a:bodyPr>
          <a:lstStyle/>
          <a:p>
            <a:pPr algn="ctr"/>
            <a:r>
              <a:rPr lang="es-ES" b="1" dirty="0" smtClean="0"/>
              <a:t>COHIPÓNIMOS</a:t>
            </a:r>
            <a:endParaRPr lang="es-ES" b="1" dirty="0"/>
          </a:p>
        </p:txBody>
      </p:sp>
      <p:sp>
        <p:nvSpPr>
          <p:cNvPr id="91" name="90 CuadroTexto"/>
          <p:cNvSpPr txBox="1"/>
          <p:nvPr/>
        </p:nvSpPr>
        <p:spPr>
          <a:xfrm>
            <a:off x="4788024" y="5949280"/>
            <a:ext cx="5544616" cy="369332"/>
          </a:xfrm>
          <a:prstGeom prst="rect">
            <a:avLst/>
          </a:prstGeom>
          <a:noFill/>
        </p:spPr>
        <p:txBody>
          <a:bodyPr wrap="square" rtlCol="0">
            <a:spAutoFit/>
          </a:bodyPr>
          <a:lstStyle/>
          <a:p>
            <a:pPr algn="ctr"/>
            <a:r>
              <a:rPr lang="es-ES" b="1" dirty="0" smtClean="0"/>
              <a:t>COHIPÓNIMOS</a:t>
            </a:r>
            <a:endParaRPr lang="es-ES" b="1" dirty="0"/>
          </a:p>
        </p:txBody>
      </p:sp>
      <p:cxnSp>
        <p:nvCxnSpPr>
          <p:cNvPr id="96" name="95 Conector recto"/>
          <p:cNvCxnSpPr/>
          <p:nvPr/>
        </p:nvCxnSpPr>
        <p:spPr>
          <a:xfrm flipV="1">
            <a:off x="4067944" y="2276872"/>
            <a:ext cx="432048"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27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sp>
        <p:nvSpPr>
          <p:cNvPr id="29" name="28 Marcador de pie de página"/>
          <p:cNvSpPr>
            <a:spLocks noGrp="1"/>
          </p:cNvSpPr>
          <p:nvPr>
            <p:ph type="ftr" sz="quarter" idx="11"/>
          </p:nvPr>
        </p:nvSpPr>
        <p:spPr/>
        <p:txBody>
          <a:bodyPr/>
          <a:lstStyle/>
          <a:p>
            <a:endParaRPr lang="es-ES"/>
          </a:p>
        </p:txBody>
      </p:sp>
    </p:spTree>
  </p:cSld>
  <p:clrMapOvr>
    <a:masterClrMapping/>
  </p:clrMapOvr>
  <p:transition spd="med">
    <p:fad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1000" fill="hold"/>
                                        <p:tgtEl>
                                          <p:spTgt spid="77"/>
                                        </p:tgtEl>
                                        <p:attrNameLst>
                                          <p:attrName>ppt_w</p:attrName>
                                        </p:attrNameLst>
                                      </p:cBhvr>
                                      <p:tavLst>
                                        <p:tav tm="0">
                                          <p:val>
                                            <p:strVal val="#ppt_w*0.70"/>
                                          </p:val>
                                        </p:tav>
                                        <p:tav tm="100000">
                                          <p:val>
                                            <p:strVal val="#ppt_w"/>
                                          </p:val>
                                        </p:tav>
                                      </p:tavLst>
                                    </p:anim>
                                    <p:anim calcmode="lin" valueType="num">
                                      <p:cBhvr>
                                        <p:cTn id="15" dur="1000" fill="hold"/>
                                        <p:tgtEl>
                                          <p:spTgt spid="77"/>
                                        </p:tgtEl>
                                        <p:attrNameLst>
                                          <p:attrName>ppt_h</p:attrName>
                                        </p:attrNameLst>
                                      </p:cBhvr>
                                      <p:tavLst>
                                        <p:tav tm="0">
                                          <p:val>
                                            <p:strVal val="#ppt_h"/>
                                          </p:val>
                                        </p:tav>
                                        <p:tav tm="100000">
                                          <p:val>
                                            <p:strVal val="#ppt_h"/>
                                          </p:val>
                                        </p:tav>
                                      </p:tavLst>
                                    </p:anim>
                                    <p:animEffect transition="in" filter="fade">
                                      <p:cBhvr>
                                        <p:cTn id="16" dur="100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fade">
                                      <p:cBhvr>
                                        <p:cTn id="19" dur="2000"/>
                                        <p:tgtEl>
                                          <p:spTgt spid="27652"/>
                                        </p:tgtEl>
                                      </p:cBhvr>
                                    </p:animEffect>
                                  </p:childTnLst>
                                </p:cTn>
                              </p:par>
                              <p:par>
                                <p:cTn id="20" presetID="55"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1000" fill="hold"/>
                                        <p:tgtEl>
                                          <p:spTgt spid="45"/>
                                        </p:tgtEl>
                                        <p:attrNameLst>
                                          <p:attrName>ppt_w</p:attrName>
                                        </p:attrNameLst>
                                      </p:cBhvr>
                                      <p:tavLst>
                                        <p:tav tm="0">
                                          <p:val>
                                            <p:strVal val="#ppt_w*0.70"/>
                                          </p:val>
                                        </p:tav>
                                        <p:tav tm="100000">
                                          <p:val>
                                            <p:strVal val="#ppt_w"/>
                                          </p:val>
                                        </p:tav>
                                      </p:tavLst>
                                    </p:anim>
                                    <p:anim calcmode="lin" valueType="num">
                                      <p:cBhvr>
                                        <p:cTn id="23" dur="1000" fill="hold"/>
                                        <p:tgtEl>
                                          <p:spTgt spid="45"/>
                                        </p:tgtEl>
                                        <p:attrNameLst>
                                          <p:attrName>ppt_h</p:attrName>
                                        </p:attrNameLst>
                                      </p:cBhvr>
                                      <p:tavLst>
                                        <p:tav tm="0">
                                          <p:val>
                                            <p:strVal val="#ppt_h"/>
                                          </p:val>
                                        </p:tav>
                                        <p:tav tm="100000">
                                          <p:val>
                                            <p:strVal val="#ppt_h"/>
                                          </p:val>
                                        </p:tav>
                                      </p:tavLst>
                                    </p:anim>
                                    <p:animEffect transition="in" filter="fade">
                                      <p:cBhvr>
                                        <p:cTn id="24" dur="1000"/>
                                        <p:tgtEl>
                                          <p:spTgt spid="45"/>
                                        </p:tgtEl>
                                      </p:cBhvr>
                                    </p:animEffect>
                                  </p:childTnLst>
                                </p:cTn>
                              </p:par>
                              <p:par>
                                <p:cTn id="25" presetID="55"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ppt_w</p:attrName>
                                        </p:attrNameLst>
                                      </p:cBhvr>
                                      <p:tavLst>
                                        <p:tav tm="0">
                                          <p:val>
                                            <p:strVal val="#ppt_w*0.70"/>
                                          </p:val>
                                        </p:tav>
                                        <p:tav tm="100000">
                                          <p:val>
                                            <p:strVal val="#ppt_w"/>
                                          </p:val>
                                        </p:tav>
                                      </p:tavLst>
                                    </p:anim>
                                    <p:anim calcmode="lin" valueType="num">
                                      <p:cBhvr>
                                        <p:cTn id="28" dur="1000" fill="hold"/>
                                        <p:tgtEl>
                                          <p:spTgt spid="43"/>
                                        </p:tgtEl>
                                        <p:attrNameLst>
                                          <p:attrName>ppt_h</p:attrName>
                                        </p:attrNameLst>
                                      </p:cBhvr>
                                      <p:tavLst>
                                        <p:tav tm="0">
                                          <p:val>
                                            <p:strVal val="#ppt_h"/>
                                          </p:val>
                                        </p:tav>
                                        <p:tav tm="100000">
                                          <p:val>
                                            <p:strVal val="#ppt_h"/>
                                          </p:val>
                                        </p:tav>
                                      </p:tavLst>
                                    </p:anim>
                                    <p:animEffect transition="in" filter="fade">
                                      <p:cBhvr>
                                        <p:cTn id="29" dur="1000"/>
                                        <p:tgtEl>
                                          <p:spTgt spid="43"/>
                                        </p:tgtEl>
                                      </p:cBhvr>
                                    </p:animEffect>
                                  </p:childTnLst>
                                </p:cTn>
                              </p:par>
                              <p:par>
                                <p:cTn id="30" presetID="55" presetClass="entr" presetSubtype="0"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1000" fill="hold"/>
                                        <p:tgtEl>
                                          <p:spTgt spid="96"/>
                                        </p:tgtEl>
                                        <p:attrNameLst>
                                          <p:attrName>ppt_w</p:attrName>
                                        </p:attrNameLst>
                                      </p:cBhvr>
                                      <p:tavLst>
                                        <p:tav tm="0">
                                          <p:val>
                                            <p:strVal val="#ppt_w*0.70"/>
                                          </p:val>
                                        </p:tav>
                                        <p:tav tm="100000">
                                          <p:val>
                                            <p:strVal val="#ppt_w"/>
                                          </p:val>
                                        </p:tav>
                                      </p:tavLst>
                                    </p:anim>
                                    <p:anim calcmode="lin" valueType="num">
                                      <p:cBhvr>
                                        <p:cTn id="33" dur="1000" fill="hold"/>
                                        <p:tgtEl>
                                          <p:spTgt spid="96"/>
                                        </p:tgtEl>
                                        <p:attrNameLst>
                                          <p:attrName>ppt_h</p:attrName>
                                        </p:attrNameLst>
                                      </p:cBhvr>
                                      <p:tavLst>
                                        <p:tav tm="0">
                                          <p:val>
                                            <p:strVal val="#ppt_h"/>
                                          </p:val>
                                        </p:tav>
                                        <p:tav tm="100000">
                                          <p:val>
                                            <p:strVal val="#ppt_h"/>
                                          </p:val>
                                        </p:tav>
                                      </p:tavLst>
                                    </p:anim>
                                    <p:animEffect transition="in" filter="fade">
                                      <p:cBhvr>
                                        <p:cTn id="34" dur="1000"/>
                                        <p:tgtEl>
                                          <p:spTgt spid="96"/>
                                        </p:tgtEl>
                                      </p:cBhvr>
                                    </p:animEffect>
                                  </p:childTnLst>
                                </p:cTn>
                              </p:par>
                              <p:par>
                                <p:cTn id="35" presetID="55"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1000" fill="hold"/>
                                        <p:tgtEl>
                                          <p:spTgt spid="51"/>
                                        </p:tgtEl>
                                        <p:attrNameLst>
                                          <p:attrName>ppt_w</p:attrName>
                                        </p:attrNameLst>
                                      </p:cBhvr>
                                      <p:tavLst>
                                        <p:tav tm="0">
                                          <p:val>
                                            <p:strVal val="#ppt_w*0.70"/>
                                          </p:val>
                                        </p:tav>
                                        <p:tav tm="100000">
                                          <p:val>
                                            <p:strVal val="#ppt_w"/>
                                          </p:val>
                                        </p:tav>
                                      </p:tavLst>
                                    </p:anim>
                                    <p:anim calcmode="lin" valueType="num">
                                      <p:cBhvr>
                                        <p:cTn id="38" dur="1000" fill="hold"/>
                                        <p:tgtEl>
                                          <p:spTgt spid="51"/>
                                        </p:tgtEl>
                                        <p:attrNameLst>
                                          <p:attrName>ppt_h</p:attrName>
                                        </p:attrNameLst>
                                      </p:cBhvr>
                                      <p:tavLst>
                                        <p:tav tm="0">
                                          <p:val>
                                            <p:strVal val="#ppt_h"/>
                                          </p:val>
                                        </p:tav>
                                        <p:tav tm="100000">
                                          <p:val>
                                            <p:strVal val="#ppt_h"/>
                                          </p:val>
                                        </p:tav>
                                      </p:tavLst>
                                    </p:anim>
                                    <p:animEffect transition="in" filter="fade">
                                      <p:cBhvr>
                                        <p:cTn id="39" dur="1000"/>
                                        <p:tgtEl>
                                          <p:spTgt spid="51"/>
                                        </p:tgtEl>
                                      </p:cBhvr>
                                    </p:animEffect>
                                  </p:childTnLst>
                                </p:cTn>
                              </p:par>
                              <p:par>
                                <p:cTn id="40" presetID="55"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strVal val="#ppt_w*0.70"/>
                                          </p:val>
                                        </p:tav>
                                        <p:tav tm="100000">
                                          <p:val>
                                            <p:strVal val="#ppt_w"/>
                                          </p:val>
                                        </p:tav>
                                      </p:tavLst>
                                    </p:anim>
                                    <p:anim calcmode="lin" valueType="num">
                                      <p:cBhvr>
                                        <p:cTn id="43" dur="1000" fill="hold"/>
                                        <p:tgtEl>
                                          <p:spTgt spid="49"/>
                                        </p:tgtEl>
                                        <p:attrNameLst>
                                          <p:attrName>ppt_h</p:attrName>
                                        </p:attrNameLst>
                                      </p:cBhvr>
                                      <p:tavLst>
                                        <p:tav tm="0">
                                          <p:val>
                                            <p:strVal val="#ppt_h"/>
                                          </p:val>
                                        </p:tav>
                                        <p:tav tm="100000">
                                          <p:val>
                                            <p:strVal val="#ppt_h"/>
                                          </p:val>
                                        </p:tav>
                                      </p:tavLst>
                                    </p:anim>
                                    <p:animEffect transition="in" filter="fade">
                                      <p:cBhvr>
                                        <p:cTn id="44" dur="1000"/>
                                        <p:tgtEl>
                                          <p:spTgt spid="49"/>
                                        </p:tgtEl>
                                      </p:cBhvr>
                                    </p:animEffect>
                                  </p:childTnLst>
                                </p:cTn>
                              </p:par>
                              <p:par>
                                <p:cTn id="45" presetID="55" presetClass="entr" presetSubtype="0" fill="hold" nodeType="withEffect">
                                  <p:stCondLst>
                                    <p:cond delay="0"/>
                                  </p:stCondLst>
                                  <p:childTnLst>
                                    <p:set>
                                      <p:cBhvr>
                                        <p:cTn id="46" dur="1" fill="hold">
                                          <p:stCondLst>
                                            <p:cond delay="0"/>
                                          </p:stCondLst>
                                        </p:cTn>
                                        <p:tgtEl>
                                          <p:spTgt spid="27662"/>
                                        </p:tgtEl>
                                        <p:attrNameLst>
                                          <p:attrName>style.visibility</p:attrName>
                                        </p:attrNameLst>
                                      </p:cBhvr>
                                      <p:to>
                                        <p:strVal val="visible"/>
                                      </p:to>
                                    </p:set>
                                    <p:anim calcmode="lin" valueType="num">
                                      <p:cBhvr>
                                        <p:cTn id="47" dur="1000" fill="hold"/>
                                        <p:tgtEl>
                                          <p:spTgt spid="27662"/>
                                        </p:tgtEl>
                                        <p:attrNameLst>
                                          <p:attrName>ppt_w</p:attrName>
                                        </p:attrNameLst>
                                      </p:cBhvr>
                                      <p:tavLst>
                                        <p:tav tm="0">
                                          <p:val>
                                            <p:strVal val="#ppt_w*0.70"/>
                                          </p:val>
                                        </p:tav>
                                        <p:tav tm="100000">
                                          <p:val>
                                            <p:strVal val="#ppt_w"/>
                                          </p:val>
                                        </p:tav>
                                      </p:tavLst>
                                    </p:anim>
                                    <p:anim calcmode="lin" valueType="num">
                                      <p:cBhvr>
                                        <p:cTn id="48" dur="1000" fill="hold"/>
                                        <p:tgtEl>
                                          <p:spTgt spid="27662"/>
                                        </p:tgtEl>
                                        <p:attrNameLst>
                                          <p:attrName>ppt_h</p:attrName>
                                        </p:attrNameLst>
                                      </p:cBhvr>
                                      <p:tavLst>
                                        <p:tav tm="0">
                                          <p:val>
                                            <p:strVal val="#ppt_h"/>
                                          </p:val>
                                        </p:tav>
                                        <p:tav tm="100000">
                                          <p:val>
                                            <p:strVal val="#ppt_h"/>
                                          </p:val>
                                        </p:tav>
                                      </p:tavLst>
                                    </p:anim>
                                    <p:animEffect transition="in" filter="fade">
                                      <p:cBhvr>
                                        <p:cTn id="49" dur="1000"/>
                                        <p:tgtEl>
                                          <p:spTgt spid="27662"/>
                                        </p:tgtEl>
                                      </p:cBhvr>
                                    </p:animEffect>
                                  </p:childTnLst>
                                </p:cTn>
                              </p:par>
                              <p:par>
                                <p:cTn id="50" presetID="55" presetClass="entr" presetSubtype="0" fill="hold" nodeType="withEffect">
                                  <p:stCondLst>
                                    <p:cond delay="0"/>
                                  </p:stCondLst>
                                  <p:childTnLst>
                                    <p:set>
                                      <p:cBhvr>
                                        <p:cTn id="51" dur="1" fill="hold">
                                          <p:stCondLst>
                                            <p:cond delay="0"/>
                                          </p:stCondLst>
                                        </p:cTn>
                                        <p:tgtEl>
                                          <p:spTgt spid="27664"/>
                                        </p:tgtEl>
                                        <p:attrNameLst>
                                          <p:attrName>style.visibility</p:attrName>
                                        </p:attrNameLst>
                                      </p:cBhvr>
                                      <p:to>
                                        <p:strVal val="visible"/>
                                      </p:to>
                                    </p:set>
                                    <p:anim calcmode="lin" valueType="num">
                                      <p:cBhvr>
                                        <p:cTn id="52" dur="1000" fill="hold"/>
                                        <p:tgtEl>
                                          <p:spTgt spid="27664"/>
                                        </p:tgtEl>
                                        <p:attrNameLst>
                                          <p:attrName>ppt_w</p:attrName>
                                        </p:attrNameLst>
                                      </p:cBhvr>
                                      <p:tavLst>
                                        <p:tav tm="0">
                                          <p:val>
                                            <p:strVal val="#ppt_w*0.70"/>
                                          </p:val>
                                        </p:tav>
                                        <p:tav tm="100000">
                                          <p:val>
                                            <p:strVal val="#ppt_w"/>
                                          </p:val>
                                        </p:tav>
                                      </p:tavLst>
                                    </p:anim>
                                    <p:anim calcmode="lin" valueType="num">
                                      <p:cBhvr>
                                        <p:cTn id="53" dur="1000" fill="hold"/>
                                        <p:tgtEl>
                                          <p:spTgt spid="27664"/>
                                        </p:tgtEl>
                                        <p:attrNameLst>
                                          <p:attrName>ppt_h</p:attrName>
                                        </p:attrNameLst>
                                      </p:cBhvr>
                                      <p:tavLst>
                                        <p:tav tm="0">
                                          <p:val>
                                            <p:strVal val="#ppt_h"/>
                                          </p:val>
                                        </p:tav>
                                        <p:tav tm="100000">
                                          <p:val>
                                            <p:strVal val="#ppt_h"/>
                                          </p:val>
                                        </p:tav>
                                      </p:tavLst>
                                    </p:anim>
                                    <p:animEffect transition="in" filter="fade">
                                      <p:cBhvr>
                                        <p:cTn id="54" dur="1000"/>
                                        <p:tgtEl>
                                          <p:spTgt spid="27664"/>
                                        </p:tgtEl>
                                      </p:cBhvr>
                                    </p:animEffect>
                                  </p:childTnLst>
                                </p:cTn>
                              </p:par>
                              <p:par>
                                <p:cTn id="55" presetID="55" presetClass="entr" presetSubtype="0" fill="hold" nodeType="withEffect">
                                  <p:stCondLst>
                                    <p:cond delay="0"/>
                                  </p:stCondLst>
                                  <p:childTnLst>
                                    <p:set>
                                      <p:cBhvr>
                                        <p:cTn id="56" dur="1" fill="hold">
                                          <p:stCondLst>
                                            <p:cond delay="0"/>
                                          </p:stCondLst>
                                        </p:cTn>
                                        <p:tgtEl>
                                          <p:spTgt spid="27654"/>
                                        </p:tgtEl>
                                        <p:attrNameLst>
                                          <p:attrName>style.visibility</p:attrName>
                                        </p:attrNameLst>
                                      </p:cBhvr>
                                      <p:to>
                                        <p:strVal val="visible"/>
                                      </p:to>
                                    </p:set>
                                    <p:anim calcmode="lin" valueType="num">
                                      <p:cBhvr>
                                        <p:cTn id="57" dur="1000" fill="hold"/>
                                        <p:tgtEl>
                                          <p:spTgt spid="27654"/>
                                        </p:tgtEl>
                                        <p:attrNameLst>
                                          <p:attrName>ppt_w</p:attrName>
                                        </p:attrNameLst>
                                      </p:cBhvr>
                                      <p:tavLst>
                                        <p:tav tm="0">
                                          <p:val>
                                            <p:strVal val="#ppt_w*0.70"/>
                                          </p:val>
                                        </p:tav>
                                        <p:tav tm="100000">
                                          <p:val>
                                            <p:strVal val="#ppt_w"/>
                                          </p:val>
                                        </p:tav>
                                      </p:tavLst>
                                    </p:anim>
                                    <p:anim calcmode="lin" valueType="num">
                                      <p:cBhvr>
                                        <p:cTn id="58" dur="1000" fill="hold"/>
                                        <p:tgtEl>
                                          <p:spTgt spid="27654"/>
                                        </p:tgtEl>
                                        <p:attrNameLst>
                                          <p:attrName>ppt_h</p:attrName>
                                        </p:attrNameLst>
                                      </p:cBhvr>
                                      <p:tavLst>
                                        <p:tav tm="0">
                                          <p:val>
                                            <p:strVal val="#ppt_h"/>
                                          </p:val>
                                        </p:tav>
                                        <p:tav tm="100000">
                                          <p:val>
                                            <p:strVal val="#ppt_h"/>
                                          </p:val>
                                        </p:tav>
                                      </p:tavLst>
                                    </p:anim>
                                    <p:animEffect transition="in" filter="fade">
                                      <p:cBhvr>
                                        <p:cTn id="59" dur="1000"/>
                                        <p:tgtEl>
                                          <p:spTgt spid="27654"/>
                                        </p:tgtEl>
                                      </p:cBhvr>
                                    </p:animEffect>
                                  </p:childTnLst>
                                </p:cTn>
                              </p:par>
                              <p:par>
                                <p:cTn id="60" presetID="55" presetClass="entr" presetSubtype="0" fill="hold" nodeType="withEffect">
                                  <p:stCondLst>
                                    <p:cond delay="0"/>
                                  </p:stCondLst>
                                  <p:childTnLst>
                                    <p:set>
                                      <p:cBhvr>
                                        <p:cTn id="61" dur="1" fill="hold">
                                          <p:stCondLst>
                                            <p:cond delay="0"/>
                                          </p:stCondLst>
                                        </p:cTn>
                                        <p:tgtEl>
                                          <p:spTgt spid="27660"/>
                                        </p:tgtEl>
                                        <p:attrNameLst>
                                          <p:attrName>style.visibility</p:attrName>
                                        </p:attrNameLst>
                                      </p:cBhvr>
                                      <p:to>
                                        <p:strVal val="visible"/>
                                      </p:to>
                                    </p:set>
                                    <p:anim calcmode="lin" valueType="num">
                                      <p:cBhvr>
                                        <p:cTn id="62" dur="1000" fill="hold"/>
                                        <p:tgtEl>
                                          <p:spTgt spid="27660"/>
                                        </p:tgtEl>
                                        <p:attrNameLst>
                                          <p:attrName>ppt_w</p:attrName>
                                        </p:attrNameLst>
                                      </p:cBhvr>
                                      <p:tavLst>
                                        <p:tav tm="0">
                                          <p:val>
                                            <p:strVal val="#ppt_w*0.70"/>
                                          </p:val>
                                        </p:tav>
                                        <p:tav tm="100000">
                                          <p:val>
                                            <p:strVal val="#ppt_w"/>
                                          </p:val>
                                        </p:tav>
                                      </p:tavLst>
                                    </p:anim>
                                    <p:anim calcmode="lin" valueType="num">
                                      <p:cBhvr>
                                        <p:cTn id="63" dur="1000" fill="hold"/>
                                        <p:tgtEl>
                                          <p:spTgt spid="27660"/>
                                        </p:tgtEl>
                                        <p:attrNameLst>
                                          <p:attrName>ppt_h</p:attrName>
                                        </p:attrNameLst>
                                      </p:cBhvr>
                                      <p:tavLst>
                                        <p:tav tm="0">
                                          <p:val>
                                            <p:strVal val="#ppt_h"/>
                                          </p:val>
                                        </p:tav>
                                        <p:tav tm="100000">
                                          <p:val>
                                            <p:strVal val="#ppt_h"/>
                                          </p:val>
                                        </p:tav>
                                      </p:tavLst>
                                    </p:anim>
                                    <p:animEffect transition="in" filter="fade">
                                      <p:cBhvr>
                                        <p:cTn id="64" dur="1000"/>
                                        <p:tgtEl>
                                          <p:spTgt spid="27660"/>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1000" fill="hold"/>
                                        <p:tgtEl>
                                          <p:spTgt spid="78"/>
                                        </p:tgtEl>
                                        <p:attrNameLst>
                                          <p:attrName>ppt_w</p:attrName>
                                        </p:attrNameLst>
                                      </p:cBhvr>
                                      <p:tavLst>
                                        <p:tav tm="0">
                                          <p:val>
                                            <p:strVal val="#ppt_w*0.70"/>
                                          </p:val>
                                        </p:tav>
                                        <p:tav tm="100000">
                                          <p:val>
                                            <p:strVal val="#ppt_w"/>
                                          </p:val>
                                        </p:tav>
                                      </p:tavLst>
                                    </p:anim>
                                    <p:anim calcmode="lin" valueType="num">
                                      <p:cBhvr>
                                        <p:cTn id="70" dur="1000" fill="hold"/>
                                        <p:tgtEl>
                                          <p:spTgt spid="78"/>
                                        </p:tgtEl>
                                        <p:attrNameLst>
                                          <p:attrName>ppt_h</p:attrName>
                                        </p:attrNameLst>
                                      </p:cBhvr>
                                      <p:tavLst>
                                        <p:tav tm="0">
                                          <p:val>
                                            <p:strVal val="#ppt_h"/>
                                          </p:val>
                                        </p:tav>
                                        <p:tav tm="100000">
                                          <p:val>
                                            <p:strVal val="#ppt_h"/>
                                          </p:val>
                                        </p:tav>
                                      </p:tavLst>
                                    </p:anim>
                                    <p:animEffect transition="in" filter="fade">
                                      <p:cBhvr>
                                        <p:cTn id="71" dur="1000"/>
                                        <p:tgtEl>
                                          <p:spTgt spid="78"/>
                                        </p:tgtEl>
                                      </p:cBhvr>
                                    </p:animEffect>
                                  </p:childTnLst>
                                </p:cTn>
                              </p:par>
                            </p:childTnLst>
                          </p:cTn>
                        </p:par>
                        <p:par>
                          <p:cTn id="72" fill="hold">
                            <p:stCondLst>
                              <p:cond delay="1000"/>
                            </p:stCondLst>
                            <p:childTnLst>
                              <p:par>
                                <p:cTn id="73" presetID="55" presetClass="entr" presetSubtype="0"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1000" fill="hold"/>
                                        <p:tgtEl>
                                          <p:spTgt spid="88"/>
                                        </p:tgtEl>
                                        <p:attrNameLst>
                                          <p:attrName>ppt_w</p:attrName>
                                        </p:attrNameLst>
                                      </p:cBhvr>
                                      <p:tavLst>
                                        <p:tav tm="0">
                                          <p:val>
                                            <p:strVal val="#ppt_w*0.70"/>
                                          </p:val>
                                        </p:tav>
                                        <p:tav tm="100000">
                                          <p:val>
                                            <p:strVal val="#ppt_w"/>
                                          </p:val>
                                        </p:tav>
                                      </p:tavLst>
                                    </p:anim>
                                    <p:anim calcmode="lin" valueType="num">
                                      <p:cBhvr>
                                        <p:cTn id="76" dur="1000" fill="hold"/>
                                        <p:tgtEl>
                                          <p:spTgt spid="88"/>
                                        </p:tgtEl>
                                        <p:attrNameLst>
                                          <p:attrName>ppt_h</p:attrName>
                                        </p:attrNameLst>
                                      </p:cBhvr>
                                      <p:tavLst>
                                        <p:tav tm="0">
                                          <p:val>
                                            <p:strVal val="#ppt_h"/>
                                          </p:val>
                                        </p:tav>
                                        <p:tav tm="100000">
                                          <p:val>
                                            <p:strVal val="#ppt_h"/>
                                          </p:val>
                                        </p:tav>
                                      </p:tavLst>
                                    </p:anim>
                                    <p:animEffect transition="in" filter="fade">
                                      <p:cBhvr>
                                        <p:cTn id="77" dur="1000"/>
                                        <p:tgtEl>
                                          <p:spTgt spid="88"/>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1000" fill="hold"/>
                                        <p:tgtEl>
                                          <p:spTgt spid="66"/>
                                        </p:tgtEl>
                                        <p:attrNameLst>
                                          <p:attrName>ppt_w</p:attrName>
                                        </p:attrNameLst>
                                      </p:cBhvr>
                                      <p:tavLst>
                                        <p:tav tm="0">
                                          <p:val>
                                            <p:strVal val="#ppt_w*0.70"/>
                                          </p:val>
                                        </p:tav>
                                        <p:tav tm="100000">
                                          <p:val>
                                            <p:strVal val="#ppt_w"/>
                                          </p:val>
                                        </p:tav>
                                      </p:tavLst>
                                    </p:anim>
                                    <p:anim calcmode="lin" valueType="num">
                                      <p:cBhvr>
                                        <p:cTn id="83" dur="1000" fill="hold"/>
                                        <p:tgtEl>
                                          <p:spTgt spid="66"/>
                                        </p:tgtEl>
                                        <p:attrNameLst>
                                          <p:attrName>ppt_h</p:attrName>
                                        </p:attrNameLst>
                                      </p:cBhvr>
                                      <p:tavLst>
                                        <p:tav tm="0">
                                          <p:val>
                                            <p:strVal val="#ppt_h"/>
                                          </p:val>
                                        </p:tav>
                                        <p:tav tm="100000">
                                          <p:val>
                                            <p:strVal val="#ppt_h"/>
                                          </p:val>
                                        </p:tav>
                                      </p:tavLst>
                                    </p:anim>
                                    <p:animEffect transition="in" filter="fade">
                                      <p:cBhvr>
                                        <p:cTn id="84" dur="1000"/>
                                        <p:tgtEl>
                                          <p:spTgt spid="66"/>
                                        </p:tgtEl>
                                      </p:cBhvr>
                                    </p:animEffect>
                                  </p:childTnLst>
                                </p:cTn>
                              </p:par>
                            </p:childTnLst>
                          </p:cTn>
                        </p:par>
                        <p:par>
                          <p:cTn id="85" fill="hold">
                            <p:stCondLst>
                              <p:cond delay="1000"/>
                            </p:stCondLst>
                            <p:childTnLst>
                              <p:par>
                                <p:cTn id="86" presetID="55" presetClass="entr" presetSubtype="0"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1000" fill="hold"/>
                                        <p:tgtEl>
                                          <p:spTgt spid="69"/>
                                        </p:tgtEl>
                                        <p:attrNameLst>
                                          <p:attrName>ppt_w</p:attrName>
                                        </p:attrNameLst>
                                      </p:cBhvr>
                                      <p:tavLst>
                                        <p:tav tm="0">
                                          <p:val>
                                            <p:strVal val="#ppt_w*0.70"/>
                                          </p:val>
                                        </p:tav>
                                        <p:tav tm="100000">
                                          <p:val>
                                            <p:strVal val="#ppt_w"/>
                                          </p:val>
                                        </p:tav>
                                      </p:tavLst>
                                    </p:anim>
                                    <p:anim calcmode="lin" valueType="num">
                                      <p:cBhvr>
                                        <p:cTn id="89" dur="1000" fill="hold"/>
                                        <p:tgtEl>
                                          <p:spTgt spid="69"/>
                                        </p:tgtEl>
                                        <p:attrNameLst>
                                          <p:attrName>ppt_h</p:attrName>
                                        </p:attrNameLst>
                                      </p:cBhvr>
                                      <p:tavLst>
                                        <p:tav tm="0">
                                          <p:val>
                                            <p:strVal val="#ppt_h"/>
                                          </p:val>
                                        </p:tav>
                                        <p:tav tm="100000">
                                          <p:val>
                                            <p:strVal val="#ppt_h"/>
                                          </p:val>
                                        </p:tav>
                                      </p:tavLst>
                                    </p:anim>
                                    <p:animEffect transition="in" filter="fade">
                                      <p:cBhvr>
                                        <p:cTn id="90" dur="1000"/>
                                        <p:tgtEl>
                                          <p:spTgt spid="69"/>
                                        </p:tgtEl>
                                      </p:cBhvr>
                                    </p:animEffect>
                                  </p:childTnLst>
                                </p:cTn>
                              </p:par>
                            </p:childTnLst>
                          </p:cTn>
                        </p:par>
                        <p:par>
                          <p:cTn id="91" fill="hold">
                            <p:stCondLst>
                              <p:cond delay="2000"/>
                            </p:stCondLst>
                            <p:childTnLst>
                              <p:par>
                                <p:cTn id="92" presetID="55" presetClass="entr" presetSubtype="0" fill="hold" nodeType="afterEffect">
                                  <p:stCondLst>
                                    <p:cond delay="0"/>
                                  </p:stCondLst>
                                  <p:childTnLst>
                                    <p:set>
                                      <p:cBhvr>
                                        <p:cTn id="93" dur="1" fill="hold">
                                          <p:stCondLst>
                                            <p:cond delay="0"/>
                                          </p:stCondLst>
                                        </p:cTn>
                                        <p:tgtEl>
                                          <p:spTgt spid="72"/>
                                        </p:tgtEl>
                                        <p:attrNameLst>
                                          <p:attrName>style.visibility</p:attrName>
                                        </p:attrNameLst>
                                      </p:cBhvr>
                                      <p:to>
                                        <p:strVal val="visible"/>
                                      </p:to>
                                    </p:set>
                                    <p:anim calcmode="lin" valueType="num">
                                      <p:cBhvr>
                                        <p:cTn id="94" dur="1000" fill="hold"/>
                                        <p:tgtEl>
                                          <p:spTgt spid="72"/>
                                        </p:tgtEl>
                                        <p:attrNameLst>
                                          <p:attrName>ppt_w</p:attrName>
                                        </p:attrNameLst>
                                      </p:cBhvr>
                                      <p:tavLst>
                                        <p:tav tm="0">
                                          <p:val>
                                            <p:strVal val="#ppt_w*0.70"/>
                                          </p:val>
                                        </p:tav>
                                        <p:tav tm="100000">
                                          <p:val>
                                            <p:strVal val="#ppt_w"/>
                                          </p:val>
                                        </p:tav>
                                      </p:tavLst>
                                    </p:anim>
                                    <p:anim calcmode="lin" valueType="num">
                                      <p:cBhvr>
                                        <p:cTn id="95" dur="1000" fill="hold"/>
                                        <p:tgtEl>
                                          <p:spTgt spid="72"/>
                                        </p:tgtEl>
                                        <p:attrNameLst>
                                          <p:attrName>ppt_h</p:attrName>
                                        </p:attrNameLst>
                                      </p:cBhvr>
                                      <p:tavLst>
                                        <p:tav tm="0">
                                          <p:val>
                                            <p:strVal val="#ppt_h"/>
                                          </p:val>
                                        </p:tav>
                                        <p:tav tm="100000">
                                          <p:val>
                                            <p:strVal val="#ppt_h"/>
                                          </p:val>
                                        </p:tav>
                                      </p:tavLst>
                                    </p:anim>
                                    <p:animEffect transition="in" filter="fade">
                                      <p:cBhvr>
                                        <p:cTn id="96" dur="1000"/>
                                        <p:tgtEl>
                                          <p:spTgt spid="72"/>
                                        </p:tgtEl>
                                      </p:cBhvr>
                                    </p:animEffect>
                                  </p:childTnLst>
                                </p:cTn>
                              </p:par>
                            </p:childTnLst>
                          </p:cTn>
                        </p:par>
                        <p:par>
                          <p:cTn id="97" fill="hold">
                            <p:stCondLst>
                              <p:cond delay="3000"/>
                            </p:stCondLst>
                            <p:childTnLst>
                              <p:par>
                                <p:cTn id="98" presetID="55" presetClass="entr" presetSubtype="0" fill="hold"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1000" fill="hold"/>
                                        <p:tgtEl>
                                          <p:spTgt spid="74"/>
                                        </p:tgtEl>
                                        <p:attrNameLst>
                                          <p:attrName>ppt_w</p:attrName>
                                        </p:attrNameLst>
                                      </p:cBhvr>
                                      <p:tavLst>
                                        <p:tav tm="0">
                                          <p:val>
                                            <p:strVal val="#ppt_w*0.70"/>
                                          </p:val>
                                        </p:tav>
                                        <p:tav tm="100000">
                                          <p:val>
                                            <p:strVal val="#ppt_w"/>
                                          </p:val>
                                        </p:tav>
                                      </p:tavLst>
                                    </p:anim>
                                    <p:anim calcmode="lin" valueType="num">
                                      <p:cBhvr>
                                        <p:cTn id="101" dur="1000" fill="hold"/>
                                        <p:tgtEl>
                                          <p:spTgt spid="74"/>
                                        </p:tgtEl>
                                        <p:attrNameLst>
                                          <p:attrName>ppt_h</p:attrName>
                                        </p:attrNameLst>
                                      </p:cBhvr>
                                      <p:tavLst>
                                        <p:tav tm="0">
                                          <p:val>
                                            <p:strVal val="#ppt_h"/>
                                          </p:val>
                                        </p:tav>
                                        <p:tav tm="100000">
                                          <p:val>
                                            <p:strVal val="#ppt_h"/>
                                          </p:val>
                                        </p:tav>
                                      </p:tavLst>
                                    </p:anim>
                                    <p:animEffect transition="in" filter="fade">
                                      <p:cBhvr>
                                        <p:cTn id="102" dur="1000"/>
                                        <p:tgtEl>
                                          <p:spTgt spid="74"/>
                                        </p:tgtEl>
                                      </p:cBhvr>
                                    </p:animEffect>
                                  </p:childTnLst>
                                </p:cTn>
                              </p:par>
                              <p:par>
                                <p:cTn id="103" presetID="55" presetClass="entr" presetSubtype="0" fill="hold" nodeType="withEffect">
                                  <p:stCondLst>
                                    <p:cond delay="0"/>
                                  </p:stCondLst>
                                  <p:childTnLst>
                                    <p:set>
                                      <p:cBhvr>
                                        <p:cTn id="104" dur="1" fill="hold">
                                          <p:stCondLst>
                                            <p:cond delay="0"/>
                                          </p:stCondLst>
                                        </p:cTn>
                                        <p:tgtEl>
                                          <p:spTgt spid="27666"/>
                                        </p:tgtEl>
                                        <p:attrNameLst>
                                          <p:attrName>style.visibility</p:attrName>
                                        </p:attrNameLst>
                                      </p:cBhvr>
                                      <p:to>
                                        <p:strVal val="visible"/>
                                      </p:to>
                                    </p:set>
                                    <p:anim calcmode="lin" valueType="num">
                                      <p:cBhvr>
                                        <p:cTn id="105" dur="1000" fill="hold"/>
                                        <p:tgtEl>
                                          <p:spTgt spid="27666"/>
                                        </p:tgtEl>
                                        <p:attrNameLst>
                                          <p:attrName>ppt_w</p:attrName>
                                        </p:attrNameLst>
                                      </p:cBhvr>
                                      <p:tavLst>
                                        <p:tav tm="0">
                                          <p:val>
                                            <p:strVal val="#ppt_w*0.70"/>
                                          </p:val>
                                        </p:tav>
                                        <p:tav tm="100000">
                                          <p:val>
                                            <p:strVal val="#ppt_w"/>
                                          </p:val>
                                        </p:tav>
                                      </p:tavLst>
                                    </p:anim>
                                    <p:anim calcmode="lin" valueType="num">
                                      <p:cBhvr>
                                        <p:cTn id="106" dur="1000" fill="hold"/>
                                        <p:tgtEl>
                                          <p:spTgt spid="27666"/>
                                        </p:tgtEl>
                                        <p:attrNameLst>
                                          <p:attrName>ppt_h</p:attrName>
                                        </p:attrNameLst>
                                      </p:cBhvr>
                                      <p:tavLst>
                                        <p:tav tm="0">
                                          <p:val>
                                            <p:strVal val="#ppt_h"/>
                                          </p:val>
                                        </p:tav>
                                        <p:tav tm="100000">
                                          <p:val>
                                            <p:strVal val="#ppt_h"/>
                                          </p:val>
                                        </p:tav>
                                      </p:tavLst>
                                    </p:anim>
                                    <p:animEffect transition="in" filter="fade">
                                      <p:cBhvr>
                                        <p:cTn id="107" dur="1000"/>
                                        <p:tgtEl>
                                          <p:spTgt spid="27666"/>
                                        </p:tgtEl>
                                      </p:cBhvr>
                                    </p:animEffect>
                                  </p:childTnLst>
                                </p:cTn>
                              </p:par>
                            </p:childTnLst>
                          </p:cTn>
                        </p:par>
                        <p:par>
                          <p:cTn id="108" fill="hold">
                            <p:stCondLst>
                              <p:cond delay="4000"/>
                            </p:stCondLst>
                            <p:childTnLst>
                              <p:par>
                                <p:cTn id="109" presetID="55" presetClass="entr" presetSubtype="0" fill="hold" nodeType="afterEffect">
                                  <p:stCondLst>
                                    <p:cond delay="0"/>
                                  </p:stCondLst>
                                  <p:childTnLst>
                                    <p:set>
                                      <p:cBhvr>
                                        <p:cTn id="110" dur="1" fill="hold">
                                          <p:stCondLst>
                                            <p:cond delay="0"/>
                                          </p:stCondLst>
                                        </p:cTn>
                                        <p:tgtEl>
                                          <p:spTgt spid="27668"/>
                                        </p:tgtEl>
                                        <p:attrNameLst>
                                          <p:attrName>style.visibility</p:attrName>
                                        </p:attrNameLst>
                                      </p:cBhvr>
                                      <p:to>
                                        <p:strVal val="visible"/>
                                      </p:to>
                                    </p:set>
                                    <p:anim calcmode="lin" valueType="num">
                                      <p:cBhvr>
                                        <p:cTn id="111" dur="1000" fill="hold"/>
                                        <p:tgtEl>
                                          <p:spTgt spid="27668"/>
                                        </p:tgtEl>
                                        <p:attrNameLst>
                                          <p:attrName>ppt_w</p:attrName>
                                        </p:attrNameLst>
                                      </p:cBhvr>
                                      <p:tavLst>
                                        <p:tav tm="0">
                                          <p:val>
                                            <p:strVal val="#ppt_w*0.70"/>
                                          </p:val>
                                        </p:tav>
                                        <p:tav tm="100000">
                                          <p:val>
                                            <p:strVal val="#ppt_w"/>
                                          </p:val>
                                        </p:tav>
                                      </p:tavLst>
                                    </p:anim>
                                    <p:anim calcmode="lin" valueType="num">
                                      <p:cBhvr>
                                        <p:cTn id="112" dur="1000" fill="hold"/>
                                        <p:tgtEl>
                                          <p:spTgt spid="27668"/>
                                        </p:tgtEl>
                                        <p:attrNameLst>
                                          <p:attrName>ppt_h</p:attrName>
                                        </p:attrNameLst>
                                      </p:cBhvr>
                                      <p:tavLst>
                                        <p:tav tm="0">
                                          <p:val>
                                            <p:strVal val="#ppt_h"/>
                                          </p:val>
                                        </p:tav>
                                        <p:tav tm="100000">
                                          <p:val>
                                            <p:strVal val="#ppt_h"/>
                                          </p:val>
                                        </p:tav>
                                      </p:tavLst>
                                    </p:anim>
                                    <p:animEffect transition="in" filter="fade">
                                      <p:cBhvr>
                                        <p:cTn id="113" dur="1000"/>
                                        <p:tgtEl>
                                          <p:spTgt spid="27668"/>
                                        </p:tgtEl>
                                      </p:cBhvr>
                                    </p:animEffect>
                                  </p:childTnLst>
                                </p:cTn>
                              </p:par>
                            </p:childTnLst>
                          </p:cTn>
                        </p:par>
                        <p:par>
                          <p:cTn id="114" fill="hold">
                            <p:stCondLst>
                              <p:cond delay="5000"/>
                            </p:stCondLst>
                            <p:childTnLst>
                              <p:par>
                                <p:cTn id="115" presetID="55" presetClass="entr" presetSubtype="0" fill="hold" nodeType="afterEffect">
                                  <p:stCondLst>
                                    <p:cond delay="0"/>
                                  </p:stCondLst>
                                  <p:childTnLst>
                                    <p:set>
                                      <p:cBhvr>
                                        <p:cTn id="116" dur="1" fill="hold">
                                          <p:stCondLst>
                                            <p:cond delay="0"/>
                                          </p:stCondLst>
                                        </p:cTn>
                                        <p:tgtEl>
                                          <p:spTgt spid="27670"/>
                                        </p:tgtEl>
                                        <p:attrNameLst>
                                          <p:attrName>style.visibility</p:attrName>
                                        </p:attrNameLst>
                                      </p:cBhvr>
                                      <p:to>
                                        <p:strVal val="visible"/>
                                      </p:to>
                                    </p:set>
                                    <p:anim calcmode="lin" valueType="num">
                                      <p:cBhvr>
                                        <p:cTn id="117" dur="1000" fill="hold"/>
                                        <p:tgtEl>
                                          <p:spTgt spid="27670"/>
                                        </p:tgtEl>
                                        <p:attrNameLst>
                                          <p:attrName>ppt_w</p:attrName>
                                        </p:attrNameLst>
                                      </p:cBhvr>
                                      <p:tavLst>
                                        <p:tav tm="0">
                                          <p:val>
                                            <p:strVal val="#ppt_w*0.70"/>
                                          </p:val>
                                        </p:tav>
                                        <p:tav tm="100000">
                                          <p:val>
                                            <p:strVal val="#ppt_w"/>
                                          </p:val>
                                        </p:tav>
                                      </p:tavLst>
                                    </p:anim>
                                    <p:anim calcmode="lin" valueType="num">
                                      <p:cBhvr>
                                        <p:cTn id="118" dur="1000" fill="hold"/>
                                        <p:tgtEl>
                                          <p:spTgt spid="27670"/>
                                        </p:tgtEl>
                                        <p:attrNameLst>
                                          <p:attrName>ppt_h</p:attrName>
                                        </p:attrNameLst>
                                      </p:cBhvr>
                                      <p:tavLst>
                                        <p:tav tm="0">
                                          <p:val>
                                            <p:strVal val="#ppt_h"/>
                                          </p:val>
                                        </p:tav>
                                        <p:tav tm="100000">
                                          <p:val>
                                            <p:strVal val="#ppt_h"/>
                                          </p:val>
                                        </p:tav>
                                      </p:tavLst>
                                    </p:anim>
                                    <p:animEffect transition="in" filter="fade">
                                      <p:cBhvr>
                                        <p:cTn id="119" dur="1000"/>
                                        <p:tgtEl>
                                          <p:spTgt spid="27670"/>
                                        </p:tgtEl>
                                      </p:cBhvr>
                                    </p:animEffect>
                                  </p:childTnLst>
                                </p:cTn>
                              </p:par>
                              <p:par>
                                <p:cTn id="120" presetID="55" presetClass="entr" presetSubtype="0" fill="hold" nodeType="withEffect">
                                  <p:stCondLst>
                                    <p:cond delay="0"/>
                                  </p:stCondLst>
                                  <p:childTnLst>
                                    <p:set>
                                      <p:cBhvr>
                                        <p:cTn id="121" dur="1" fill="hold">
                                          <p:stCondLst>
                                            <p:cond delay="0"/>
                                          </p:stCondLst>
                                        </p:cTn>
                                        <p:tgtEl>
                                          <p:spTgt spid="27672"/>
                                        </p:tgtEl>
                                        <p:attrNameLst>
                                          <p:attrName>style.visibility</p:attrName>
                                        </p:attrNameLst>
                                      </p:cBhvr>
                                      <p:to>
                                        <p:strVal val="visible"/>
                                      </p:to>
                                    </p:set>
                                    <p:anim calcmode="lin" valueType="num">
                                      <p:cBhvr>
                                        <p:cTn id="122" dur="1000" fill="hold"/>
                                        <p:tgtEl>
                                          <p:spTgt spid="27672"/>
                                        </p:tgtEl>
                                        <p:attrNameLst>
                                          <p:attrName>ppt_w</p:attrName>
                                        </p:attrNameLst>
                                      </p:cBhvr>
                                      <p:tavLst>
                                        <p:tav tm="0">
                                          <p:val>
                                            <p:strVal val="#ppt_w*0.70"/>
                                          </p:val>
                                        </p:tav>
                                        <p:tav tm="100000">
                                          <p:val>
                                            <p:strVal val="#ppt_w"/>
                                          </p:val>
                                        </p:tav>
                                      </p:tavLst>
                                    </p:anim>
                                    <p:anim calcmode="lin" valueType="num">
                                      <p:cBhvr>
                                        <p:cTn id="123" dur="1000" fill="hold"/>
                                        <p:tgtEl>
                                          <p:spTgt spid="27672"/>
                                        </p:tgtEl>
                                        <p:attrNameLst>
                                          <p:attrName>ppt_h</p:attrName>
                                        </p:attrNameLst>
                                      </p:cBhvr>
                                      <p:tavLst>
                                        <p:tav tm="0">
                                          <p:val>
                                            <p:strVal val="#ppt_h"/>
                                          </p:val>
                                        </p:tav>
                                        <p:tav tm="100000">
                                          <p:val>
                                            <p:strVal val="#ppt_h"/>
                                          </p:val>
                                        </p:tav>
                                      </p:tavLst>
                                    </p:anim>
                                    <p:animEffect transition="in" filter="fade">
                                      <p:cBhvr>
                                        <p:cTn id="124" dur="1000"/>
                                        <p:tgtEl>
                                          <p:spTgt spid="27672"/>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2" fill="hold" nodeType="clickEffect">
                                  <p:stCondLst>
                                    <p:cond delay="0"/>
                                  </p:stCondLst>
                                  <p:childTnLst>
                                    <p:set>
                                      <p:cBhvr>
                                        <p:cTn id="128" dur="1" fill="hold">
                                          <p:stCondLst>
                                            <p:cond delay="0"/>
                                          </p:stCondLst>
                                        </p:cTn>
                                        <p:tgtEl>
                                          <p:spTgt spid="80"/>
                                        </p:tgtEl>
                                        <p:attrNameLst>
                                          <p:attrName>style.visibility</p:attrName>
                                        </p:attrNameLst>
                                      </p:cBhvr>
                                      <p:to>
                                        <p:strVal val="visible"/>
                                      </p:to>
                                    </p:set>
                                    <p:animEffect transition="in" filter="slide(fromRight)">
                                      <p:cBhvr>
                                        <p:cTn id="129" dur="2000"/>
                                        <p:tgtEl>
                                          <p:spTgt spid="80"/>
                                        </p:tgtEl>
                                      </p:cBhvr>
                                    </p:animEffect>
                                  </p:childTnLst>
                                </p:cTn>
                              </p:par>
                            </p:childTnLst>
                          </p:cTn>
                        </p:par>
                      </p:childTnLst>
                    </p:cTn>
                  </p:par>
                  <p:par>
                    <p:cTn id="130" fill="hold">
                      <p:stCondLst>
                        <p:cond delay="indefinite"/>
                      </p:stCondLst>
                      <p:childTnLst>
                        <p:par>
                          <p:cTn id="131" fill="hold">
                            <p:stCondLst>
                              <p:cond delay="0"/>
                            </p:stCondLst>
                            <p:childTnLst>
                              <p:par>
                                <p:cTn id="132" presetID="55" presetClass="entr" presetSubtype="0" fill="hold" grpId="0" nodeType="click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1000" fill="hold"/>
                                        <p:tgtEl>
                                          <p:spTgt spid="91"/>
                                        </p:tgtEl>
                                        <p:attrNameLst>
                                          <p:attrName>ppt_w</p:attrName>
                                        </p:attrNameLst>
                                      </p:cBhvr>
                                      <p:tavLst>
                                        <p:tav tm="0">
                                          <p:val>
                                            <p:strVal val="#ppt_w*0.70"/>
                                          </p:val>
                                        </p:tav>
                                        <p:tav tm="100000">
                                          <p:val>
                                            <p:strVal val="#ppt_w"/>
                                          </p:val>
                                        </p:tav>
                                      </p:tavLst>
                                    </p:anim>
                                    <p:anim calcmode="lin" valueType="num">
                                      <p:cBhvr>
                                        <p:cTn id="135" dur="1000" fill="hold"/>
                                        <p:tgtEl>
                                          <p:spTgt spid="91"/>
                                        </p:tgtEl>
                                        <p:attrNameLst>
                                          <p:attrName>ppt_h</p:attrName>
                                        </p:attrNameLst>
                                      </p:cBhvr>
                                      <p:tavLst>
                                        <p:tav tm="0">
                                          <p:val>
                                            <p:strVal val="#ppt_h"/>
                                          </p:val>
                                        </p:tav>
                                        <p:tav tm="100000">
                                          <p:val>
                                            <p:strVal val="#ppt_h"/>
                                          </p:val>
                                        </p:tav>
                                      </p:tavLst>
                                    </p:anim>
                                    <p:animEffect transition="in" filter="fade">
                                      <p:cBhvr>
                                        <p:cTn id="136"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7" grpId="0"/>
      <p:bldP spid="78" grpId="0"/>
      <p:bldP spid="88" grpId="0"/>
      <p:bldP spid="9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1218</TotalTime>
  <Words>1248</Words>
  <Application>Microsoft Office PowerPoint</Application>
  <PresentationFormat>Presentación en pantalla (4:3)</PresentationFormat>
  <Paragraphs>246</Paragraphs>
  <Slides>18</Slides>
  <Notes>17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Concurrencia</vt:lpstr>
      <vt:lpstr>Adobe Acrobat Document</vt:lpstr>
      <vt:lpstr>Semántica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Semántica </dc:title>
  <dc:creator>María Dolores</dc:creator>
  <cp:lastModifiedBy>Mª Dolores</cp:lastModifiedBy>
  <cp:revision>125</cp:revision>
  <dcterms:created xsi:type="dcterms:W3CDTF">2012-05-25T18:40:24Z</dcterms:created>
  <dcterms:modified xsi:type="dcterms:W3CDTF">2016-01-19T19:28:19Z</dcterms:modified>
</cp:coreProperties>
</file>